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311868" y="0"/>
            <a:ext cx="997613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598130" y="1"/>
            <a:ext cx="584835" cy="465455"/>
          </a:xfrm>
          <a:custGeom>
            <a:avLst/>
            <a:gdLst/>
            <a:ahLst/>
            <a:cxnLst/>
            <a:rect l="l" t="t" r="r" b="b"/>
            <a:pathLst>
              <a:path w="584834" h="465455">
                <a:moveTo>
                  <a:pt x="0" y="465426"/>
                </a:moveTo>
                <a:lnTo>
                  <a:pt x="42651" y="0"/>
                </a:lnTo>
                <a:lnTo>
                  <a:pt x="584212" y="0"/>
                </a:lnTo>
                <a:lnTo>
                  <a:pt x="564411" y="23578"/>
                </a:lnTo>
                <a:lnTo>
                  <a:pt x="530256" y="61677"/>
                </a:lnTo>
                <a:lnTo>
                  <a:pt x="495477" y="98185"/>
                </a:lnTo>
                <a:lnTo>
                  <a:pt x="460288" y="133083"/>
                </a:lnTo>
                <a:lnTo>
                  <a:pt x="424905" y="166352"/>
                </a:lnTo>
                <a:lnTo>
                  <a:pt x="389543" y="197975"/>
                </a:lnTo>
                <a:lnTo>
                  <a:pt x="354417" y="227932"/>
                </a:lnTo>
                <a:lnTo>
                  <a:pt x="319742" y="256204"/>
                </a:lnTo>
                <a:lnTo>
                  <a:pt x="285732" y="282773"/>
                </a:lnTo>
                <a:lnTo>
                  <a:pt x="252604" y="307620"/>
                </a:lnTo>
                <a:lnTo>
                  <a:pt x="220573" y="330727"/>
                </a:lnTo>
                <a:lnTo>
                  <a:pt x="160658" y="371643"/>
                </a:lnTo>
                <a:lnTo>
                  <a:pt x="107711" y="405373"/>
                </a:lnTo>
                <a:lnTo>
                  <a:pt x="63450" y="431765"/>
                </a:lnTo>
                <a:lnTo>
                  <a:pt x="29598" y="450672"/>
                </a:lnTo>
                <a:lnTo>
                  <a:pt x="0" y="465426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557191" y="1"/>
            <a:ext cx="441325" cy="428625"/>
          </a:xfrm>
          <a:custGeom>
            <a:avLst/>
            <a:gdLst/>
            <a:ahLst/>
            <a:cxnLst/>
            <a:rect l="l" t="t" r="r" b="b"/>
            <a:pathLst>
              <a:path w="441325" h="428625">
                <a:moveTo>
                  <a:pt x="49366" y="349084"/>
                </a:moveTo>
                <a:lnTo>
                  <a:pt x="24501" y="311682"/>
                </a:lnTo>
                <a:lnTo>
                  <a:pt x="8087" y="271366"/>
                </a:lnTo>
                <a:lnTo>
                  <a:pt x="0" y="229374"/>
                </a:lnTo>
                <a:lnTo>
                  <a:pt x="117" y="186944"/>
                </a:lnTo>
                <a:lnTo>
                  <a:pt x="8316" y="145314"/>
                </a:lnTo>
                <a:lnTo>
                  <a:pt x="24476" y="105724"/>
                </a:lnTo>
                <a:lnTo>
                  <a:pt x="48472" y="69410"/>
                </a:lnTo>
                <a:lnTo>
                  <a:pt x="80183" y="37613"/>
                </a:lnTo>
                <a:lnTo>
                  <a:pt x="117581" y="12752"/>
                </a:lnTo>
                <a:lnTo>
                  <a:pt x="292305" y="0"/>
                </a:lnTo>
                <a:lnTo>
                  <a:pt x="323535" y="12750"/>
                </a:lnTo>
                <a:lnTo>
                  <a:pt x="359850" y="36751"/>
                </a:lnTo>
                <a:lnTo>
                  <a:pt x="391650" y="68466"/>
                </a:lnTo>
                <a:lnTo>
                  <a:pt x="416514" y="105868"/>
                </a:lnTo>
                <a:lnTo>
                  <a:pt x="432929" y="146184"/>
                </a:lnTo>
                <a:lnTo>
                  <a:pt x="441016" y="188176"/>
                </a:lnTo>
                <a:lnTo>
                  <a:pt x="440899" y="230606"/>
                </a:lnTo>
                <a:lnTo>
                  <a:pt x="432699" y="272236"/>
                </a:lnTo>
                <a:lnTo>
                  <a:pt x="428722" y="281982"/>
                </a:lnTo>
                <a:lnTo>
                  <a:pt x="309135" y="136115"/>
                </a:lnTo>
                <a:lnTo>
                  <a:pt x="273894" y="107350"/>
                </a:lnTo>
                <a:lnTo>
                  <a:pt x="231789" y="94755"/>
                </a:lnTo>
                <a:lnTo>
                  <a:pt x="188032" y="98845"/>
                </a:lnTo>
                <a:lnTo>
                  <a:pt x="147839" y="120137"/>
                </a:lnTo>
                <a:lnTo>
                  <a:pt x="119079" y="155375"/>
                </a:lnTo>
                <a:lnTo>
                  <a:pt x="106489" y="197480"/>
                </a:lnTo>
                <a:lnTo>
                  <a:pt x="110584" y="241238"/>
                </a:lnTo>
                <a:lnTo>
                  <a:pt x="131881" y="281435"/>
                </a:lnTo>
                <a:lnTo>
                  <a:pt x="250883" y="426588"/>
                </a:lnTo>
                <a:lnTo>
                  <a:pt x="240471" y="428485"/>
                </a:lnTo>
                <a:lnTo>
                  <a:pt x="197762" y="428022"/>
                </a:lnTo>
                <a:lnTo>
                  <a:pt x="155971" y="419621"/>
                </a:lnTo>
                <a:lnTo>
                  <a:pt x="116424" y="403511"/>
                </a:lnTo>
                <a:lnTo>
                  <a:pt x="80446" y="379922"/>
                </a:lnTo>
                <a:lnTo>
                  <a:pt x="49366" y="349084"/>
                </a:lnTo>
                <a:close/>
              </a:path>
              <a:path w="441325" h="428625">
                <a:moveTo>
                  <a:pt x="250883" y="426588"/>
                </a:moveTo>
                <a:lnTo>
                  <a:pt x="131881" y="281435"/>
                </a:lnTo>
                <a:lnTo>
                  <a:pt x="167121" y="310200"/>
                </a:lnTo>
                <a:lnTo>
                  <a:pt x="209227" y="322795"/>
                </a:lnTo>
                <a:lnTo>
                  <a:pt x="252983" y="318705"/>
                </a:lnTo>
                <a:lnTo>
                  <a:pt x="293176" y="297413"/>
                </a:lnTo>
                <a:lnTo>
                  <a:pt x="321584" y="261745"/>
                </a:lnTo>
                <a:lnTo>
                  <a:pt x="333587" y="218924"/>
                </a:lnTo>
                <a:lnTo>
                  <a:pt x="329374" y="175022"/>
                </a:lnTo>
                <a:lnTo>
                  <a:pt x="309135" y="136115"/>
                </a:lnTo>
                <a:lnTo>
                  <a:pt x="428722" y="281982"/>
                </a:lnTo>
                <a:lnTo>
                  <a:pt x="392544" y="348140"/>
                </a:lnTo>
                <a:lnTo>
                  <a:pt x="360833" y="379937"/>
                </a:lnTo>
                <a:lnTo>
                  <a:pt x="323332" y="404672"/>
                </a:lnTo>
                <a:lnTo>
                  <a:pt x="282769" y="420778"/>
                </a:lnTo>
                <a:lnTo>
                  <a:pt x="250883" y="426588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595" y="2132918"/>
            <a:ext cx="16278808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FE6DE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rgbClr val="B8617D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FE6DE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FE6DE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"/>
            <a:ext cx="8622126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571190" y="883883"/>
            <a:ext cx="2164715" cy="877569"/>
          </a:xfrm>
          <a:custGeom>
            <a:avLst/>
            <a:gdLst/>
            <a:ahLst/>
            <a:cxnLst/>
            <a:rect l="l" t="t" r="r" b="b"/>
            <a:pathLst>
              <a:path w="2164715" h="877569">
                <a:moveTo>
                  <a:pt x="1939178" y="0"/>
                </a:moveTo>
                <a:lnTo>
                  <a:pt x="2164304" y="31750"/>
                </a:lnTo>
                <a:lnTo>
                  <a:pt x="1626126" y="516383"/>
                </a:lnTo>
                <a:lnTo>
                  <a:pt x="904370" y="767967"/>
                </a:lnTo>
                <a:lnTo>
                  <a:pt x="271504" y="862895"/>
                </a:lnTo>
                <a:lnTo>
                  <a:pt x="0" y="877561"/>
                </a:lnTo>
                <a:lnTo>
                  <a:pt x="677311" y="253679"/>
                </a:lnTo>
                <a:lnTo>
                  <a:pt x="1383608" y="17567"/>
                </a:lnTo>
                <a:lnTo>
                  <a:pt x="1939178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2347" y="1262886"/>
            <a:ext cx="810330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FFE6DE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07" y="5029972"/>
            <a:ext cx="17012584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1" i="0">
                <a:solidFill>
                  <a:srgbClr val="B8617D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9290" y="0"/>
            <a:ext cx="878870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1181" y="0"/>
            <a:ext cx="467995" cy="154305"/>
          </a:xfrm>
          <a:custGeom>
            <a:avLst/>
            <a:gdLst/>
            <a:ahLst/>
            <a:cxnLst/>
            <a:rect l="l" t="t" r="r" b="b"/>
            <a:pathLst>
              <a:path w="467995" h="154305">
                <a:moveTo>
                  <a:pt x="0" y="154065"/>
                </a:moveTo>
                <a:lnTo>
                  <a:pt x="58828" y="0"/>
                </a:lnTo>
                <a:lnTo>
                  <a:pt x="467980" y="0"/>
                </a:lnTo>
                <a:lnTo>
                  <a:pt x="433259" y="20822"/>
                </a:lnTo>
                <a:lnTo>
                  <a:pt x="391180" y="43028"/>
                </a:lnTo>
                <a:lnTo>
                  <a:pt x="349168" y="62585"/>
                </a:lnTo>
                <a:lnTo>
                  <a:pt x="307643" y="79668"/>
                </a:lnTo>
                <a:lnTo>
                  <a:pt x="267023" y="94447"/>
                </a:lnTo>
                <a:lnTo>
                  <a:pt x="227729" y="107093"/>
                </a:lnTo>
                <a:lnTo>
                  <a:pt x="190180" y="117779"/>
                </a:lnTo>
                <a:lnTo>
                  <a:pt x="121995" y="133957"/>
                </a:lnTo>
                <a:lnTo>
                  <a:pt x="65826" y="144354"/>
                </a:lnTo>
                <a:lnTo>
                  <a:pt x="25029" y="150343"/>
                </a:lnTo>
                <a:lnTo>
                  <a:pt x="11444" y="152113"/>
                </a:lnTo>
                <a:lnTo>
                  <a:pt x="2961" y="153297"/>
                </a:lnTo>
                <a:lnTo>
                  <a:pt x="0" y="154065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4595" y="3757997"/>
            <a:ext cx="387731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0445" algn="l"/>
              </a:tabLst>
            </a:pPr>
            <a:r>
              <a:rPr dirty="0" sz="4200" spc="60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4200" spc="67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4200" spc="969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4200" spc="12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4200" spc="12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4200" spc="64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4200" spc="12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4200" spc="14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42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4200" spc="35" b="1">
                <a:solidFill>
                  <a:srgbClr val="0E7D80"/>
                </a:solidFill>
                <a:latin typeface="Century Gothic"/>
                <a:cs typeface="Century Gothic"/>
              </a:rPr>
              <a:t>7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595" y="4728216"/>
            <a:ext cx="6262370" cy="485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5285" indent="-363220">
              <a:lnSpc>
                <a:spcPts val="5255"/>
              </a:lnSpc>
              <a:spcBef>
                <a:spcPts val="100"/>
              </a:spcBef>
              <a:buChar char="-"/>
              <a:tabLst>
                <a:tab pos="375920" algn="l"/>
              </a:tabLst>
            </a:pPr>
            <a:r>
              <a:rPr dirty="0" sz="4800" spc="-150" b="1">
                <a:solidFill>
                  <a:srgbClr val="B8617D"/>
                </a:solidFill>
                <a:latin typeface="Century Gothic"/>
                <a:cs typeface="Century Gothic"/>
              </a:rPr>
              <a:t>Fahmi</a:t>
            </a:r>
            <a:r>
              <a:rPr dirty="0" sz="4800" spc="-3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800" spc="-110" b="1">
                <a:solidFill>
                  <a:srgbClr val="B8617D"/>
                </a:solidFill>
                <a:latin typeface="Century Gothic"/>
                <a:cs typeface="Century Gothic"/>
              </a:rPr>
              <a:t>Fauzi</a:t>
            </a:r>
            <a:endParaRPr sz="4800">
              <a:latin typeface="Century Gothic"/>
              <a:cs typeface="Century Gothic"/>
            </a:endParaRPr>
          </a:p>
          <a:p>
            <a:pPr marL="375285" indent="-363220">
              <a:lnSpc>
                <a:spcPts val="4750"/>
              </a:lnSpc>
              <a:buChar char="-"/>
              <a:tabLst>
                <a:tab pos="375920" algn="l"/>
              </a:tabLst>
            </a:pPr>
            <a:r>
              <a:rPr dirty="0" sz="4800" spc="-370" b="1">
                <a:solidFill>
                  <a:srgbClr val="B8617D"/>
                </a:solidFill>
                <a:latin typeface="Century Gothic"/>
                <a:cs typeface="Century Gothic"/>
              </a:rPr>
              <a:t>M. </a:t>
            </a:r>
            <a:r>
              <a:rPr dirty="0" sz="4800" spc="-30" b="1">
                <a:solidFill>
                  <a:srgbClr val="B8617D"/>
                </a:solidFill>
                <a:latin typeface="Century Gothic"/>
                <a:cs typeface="Century Gothic"/>
              </a:rPr>
              <a:t>Rifaldy</a:t>
            </a:r>
            <a:r>
              <a:rPr dirty="0" sz="4800" spc="-42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800" spc="-204" b="1">
                <a:solidFill>
                  <a:srgbClr val="B8617D"/>
                </a:solidFill>
                <a:latin typeface="Century Gothic"/>
                <a:cs typeface="Century Gothic"/>
              </a:rPr>
              <a:t>Wahyudi</a:t>
            </a:r>
            <a:endParaRPr sz="4800">
              <a:latin typeface="Century Gothic"/>
              <a:cs typeface="Century Gothic"/>
            </a:endParaRPr>
          </a:p>
          <a:p>
            <a:pPr marL="375285" indent="-363220">
              <a:lnSpc>
                <a:spcPts val="4750"/>
              </a:lnSpc>
              <a:buChar char="-"/>
              <a:tabLst>
                <a:tab pos="375920" algn="l"/>
              </a:tabLst>
            </a:pPr>
            <a:r>
              <a:rPr dirty="0" sz="4800" spc="-370" b="1">
                <a:solidFill>
                  <a:srgbClr val="B8617D"/>
                </a:solidFill>
                <a:latin typeface="Century Gothic"/>
                <a:cs typeface="Century Gothic"/>
              </a:rPr>
              <a:t>M. </a:t>
            </a:r>
            <a:r>
              <a:rPr dirty="0" sz="4800" spc="-105" b="1">
                <a:solidFill>
                  <a:srgbClr val="B8617D"/>
                </a:solidFill>
                <a:latin typeface="Century Gothic"/>
                <a:cs typeface="Century Gothic"/>
              </a:rPr>
              <a:t>Risyad</a:t>
            </a:r>
            <a:r>
              <a:rPr dirty="0" sz="4800" spc="-42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800" spc="-225" b="1">
                <a:solidFill>
                  <a:srgbClr val="B8617D"/>
                </a:solidFill>
                <a:latin typeface="Century Gothic"/>
                <a:cs typeface="Century Gothic"/>
              </a:rPr>
              <a:t>Rahmadika</a:t>
            </a:r>
            <a:endParaRPr sz="4800">
              <a:latin typeface="Century Gothic"/>
              <a:cs typeface="Century Gothic"/>
            </a:endParaRPr>
          </a:p>
          <a:p>
            <a:pPr marL="375285" indent="-363220">
              <a:lnSpc>
                <a:spcPts val="4750"/>
              </a:lnSpc>
              <a:buChar char="-"/>
              <a:tabLst>
                <a:tab pos="375920" algn="l"/>
              </a:tabLst>
            </a:pPr>
            <a:r>
              <a:rPr dirty="0" sz="4800" spc="-185" b="1">
                <a:solidFill>
                  <a:srgbClr val="B8617D"/>
                </a:solidFill>
                <a:latin typeface="Century Gothic"/>
                <a:cs typeface="Century Gothic"/>
              </a:rPr>
              <a:t>Mutia</a:t>
            </a:r>
            <a:r>
              <a:rPr dirty="0" sz="4800" spc="-3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800" spc="-135" b="1">
                <a:solidFill>
                  <a:srgbClr val="B8617D"/>
                </a:solidFill>
                <a:latin typeface="Century Gothic"/>
                <a:cs typeface="Century Gothic"/>
              </a:rPr>
              <a:t>Seprina</a:t>
            </a:r>
            <a:endParaRPr sz="4800">
              <a:latin typeface="Century Gothic"/>
              <a:cs typeface="Century Gothic"/>
            </a:endParaRPr>
          </a:p>
          <a:p>
            <a:pPr marL="375285" indent="-363220">
              <a:lnSpc>
                <a:spcPts val="5255"/>
              </a:lnSpc>
              <a:buChar char="-"/>
              <a:tabLst>
                <a:tab pos="375920" algn="l"/>
              </a:tabLst>
            </a:pPr>
            <a:r>
              <a:rPr dirty="0" sz="4800" spc="-235" b="1">
                <a:solidFill>
                  <a:srgbClr val="B8617D"/>
                </a:solidFill>
                <a:latin typeface="Century Gothic"/>
                <a:cs typeface="Century Gothic"/>
              </a:rPr>
              <a:t>Nadila</a:t>
            </a:r>
            <a:r>
              <a:rPr dirty="0" sz="4800" spc="-3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800" spc="-70" b="1">
                <a:solidFill>
                  <a:srgbClr val="B8617D"/>
                </a:solidFill>
                <a:latin typeface="Century Gothic"/>
                <a:cs typeface="Century Gothic"/>
              </a:rPr>
              <a:t>Afifah</a:t>
            </a:r>
            <a:endParaRPr sz="4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7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600" spc="290">
                <a:solidFill>
                  <a:srgbClr val="0E7D80"/>
                </a:solidFill>
                <a:latin typeface="Tahoma"/>
                <a:cs typeface="Tahoma"/>
              </a:rPr>
              <a:t>Psikologi</a:t>
            </a:r>
            <a:r>
              <a:rPr dirty="0" sz="3600" spc="27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3600" spc="315">
                <a:solidFill>
                  <a:srgbClr val="0E7D80"/>
                </a:solidFill>
                <a:latin typeface="Tahoma"/>
                <a:cs typeface="Tahoma"/>
              </a:rPr>
              <a:t>Komunikasi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19930" y="0"/>
            <a:ext cx="133350" cy="145415"/>
          </a:xfrm>
          <a:custGeom>
            <a:avLst/>
            <a:gdLst/>
            <a:ahLst/>
            <a:cxnLst/>
            <a:rect l="l" t="t" r="r" b="b"/>
            <a:pathLst>
              <a:path w="133350" h="145415">
                <a:moveTo>
                  <a:pt x="66761" y="144879"/>
                </a:moveTo>
                <a:lnTo>
                  <a:pt x="32732" y="81047"/>
                </a:lnTo>
                <a:lnTo>
                  <a:pt x="0" y="0"/>
                </a:lnTo>
                <a:lnTo>
                  <a:pt x="133021" y="0"/>
                </a:lnTo>
                <a:lnTo>
                  <a:pt x="100535" y="81047"/>
                </a:lnTo>
                <a:lnTo>
                  <a:pt x="66761" y="14487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84604" y="137452"/>
            <a:ext cx="203835" cy="408940"/>
          </a:xfrm>
          <a:custGeom>
            <a:avLst/>
            <a:gdLst/>
            <a:ahLst/>
            <a:cxnLst/>
            <a:rect l="l" t="t" r="r" b="b"/>
            <a:pathLst>
              <a:path w="203834" h="408940">
                <a:moveTo>
                  <a:pt x="102088" y="408526"/>
                </a:moveTo>
                <a:lnTo>
                  <a:pt x="0" y="344693"/>
                </a:lnTo>
                <a:lnTo>
                  <a:pt x="11343" y="204263"/>
                </a:lnTo>
                <a:lnTo>
                  <a:pt x="68058" y="63832"/>
                </a:lnTo>
                <a:lnTo>
                  <a:pt x="102088" y="0"/>
                </a:lnTo>
                <a:lnTo>
                  <a:pt x="135861" y="63832"/>
                </a:lnTo>
                <a:lnTo>
                  <a:pt x="192150" y="204263"/>
                </a:lnTo>
                <a:lnTo>
                  <a:pt x="203408" y="344693"/>
                </a:lnTo>
                <a:lnTo>
                  <a:pt x="102088" y="4085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2522" y="39301"/>
            <a:ext cx="408940" cy="203835"/>
          </a:xfrm>
          <a:custGeom>
            <a:avLst/>
            <a:gdLst/>
            <a:ahLst/>
            <a:cxnLst/>
            <a:rect l="l" t="t" r="r" b="b"/>
            <a:pathLst>
              <a:path w="408940" h="203835">
                <a:moveTo>
                  <a:pt x="344695" y="203408"/>
                </a:moveTo>
                <a:lnTo>
                  <a:pt x="204263" y="192065"/>
                </a:lnTo>
                <a:lnTo>
                  <a:pt x="63832" y="135349"/>
                </a:lnTo>
                <a:lnTo>
                  <a:pt x="0" y="101320"/>
                </a:lnTo>
                <a:lnTo>
                  <a:pt x="63832" y="67546"/>
                </a:lnTo>
                <a:lnTo>
                  <a:pt x="204263" y="11257"/>
                </a:lnTo>
                <a:lnTo>
                  <a:pt x="344695" y="0"/>
                </a:lnTo>
                <a:lnTo>
                  <a:pt x="408527" y="101320"/>
                </a:lnTo>
                <a:lnTo>
                  <a:pt x="344695" y="203408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81425" y="39301"/>
            <a:ext cx="408940" cy="203835"/>
          </a:xfrm>
          <a:custGeom>
            <a:avLst/>
            <a:gdLst/>
            <a:ahLst/>
            <a:cxnLst/>
            <a:rect l="l" t="t" r="r" b="b"/>
            <a:pathLst>
              <a:path w="408940" h="203835">
                <a:moveTo>
                  <a:pt x="63832" y="203408"/>
                </a:moveTo>
                <a:lnTo>
                  <a:pt x="0" y="101320"/>
                </a:lnTo>
                <a:lnTo>
                  <a:pt x="63832" y="0"/>
                </a:lnTo>
                <a:lnTo>
                  <a:pt x="204262" y="11257"/>
                </a:lnTo>
                <a:lnTo>
                  <a:pt x="344693" y="67546"/>
                </a:lnTo>
                <a:lnTo>
                  <a:pt x="408525" y="101320"/>
                </a:lnTo>
                <a:lnTo>
                  <a:pt x="344693" y="135349"/>
                </a:lnTo>
                <a:lnTo>
                  <a:pt x="204262" y="192065"/>
                </a:lnTo>
                <a:lnTo>
                  <a:pt x="63832" y="203408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83728" y="0"/>
            <a:ext cx="283210" cy="144145"/>
          </a:xfrm>
          <a:custGeom>
            <a:avLst/>
            <a:gdLst/>
            <a:ahLst/>
            <a:cxnLst/>
            <a:rect l="l" t="t" r="r" b="b"/>
            <a:pathLst>
              <a:path w="283209" h="144145">
                <a:moveTo>
                  <a:pt x="0" y="143909"/>
                </a:moveTo>
                <a:lnTo>
                  <a:pt x="21132" y="74768"/>
                </a:lnTo>
                <a:lnTo>
                  <a:pt x="52955" y="0"/>
                </a:lnTo>
                <a:lnTo>
                  <a:pt x="282593" y="0"/>
                </a:lnTo>
                <a:lnTo>
                  <a:pt x="208250" y="63287"/>
                </a:lnTo>
                <a:lnTo>
                  <a:pt x="69066" y="122703"/>
                </a:lnTo>
                <a:lnTo>
                  <a:pt x="0" y="14390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73232" y="138656"/>
            <a:ext cx="316230" cy="315595"/>
          </a:xfrm>
          <a:custGeom>
            <a:avLst/>
            <a:gdLst/>
            <a:ahLst/>
            <a:cxnLst/>
            <a:rect l="l" t="t" r="r" b="b"/>
            <a:pathLst>
              <a:path w="316229" h="315595">
                <a:moveTo>
                  <a:pt x="143803" y="315526"/>
                </a:moveTo>
                <a:lnTo>
                  <a:pt x="26876" y="288871"/>
                </a:lnTo>
                <a:lnTo>
                  <a:pt x="0" y="171722"/>
                </a:lnTo>
                <a:lnTo>
                  <a:pt x="107301" y="80423"/>
                </a:lnTo>
                <a:lnTo>
                  <a:pt x="246607" y="21131"/>
                </a:lnTo>
                <a:lnTo>
                  <a:pt x="315748" y="0"/>
                </a:lnTo>
                <a:lnTo>
                  <a:pt x="294542" y="69066"/>
                </a:lnTo>
                <a:lnTo>
                  <a:pt x="235126" y="208250"/>
                </a:lnTo>
                <a:lnTo>
                  <a:pt x="143803" y="3155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83610" y="138540"/>
            <a:ext cx="316230" cy="315595"/>
          </a:xfrm>
          <a:custGeom>
            <a:avLst/>
            <a:gdLst/>
            <a:ahLst/>
            <a:cxnLst/>
            <a:rect l="l" t="t" r="r" b="b"/>
            <a:pathLst>
              <a:path w="316229" h="315595">
                <a:moveTo>
                  <a:pt x="171909" y="315564"/>
                </a:moveTo>
                <a:lnTo>
                  <a:pt x="80589" y="208283"/>
                </a:lnTo>
                <a:lnTo>
                  <a:pt x="21193" y="69078"/>
                </a:lnTo>
                <a:lnTo>
                  <a:pt x="0" y="0"/>
                </a:lnTo>
                <a:lnTo>
                  <a:pt x="69140" y="21132"/>
                </a:lnTo>
                <a:lnTo>
                  <a:pt x="208447" y="80424"/>
                </a:lnTo>
                <a:lnTo>
                  <a:pt x="315749" y="171723"/>
                </a:lnTo>
                <a:lnTo>
                  <a:pt x="288875" y="288873"/>
                </a:lnTo>
                <a:lnTo>
                  <a:pt x="171909" y="315564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06328" y="0"/>
            <a:ext cx="282575" cy="144145"/>
          </a:xfrm>
          <a:custGeom>
            <a:avLst/>
            <a:gdLst/>
            <a:ahLst/>
            <a:cxnLst/>
            <a:rect l="l" t="t" r="r" b="b"/>
            <a:pathLst>
              <a:path w="282575" h="144145">
                <a:moveTo>
                  <a:pt x="282535" y="143793"/>
                </a:moveTo>
                <a:lnTo>
                  <a:pt x="213456" y="122599"/>
                </a:lnTo>
                <a:lnTo>
                  <a:pt x="74252" y="63204"/>
                </a:lnTo>
                <a:lnTo>
                  <a:pt x="0" y="0"/>
                </a:lnTo>
                <a:lnTo>
                  <a:pt x="229628" y="0"/>
                </a:lnTo>
                <a:lnTo>
                  <a:pt x="261403" y="74653"/>
                </a:lnTo>
                <a:lnTo>
                  <a:pt x="282535" y="143793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99528" y="46931"/>
            <a:ext cx="175671" cy="17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4288155"/>
          </a:xfrm>
          <a:custGeom>
            <a:avLst/>
            <a:gdLst/>
            <a:ahLst/>
            <a:cxnLst/>
            <a:rect l="l" t="t" r="r" b="b"/>
            <a:pathLst>
              <a:path w="18288000" h="4288155">
                <a:moveTo>
                  <a:pt x="0" y="4287702"/>
                </a:moveTo>
                <a:lnTo>
                  <a:pt x="18287999" y="4287702"/>
                </a:lnTo>
                <a:lnTo>
                  <a:pt x="18287999" y="0"/>
                </a:lnTo>
                <a:lnTo>
                  <a:pt x="0" y="0"/>
                </a:lnTo>
                <a:lnTo>
                  <a:pt x="0" y="4287702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402008"/>
            <a:ext cx="18288000" cy="5885180"/>
          </a:xfrm>
          <a:custGeom>
            <a:avLst/>
            <a:gdLst/>
            <a:ahLst/>
            <a:cxnLst/>
            <a:rect l="l" t="t" r="r" b="b"/>
            <a:pathLst>
              <a:path w="18288000" h="5885180">
                <a:moveTo>
                  <a:pt x="0" y="5884997"/>
                </a:moveTo>
                <a:lnTo>
                  <a:pt x="18287999" y="5884997"/>
                </a:lnTo>
                <a:lnTo>
                  <a:pt x="18287999" y="0"/>
                </a:lnTo>
                <a:lnTo>
                  <a:pt x="0" y="0"/>
                </a:lnTo>
                <a:lnTo>
                  <a:pt x="0" y="5884997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287708"/>
            <a:ext cx="18288000" cy="114300"/>
          </a:xfrm>
          <a:custGeom>
            <a:avLst/>
            <a:gdLst/>
            <a:ahLst/>
            <a:cxnLst/>
            <a:rect l="l" t="t" r="r" b="b"/>
            <a:pathLst>
              <a:path w="18288000" h="114300">
                <a:moveTo>
                  <a:pt x="0" y="0"/>
                </a:moveTo>
                <a:lnTo>
                  <a:pt x="18287999" y="0"/>
                </a:lnTo>
                <a:lnTo>
                  <a:pt x="18287999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24787" y="39535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24787" y="4340537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19248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32308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0412" y="40421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20875" y="43416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20298" y="43415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0940" y="40420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9184" y="4253211"/>
            <a:ext cx="169471" cy="169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65659" y="39535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265659" y="4340537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360121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73180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361284" y="40421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061748" y="43416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361170" y="43415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061812" y="40420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80056" y="4253211"/>
            <a:ext cx="169471" cy="16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706532" y="39535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706532" y="4340537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800995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414054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802157" y="40421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502621" y="43416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802044" y="43415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502686" y="40420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720930" y="4253211"/>
            <a:ext cx="169471" cy="169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83913" y="39535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83913" y="4340537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78375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5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91434" y="4245850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5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79539" y="40421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80002" y="434169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79425" y="43415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180066" y="40420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98310" y="4253211"/>
            <a:ext cx="169471" cy="16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50187" y="653782"/>
            <a:ext cx="5358765" cy="2482850"/>
          </a:xfrm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sz="6900" spc="730" b="1">
                <a:solidFill>
                  <a:srgbClr val="0E7D80"/>
                </a:solidFill>
                <a:latin typeface="Century Gothic"/>
                <a:cs typeface="Century Gothic"/>
              </a:rPr>
              <a:t>Faktor</a:t>
            </a:r>
            <a:endParaRPr sz="6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6900" spc="10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6900" spc="52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6900" spc="13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6900" spc="4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6900" spc="3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6900" spc="844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6900" spc="52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6900" spc="3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6900" spc="53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6900" spc="3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6900" spc="21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endParaRPr sz="69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17259" y="5257004"/>
            <a:ext cx="3331210" cy="1816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31800">
              <a:lnSpc>
                <a:spcPct val="116300"/>
              </a:lnSpc>
              <a:spcBef>
                <a:spcPts val="95"/>
              </a:spcBef>
            </a:pPr>
            <a:r>
              <a:rPr dirty="0" sz="5050" spc="545">
                <a:solidFill>
                  <a:srgbClr val="0E7D80"/>
                </a:solidFill>
                <a:latin typeface="Tahoma"/>
                <a:cs typeface="Tahoma"/>
              </a:rPr>
              <a:t>Ukuran  </a:t>
            </a:r>
            <a:r>
              <a:rPr dirty="0" sz="5050" spc="605">
                <a:solidFill>
                  <a:srgbClr val="0E7D80"/>
                </a:solidFill>
                <a:latin typeface="Tahoma"/>
                <a:cs typeface="Tahoma"/>
              </a:rPr>
              <a:t>k</a:t>
            </a:r>
            <a:r>
              <a:rPr dirty="0" sz="5050" spc="570">
                <a:solidFill>
                  <a:srgbClr val="0E7D80"/>
                </a:solidFill>
                <a:latin typeface="Tahoma"/>
                <a:cs typeface="Tahoma"/>
              </a:rPr>
              <a:t>e</a:t>
            </a:r>
            <a:r>
              <a:rPr dirty="0" sz="5050" spc="420">
                <a:solidFill>
                  <a:srgbClr val="0E7D80"/>
                </a:solidFill>
                <a:latin typeface="Tahoma"/>
                <a:cs typeface="Tahoma"/>
              </a:rPr>
              <a:t>l</a:t>
            </a:r>
            <a:r>
              <a:rPr dirty="0" sz="5050" spc="685">
                <a:solidFill>
                  <a:srgbClr val="0E7D80"/>
                </a:solidFill>
                <a:latin typeface="Tahoma"/>
                <a:cs typeface="Tahoma"/>
              </a:rPr>
              <a:t>o</a:t>
            </a:r>
            <a:r>
              <a:rPr dirty="0" sz="5050" spc="800">
                <a:solidFill>
                  <a:srgbClr val="0E7D80"/>
                </a:solidFill>
                <a:latin typeface="Tahoma"/>
                <a:cs typeface="Tahoma"/>
              </a:rPr>
              <a:t>m</a:t>
            </a:r>
            <a:r>
              <a:rPr dirty="0" sz="5050" spc="670">
                <a:solidFill>
                  <a:srgbClr val="0E7D80"/>
                </a:solidFill>
                <a:latin typeface="Tahoma"/>
                <a:cs typeface="Tahoma"/>
              </a:rPr>
              <a:t>p</a:t>
            </a:r>
            <a:r>
              <a:rPr dirty="0" sz="5050" spc="685">
                <a:solidFill>
                  <a:srgbClr val="0E7D80"/>
                </a:solidFill>
                <a:latin typeface="Tahoma"/>
                <a:cs typeface="Tahoma"/>
              </a:rPr>
              <a:t>o</a:t>
            </a:r>
            <a:r>
              <a:rPr dirty="0" sz="5050" spc="200">
                <a:solidFill>
                  <a:srgbClr val="0E7D80"/>
                </a:solidFill>
                <a:latin typeface="Tahoma"/>
                <a:cs typeface="Tahoma"/>
              </a:rPr>
              <a:t>k</a:t>
            </a:r>
            <a:endParaRPr sz="505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08784" y="5266753"/>
            <a:ext cx="3830320" cy="1758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28625">
              <a:lnSpc>
                <a:spcPct val="116100"/>
              </a:lnSpc>
              <a:spcBef>
                <a:spcPts val="90"/>
              </a:spcBef>
            </a:pPr>
            <a:r>
              <a:rPr dirty="0" sz="4900" spc="615">
                <a:solidFill>
                  <a:srgbClr val="0E7D80"/>
                </a:solidFill>
                <a:latin typeface="Tahoma"/>
                <a:cs typeface="Tahoma"/>
              </a:rPr>
              <a:t>Jaringan  </a:t>
            </a:r>
            <a:r>
              <a:rPr dirty="0" sz="4900" spc="830">
                <a:solidFill>
                  <a:srgbClr val="0E7D80"/>
                </a:solidFill>
                <a:latin typeface="Tahoma"/>
                <a:cs typeface="Tahoma"/>
              </a:rPr>
              <a:t>K</a:t>
            </a:r>
            <a:r>
              <a:rPr dirty="0" sz="4900" spc="660">
                <a:solidFill>
                  <a:srgbClr val="0E7D80"/>
                </a:solidFill>
                <a:latin typeface="Tahoma"/>
                <a:cs typeface="Tahoma"/>
              </a:rPr>
              <a:t>o</a:t>
            </a:r>
            <a:r>
              <a:rPr dirty="0" sz="4900" spc="765">
                <a:solidFill>
                  <a:srgbClr val="0E7D80"/>
                </a:solidFill>
                <a:latin typeface="Tahoma"/>
                <a:cs typeface="Tahoma"/>
              </a:rPr>
              <a:t>m</a:t>
            </a:r>
            <a:r>
              <a:rPr dirty="0" sz="4900" spc="459">
                <a:solidFill>
                  <a:srgbClr val="0E7D80"/>
                </a:solidFill>
                <a:latin typeface="Tahoma"/>
                <a:cs typeface="Tahoma"/>
              </a:rPr>
              <a:t>u</a:t>
            </a:r>
            <a:r>
              <a:rPr dirty="0" sz="4900" spc="500">
                <a:solidFill>
                  <a:srgbClr val="0E7D80"/>
                </a:solidFill>
                <a:latin typeface="Tahoma"/>
                <a:cs typeface="Tahoma"/>
              </a:rPr>
              <a:t>n</a:t>
            </a:r>
            <a:r>
              <a:rPr dirty="0" sz="4900" spc="320">
                <a:solidFill>
                  <a:srgbClr val="0E7D80"/>
                </a:solidFill>
                <a:latin typeface="Tahoma"/>
                <a:cs typeface="Tahoma"/>
              </a:rPr>
              <a:t>i</a:t>
            </a:r>
            <a:r>
              <a:rPr dirty="0" sz="4900" spc="580">
                <a:solidFill>
                  <a:srgbClr val="0E7D80"/>
                </a:solidFill>
                <a:latin typeface="Tahoma"/>
                <a:cs typeface="Tahoma"/>
              </a:rPr>
              <a:t>k</a:t>
            </a:r>
            <a:r>
              <a:rPr dirty="0" sz="4900" spc="780">
                <a:solidFill>
                  <a:srgbClr val="0E7D80"/>
                </a:solidFill>
                <a:latin typeface="Tahoma"/>
                <a:cs typeface="Tahoma"/>
              </a:rPr>
              <a:t>a</a:t>
            </a:r>
            <a:r>
              <a:rPr dirty="0" sz="4900" spc="509">
                <a:solidFill>
                  <a:srgbClr val="0E7D80"/>
                </a:solidFill>
                <a:latin typeface="Tahoma"/>
                <a:cs typeface="Tahoma"/>
              </a:rPr>
              <a:t>s</a:t>
            </a:r>
            <a:r>
              <a:rPr dirty="0" sz="4900" spc="-70">
                <a:solidFill>
                  <a:srgbClr val="0E7D80"/>
                </a:solidFill>
                <a:latin typeface="Tahoma"/>
                <a:cs typeface="Tahoma"/>
              </a:rPr>
              <a:t>i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700636" y="5414021"/>
            <a:ext cx="3328035" cy="1778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7359">
              <a:lnSpc>
                <a:spcPct val="116199"/>
              </a:lnSpc>
              <a:spcBef>
                <a:spcPts val="100"/>
              </a:spcBef>
            </a:pPr>
            <a:r>
              <a:rPr dirty="0" sz="4950" spc="455">
                <a:solidFill>
                  <a:srgbClr val="0E7D80"/>
                </a:solidFill>
                <a:latin typeface="Tahoma"/>
                <a:cs typeface="Tahoma"/>
              </a:rPr>
              <a:t>Koihesi  </a:t>
            </a:r>
            <a:r>
              <a:rPr dirty="0" sz="4950" spc="819">
                <a:solidFill>
                  <a:srgbClr val="0E7D80"/>
                </a:solidFill>
                <a:latin typeface="Tahoma"/>
                <a:cs typeface="Tahoma"/>
              </a:rPr>
              <a:t>K</a:t>
            </a:r>
            <a:r>
              <a:rPr dirty="0" sz="4950" spc="535">
                <a:solidFill>
                  <a:srgbClr val="0E7D80"/>
                </a:solidFill>
                <a:latin typeface="Tahoma"/>
                <a:cs typeface="Tahoma"/>
              </a:rPr>
              <a:t>e</a:t>
            </a:r>
            <a:r>
              <a:rPr dirty="0" sz="4950" spc="400">
                <a:solidFill>
                  <a:srgbClr val="0E7D80"/>
                </a:solidFill>
                <a:latin typeface="Tahoma"/>
                <a:cs typeface="Tahoma"/>
              </a:rPr>
              <a:t>l</a:t>
            </a:r>
            <a:r>
              <a:rPr dirty="0" sz="4950" spc="645">
                <a:solidFill>
                  <a:srgbClr val="0E7D80"/>
                </a:solidFill>
                <a:latin typeface="Tahoma"/>
                <a:cs typeface="Tahoma"/>
              </a:rPr>
              <a:t>o</a:t>
            </a:r>
            <a:r>
              <a:rPr dirty="0" sz="4950" spc="745">
                <a:solidFill>
                  <a:srgbClr val="0E7D80"/>
                </a:solidFill>
                <a:latin typeface="Tahoma"/>
                <a:cs typeface="Tahoma"/>
              </a:rPr>
              <a:t>m</a:t>
            </a:r>
            <a:r>
              <a:rPr dirty="0" sz="4950" spc="630">
                <a:solidFill>
                  <a:srgbClr val="0E7D80"/>
                </a:solidFill>
                <a:latin typeface="Tahoma"/>
                <a:cs typeface="Tahoma"/>
              </a:rPr>
              <a:t>p</a:t>
            </a:r>
            <a:r>
              <a:rPr dirty="0" sz="4950" spc="645">
                <a:solidFill>
                  <a:srgbClr val="0E7D80"/>
                </a:solidFill>
                <a:latin typeface="Tahoma"/>
                <a:cs typeface="Tahoma"/>
              </a:rPr>
              <a:t>o</a:t>
            </a:r>
            <a:r>
              <a:rPr dirty="0" sz="4950" spc="175">
                <a:solidFill>
                  <a:srgbClr val="0E7D80"/>
                </a:solidFill>
                <a:latin typeface="Tahoma"/>
                <a:cs typeface="Tahoma"/>
              </a:rPr>
              <a:t>k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328183" y="5664616"/>
            <a:ext cx="4954270" cy="7766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900" spc="565">
                <a:solidFill>
                  <a:srgbClr val="0E7D80"/>
                </a:solidFill>
                <a:latin typeface="Tahoma"/>
                <a:cs typeface="Tahoma"/>
              </a:rPr>
              <a:t>Kepemimpinan</a:t>
            </a:r>
            <a:endParaRPr sz="4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86291" y="664874"/>
            <a:ext cx="6311900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16225" algn="l"/>
              </a:tabLst>
            </a:pPr>
            <a:r>
              <a:rPr dirty="0" sz="5050" spc="74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50" spc="36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35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50" spc="99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50" spc="-1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50" spc="59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11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50" spc="56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-4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8826" y="1753875"/>
            <a:ext cx="12530455" cy="526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6530">
              <a:lnSpc>
                <a:spcPct val="115700"/>
              </a:lnSpc>
              <a:spcBef>
                <a:spcPts val="100"/>
              </a:spcBef>
              <a:tabLst>
                <a:tab pos="285750" algn="l"/>
                <a:tab pos="2056764" algn="l"/>
                <a:tab pos="2707005" algn="l"/>
                <a:tab pos="2980055" algn="l"/>
                <a:tab pos="3478529" algn="l"/>
                <a:tab pos="4930140" algn="l"/>
                <a:tab pos="5335905" algn="l"/>
                <a:tab pos="6423025" algn="l"/>
                <a:tab pos="6904990" algn="l"/>
                <a:tab pos="7426959" algn="l"/>
                <a:tab pos="7741920" algn="l"/>
                <a:tab pos="8624570" algn="l"/>
                <a:tab pos="9410700" algn="l"/>
                <a:tab pos="9693910" algn="l"/>
                <a:tab pos="10521315" algn="l"/>
              </a:tabLst>
            </a:pPr>
            <a:r>
              <a:rPr dirty="0" sz="2700" spc="31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-10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-3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254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700" spc="-10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-20" b="1">
                <a:solidFill>
                  <a:srgbClr val="0E7D80"/>
                </a:solidFill>
                <a:latin typeface="Century Gothic"/>
                <a:cs typeface="Century Gothic"/>
              </a:rPr>
              <a:t>k  </a:t>
            </a:r>
            <a:r>
              <a:rPr dirty="0" sz="2700" spc="-65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700" spc="160" b="1">
                <a:solidFill>
                  <a:srgbClr val="0E7D80"/>
                </a:solidFill>
                <a:latin typeface="Century Gothic"/>
                <a:cs typeface="Century Gothic"/>
              </a:rPr>
              <a:t>perfomance	</a:t>
            </a:r>
            <a:r>
              <a:rPr dirty="0" sz="2700" spc="-65" b="1">
                <a:solidFill>
                  <a:srgbClr val="0E7D80"/>
                </a:solidFill>
                <a:latin typeface="Century Gothic"/>
                <a:cs typeface="Century Gothic"/>
              </a:rPr>
              <a:t>)	</a:t>
            </a:r>
            <a:r>
              <a:rPr dirty="0" sz="2700" spc="195" b="1">
                <a:solidFill>
                  <a:srgbClr val="0E7D80"/>
                </a:solidFill>
                <a:latin typeface="Century Gothic"/>
                <a:cs typeface="Century Gothic"/>
              </a:rPr>
              <a:t>bergantung	</a:t>
            </a:r>
            <a:r>
              <a:rPr dirty="0" sz="2700" spc="60" b="1">
                <a:solidFill>
                  <a:srgbClr val="0E7D80"/>
                </a:solidFill>
                <a:latin typeface="Century Gothic"/>
                <a:cs typeface="Century Gothic"/>
              </a:rPr>
              <a:t>pada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jenis	</a:t>
            </a:r>
            <a:r>
              <a:rPr dirty="0" sz="2700" spc="210" b="1">
                <a:solidFill>
                  <a:srgbClr val="0E7D80"/>
                </a:solidFill>
                <a:latin typeface="Century Gothic"/>
                <a:cs typeface="Century Gothic"/>
              </a:rPr>
              <a:t>tugas	</a:t>
            </a:r>
            <a:r>
              <a:rPr dirty="0" sz="2700" spc="114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700" spc="220" b="1">
                <a:solidFill>
                  <a:srgbClr val="0E7D80"/>
                </a:solidFill>
                <a:latin typeface="Century Gothic"/>
                <a:cs typeface="Century Gothic"/>
              </a:rPr>
              <a:t>harus</a:t>
            </a:r>
            <a:endParaRPr sz="2700">
              <a:latin typeface="Century Gothic"/>
              <a:cs typeface="Century Gothic"/>
            </a:endParaRPr>
          </a:p>
          <a:p>
            <a:pPr marL="12700" marR="5080">
              <a:lnSpc>
                <a:spcPct val="115700"/>
              </a:lnSpc>
              <a:tabLst>
                <a:tab pos="1209675" algn="l"/>
                <a:tab pos="2487295" algn="l"/>
                <a:tab pos="3305810" algn="l"/>
                <a:tab pos="3422650" algn="l"/>
                <a:tab pos="4503420" algn="l"/>
                <a:tab pos="5509895" algn="l"/>
                <a:tab pos="5996305" algn="l"/>
                <a:tab pos="6402070" algn="l"/>
                <a:tab pos="6833870" algn="l"/>
                <a:tab pos="7657465" algn="l"/>
                <a:tab pos="8030845" algn="l"/>
                <a:tab pos="10086975" algn="l"/>
                <a:tab pos="10337800" algn="l"/>
                <a:tab pos="11171555" algn="l"/>
              </a:tabLst>
            </a:pP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-85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30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-10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dapa</a:t>
            </a:r>
            <a:r>
              <a:rPr dirty="0" sz="2700" spc="2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-10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2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30" b="1">
                <a:solidFill>
                  <a:srgbClr val="0E7D80"/>
                </a:solidFill>
                <a:latin typeface="Century Gothic"/>
                <a:cs typeface="Century Gothic"/>
              </a:rPr>
              <a:t>m  </a:t>
            </a:r>
            <a:r>
              <a:rPr dirty="0" sz="2700" spc="210" b="1">
                <a:solidFill>
                  <a:srgbClr val="0E7D80"/>
                </a:solidFill>
                <a:latin typeface="Century Gothic"/>
                <a:cs typeface="Century Gothic"/>
              </a:rPr>
              <a:t>tugas	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kelompok:	</a:t>
            </a:r>
            <a:r>
              <a:rPr dirty="0" sz="2700" spc="210" b="1">
                <a:solidFill>
                  <a:srgbClr val="0E7D80"/>
                </a:solidFill>
                <a:latin typeface="Century Gothic"/>
                <a:cs typeface="Century Gothic"/>
              </a:rPr>
              <a:t>tugas	</a:t>
            </a:r>
            <a:r>
              <a:rPr dirty="0" sz="2700" spc="240" b="1">
                <a:solidFill>
                  <a:srgbClr val="0E7D80"/>
                </a:solidFill>
                <a:latin typeface="Century Gothic"/>
                <a:cs typeface="Century Gothic"/>
              </a:rPr>
              <a:t>koaktif	</a:t>
            </a:r>
            <a:r>
              <a:rPr dirty="0" sz="2700" spc="7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700" spc="210" b="1">
                <a:solidFill>
                  <a:srgbClr val="0E7D80"/>
                </a:solidFill>
                <a:latin typeface="Century Gothic"/>
                <a:cs typeface="Century Gothic"/>
              </a:rPr>
              <a:t>tugas	</a:t>
            </a:r>
            <a:r>
              <a:rPr dirty="0" sz="2700" spc="270" b="1">
                <a:solidFill>
                  <a:srgbClr val="0E7D80"/>
                </a:solidFill>
                <a:latin typeface="Century Gothic"/>
                <a:cs typeface="Century Gothic"/>
              </a:rPr>
              <a:t>interaktif.	</a:t>
            </a:r>
            <a:r>
              <a:rPr dirty="0" sz="2700" spc="114" b="1">
                <a:solidFill>
                  <a:srgbClr val="0E7D80"/>
                </a:solidFill>
                <a:latin typeface="Century Gothic"/>
                <a:cs typeface="Century Gothic"/>
              </a:rPr>
              <a:t>Pada</a:t>
            </a:r>
            <a:endParaRPr sz="2700">
              <a:latin typeface="Century Gothic"/>
              <a:cs typeface="Century Gothic"/>
            </a:endParaRPr>
          </a:p>
          <a:p>
            <a:pPr marL="12700" marR="509905">
              <a:lnSpc>
                <a:spcPct val="115700"/>
              </a:lnSpc>
              <a:spcBef>
                <a:spcPts val="5"/>
              </a:spcBef>
              <a:tabLst>
                <a:tab pos="1418590" algn="l"/>
                <a:tab pos="1986914" algn="l"/>
                <a:tab pos="2565400" algn="l"/>
                <a:tab pos="3469640" algn="l"/>
                <a:tab pos="3601720" algn="l"/>
                <a:tab pos="3884295" algn="l"/>
                <a:tab pos="4538345" algn="l"/>
                <a:tab pos="5008245" algn="l"/>
                <a:tab pos="5039995" algn="l"/>
                <a:tab pos="6309995" algn="l"/>
                <a:tab pos="6739890" algn="l"/>
                <a:tab pos="7125970" algn="l"/>
                <a:tab pos="7839075" algn="l"/>
                <a:tab pos="7970520" algn="l"/>
                <a:tab pos="8923655" algn="l"/>
                <a:tab pos="9030970" algn="l"/>
                <a:tab pos="9692005" algn="l"/>
                <a:tab pos="10178415" algn="l"/>
                <a:tab pos="10380345" algn="l"/>
                <a:tab pos="10962640" algn="l"/>
              </a:tabLst>
            </a:pPr>
            <a:r>
              <a:rPr dirty="0" sz="2700" spc="13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700" spc="235" b="1">
                <a:solidFill>
                  <a:srgbClr val="0E7D80"/>
                </a:solidFill>
                <a:latin typeface="Century Gothic"/>
                <a:cs typeface="Century Gothic"/>
              </a:rPr>
              <a:t>koaktif,		</a:t>
            </a:r>
            <a:r>
              <a:rPr dirty="0" sz="2700" spc="160" b="1">
                <a:solidFill>
                  <a:srgbClr val="0E7D80"/>
                </a:solidFill>
                <a:latin typeface="Century Gothic"/>
                <a:cs typeface="Century Gothic"/>
              </a:rPr>
              <a:t>jumlah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700" spc="210" b="1">
                <a:solidFill>
                  <a:srgbClr val="0E7D80"/>
                </a:solidFill>
                <a:latin typeface="Century Gothic"/>
                <a:cs typeface="Century Gothic"/>
              </a:rPr>
              <a:t>berkorelasi		</a:t>
            </a:r>
            <a:r>
              <a:rPr dirty="0" sz="2700" spc="265" b="1">
                <a:solidFill>
                  <a:srgbClr val="0E7D80"/>
                </a:solidFill>
                <a:latin typeface="Century Gothic"/>
                <a:cs typeface="Century Gothic"/>
              </a:rPr>
              <a:t>positif	</a:t>
            </a:r>
            <a:r>
              <a:rPr dirty="0" sz="2700" spc="100" b="1">
                <a:solidFill>
                  <a:srgbClr val="0E7D80"/>
                </a:solidFill>
                <a:latin typeface="Century Gothic"/>
                <a:cs typeface="Century Gothic"/>
              </a:rPr>
              <a:t>dengan  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229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229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3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gg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80" b="1">
                <a:solidFill>
                  <a:srgbClr val="0E7D80"/>
                </a:solidFill>
                <a:latin typeface="Century Gothic"/>
                <a:cs typeface="Century Gothic"/>
              </a:rPr>
              <a:t>r  </a:t>
            </a:r>
            <a:r>
              <a:rPr dirty="0" sz="2700" spc="160" b="1">
                <a:solidFill>
                  <a:srgbClr val="0E7D80"/>
                </a:solidFill>
                <a:latin typeface="Century Gothic"/>
                <a:cs typeface="Century Gothic"/>
              </a:rPr>
              <a:t>jumlah	</a:t>
            </a:r>
            <a:r>
              <a:rPr dirty="0" sz="2700" spc="155" b="1">
                <a:solidFill>
                  <a:srgbClr val="0E7D80"/>
                </a:solidFill>
                <a:latin typeface="Century Gothic"/>
                <a:cs typeface="Century Gothic"/>
              </a:rPr>
              <a:t>pekerjaan	</a:t>
            </a:r>
            <a:r>
              <a:rPr dirty="0" sz="2700" spc="114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700" spc="160" b="1">
                <a:solidFill>
                  <a:srgbClr val="0E7D80"/>
                </a:solidFill>
                <a:latin typeface="Century Gothic"/>
                <a:cs typeface="Century Gothic"/>
              </a:rPr>
              <a:t>diselesaikan.	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Bila		</a:t>
            </a:r>
            <a:r>
              <a:rPr dirty="0" sz="2700" spc="225" b="1">
                <a:solidFill>
                  <a:srgbClr val="0E7D80"/>
                </a:solidFill>
                <a:latin typeface="Century Gothic"/>
                <a:cs typeface="Century Gothic"/>
              </a:rPr>
              <a:t>satu	</a:t>
            </a:r>
            <a:r>
              <a:rPr dirty="0" sz="2700" spc="180" b="1">
                <a:solidFill>
                  <a:srgbClr val="0E7D80"/>
                </a:solidFill>
                <a:latin typeface="Century Gothic"/>
                <a:cs typeface="Century Gothic"/>
              </a:rPr>
              <a:t>orang	</a:t>
            </a:r>
            <a:r>
              <a:rPr dirty="0" sz="2700" spc="150" b="1">
                <a:solidFill>
                  <a:srgbClr val="0E7D80"/>
                </a:solidFill>
                <a:latin typeface="Century Gothic"/>
                <a:cs typeface="Century Gothic"/>
              </a:rPr>
              <a:t>dapat</a:t>
            </a:r>
            <a:endParaRPr sz="2700">
              <a:latin typeface="Century Gothic"/>
              <a:cs typeface="Century Gothic"/>
            </a:endParaRPr>
          </a:p>
          <a:p>
            <a:pPr marL="12700" marR="262890">
              <a:lnSpc>
                <a:spcPct val="115700"/>
              </a:lnSpc>
              <a:tabLst>
                <a:tab pos="1267460" algn="l"/>
                <a:tab pos="2529840" algn="l"/>
                <a:tab pos="4485640" algn="l"/>
                <a:tab pos="5547360" algn="l"/>
                <a:tab pos="5795645" algn="l"/>
                <a:tab pos="6748780" algn="l"/>
                <a:tab pos="6792595" algn="l"/>
                <a:tab pos="7690484" algn="l"/>
                <a:tab pos="8101965" algn="l"/>
                <a:tab pos="8615680" algn="l"/>
                <a:tab pos="9260205" algn="l"/>
                <a:tab pos="9566910" algn="l"/>
                <a:tab pos="10093325" algn="l"/>
                <a:tab pos="11155680" algn="l"/>
              </a:tabLst>
            </a:pP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-3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-6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29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700" spc="-4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3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5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-315" b="1">
                <a:solidFill>
                  <a:srgbClr val="0E7D80"/>
                </a:solidFill>
                <a:latin typeface="Century Gothic"/>
                <a:cs typeface="Century Gothic"/>
              </a:rPr>
              <a:t>1</a:t>
            </a:r>
            <a:r>
              <a:rPr dirty="0" sz="2700" spc="145" b="1">
                <a:solidFill>
                  <a:srgbClr val="0E7D80"/>
                </a:solidFill>
                <a:latin typeface="Century Gothic"/>
                <a:cs typeface="Century Gothic"/>
              </a:rPr>
              <a:t>0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254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-50" b="1">
                <a:solidFill>
                  <a:srgbClr val="0E7D80"/>
                </a:solidFill>
                <a:latin typeface="Century Gothic"/>
                <a:cs typeface="Century Gothic"/>
              </a:rPr>
              <a:t>g  </a:t>
            </a:r>
            <a:r>
              <a:rPr dirty="0" sz="2700" spc="150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mengangkatnya	</a:t>
            </a:r>
            <a:r>
              <a:rPr dirty="0" sz="2700" spc="114" b="1">
                <a:solidFill>
                  <a:srgbClr val="0E7D80"/>
                </a:solidFill>
                <a:latin typeface="Century Gothic"/>
                <a:cs typeface="Century Gothic"/>
              </a:rPr>
              <a:t>dalam	</a:t>
            </a:r>
            <a:r>
              <a:rPr dirty="0" sz="2700" spc="225" b="1">
                <a:solidFill>
                  <a:srgbClr val="0E7D80"/>
                </a:solidFill>
                <a:latin typeface="Century Gothic"/>
                <a:cs typeface="Century Gothic"/>
              </a:rPr>
              <a:t>satu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jam.	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Namun,	</a:t>
            </a:r>
            <a:r>
              <a:rPr dirty="0" sz="2700" spc="125" b="1">
                <a:solidFill>
                  <a:srgbClr val="0E7D80"/>
                </a:solidFill>
                <a:latin typeface="Century Gothic"/>
                <a:cs typeface="Century Gothic"/>
              </a:rPr>
              <a:t>bila	</a:t>
            </a:r>
            <a:r>
              <a:rPr dirty="0" sz="2700" spc="145" b="1">
                <a:solidFill>
                  <a:srgbClr val="0E7D80"/>
                </a:solidFill>
                <a:latin typeface="Century Gothic"/>
                <a:cs typeface="Century Gothic"/>
              </a:rPr>
              <a:t>mereka</a:t>
            </a:r>
            <a:endParaRPr sz="2700">
              <a:latin typeface="Century Gothic"/>
              <a:cs typeface="Century Gothic"/>
            </a:endParaRPr>
          </a:p>
          <a:p>
            <a:pPr marL="12700" marR="687705">
              <a:lnSpc>
                <a:spcPct val="115700"/>
              </a:lnSpc>
              <a:tabLst>
                <a:tab pos="1267460" algn="l"/>
                <a:tab pos="1407160" algn="l"/>
                <a:tab pos="1680210" algn="l"/>
                <a:tab pos="2432050" algn="l"/>
                <a:tab pos="2739390" algn="l"/>
                <a:tab pos="4994910" algn="l"/>
                <a:tab pos="6805295" algn="l"/>
                <a:tab pos="8209280" algn="l"/>
                <a:tab pos="10654665" algn="l"/>
                <a:tab pos="10927715" algn="l"/>
              </a:tabLst>
            </a:pP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70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6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-12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-10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32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700" spc="5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7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700" spc="17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-65" b="1">
                <a:solidFill>
                  <a:srgbClr val="0E7D80"/>
                </a:solidFill>
                <a:latin typeface="Century Gothic"/>
                <a:cs typeface="Century Gothic"/>
              </a:rPr>
              <a:t>(</a:t>
            </a:r>
            <a:r>
              <a:rPr dirty="0" sz="27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7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700" spc="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700" spc="90" b="1">
                <a:solidFill>
                  <a:srgbClr val="0E7D80"/>
                </a:solidFill>
                <a:latin typeface="Century Gothic"/>
                <a:cs typeface="Century Gothic"/>
              </a:rPr>
              <a:t>l  </a:t>
            </a:r>
            <a:r>
              <a:rPr dirty="0" sz="2700" spc="235" b="1">
                <a:solidFill>
                  <a:srgbClr val="0E7D80"/>
                </a:solidFill>
                <a:latin typeface="Century Gothic"/>
                <a:cs typeface="Century Gothic"/>
              </a:rPr>
              <a:t>output		</a:t>
            </a:r>
            <a:r>
              <a:rPr dirty="0" sz="2700" spc="-65" b="1">
                <a:solidFill>
                  <a:srgbClr val="0E7D80"/>
                </a:solidFill>
                <a:latin typeface="Century Gothic"/>
                <a:cs typeface="Century Gothic"/>
              </a:rPr>
              <a:t>)	</a:t>
            </a:r>
            <a:r>
              <a:rPr dirty="0" sz="2700" spc="100" b="1">
                <a:solidFill>
                  <a:srgbClr val="0E7D80"/>
                </a:solidFill>
                <a:latin typeface="Century Gothic"/>
                <a:cs typeface="Century Gothic"/>
              </a:rPr>
              <a:t>akan	</a:t>
            </a:r>
            <a:r>
              <a:rPr dirty="0" sz="2700" spc="195" b="1">
                <a:solidFill>
                  <a:srgbClr val="0E7D80"/>
                </a:solidFill>
                <a:latin typeface="Century Gothic"/>
                <a:cs typeface="Century Gothic"/>
              </a:rPr>
              <a:t>berkurang.</a:t>
            </a:r>
            <a:endParaRPr sz="2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7639" y="204524"/>
            <a:ext cx="4044315" cy="1816100"/>
          </a:xfrm>
          <a:prstGeom prst="rect"/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5050" spc="409" b="1">
                <a:solidFill>
                  <a:srgbClr val="B8617D"/>
                </a:solidFill>
                <a:latin typeface="Century Gothic"/>
                <a:cs typeface="Century Gothic"/>
              </a:rPr>
              <a:t>Jaringan</a:t>
            </a:r>
            <a:endParaRPr sz="5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5050" spc="59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50" spc="35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50" spc="39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50" spc="3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50" spc="36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50" spc="62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5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7639" y="2369426"/>
            <a:ext cx="13171169" cy="602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0065">
              <a:lnSpc>
                <a:spcPct val="114100"/>
              </a:lnSpc>
              <a:spcBef>
                <a:spcPts val="100"/>
              </a:spcBef>
              <a:tabLst>
                <a:tab pos="923290" algn="l"/>
                <a:tab pos="1155700" algn="l"/>
                <a:tab pos="2280920" algn="l"/>
                <a:tab pos="2409190" algn="l"/>
                <a:tab pos="3206750" algn="l"/>
                <a:tab pos="3985895" algn="l"/>
                <a:tab pos="4077970" algn="l"/>
                <a:tab pos="4145915" algn="l"/>
                <a:tab pos="4904740" algn="l"/>
                <a:tab pos="4966970" algn="l"/>
                <a:tab pos="5417185" algn="l"/>
                <a:tab pos="6590665" algn="l"/>
                <a:tab pos="6993890" algn="l"/>
                <a:tab pos="7276465" algn="l"/>
                <a:tab pos="8209280" algn="l"/>
                <a:tab pos="9281795" algn="l"/>
                <a:tab pos="10314305" algn="l"/>
                <a:tab pos="10746105" algn="l"/>
                <a:tab pos="11233785" algn="l"/>
                <a:tab pos="11639550" algn="l"/>
              </a:tabLst>
            </a:pPr>
            <a:r>
              <a:rPr dirty="0" sz="2300" spc="120" b="1">
                <a:solidFill>
                  <a:srgbClr val="0E7D80"/>
                </a:solidFill>
                <a:latin typeface="Century Gothic"/>
                <a:cs typeface="Century Gothic"/>
              </a:rPr>
              <a:t>Dalam	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sebuah	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ruangan,	</a:t>
            </a:r>
            <a:r>
              <a:rPr dirty="0" sz="2300" spc="65" b="1">
                <a:solidFill>
                  <a:srgbClr val="0E7D80"/>
                </a:solidFill>
                <a:latin typeface="Century Gothic"/>
                <a:cs typeface="Century Gothic"/>
              </a:rPr>
              <a:t>anda	</a:t>
            </a:r>
            <a:r>
              <a:rPr dirty="0" sz="2300" spc="130" b="1">
                <a:solidFill>
                  <a:srgbClr val="0E7D80"/>
                </a:solidFill>
                <a:latin typeface="Century Gothic"/>
                <a:cs typeface="Century Gothic"/>
              </a:rPr>
              <a:t>berbicara	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di	</a:t>
            </a:r>
            <a:r>
              <a:rPr dirty="0" sz="2300" spc="80" b="1">
                <a:solidFill>
                  <a:srgbClr val="0E7D80"/>
                </a:solidFill>
                <a:latin typeface="Century Gothic"/>
                <a:cs typeface="Century Gothic"/>
              </a:rPr>
              <a:t>depan,	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menghadapi	</a:t>
            </a:r>
            <a:r>
              <a:rPr dirty="0" sz="2300" spc="165" b="1">
                <a:solidFill>
                  <a:srgbClr val="0E7D80"/>
                </a:solidFill>
                <a:latin typeface="Century Gothic"/>
                <a:cs typeface="Century Gothic"/>
              </a:rPr>
              <a:t>barisan	</a:t>
            </a:r>
            <a:r>
              <a:rPr dirty="0" sz="2300" spc="200" b="1">
                <a:solidFill>
                  <a:srgbClr val="0E7D80"/>
                </a:solidFill>
                <a:latin typeface="Century Gothic"/>
                <a:cs typeface="Century Gothic"/>
              </a:rPr>
              <a:t>kursi  </a:t>
            </a:r>
            <a:r>
              <a:rPr dirty="0" sz="2300" spc="19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-6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300" spc="24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-3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pa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-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ad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-75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27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daa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43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43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19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43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300" spc="-55" b="1">
                <a:solidFill>
                  <a:srgbClr val="0E7D80"/>
                </a:solidFill>
                <a:latin typeface="Century Gothic"/>
                <a:cs typeface="Century Gothic"/>
              </a:rPr>
              <a:t>a  </a:t>
            </a:r>
            <a:r>
              <a:rPr dirty="0" sz="2300" spc="125" b="1">
                <a:solidFill>
                  <a:srgbClr val="0E7D80"/>
                </a:solidFill>
                <a:latin typeface="Century Gothic"/>
                <a:cs typeface="Century Gothic"/>
              </a:rPr>
              <a:t>menimbulkan	</a:t>
            </a:r>
            <a:r>
              <a:rPr dirty="0" sz="2300" spc="105" b="1">
                <a:solidFill>
                  <a:srgbClr val="0E7D80"/>
                </a:solidFill>
                <a:latin typeface="Century Gothic"/>
                <a:cs typeface="Century Gothic"/>
              </a:rPr>
              <a:t>perbedaan	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		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komunikasi.</a:t>
            </a:r>
            <a:endParaRPr sz="2300">
              <a:latin typeface="Century Gothic"/>
              <a:cs typeface="Century Gothic"/>
            </a:endParaRPr>
          </a:p>
          <a:p>
            <a:pPr marL="12700" marR="5080">
              <a:lnSpc>
                <a:spcPct val="114100"/>
              </a:lnSpc>
              <a:tabLst>
                <a:tab pos="933450" algn="l"/>
                <a:tab pos="1324610" algn="l"/>
                <a:tab pos="1798955" algn="l"/>
                <a:tab pos="1905635" algn="l"/>
                <a:tab pos="2264410" algn="l"/>
                <a:tab pos="2479675" algn="l"/>
                <a:tab pos="2912745" algn="l"/>
                <a:tab pos="3145790" algn="l"/>
                <a:tab pos="3576320" algn="l"/>
                <a:tab pos="3689350" algn="l"/>
                <a:tab pos="3955415" algn="l"/>
                <a:tab pos="3989704" algn="l"/>
                <a:tab pos="4508500" algn="l"/>
                <a:tab pos="4741545" algn="l"/>
                <a:tab pos="5365750" algn="l"/>
                <a:tab pos="5742305" algn="l"/>
                <a:tab pos="5946775" algn="l"/>
                <a:tab pos="6760845" algn="l"/>
                <a:tab pos="6802120" algn="l"/>
                <a:tab pos="6828790" algn="l"/>
                <a:tab pos="7089775" algn="l"/>
                <a:tab pos="7762240" algn="l"/>
                <a:tab pos="7936865" algn="l"/>
                <a:tab pos="7966075" algn="l"/>
                <a:tab pos="9391015" algn="l"/>
                <a:tab pos="9412605" algn="l"/>
                <a:tab pos="9550400" algn="l"/>
                <a:tab pos="9964420" algn="l"/>
                <a:tab pos="10703560" algn="l"/>
                <a:tab pos="11033760" algn="l"/>
                <a:tab pos="11095990" algn="l"/>
                <a:tab pos="12198985" algn="l"/>
              </a:tabLst>
            </a:pPr>
            <a:r>
              <a:rPr dirty="0" sz="2300" spc="27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ad</a:t>
            </a:r>
            <a:r>
              <a:rPr dirty="0" sz="2300" spc="-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3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300" spc="27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27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-6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215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ad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495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43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-75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16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300" spc="-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dapa</a:t>
            </a:r>
            <a:r>
              <a:rPr dirty="0" sz="2300" spc="25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3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300" spc="44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300" spc="-10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2300" spc="80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semua	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kelompok,	</a:t>
            </a:r>
            <a:r>
              <a:rPr dirty="0" sz="2300" spc="180" b="1">
                <a:solidFill>
                  <a:srgbClr val="0E7D80"/>
                </a:solidFill>
                <a:latin typeface="Century Gothic"/>
                <a:cs typeface="Century Gothic"/>
              </a:rPr>
              <a:t>tetapi			</a:t>
            </a:r>
            <a:r>
              <a:rPr dirty="0" sz="2300" spc="155" b="1">
                <a:solidFill>
                  <a:srgbClr val="0E7D80"/>
                </a:solidFill>
                <a:latin typeface="Century Gothic"/>
                <a:cs typeface="Century Gothic"/>
              </a:rPr>
              <a:t>setiap	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anggota		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kelompok		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hanya	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bisa  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berhubungan	</a:t>
            </a:r>
            <a:r>
              <a:rPr dirty="0" sz="2300" spc="80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pemimpinnya.	</a:t>
            </a:r>
            <a:r>
              <a:rPr dirty="0" sz="2300" spc="120" b="1">
                <a:solidFill>
                  <a:srgbClr val="0E7D80"/>
                </a:solidFill>
                <a:latin typeface="Century Gothic"/>
                <a:cs typeface="Century Gothic"/>
              </a:rPr>
              <a:t>Dalam	</a:t>
            </a:r>
            <a:r>
              <a:rPr dirty="0" sz="2300" spc="125" b="1">
                <a:solidFill>
                  <a:srgbClr val="0E7D80"/>
                </a:solidFill>
                <a:latin typeface="Century Gothic"/>
                <a:cs typeface="Century Gothic"/>
              </a:rPr>
              <a:t>hubungannya	</a:t>
            </a:r>
            <a:r>
              <a:rPr dirty="0" sz="2300" spc="80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2300" spc="204" b="1">
                <a:solidFill>
                  <a:srgbClr val="0E7D80"/>
                </a:solidFill>
                <a:latin typeface="Century Gothic"/>
                <a:cs typeface="Century Gothic"/>
              </a:rPr>
              <a:t>prestasi 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kelompok,	</a:t>
            </a:r>
            <a:r>
              <a:rPr dirty="0" sz="2300" spc="200" b="1">
                <a:solidFill>
                  <a:srgbClr val="0E7D80"/>
                </a:solidFill>
                <a:latin typeface="Century Gothic"/>
                <a:cs typeface="Century Gothic"/>
              </a:rPr>
              <a:t>Leavit	</a:t>
            </a:r>
            <a:r>
              <a:rPr dirty="0" sz="2300" spc="-55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300" spc="-40" b="1">
                <a:solidFill>
                  <a:srgbClr val="0E7D80"/>
                </a:solidFill>
                <a:latin typeface="Century Gothic"/>
                <a:cs typeface="Century Gothic"/>
              </a:rPr>
              <a:t>1951:		</a:t>
            </a:r>
            <a:r>
              <a:rPr dirty="0" sz="2300" spc="245" b="1">
                <a:solidFill>
                  <a:srgbClr val="0E7D80"/>
                </a:solidFill>
                <a:latin typeface="Century Gothic"/>
                <a:cs typeface="Century Gothic"/>
              </a:rPr>
              <a:t>46	</a:t>
            </a:r>
            <a:r>
              <a:rPr dirty="0" sz="2300" spc="-55" b="1">
                <a:solidFill>
                  <a:srgbClr val="0E7D80"/>
                </a:solidFill>
                <a:latin typeface="Century Gothic"/>
                <a:cs typeface="Century Gothic"/>
              </a:rPr>
              <a:t>)	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menemukan		</a:t>
            </a:r>
            <a:r>
              <a:rPr dirty="0" sz="2300" spc="70" b="1">
                <a:solidFill>
                  <a:srgbClr val="0E7D80"/>
                </a:solidFill>
                <a:latin typeface="Century Gothic"/>
                <a:cs typeface="Century Gothic"/>
              </a:rPr>
              <a:t>bahwa		</a:t>
            </a:r>
            <a:r>
              <a:rPr dirty="0" sz="2300" spc="140" b="1">
                <a:solidFill>
                  <a:srgbClr val="0E7D80"/>
                </a:solidFill>
                <a:latin typeface="Century Gothic"/>
                <a:cs typeface="Century Gothic"/>
              </a:rPr>
              <a:t>roda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paling </a:t>
            </a:r>
            <a:r>
              <a:rPr dirty="0" sz="2300" spc="155" b="1">
                <a:solidFill>
                  <a:srgbClr val="0E7D80"/>
                </a:solidFill>
                <a:latin typeface="Century Gothic"/>
                <a:cs typeface="Century Gothic"/>
              </a:rPr>
              <a:t>memusat dari  </a:t>
            </a:r>
            <a:r>
              <a:rPr dirty="0" sz="2300" spc="180" b="1">
                <a:solidFill>
                  <a:srgbClr val="0E7D80"/>
                </a:solidFill>
                <a:latin typeface="Century Gothic"/>
                <a:cs typeface="Century Gothic"/>
              </a:rPr>
              <a:t>seluruh </a:t>
            </a:r>
            <a:r>
              <a:rPr dirty="0" sz="2300" spc="160" b="1">
                <a:solidFill>
                  <a:srgbClr val="0E7D80"/>
                </a:solidFill>
                <a:latin typeface="Century Gothic"/>
                <a:cs typeface="Century Gothic"/>
              </a:rPr>
              <a:t>jaringan </a:t>
            </a:r>
            <a:r>
              <a:rPr dirty="0" sz="2300" spc="140" b="1">
                <a:solidFill>
                  <a:srgbClr val="0E7D80"/>
                </a:solidFill>
                <a:latin typeface="Century Gothic"/>
                <a:cs typeface="Century Gothic"/>
              </a:rPr>
              <a:t>komunikasi 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menghasilkan 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produk 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60" b="1">
                <a:solidFill>
                  <a:srgbClr val="0E7D80"/>
                </a:solidFill>
                <a:latin typeface="Century Gothic"/>
                <a:cs typeface="Century Gothic"/>
              </a:rPr>
              <a:t>tercepat </a:t>
            </a:r>
            <a:r>
              <a:rPr dirty="0" sz="2300" spc="55" b="1">
                <a:solidFill>
                  <a:srgbClr val="0E7D80"/>
                </a:solidFill>
                <a:latin typeface="Century Gothic"/>
                <a:cs typeface="Century Gothic"/>
              </a:rPr>
              <a:t>dan  </a:t>
            </a:r>
            <a:r>
              <a:rPr dirty="0" sz="2300" spc="195" b="1">
                <a:solidFill>
                  <a:srgbClr val="0E7D80"/>
                </a:solidFill>
                <a:latin typeface="Century Gothic"/>
                <a:cs typeface="Century Gothic"/>
              </a:rPr>
              <a:t>terorganisasi. </a:t>
            </a:r>
            <a:r>
              <a:rPr dirty="0" sz="2300" spc="12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2300" spc="165" b="1">
                <a:solidFill>
                  <a:srgbClr val="0E7D80"/>
                </a:solidFill>
                <a:latin typeface="Century Gothic"/>
                <a:cs typeface="Century Gothic"/>
              </a:rPr>
              <a:t>lingkaran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paling 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lambat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2300" spc="70" b="1">
                <a:solidFill>
                  <a:srgbClr val="0E7D80"/>
                </a:solidFill>
                <a:latin typeface="Century Gothic"/>
                <a:cs typeface="Century Gothic"/>
              </a:rPr>
              <a:t>memecahkan  </a:t>
            </a:r>
            <a:r>
              <a:rPr dirty="0" sz="2300" spc="125" b="1">
                <a:solidFill>
                  <a:srgbClr val="0E7D80"/>
                </a:solidFill>
                <a:latin typeface="Century Gothic"/>
                <a:cs typeface="Century Gothic"/>
              </a:rPr>
              <a:t>masalah. </a:t>
            </a:r>
            <a:r>
              <a:rPr dirty="0" sz="2300" spc="160" b="1">
                <a:solidFill>
                  <a:srgbClr val="0E7D80"/>
                </a:solidFill>
                <a:latin typeface="Century Gothic"/>
                <a:cs typeface="Century Gothic"/>
              </a:rPr>
              <a:t>Penelitian-penelitian 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menemukan 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 </a:t>
            </a:r>
            <a:r>
              <a:rPr dirty="0" sz="2300" spc="140" b="1">
                <a:solidFill>
                  <a:srgbClr val="0E7D80"/>
                </a:solidFill>
                <a:latin typeface="Century Gothic"/>
                <a:cs typeface="Century Gothic"/>
              </a:rPr>
              <a:t>komunikasi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paling </a:t>
            </a:r>
            <a:r>
              <a:rPr dirty="0" sz="2300" spc="225" b="1">
                <a:solidFill>
                  <a:srgbClr val="0E7D80"/>
                </a:solidFill>
                <a:latin typeface="Century Gothic"/>
                <a:cs typeface="Century Gothic"/>
              </a:rPr>
              <a:t>efektif:  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yaitu 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 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semua </a:t>
            </a:r>
            <a:r>
              <a:rPr dirty="0" sz="2300" spc="175" b="1">
                <a:solidFill>
                  <a:srgbClr val="0E7D80"/>
                </a:solidFill>
                <a:latin typeface="Century Gothic"/>
                <a:cs typeface="Century Gothic"/>
              </a:rPr>
              <a:t>saluran. 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Karena 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 </a:t>
            </a:r>
            <a:r>
              <a:rPr dirty="0" sz="2300" spc="100" b="1">
                <a:solidFill>
                  <a:srgbClr val="0E7D80"/>
                </a:solidFill>
                <a:latin typeface="Century Gothic"/>
                <a:cs typeface="Century Gothic"/>
              </a:rPr>
              <a:t>semua </a:t>
            </a:r>
            <a:r>
              <a:rPr dirty="0" sz="2300" spc="185" b="1">
                <a:solidFill>
                  <a:srgbClr val="0E7D80"/>
                </a:solidFill>
                <a:latin typeface="Century Gothic"/>
                <a:cs typeface="Century Gothic"/>
              </a:rPr>
              <a:t>saluran 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tidak </a:t>
            </a:r>
            <a:r>
              <a:rPr dirty="0" sz="2300" spc="180" b="1">
                <a:solidFill>
                  <a:srgbClr val="0E7D80"/>
                </a:solidFill>
                <a:latin typeface="Century Gothic"/>
                <a:cs typeface="Century Gothic"/>
              </a:rPr>
              <a:t>berpusat </a:t>
            </a:r>
            <a:r>
              <a:rPr dirty="0" sz="2300" spc="45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300" spc="190" b="1">
                <a:solidFill>
                  <a:srgbClr val="0E7D80"/>
                </a:solidFill>
                <a:latin typeface="Century Gothic"/>
                <a:cs typeface="Century Gothic"/>
              </a:rPr>
              <a:t>satu  </a:t>
            </a:r>
            <a:r>
              <a:rPr dirty="0" sz="2300" spc="150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pemimpin, 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 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ini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juga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paling </a:t>
            </a:r>
            <a:r>
              <a:rPr dirty="0" sz="2300" spc="130" b="1">
                <a:solidFill>
                  <a:srgbClr val="0E7D80"/>
                </a:solidFill>
                <a:latin typeface="Century Gothic"/>
                <a:cs typeface="Century Gothic"/>
              </a:rPr>
              <a:t>memberikan 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kepuasan </a:t>
            </a:r>
            <a:r>
              <a:rPr dirty="0" sz="2300" spc="65" b="1">
                <a:solidFill>
                  <a:srgbClr val="0E7D80"/>
                </a:solidFill>
                <a:latin typeface="Century Gothic"/>
                <a:cs typeface="Century Gothic"/>
              </a:rPr>
              <a:t>kepada </a:t>
            </a:r>
            <a:r>
              <a:rPr dirty="0" sz="2300" spc="135" b="1">
                <a:solidFill>
                  <a:srgbClr val="0E7D80"/>
                </a:solidFill>
                <a:latin typeface="Century Gothic"/>
                <a:cs typeface="Century Gothic"/>
              </a:rPr>
              <a:t>anggota-  </a:t>
            </a:r>
            <a:r>
              <a:rPr dirty="0" sz="2300" spc="145" b="1">
                <a:solidFill>
                  <a:srgbClr val="0E7D80"/>
                </a:solidFill>
                <a:latin typeface="Century Gothic"/>
                <a:cs typeface="Century Gothic"/>
              </a:rPr>
              <a:t>anggotanya, </a:t>
            </a:r>
            <a:r>
              <a:rPr dirty="0" sz="2300" spc="5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05" b="1">
                <a:solidFill>
                  <a:srgbClr val="0E7D80"/>
                </a:solidFill>
                <a:latin typeface="Century Gothic"/>
                <a:cs typeface="Century Gothic"/>
              </a:rPr>
              <a:t>pali </a:t>
            </a:r>
            <a:r>
              <a:rPr dirty="0" sz="2300" spc="70" b="1">
                <a:solidFill>
                  <a:srgbClr val="0E7D80"/>
                </a:solidFill>
                <a:latin typeface="Century Gothic"/>
                <a:cs typeface="Century Gothic"/>
              </a:rPr>
              <a:t>cepat </a:t>
            </a:r>
            <a:r>
              <a:rPr dirty="0" sz="2300" spc="125" b="1">
                <a:solidFill>
                  <a:srgbClr val="0E7D80"/>
                </a:solidFill>
                <a:latin typeface="Century Gothic"/>
                <a:cs typeface="Century Gothic"/>
              </a:rPr>
              <a:t>menyelesaikan </a:t>
            </a:r>
            <a:r>
              <a:rPr dirty="0" sz="2300" spc="175" b="1">
                <a:solidFill>
                  <a:srgbClr val="0E7D80"/>
                </a:solidFill>
                <a:latin typeface="Century Gothic"/>
                <a:cs typeface="Century Gothic"/>
              </a:rPr>
              <a:t>tugas </a:t>
            </a:r>
            <a:r>
              <a:rPr dirty="0" sz="2300" spc="105" b="1">
                <a:solidFill>
                  <a:srgbClr val="0E7D80"/>
                </a:solidFill>
                <a:latin typeface="Century Gothic"/>
                <a:cs typeface="Century Gothic"/>
              </a:rPr>
              <a:t>bila </a:t>
            </a:r>
            <a:r>
              <a:rPr dirty="0" sz="2300" spc="175" b="1">
                <a:solidFill>
                  <a:srgbClr val="0E7D80"/>
                </a:solidFill>
                <a:latin typeface="Century Gothic"/>
                <a:cs typeface="Century Gothic"/>
              </a:rPr>
              <a:t>tugas </a:t>
            </a:r>
            <a:r>
              <a:rPr dirty="0" sz="2300" spc="190" b="1">
                <a:solidFill>
                  <a:srgbClr val="0E7D80"/>
                </a:solidFill>
                <a:latin typeface="Century Gothic"/>
                <a:cs typeface="Century Gothic"/>
              </a:rPr>
              <a:t>itu </a:t>
            </a:r>
            <a:r>
              <a:rPr dirty="0" sz="2300" spc="125" b="1">
                <a:solidFill>
                  <a:srgbClr val="0E7D80"/>
                </a:solidFill>
                <a:latin typeface="Century Gothic"/>
                <a:cs typeface="Century Gothic"/>
              </a:rPr>
              <a:t>berkenaan  </a:t>
            </a:r>
            <a:r>
              <a:rPr dirty="0" sz="2300" spc="80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2300" spc="130" b="1">
                <a:solidFill>
                  <a:srgbClr val="0E7D80"/>
                </a:solidFill>
                <a:latin typeface="Century Gothic"/>
                <a:cs typeface="Century Gothic"/>
              </a:rPr>
              <a:t>masalah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300" spc="170" b="1">
                <a:solidFill>
                  <a:srgbClr val="0E7D80"/>
                </a:solidFill>
                <a:latin typeface="Century Gothic"/>
                <a:cs typeface="Century Gothic"/>
              </a:rPr>
              <a:t>sukar. </a:t>
            </a:r>
            <a:r>
              <a:rPr dirty="0" sz="2300" spc="140" b="1">
                <a:solidFill>
                  <a:srgbClr val="0E7D80"/>
                </a:solidFill>
                <a:latin typeface="Century Gothic"/>
                <a:cs typeface="Century Gothic"/>
              </a:rPr>
              <a:t>Pola roda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300" spc="90" b="1">
                <a:solidFill>
                  <a:srgbClr val="0E7D80"/>
                </a:solidFill>
                <a:latin typeface="Century Gothic"/>
                <a:cs typeface="Century Gothic"/>
              </a:rPr>
              <a:t>pola </a:t>
            </a:r>
            <a:r>
              <a:rPr dirty="0" sz="2300" spc="140" b="1">
                <a:solidFill>
                  <a:srgbClr val="0E7D80"/>
                </a:solidFill>
                <a:latin typeface="Century Gothic"/>
                <a:cs typeface="Century Gothic"/>
              </a:rPr>
              <a:t>komunikasi </a:t>
            </a:r>
            <a:r>
              <a:rPr dirty="0" sz="2300" spc="95" b="1">
                <a:solidFill>
                  <a:srgbClr val="0E7D80"/>
                </a:solidFill>
                <a:latin typeface="Century Gothic"/>
                <a:cs typeface="Century Gothic"/>
              </a:rPr>
              <a:t>yang  </a:t>
            </a:r>
            <a:r>
              <a:rPr dirty="0" sz="2300" spc="130" b="1">
                <a:solidFill>
                  <a:srgbClr val="0E7D80"/>
                </a:solidFill>
                <a:latin typeface="Century Gothic"/>
                <a:cs typeface="Century Gothic"/>
              </a:rPr>
              <a:t>memberikan </a:t>
            </a:r>
            <a:r>
              <a:rPr dirty="0" sz="2300" spc="110" b="1">
                <a:solidFill>
                  <a:srgbClr val="0E7D80"/>
                </a:solidFill>
                <a:latin typeface="Century Gothic"/>
                <a:cs typeface="Century Gothic"/>
              </a:rPr>
              <a:t>kepuasan </a:t>
            </a:r>
            <a:r>
              <a:rPr dirty="0" sz="2300" spc="114" b="1">
                <a:solidFill>
                  <a:srgbClr val="0E7D80"/>
                </a:solidFill>
                <a:latin typeface="Century Gothic"/>
                <a:cs typeface="Century Gothic"/>
              </a:rPr>
              <a:t>paling</a:t>
            </a:r>
            <a:r>
              <a:rPr dirty="0" sz="2300" spc="844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300" spc="130" b="1">
                <a:solidFill>
                  <a:srgbClr val="0E7D80"/>
                </a:solidFill>
                <a:latin typeface="Century Gothic"/>
                <a:cs typeface="Century Gothic"/>
              </a:rPr>
              <a:t>rendah.</a:t>
            </a:r>
            <a:endParaRPr sz="2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9154" y="506346"/>
            <a:ext cx="6078855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583815" algn="l"/>
              </a:tabLst>
            </a:pPr>
            <a:r>
              <a:rPr dirty="0" sz="5050" spc="59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34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5050" spc="11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50" spc="62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5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50" spc="59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11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50" spc="56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-4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9154" y="1482817"/>
            <a:ext cx="12174855" cy="8426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  <a:tabLst>
                <a:tab pos="1169670" algn="l"/>
                <a:tab pos="1682750" algn="l"/>
                <a:tab pos="2388870" algn="l"/>
                <a:tab pos="2699385" algn="l"/>
                <a:tab pos="2840355" algn="l"/>
                <a:tab pos="3686175" algn="l"/>
                <a:tab pos="4058920" algn="l"/>
                <a:tab pos="4290060" algn="l"/>
                <a:tab pos="4939030" algn="l"/>
                <a:tab pos="5001260" algn="l"/>
                <a:tab pos="5454015" algn="l"/>
                <a:tab pos="6046470" algn="l"/>
                <a:tab pos="6162040" algn="l"/>
                <a:tab pos="6369685" algn="l"/>
                <a:tab pos="7369175" algn="l"/>
                <a:tab pos="7820025" algn="l"/>
                <a:tab pos="7980045" algn="l"/>
                <a:tab pos="8194675" algn="l"/>
                <a:tab pos="8528050" algn="l"/>
                <a:tab pos="8884285" algn="l"/>
                <a:tab pos="10824845" algn="l"/>
              </a:tabLst>
            </a:pPr>
            <a:r>
              <a:rPr dirty="0" sz="2250" spc="28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50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ba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1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-4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-4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gg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a  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untuk	</a:t>
            </a:r>
            <a:r>
              <a:rPr dirty="0" sz="2250" spc="195" b="1">
                <a:solidFill>
                  <a:srgbClr val="0E7D80"/>
                </a:solidFill>
                <a:latin typeface="Century Gothic"/>
                <a:cs typeface="Century Gothic"/>
              </a:rPr>
              <a:t>tetap	</a:t>
            </a:r>
            <a:r>
              <a:rPr dirty="0" sz="2250" spc="180" b="1">
                <a:solidFill>
                  <a:srgbClr val="0E7D80"/>
                </a:solidFill>
                <a:latin typeface="Century Gothic"/>
                <a:cs typeface="Century Gothic"/>
              </a:rPr>
              <a:t>tinggal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dalam	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kelompok,	</a:t>
            </a:r>
            <a:r>
              <a:rPr dirty="0" sz="2250" spc="80" b="1">
                <a:solidFill>
                  <a:srgbClr val="0E7D80"/>
                </a:solidFill>
                <a:latin typeface="Century Gothic"/>
                <a:cs typeface="Century Gothic"/>
              </a:rPr>
              <a:t>dan	mencegah  </a:t>
            </a: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meninggalkan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Collins	</a:t>
            </a:r>
            <a:r>
              <a:rPr dirty="0" sz="2250" spc="80" b="1">
                <a:solidFill>
                  <a:srgbClr val="0E7D80"/>
                </a:solidFill>
                <a:latin typeface="Century Gothic"/>
                <a:cs typeface="Century Gothic"/>
              </a:rPr>
              <a:t>dan		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Raven,	</a:t>
            </a:r>
            <a:r>
              <a:rPr dirty="0" sz="2250" spc="110" b="1">
                <a:solidFill>
                  <a:srgbClr val="0E7D80"/>
                </a:solidFill>
                <a:latin typeface="Century Gothic"/>
                <a:cs typeface="Century Gothic"/>
              </a:rPr>
              <a:t>1964	</a:t>
            </a:r>
            <a:r>
              <a:rPr dirty="0" sz="2250" spc="35" b="1">
                <a:solidFill>
                  <a:srgbClr val="0E7D80"/>
                </a:solidFill>
                <a:latin typeface="Century Gothic"/>
                <a:cs typeface="Century Gothic"/>
              </a:rPr>
              <a:t>).</a:t>
            </a:r>
            <a:endParaRPr sz="2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169670" algn="l"/>
                <a:tab pos="2231390" algn="l"/>
                <a:tab pos="3355340" algn="l"/>
                <a:tab pos="4107815" algn="l"/>
              </a:tabLst>
            </a:pP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Kohesi	</a:t>
            </a: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250" spc="180" b="1">
                <a:solidFill>
                  <a:srgbClr val="0E7D80"/>
                </a:solidFill>
                <a:latin typeface="Century Gothic"/>
                <a:cs typeface="Century Gothic"/>
              </a:rPr>
              <a:t>diukur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dari	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:</a:t>
            </a:r>
            <a:endParaRPr sz="2250">
              <a:latin typeface="Century Gothic"/>
              <a:cs typeface="Century Gothic"/>
            </a:endParaRPr>
          </a:p>
          <a:p>
            <a:pPr marL="12700" marR="1360170">
              <a:lnSpc>
                <a:spcPct val="116700"/>
              </a:lnSpc>
              <a:tabLst>
                <a:tab pos="340995" algn="l"/>
                <a:tab pos="390525" algn="l"/>
                <a:tab pos="2505710" algn="l"/>
                <a:tab pos="2555875" algn="l"/>
                <a:tab pos="3970020" algn="l"/>
                <a:tab pos="4020185" algn="l"/>
                <a:tab pos="4939665" algn="l"/>
                <a:tab pos="5158105" algn="l"/>
                <a:tab pos="6467475" algn="l"/>
                <a:tab pos="7175500" algn="l"/>
                <a:tab pos="7441565" algn="l"/>
                <a:tab pos="8274684" algn="l"/>
                <a:tab pos="8361680" algn="l"/>
                <a:tab pos="9167495" algn="l"/>
                <a:tab pos="10133330" algn="l"/>
              </a:tabLst>
            </a:pPr>
            <a:r>
              <a:rPr dirty="0" sz="2250" spc="-250" b="1">
                <a:solidFill>
                  <a:srgbClr val="0E7D80"/>
                </a:solidFill>
                <a:latin typeface="Century Gothic"/>
                <a:cs typeface="Century Gothic"/>
              </a:rPr>
              <a:t>1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8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gg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-8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7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pad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-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,  </a:t>
            </a:r>
            <a:r>
              <a:rPr dirty="0" sz="2250" spc="40" b="1">
                <a:solidFill>
                  <a:srgbClr val="0E7D80"/>
                </a:solidFill>
                <a:latin typeface="Century Gothic"/>
                <a:cs typeface="Century Gothic"/>
              </a:rPr>
              <a:t>2.		</a:t>
            </a:r>
            <a:r>
              <a:rPr dirty="0" sz="2250" spc="229" b="1">
                <a:solidFill>
                  <a:srgbClr val="0E7D80"/>
                </a:solidFill>
                <a:latin typeface="Century Gothic"/>
                <a:cs typeface="Century Gothic"/>
              </a:rPr>
              <a:t>Ketertarikan	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anggota		</a:t>
            </a:r>
            <a:r>
              <a:rPr dirty="0" sz="2250" spc="70" b="1">
                <a:solidFill>
                  <a:srgbClr val="0E7D80"/>
                </a:solidFill>
                <a:latin typeface="Century Gothic"/>
                <a:cs typeface="Century Gothic"/>
              </a:rPr>
              <a:t>pada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kegiatan	</a:t>
            </a:r>
            <a:r>
              <a:rPr dirty="0" sz="2250" spc="8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250" spc="215" b="1">
                <a:solidFill>
                  <a:srgbClr val="0E7D80"/>
                </a:solidFill>
                <a:latin typeface="Century Gothic"/>
                <a:cs typeface="Century Gothic"/>
              </a:rPr>
              <a:t>fungsi	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kelompok,</a:t>
            </a:r>
            <a:endParaRPr sz="2250">
              <a:latin typeface="Century Gothic"/>
              <a:cs typeface="Century Gothic"/>
            </a:endParaRPr>
          </a:p>
          <a:p>
            <a:pPr marL="12700" marR="553085">
              <a:lnSpc>
                <a:spcPct val="116700"/>
              </a:lnSpc>
              <a:tabLst>
                <a:tab pos="386715" algn="l"/>
                <a:tab pos="1571625" algn="l"/>
                <a:tab pos="1682750" algn="l"/>
                <a:tab pos="2037080" algn="l"/>
                <a:tab pos="2283460" algn="l"/>
                <a:tab pos="2570480" algn="l"/>
                <a:tab pos="3061335" algn="l"/>
                <a:tab pos="3292475" algn="l"/>
                <a:tab pos="3846195" algn="l"/>
                <a:tab pos="4034790" algn="l"/>
                <a:tab pos="5395595" algn="l"/>
                <a:tab pos="5535930" algn="l"/>
                <a:tab pos="5953125" algn="l"/>
                <a:tab pos="6184265" algn="l"/>
                <a:tab pos="6315075" algn="l"/>
                <a:tab pos="7191375" algn="l"/>
                <a:tab pos="7637780" algn="l"/>
                <a:tab pos="7985125" algn="l"/>
                <a:tab pos="8345805" algn="l"/>
                <a:tab pos="8721090" algn="l"/>
                <a:tab pos="9353550" algn="l"/>
                <a:tab pos="9582150" algn="l"/>
                <a:tab pos="10109200" algn="l"/>
                <a:tab pos="10633075" algn="l"/>
                <a:tab pos="11049000" algn="l"/>
              </a:tabLst>
            </a:pPr>
            <a:r>
              <a:rPr dirty="0" sz="2250" spc="25" b="1">
                <a:solidFill>
                  <a:srgbClr val="0E7D80"/>
                </a:solidFill>
                <a:latin typeface="Century Gothic"/>
                <a:cs typeface="Century Gothic"/>
              </a:rPr>
              <a:t>3.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Sejauh	</a:t>
            </a:r>
            <a:r>
              <a:rPr dirty="0" sz="2250" spc="100" b="1">
                <a:solidFill>
                  <a:srgbClr val="0E7D80"/>
                </a:solidFill>
                <a:latin typeface="Century Gothic"/>
                <a:cs typeface="Century Gothic"/>
              </a:rPr>
              <a:t>mana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250" spc="265" b="1">
                <a:solidFill>
                  <a:srgbClr val="0E7D80"/>
                </a:solidFill>
                <a:latin typeface="Century Gothic"/>
                <a:cs typeface="Century Gothic"/>
              </a:rPr>
              <a:t>tertarik	</a:t>
            </a:r>
            <a:r>
              <a:rPr dirty="0" sz="2250" spc="70" b="1">
                <a:solidFill>
                  <a:srgbClr val="0E7D80"/>
                </a:solidFill>
                <a:latin typeface="Century Gothic"/>
                <a:cs typeface="Century Gothic"/>
              </a:rPr>
              <a:t>pada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sebagai	</a:t>
            </a:r>
            <a:r>
              <a:rPr dirty="0" sz="2250" spc="185" b="1">
                <a:solidFill>
                  <a:srgbClr val="0E7D80"/>
                </a:solidFill>
                <a:latin typeface="Century Gothic"/>
                <a:cs typeface="Century Gothic"/>
              </a:rPr>
              <a:t>alat	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untuk  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memuaskan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kebutuhan	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personalnya	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250" spc="85" b="1">
                <a:solidFill>
                  <a:srgbClr val="0E7D80"/>
                </a:solidFill>
                <a:latin typeface="Century Gothic"/>
                <a:cs typeface="Century Gothic"/>
              </a:rPr>
              <a:t>McDavid	</a:t>
            </a:r>
            <a:r>
              <a:rPr dirty="0" sz="2250" spc="8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250" spc="225" b="1">
                <a:solidFill>
                  <a:srgbClr val="0E7D80"/>
                </a:solidFill>
                <a:latin typeface="Century Gothic"/>
                <a:cs typeface="Century Gothic"/>
              </a:rPr>
              <a:t>Harari,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1968:280	</a:t>
            </a:r>
            <a:r>
              <a:rPr dirty="0" sz="2250" spc="35" b="1">
                <a:solidFill>
                  <a:srgbClr val="0E7D80"/>
                </a:solidFill>
                <a:latin typeface="Century Gothic"/>
                <a:cs typeface="Century Gothic"/>
              </a:rPr>
              <a:t>).  </a:t>
            </a:r>
            <a:r>
              <a:rPr dirty="0" sz="2250" spc="37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tt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-509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(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-250" b="1">
                <a:solidFill>
                  <a:srgbClr val="0E7D80"/>
                </a:solidFill>
                <a:latin typeface="Century Gothic"/>
                <a:cs typeface="Century Gothic"/>
              </a:rPr>
              <a:t>1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9</a:t>
            </a:r>
            <a:r>
              <a:rPr dirty="0" sz="2250" spc="215" b="1">
                <a:solidFill>
                  <a:srgbClr val="0E7D80"/>
                </a:solidFill>
                <a:latin typeface="Century Gothic"/>
                <a:cs typeface="Century Gothic"/>
              </a:rPr>
              <a:t>7</a:t>
            </a:r>
            <a:r>
              <a:rPr dirty="0" sz="2250" spc="-70" b="1">
                <a:solidFill>
                  <a:srgbClr val="0E7D80"/>
                </a:solidFill>
                <a:latin typeface="Century Gothic"/>
                <a:cs typeface="Century Gothic"/>
              </a:rPr>
              <a:t>3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)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22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ap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m  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	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250" spc="185" b="1">
                <a:solidFill>
                  <a:srgbClr val="0E7D80"/>
                </a:solidFill>
                <a:latin typeface="Century Gothic"/>
                <a:cs typeface="Century Gothic"/>
              </a:rPr>
              <a:t>kohesif:</a:t>
            </a:r>
            <a:endParaRPr sz="2250">
              <a:latin typeface="Century Gothic"/>
              <a:cs typeface="Century Gothic"/>
            </a:endParaRPr>
          </a:p>
          <a:p>
            <a:pPr marL="12700" marR="137795">
              <a:lnSpc>
                <a:spcPct val="116700"/>
              </a:lnSpc>
              <a:buAutoNum type="arabicPeriod"/>
              <a:tabLst>
                <a:tab pos="340995" algn="l"/>
                <a:tab pos="341630" algn="l"/>
                <a:tab pos="908685" algn="l"/>
                <a:tab pos="1935480" algn="l"/>
                <a:tab pos="2093595" algn="l"/>
                <a:tab pos="2514600" algn="l"/>
                <a:tab pos="2626360" algn="l"/>
                <a:tab pos="3025775" algn="l"/>
                <a:tab pos="3204210" algn="l"/>
                <a:tab pos="3411220" algn="l"/>
                <a:tab pos="4410710" algn="l"/>
                <a:tab pos="4505960" algn="l"/>
                <a:tab pos="4599940" algn="l"/>
                <a:tab pos="6001385" algn="l"/>
                <a:tab pos="6248400" algn="l"/>
                <a:tab pos="6649720" algn="l"/>
                <a:tab pos="7712709" algn="l"/>
                <a:tab pos="7827009" algn="l"/>
                <a:tab pos="8109584" algn="l"/>
                <a:tab pos="8934450" algn="l"/>
                <a:tab pos="9478645" algn="l"/>
                <a:tab pos="9794875" algn="l"/>
                <a:tab pos="11455400" algn="l"/>
              </a:tabLst>
            </a:pPr>
            <a:r>
              <a:rPr dirty="0" sz="2250" spc="28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2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250" spc="-1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7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-1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-55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250" spc="22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-40" b="1">
                <a:solidFill>
                  <a:srgbClr val="0E7D80"/>
                </a:solidFill>
                <a:latin typeface="Century Gothic"/>
                <a:cs typeface="Century Gothic"/>
              </a:rPr>
              <a:t>a  </a:t>
            </a: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gagasannya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sesuai	</a:t>
            </a:r>
            <a:r>
              <a:rPr dirty="0" sz="2250" spc="105" b="1">
                <a:solidFill>
                  <a:srgbClr val="0E7D80"/>
                </a:solidFill>
                <a:latin typeface="Century Gothic"/>
                <a:cs typeface="Century Gothic"/>
              </a:rPr>
              <a:t>dengan		</a:t>
            </a:r>
            <a:r>
              <a:rPr dirty="0" sz="2250" spc="215" b="1">
                <a:solidFill>
                  <a:srgbClr val="0E7D80"/>
                </a:solidFill>
                <a:latin typeface="Century Gothic"/>
                <a:cs typeface="Century Gothic"/>
              </a:rPr>
              <a:t>mayoritas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kelompok.	</a:t>
            </a:r>
            <a:r>
              <a:rPr dirty="0" sz="2250" spc="160" b="1">
                <a:solidFill>
                  <a:srgbClr val="0E7D80"/>
                </a:solidFill>
                <a:latin typeface="Century Gothic"/>
                <a:cs typeface="Century Gothic"/>
              </a:rPr>
              <a:t>Sebaliknya,	</a:t>
            </a:r>
            <a:r>
              <a:rPr dirty="0" sz="2250" spc="55" b="1">
                <a:solidFill>
                  <a:srgbClr val="0E7D80"/>
                </a:solidFill>
                <a:latin typeface="Century Gothic"/>
                <a:cs typeface="Century Gothic"/>
              </a:rPr>
              <a:t>ia  </a:t>
            </a:r>
            <a:r>
              <a:rPr dirty="0" sz="2250" spc="100" b="1">
                <a:solidFill>
                  <a:srgbClr val="0E7D80"/>
                </a:solidFill>
                <a:latin typeface="Century Gothic"/>
                <a:cs typeface="Century Gothic"/>
              </a:rPr>
              <a:t>akan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gagal	</a:t>
            </a:r>
            <a:r>
              <a:rPr dirty="0" sz="2250" spc="125" b="1">
                <a:solidFill>
                  <a:srgbClr val="0E7D80"/>
                </a:solidFill>
                <a:latin typeface="Century Gothic"/>
                <a:cs typeface="Century Gothic"/>
              </a:rPr>
              <a:t>jika		</a:t>
            </a:r>
            <a:r>
              <a:rPr dirty="0" sz="2250" spc="55" b="1">
                <a:solidFill>
                  <a:srgbClr val="0E7D80"/>
                </a:solidFill>
                <a:latin typeface="Century Gothic"/>
                <a:cs typeface="Century Gothic"/>
              </a:rPr>
              <a:t>ia	</a:t>
            </a:r>
            <a:r>
              <a:rPr dirty="0" sz="2250" spc="125" b="1">
                <a:solidFill>
                  <a:srgbClr val="0E7D80"/>
                </a:solidFill>
                <a:latin typeface="Century Gothic"/>
                <a:cs typeface="Century Gothic"/>
              </a:rPr>
              <a:t>menjadi	</a:t>
            </a:r>
            <a:r>
              <a:rPr dirty="0" sz="2250" spc="204" b="1">
                <a:solidFill>
                  <a:srgbClr val="0E7D80"/>
                </a:solidFill>
                <a:latin typeface="Century Gothic"/>
                <a:cs typeface="Century Gothic"/>
              </a:rPr>
              <a:t>satu-satunya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devian		dalam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kelompok.</a:t>
            </a:r>
            <a:endParaRPr sz="2250">
              <a:latin typeface="Century Gothic"/>
              <a:cs typeface="Century Gothic"/>
            </a:endParaRPr>
          </a:p>
          <a:p>
            <a:pPr marL="390525" indent="-37846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390525" algn="l"/>
                <a:tab pos="391160" algn="l"/>
                <a:tab pos="2085975" algn="l"/>
                <a:tab pos="2990215" algn="l"/>
                <a:tab pos="3876040" algn="l"/>
                <a:tab pos="5152390" algn="l"/>
                <a:tab pos="6038215" algn="l"/>
                <a:tab pos="7505065" algn="l"/>
                <a:tab pos="9533890" algn="l"/>
              </a:tabLst>
            </a:pP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yang	lebih	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kohesif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lebih	</a:t>
            </a: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mungkin	</a:t>
            </a:r>
            <a:r>
              <a:rPr dirty="0" sz="2250" spc="155" b="1">
                <a:solidFill>
                  <a:srgbClr val="0E7D80"/>
                </a:solidFill>
                <a:latin typeface="Century Gothic"/>
                <a:cs typeface="Century Gothic"/>
              </a:rPr>
              <a:t>dipengaruhi	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persuasi.</a:t>
            </a:r>
            <a:endParaRPr sz="2250">
              <a:latin typeface="Century Gothic"/>
              <a:cs typeface="Century Gothic"/>
            </a:endParaRPr>
          </a:p>
          <a:p>
            <a:pPr marL="12700" marR="86360">
              <a:lnSpc>
                <a:spcPct val="116700"/>
              </a:lnSpc>
              <a:buAutoNum type="arabicPeriod"/>
              <a:tabLst>
                <a:tab pos="386715" algn="l"/>
                <a:tab pos="387350" algn="l"/>
                <a:tab pos="1924050" algn="l"/>
                <a:tab pos="2323465" algn="l"/>
                <a:tab pos="3526154" algn="l"/>
                <a:tab pos="3625215" algn="l"/>
                <a:tab pos="5295265" algn="l"/>
                <a:tab pos="6489065" algn="l"/>
                <a:tab pos="6572250" algn="l"/>
                <a:tab pos="7578725" algn="l"/>
                <a:tab pos="10610215" algn="l"/>
              </a:tabLst>
            </a:pPr>
            <a:r>
              <a:rPr dirty="0" sz="2250" spc="28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32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  </a:t>
            </a:r>
            <a:r>
              <a:rPr dirty="0" sz="2250" spc="16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250" spc="55" b="1">
                <a:solidFill>
                  <a:srgbClr val="0E7D80"/>
                </a:solidFill>
                <a:latin typeface="Century Gothic"/>
                <a:cs typeface="Century Gothic"/>
              </a:rPr>
              <a:t>di	</a:t>
            </a:r>
            <a:r>
              <a:rPr dirty="0" sz="2250" spc="204" b="1">
                <a:solidFill>
                  <a:srgbClr val="0E7D80"/>
                </a:solidFill>
                <a:latin typeface="Century Gothic"/>
                <a:cs typeface="Century Gothic"/>
              </a:rPr>
              <a:t>antara	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anggota-anggota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kelompok.</a:t>
            </a:r>
            <a:endParaRPr sz="2250">
              <a:latin typeface="Century Gothic"/>
              <a:cs typeface="Century Gothic"/>
            </a:endParaRPr>
          </a:p>
          <a:p>
            <a:pPr marL="12700" marR="600710">
              <a:lnSpc>
                <a:spcPct val="116700"/>
              </a:lnSpc>
              <a:buAutoNum type="arabicPeriod"/>
              <a:tabLst>
                <a:tab pos="440690" algn="l"/>
                <a:tab pos="441325" algn="l"/>
                <a:tab pos="1574800" algn="l"/>
                <a:tab pos="1682750" algn="l"/>
                <a:tab pos="2301875" algn="l"/>
                <a:tab pos="2586990" algn="l"/>
                <a:tab pos="2727325" algn="l"/>
                <a:tab pos="3472815" algn="l"/>
                <a:tab pos="3603625" algn="l"/>
                <a:tab pos="3789679" algn="l"/>
                <a:tab pos="4749165" algn="l"/>
                <a:tab pos="4878070" algn="l"/>
                <a:tab pos="5125720" algn="l"/>
                <a:tab pos="5645785" algn="l"/>
                <a:tab pos="6530975" algn="l"/>
                <a:tab pos="6604000" algn="l"/>
                <a:tab pos="7050405" algn="l"/>
                <a:tab pos="8335645" algn="l"/>
                <a:tab pos="8620760" algn="l"/>
                <a:tab pos="9812655" algn="l"/>
                <a:tab pos="9919970" algn="l"/>
              </a:tabLst>
            </a:pPr>
            <a:r>
              <a:rPr dirty="0" sz="2250" spc="23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pa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45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pa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-8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pad</a:t>
            </a:r>
            <a:r>
              <a:rPr dirty="0" sz="2250" spc="-6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,  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kelompok	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yang	lebih	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kohesif	</a:t>
            </a:r>
            <a:r>
              <a:rPr dirty="0" sz="2250" spc="100" b="1">
                <a:solidFill>
                  <a:srgbClr val="0E7D80"/>
                </a:solidFill>
                <a:latin typeface="Century Gothic"/>
                <a:cs typeface="Century Gothic"/>
              </a:rPr>
              <a:t>akan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lebih	cenderung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menolak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pesan  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dibandingkan	</a:t>
            </a:r>
            <a:r>
              <a:rPr dirty="0" sz="2250" spc="105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2250" spc="210" b="1">
                <a:solidFill>
                  <a:srgbClr val="0E7D80"/>
                </a:solidFill>
                <a:latin typeface="Century Gothic"/>
                <a:cs typeface="Century Gothic"/>
              </a:rPr>
              <a:t>tingkat	</a:t>
            </a:r>
            <a:r>
              <a:rPr dirty="0" sz="2250" spc="150" b="1">
                <a:solidFill>
                  <a:srgbClr val="0E7D80"/>
                </a:solidFill>
                <a:latin typeface="Century Gothic"/>
                <a:cs typeface="Century Gothic"/>
              </a:rPr>
              <a:t>kohesinya		</a:t>
            </a:r>
            <a:r>
              <a:rPr dirty="0" sz="2250" spc="145" b="1">
                <a:solidFill>
                  <a:srgbClr val="0E7D80"/>
                </a:solidFill>
                <a:latin typeface="Century Gothic"/>
                <a:cs typeface="Century Gothic"/>
              </a:rPr>
              <a:t>rendah.</a:t>
            </a:r>
            <a:endParaRPr sz="2250">
              <a:latin typeface="Century Gothic"/>
              <a:cs typeface="Century Gothic"/>
            </a:endParaRPr>
          </a:p>
          <a:p>
            <a:pPr marL="12700" marR="916940">
              <a:lnSpc>
                <a:spcPct val="116700"/>
              </a:lnSpc>
              <a:buAutoNum type="arabicPeriod"/>
              <a:tabLst>
                <a:tab pos="403225" algn="l"/>
                <a:tab pos="403860" algn="l"/>
                <a:tab pos="1298575" algn="l"/>
                <a:tab pos="2577465" algn="l"/>
                <a:tab pos="2775585" algn="l"/>
                <a:tab pos="3638550" algn="l"/>
                <a:tab pos="3837940" algn="l"/>
                <a:tab pos="4742180" algn="l"/>
                <a:tab pos="6036945" algn="l"/>
                <a:tab pos="7169784" algn="l"/>
                <a:tab pos="8839835" algn="l"/>
                <a:tab pos="9707245" algn="l"/>
              </a:tabLst>
            </a:pPr>
            <a:r>
              <a:rPr dirty="0" sz="2250" spc="28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2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dapa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spc="19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9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13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250" spc="2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2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250" spc="14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250" spc="-5" b="1">
                <a:solidFill>
                  <a:srgbClr val="0E7D80"/>
                </a:solidFill>
                <a:latin typeface="Century Gothic"/>
                <a:cs typeface="Century Gothic"/>
              </a:rPr>
              <a:t>k  </a:t>
            </a:r>
            <a:r>
              <a:rPr dirty="0" sz="2250" spc="110" b="1">
                <a:solidFill>
                  <a:srgbClr val="0E7D80"/>
                </a:solidFill>
                <a:latin typeface="Century Gothic"/>
                <a:cs typeface="Century Gothic"/>
              </a:rPr>
              <a:t>mampu	</a:t>
            </a:r>
            <a:r>
              <a:rPr dirty="0" sz="2250" spc="130" b="1">
                <a:solidFill>
                  <a:srgbClr val="0E7D80"/>
                </a:solidFill>
                <a:latin typeface="Century Gothic"/>
                <a:cs typeface="Century Gothic"/>
              </a:rPr>
              <a:t>menolak	</a:t>
            </a:r>
            <a:r>
              <a:rPr dirty="0" sz="2250" spc="114" b="1">
                <a:solidFill>
                  <a:srgbClr val="0E7D80"/>
                </a:solidFill>
                <a:latin typeface="Century Gothic"/>
                <a:cs typeface="Century Gothic"/>
              </a:rPr>
              <a:t>pesan	</a:t>
            </a:r>
            <a:r>
              <a:rPr dirty="0" sz="2250" spc="12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250" spc="185" b="1">
                <a:solidFill>
                  <a:srgbClr val="0E7D80"/>
                </a:solidFill>
                <a:latin typeface="Century Gothic"/>
                <a:cs typeface="Century Gothic"/>
              </a:rPr>
              <a:t>bertentangan.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7285" y="496425"/>
            <a:ext cx="5224145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50" spc="275" b="1">
                <a:solidFill>
                  <a:srgbClr val="B8617D"/>
                </a:solidFill>
                <a:latin typeface="Century Gothic"/>
                <a:cs typeface="Century Gothic"/>
              </a:rPr>
              <a:t>Kepemimpinan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589" y="1633560"/>
            <a:ext cx="12774295" cy="840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10310">
              <a:lnSpc>
                <a:spcPct val="116500"/>
              </a:lnSpc>
              <a:spcBef>
                <a:spcPts val="100"/>
              </a:spcBef>
              <a:tabLst>
                <a:tab pos="2990215" algn="l"/>
                <a:tab pos="3204845" algn="l"/>
                <a:tab pos="4775835" algn="l"/>
                <a:tab pos="5150485" algn="l"/>
                <a:tab pos="6466205" algn="l"/>
                <a:tab pos="7248525" algn="l"/>
                <a:tab pos="8418195" algn="l"/>
                <a:tab pos="8520430" algn="l"/>
                <a:tab pos="9145905" algn="l"/>
                <a:tab pos="9954895" algn="l"/>
                <a:tab pos="10250805" algn="l"/>
              </a:tabLst>
            </a:pP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Kepemimpinan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adalah	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950" spc="145" b="1">
                <a:solidFill>
                  <a:srgbClr val="0E7D80"/>
                </a:solidFill>
                <a:latin typeface="Century Gothic"/>
                <a:cs typeface="Century Gothic"/>
              </a:rPr>
              <a:t>secara	</a:t>
            </a:r>
            <a:r>
              <a:rPr dirty="0" sz="2950" spc="290" b="1">
                <a:solidFill>
                  <a:srgbClr val="0E7D80"/>
                </a:solidFill>
                <a:latin typeface="Century Gothic"/>
                <a:cs typeface="Century Gothic"/>
              </a:rPr>
              <a:t>positif  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95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-3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-3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3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-18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28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endParaRPr sz="2950">
              <a:latin typeface="Century Gothic"/>
              <a:cs typeface="Century Gothic"/>
            </a:endParaRPr>
          </a:p>
          <a:p>
            <a:pPr marL="12700" marR="5080">
              <a:lnSpc>
                <a:spcPct val="116500"/>
              </a:lnSpc>
              <a:tabLst>
                <a:tab pos="1385570" algn="l"/>
                <a:tab pos="2172970" algn="l"/>
                <a:tab pos="2472055" algn="l"/>
                <a:tab pos="3216275" algn="l"/>
                <a:tab pos="4112895" algn="l"/>
                <a:tab pos="4312285" algn="l"/>
                <a:tab pos="5029200" algn="l"/>
                <a:tab pos="5931535" algn="l"/>
                <a:tab pos="6692900" algn="l"/>
                <a:tab pos="7600315" algn="l"/>
                <a:tab pos="7873365" algn="l"/>
                <a:tab pos="8477250" algn="l"/>
                <a:tab pos="8899525" algn="l"/>
                <a:tab pos="9121140" algn="l"/>
                <a:tab pos="10774045" algn="l"/>
              </a:tabLst>
            </a:pP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-3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-70" b="1">
                <a:solidFill>
                  <a:srgbClr val="0E7D80"/>
                </a:solidFill>
                <a:latin typeface="Century Gothic"/>
                <a:cs typeface="Century Gothic"/>
              </a:rPr>
              <a:t>(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-21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365" b="1">
                <a:solidFill>
                  <a:srgbClr val="0E7D80"/>
                </a:solidFill>
                <a:latin typeface="Century Gothic"/>
                <a:cs typeface="Century Gothic"/>
              </a:rPr>
              <a:t>W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-345" b="1">
                <a:solidFill>
                  <a:srgbClr val="0E7D80"/>
                </a:solidFill>
                <a:latin typeface="Century Gothic"/>
                <a:cs typeface="Century Gothic"/>
              </a:rPr>
              <a:t>1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9</a:t>
            </a:r>
            <a:r>
              <a:rPr dirty="0" sz="2950" spc="315" b="1">
                <a:solidFill>
                  <a:srgbClr val="0E7D80"/>
                </a:solidFill>
                <a:latin typeface="Century Gothic"/>
                <a:cs typeface="Century Gothic"/>
              </a:rPr>
              <a:t>8</a:t>
            </a:r>
            <a:r>
              <a:rPr dirty="0" sz="2950" spc="395" b="1">
                <a:solidFill>
                  <a:srgbClr val="0E7D80"/>
                </a:solidFill>
                <a:latin typeface="Century Gothic"/>
                <a:cs typeface="Century Gothic"/>
              </a:rPr>
              <a:t>0</a:t>
            </a:r>
            <a:r>
              <a:rPr dirty="0" sz="2950" spc="-20" b="1">
                <a:solidFill>
                  <a:srgbClr val="0E7D80"/>
                </a:solidFill>
                <a:latin typeface="Century Gothic"/>
                <a:cs typeface="Century Gothic"/>
              </a:rPr>
              <a:t>: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60" b="1">
                <a:solidFill>
                  <a:srgbClr val="0E7D80"/>
                </a:solidFill>
                <a:latin typeface="Century Gothic"/>
                <a:cs typeface="Century Gothic"/>
              </a:rPr>
              <a:t>7</a:t>
            </a:r>
            <a:r>
              <a:rPr dirty="0" sz="2950" spc="-114" b="1">
                <a:solidFill>
                  <a:srgbClr val="0E7D80"/>
                </a:solidFill>
                <a:latin typeface="Century Gothic"/>
                <a:cs typeface="Century Gothic"/>
              </a:rPr>
              <a:t>3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65" b="1">
                <a:solidFill>
                  <a:srgbClr val="0E7D80"/>
                </a:solidFill>
                <a:latin typeface="Century Gothic"/>
                <a:cs typeface="Century Gothic"/>
              </a:rPr>
              <a:t>)</a:t>
            </a:r>
            <a:r>
              <a:rPr dirty="0" sz="2950" spc="-90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459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-8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2950" spc="165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ditunjuk	</a:t>
            </a:r>
            <a:r>
              <a:rPr dirty="0" sz="2950" spc="190" b="1">
                <a:solidFill>
                  <a:srgbClr val="0E7D80"/>
                </a:solidFill>
                <a:latin typeface="Century Gothic"/>
                <a:cs typeface="Century Gothic"/>
              </a:rPr>
              <a:t>atau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muncul	</a:t>
            </a:r>
            <a:r>
              <a:rPr dirty="0" sz="2950" spc="204" b="1">
                <a:solidFill>
                  <a:srgbClr val="0E7D80"/>
                </a:solidFill>
                <a:latin typeface="Century Gothic"/>
                <a:cs typeface="Century Gothic"/>
              </a:rPr>
              <a:t>setelah	</a:t>
            </a:r>
            <a:r>
              <a:rPr dirty="0" sz="2950" spc="229" b="1">
                <a:solidFill>
                  <a:srgbClr val="0E7D80"/>
                </a:solidFill>
                <a:latin typeface="Century Gothic"/>
                <a:cs typeface="Century Gothic"/>
              </a:rPr>
              <a:t>proses	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komunikasi</a:t>
            </a:r>
            <a:endParaRPr sz="2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2296160" algn="l"/>
                <a:tab pos="5488940" algn="l"/>
                <a:tab pos="7059930" algn="l"/>
                <a:tab pos="8524875" algn="l"/>
                <a:tab pos="9694545" algn="l"/>
              </a:tabLst>
            </a:pPr>
            <a:r>
              <a:rPr dirty="0" sz="2950" spc="145" b="1">
                <a:solidFill>
                  <a:srgbClr val="0E7D80"/>
                </a:solidFill>
                <a:latin typeface="Century Gothic"/>
                <a:cs typeface="Century Gothic"/>
              </a:rPr>
              <a:t>kelompok.	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Kepemimpinan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adalah	</a:t>
            </a:r>
            <a:r>
              <a:rPr dirty="0" sz="2950" spc="335" b="1">
                <a:solidFill>
                  <a:srgbClr val="0E7D80"/>
                </a:solidFill>
                <a:latin typeface="Century Gothic"/>
                <a:cs typeface="Century Gothic"/>
              </a:rPr>
              <a:t>faktor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paling</a:t>
            </a:r>
            <a:endParaRPr sz="2950">
              <a:latin typeface="Century Gothic"/>
              <a:cs typeface="Century Gothic"/>
            </a:endParaRPr>
          </a:p>
          <a:p>
            <a:pPr marL="12700" marR="997585">
              <a:lnSpc>
                <a:spcPct val="116500"/>
              </a:lnSpc>
              <a:tabLst>
                <a:tab pos="1192530" algn="l"/>
                <a:tab pos="2719705" algn="l"/>
                <a:tab pos="4975860" algn="l"/>
                <a:tab pos="5275580" algn="l"/>
                <a:tab pos="6176645" algn="l"/>
                <a:tab pos="7748905" algn="l"/>
                <a:tab pos="8084184" algn="l"/>
                <a:tab pos="10033000" algn="l"/>
                <a:tab pos="10711815" algn="l"/>
                <a:tab pos="10965180" algn="l"/>
              </a:tabLst>
            </a:pP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ee</a:t>
            </a:r>
            <a:r>
              <a:rPr dirty="0" sz="2950" spc="64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64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-90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-6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950" spc="-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-70" b="1">
                <a:solidFill>
                  <a:srgbClr val="0E7D80"/>
                </a:solidFill>
                <a:latin typeface="Century Gothic"/>
                <a:cs typeface="Century Gothic"/>
              </a:rPr>
              <a:t>a  </a:t>
            </a:r>
            <a:r>
              <a:rPr dirty="0" sz="2950" spc="105" b="1">
                <a:solidFill>
                  <a:srgbClr val="0E7D80"/>
                </a:solidFill>
                <a:latin typeface="Century Gothic"/>
                <a:cs typeface="Century Gothic"/>
              </a:rPr>
              <a:t>gaya	</a:t>
            </a:r>
            <a:r>
              <a:rPr dirty="0" sz="2950" spc="140" b="1">
                <a:solidFill>
                  <a:srgbClr val="0E7D80"/>
                </a:solidFill>
                <a:latin typeface="Century Gothic"/>
                <a:cs typeface="Century Gothic"/>
              </a:rPr>
              <a:t>kemepemimpinan	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yaitu	</a:t>
            </a:r>
            <a:r>
              <a:rPr dirty="0" sz="2950" spc="315" b="1">
                <a:solidFill>
                  <a:srgbClr val="0E7D80"/>
                </a:solidFill>
                <a:latin typeface="Century Gothic"/>
                <a:cs typeface="Century Gothic"/>
              </a:rPr>
              <a:t>otoriter,	</a:t>
            </a:r>
            <a:r>
              <a:rPr dirty="0" sz="2950" spc="229" b="1">
                <a:solidFill>
                  <a:srgbClr val="0E7D80"/>
                </a:solidFill>
                <a:latin typeface="Century Gothic"/>
                <a:cs typeface="Century Gothic"/>
              </a:rPr>
              <a:t>demokratis,	</a:t>
            </a:r>
            <a:r>
              <a:rPr dirty="0" sz="2950" spc="80" b="1">
                <a:solidFill>
                  <a:srgbClr val="0E7D80"/>
                </a:solidFill>
                <a:latin typeface="Century Gothic"/>
                <a:cs typeface="Century Gothic"/>
              </a:rPr>
              <a:t>dan</a:t>
            </a:r>
            <a:endParaRPr sz="2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1541145" algn="l"/>
                <a:tab pos="2685415" algn="l"/>
                <a:tab pos="2984500" algn="l"/>
                <a:tab pos="4302125" algn="l"/>
                <a:tab pos="5218430" algn="l"/>
                <a:tab pos="6541770" algn="l"/>
                <a:tab pos="6840855" algn="l"/>
                <a:tab pos="7873365" algn="l"/>
                <a:tab pos="8295640" algn="l"/>
              </a:tabLst>
            </a:pPr>
            <a:r>
              <a:rPr dirty="0" sz="2950" spc="215" b="1">
                <a:solidFill>
                  <a:srgbClr val="0E7D80"/>
                </a:solidFill>
                <a:latin typeface="Century Gothic"/>
                <a:cs typeface="Century Gothic"/>
              </a:rPr>
              <a:t>laissez	</a:t>
            </a:r>
            <a:r>
              <a:rPr dirty="0" sz="2950" spc="275" b="1">
                <a:solidFill>
                  <a:srgbClr val="0E7D80"/>
                </a:solidFill>
                <a:latin typeface="Century Gothic"/>
                <a:cs typeface="Century Gothic"/>
              </a:rPr>
              <a:t>faire	</a:t>
            </a:r>
            <a:r>
              <a:rPr dirty="0" sz="2950" spc="-70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950" spc="229" b="1">
                <a:solidFill>
                  <a:srgbClr val="0E7D80"/>
                </a:solidFill>
                <a:latin typeface="Century Gothic"/>
                <a:cs typeface="Century Gothic"/>
              </a:rPr>
              <a:t>White	</a:t>
            </a:r>
            <a:r>
              <a:rPr dirty="0" sz="2950" spc="8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950" spc="270" b="1">
                <a:solidFill>
                  <a:srgbClr val="0E7D80"/>
                </a:solidFill>
                <a:latin typeface="Century Gothic"/>
                <a:cs typeface="Century Gothic"/>
              </a:rPr>
              <a:t>Lippit	</a:t>
            </a:r>
            <a:r>
              <a:rPr dirty="0" sz="2950" spc="-70" b="1">
                <a:solidFill>
                  <a:srgbClr val="0E7D80"/>
                </a:solidFill>
                <a:latin typeface="Century Gothic"/>
                <a:cs typeface="Century Gothic"/>
              </a:rPr>
              <a:t>(	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1960	</a:t>
            </a:r>
            <a:r>
              <a:rPr dirty="0" sz="2950" spc="35" b="1">
                <a:solidFill>
                  <a:srgbClr val="0E7D80"/>
                </a:solidFill>
                <a:latin typeface="Century Gothic"/>
                <a:cs typeface="Century Gothic"/>
              </a:rPr>
              <a:t>).	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Kepemimpinan</a:t>
            </a:r>
            <a:endParaRPr sz="2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1786255" algn="l"/>
                <a:tab pos="3159125" algn="l"/>
                <a:tab pos="5022850" algn="l"/>
                <a:tab pos="6707505" algn="l"/>
                <a:tab pos="9008745" algn="l"/>
                <a:tab pos="9925050" algn="l"/>
              </a:tabLst>
            </a:pP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otoriter	</a:t>
            </a:r>
            <a:r>
              <a:rPr dirty="0" sz="2950" spc="165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ditandai	</a:t>
            </a:r>
            <a:r>
              <a:rPr dirty="0" sz="2950" spc="110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keputusan	</a:t>
            </a:r>
            <a:r>
              <a:rPr dirty="0" sz="2950" spc="8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950" spc="145" b="1">
                <a:solidFill>
                  <a:srgbClr val="0E7D80"/>
                </a:solidFill>
                <a:latin typeface="Century Gothic"/>
                <a:cs typeface="Century Gothic"/>
              </a:rPr>
              <a:t>kebijakan</a:t>
            </a:r>
            <a:endParaRPr sz="2950">
              <a:latin typeface="Century Gothic"/>
              <a:cs typeface="Century Gothic"/>
            </a:endParaRPr>
          </a:p>
          <a:p>
            <a:pPr marL="12700" marR="426084">
              <a:lnSpc>
                <a:spcPct val="116500"/>
              </a:lnSpc>
              <a:tabLst>
                <a:tab pos="1182370" algn="l"/>
                <a:tab pos="2107565" algn="l"/>
                <a:tab pos="2506980" algn="l"/>
                <a:tab pos="3616960" algn="l"/>
                <a:tab pos="4001770" algn="l"/>
                <a:tab pos="5432425" algn="l"/>
                <a:tab pos="6012815" algn="l"/>
                <a:tab pos="6162675" algn="l"/>
                <a:tab pos="7037070" algn="l"/>
                <a:tab pos="7478395" algn="l"/>
                <a:tab pos="7584440" algn="l"/>
                <a:tab pos="8754745" algn="l"/>
                <a:tab pos="9312275" algn="l"/>
                <a:tab pos="10698480" algn="l"/>
                <a:tab pos="11264265" algn="l"/>
              </a:tabLst>
            </a:pPr>
            <a:r>
              <a:rPr dirty="0" sz="2950" spc="254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-8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254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950" spc="-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-90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34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2950" spc="229" b="1">
                <a:solidFill>
                  <a:srgbClr val="0E7D80"/>
                </a:solidFill>
                <a:latin typeface="Century Gothic"/>
                <a:cs typeface="Century Gothic"/>
              </a:rPr>
              <a:t>demokratis	</a:t>
            </a:r>
            <a:r>
              <a:rPr dirty="0" sz="2950" spc="160" b="1">
                <a:solidFill>
                  <a:srgbClr val="0E7D80"/>
                </a:solidFill>
                <a:latin typeface="Century Gothic"/>
                <a:cs typeface="Century Gothic"/>
              </a:rPr>
              <a:t>menampilkan	</a:t>
            </a:r>
            <a:r>
              <a:rPr dirty="0" sz="2950" spc="140" b="1">
                <a:solidFill>
                  <a:srgbClr val="0E7D80"/>
                </a:solidFill>
                <a:latin typeface="Century Gothic"/>
                <a:cs typeface="Century Gothic"/>
              </a:rPr>
              <a:t>pemimpin	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950" spc="180" b="1">
                <a:solidFill>
                  <a:srgbClr val="0E7D80"/>
                </a:solidFill>
                <a:latin typeface="Century Gothic"/>
                <a:cs typeface="Century Gothic"/>
              </a:rPr>
              <a:t>mendorong	</a:t>
            </a:r>
            <a:r>
              <a:rPr dirty="0" sz="2950" spc="190" b="1">
                <a:solidFill>
                  <a:srgbClr val="0E7D80"/>
                </a:solidFill>
                <a:latin typeface="Century Gothic"/>
                <a:cs typeface="Century Gothic"/>
              </a:rPr>
              <a:t>atau  </a:t>
            </a:r>
            <a:r>
              <a:rPr dirty="0" sz="2950" spc="170" b="1">
                <a:solidFill>
                  <a:srgbClr val="0E7D80"/>
                </a:solidFill>
                <a:latin typeface="Century Gothic"/>
                <a:cs typeface="Century Gothic"/>
              </a:rPr>
              <a:t>membuat	</a:t>
            </a:r>
            <a:r>
              <a:rPr dirty="0" sz="2950" spc="180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950" spc="145" b="1">
                <a:solidFill>
                  <a:srgbClr val="0E7D80"/>
                </a:solidFill>
                <a:latin typeface="Century Gothic"/>
                <a:cs typeface="Century Gothic"/>
              </a:rPr>
              <a:t>kelompok		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untuk	</a:t>
            </a:r>
            <a:r>
              <a:rPr dirty="0" sz="2950" spc="150" b="1">
                <a:solidFill>
                  <a:srgbClr val="0E7D80"/>
                </a:solidFill>
                <a:latin typeface="Century Gothic"/>
                <a:cs typeface="Century Gothic"/>
              </a:rPr>
              <a:t>membicarakan	</a:t>
            </a:r>
            <a:r>
              <a:rPr dirty="0" sz="2950" spc="80" b="1">
                <a:solidFill>
                  <a:srgbClr val="0E7D80"/>
                </a:solidFill>
                <a:latin typeface="Century Gothic"/>
                <a:cs typeface="Century Gothic"/>
              </a:rPr>
              <a:t>dan</a:t>
            </a:r>
            <a:endParaRPr sz="2950">
              <a:latin typeface="Century Gothic"/>
              <a:cs typeface="Century Gothic"/>
            </a:endParaRPr>
          </a:p>
          <a:p>
            <a:pPr marL="12700" marR="491490">
              <a:lnSpc>
                <a:spcPct val="116500"/>
              </a:lnSpc>
              <a:tabLst>
                <a:tab pos="2729865" algn="l"/>
                <a:tab pos="2801620" algn="l"/>
                <a:tab pos="4284345" algn="l"/>
                <a:tab pos="5121910" algn="l"/>
                <a:tab pos="6522084" algn="l"/>
                <a:tab pos="6573520" algn="l"/>
                <a:tab pos="7569834" algn="l"/>
                <a:tab pos="9730740" algn="l"/>
                <a:tab pos="9766300" algn="l"/>
                <a:tab pos="11295380" algn="l"/>
              </a:tabLst>
            </a:pP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-11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8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-90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950" spc="34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950" spc="32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ss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70" b="1">
                <a:solidFill>
                  <a:srgbClr val="0E7D80"/>
                </a:solidFill>
                <a:latin typeface="Century Gothic"/>
                <a:cs typeface="Century Gothic"/>
              </a:rPr>
              <a:t>z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64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-110" b="1">
                <a:solidFill>
                  <a:srgbClr val="0E7D80"/>
                </a:solidFill>
                <a:latin typeface="Century Gothic"/>
                <a:cs typeface="Century Gothic"/>
              </a:rPr>
              <a:t>e  </a:t>
            </a:r>
            <a:r>
              <a:rPr dirty="0" sz="2950" spc="170" b="1">
                <a:solidFill>
                  <a:srgbClr val="0E7D80"/>
                </a:solidFill>
                <a:latin typeface="Century Gothic"/>
                <a:cs typeface="Century Gothic"/>
              </a:rPr>
              <a:t>memberikan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kebebasan	</a:t>
            </a:r>
            <a:r>
              <a:rPr dirty="0" sz="2950" spc="110" b="1">
                <a:solidFill>
                  <a:srgbClr val="0E7D80"/>
                </a:solidFill>
                <a:latin typeface="Century Gothic"/>
                <a:cs typeface="Century Gothic"/>
              </a:rPr>
              <a:t>penuh	</a:t>
            </a:r>
            <a:r>
              <a:rPr dirty="0" sz="2950" spc="100" b="1">
                <a:solidFill>
                  <a:srgbClr val="0E7D80"/>
                </a:solidFill>
                <a:latin typeface="Century Gothic"/>
                <a:cs typeface="Century Gothic"/>
              </a:rPr>
              <a:t>bagi	</a:t>
            </a:r>
            <a:r>
              <a:rPr dirty="0" sz="2950" spc="145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untuk</a:t>
            </a:r>
            <a:endParaRPr sz="2950">
              <a:latin typeface="Century Gothic"/>
              <a:cs typeface="Century Gothic"/>
            </a:endParaRPr>
          </a:p>
          <a:p>
            <a:pPr marL="12700" marR="2000250">
              <a:lnSpc>
                <a:spcPct val="116500"/>
              </a:lnSpc>
              <a:spcBef>
                <a:spcPts val="5"/>
              </a:spcBef>
              <a:tabLst>
                <a:tab pos="2164715" algn="l"/>
                <a:tab pos="2444750" algn="l"/>
                <a:tab pos="3334385" algn="l"/>
                <a:tab pos="4745990" algn="l"/>
                <a:tab pos="6903084" algn="l"/>
                <a:tab pos="8587740" algn="l"/>
              </a:tabLst>
            </a:pP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18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9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240" b="1">
                <a:solidFill>
                  <a:srgbClr val="0E7D80"/>
                </a:solidFill>
                <a:latin typeface="Century Gothic"/>
                <a:cs typeface="Century Gothic"/>
              </a:rPr>
              <a:t>v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95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9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950" spc="55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950" spc="22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spc="15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9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9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pa</a:t>
            </a:r>
            <a:r>
              <a:rPr dirty="0" sz="295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950" spc="5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2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950" spc="125" b="1">
                <a:solidFill>
                  <a:srgbClr val="0E7D80"/>
                </a:solidFill>
                <a:latin typeface="Century Gothic"/>
                <a:cs typeface="Century Gothic"/>
              </a:rPr>
              <a:t>pa</a:t>
            </a:r>
            <a:r>
              <a:rPr dirty="0" sz="2950" spc="36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950" spc="-15" b="1">
                <a:solidFill>
                  <a:srgbClr val="0E7D80"/>
                </a:solidFill>
                <a:latin typeface="Century Gothic"/>
                <a:cs typeface="Century Gothic"/>
              </a:rPr>
              <a:t>i  </a:t>
            </a:r>
            <a:r>
              <a:rPr dirty="0" sz="2950" spc="140" b="1">
                <a:solidFill>
                  <a:srgbClr val="0E7D80"/>
                </a:solidFill>
                <a:latin typeface="Century Gothic"/>
                <a:cs typeface="Century Gothic"/>
              </a:rPr>
              <a:t>pemimpin	</a:t>
            </a:r>
            <a:r>
              <a:rPr dirty="0" sz="2950" spc="130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950" spc="175" b="1">
                <a:solidFill>
                  <a:srgbClr val="0E7D80"/>
                </a:solidFill>
                <a:latin typeface="Century Gothic"/>
                <a:cs typeface="Century Gothic"/>
              </a:rPr>
              <a:t>minimal.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5962" y="5"/>
            <a:ext cx="239975" cy="223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163926" y="2964227"/>
            <a:ext cx="124460" cy="614680"/>
          </a:xfrm>
          <a:custGeom>
            <a:avLst/>
            <a:gdLst/>
            <a:ahLst/>
            <a:cxnLst/>
            <a:rect l="l" t="t" r="r" b="b"/>
            <a:pathLst>
              <a:path w="124459" h="614679">
                <a:moveTo>
                  <a:pt x="54647" y="614434"/>
                </a:moveTo>
                <a:lnTo>
                  <a:pt x="0" y="330844"/>
                </a:lnTo>
                <a:lnTo>
                  <a:pt x="60645" y="101781"/>
                </a:lnTo>
                <a:lnTo>
                  <a:pt x="124073" y="0"/>
                </a:lnTo>
                <a:lnTo>
                  <a:pt x="124073" y="563181"/>
                </a:lnTo>
                <a:lnTo>
                  <a:pt x="93582" y="587883"/>
                </a:lnTo>
                <a:lnTo>
                  <a:pt x="57308" y="612995"/>
                </a:lnTo>
                <a:lnTo>
                  <a:pt x="54647" y="614434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018029" y="5"/>
            <a:ext cx="4269970" cy="30023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643032" y="5"/>
            <a:ext cx="320040" cy="221615"/>
          </a:xfrm>
          <a:custGeom>
            <a:avLst/>
            <a:gdLst/>
            <a:ahLst/>
            <a:cxnLst/>
            <a:rect l="l" t="t" r="r" b="b"/>
            <a:pathLst>
              <a:path w="320040" h="221615">
                <a:moveTo>
                  <a:pt x="316610" y="221226"/>
                </a:moveTo>
                <a:lnTo>
                  <a:pt x="64734" y="89010"/>
                </a:lnTo>
                <a:lnTo>
                  <a:pt x="0" y="0"/>
                </a:lnTo>
                <a:lnTo>
                  <a:pt x="302116" y="0"/>
                </a:lnTo>
                <a:lnTo>
                  <a:pt x="313186" y="56829"/>
                </a:lnTo>
                <a:lnTo>
                  <a:pt x="319299" y="122210"/>
                </a:lnTo>
                <a:lnTo>
                  <a:pt x="320025" y="150302"/>
                </a:lnTo>
                <a:lnTo>
                  <a:pt x="319739" y="174543"/>
                </a:lnTo>
                <a:lnTo>
                  <a:pt x="318848" y="194345"/>
                </a:lnTo>
                <a:lnTo>
                  <a:pt x="317758" y="209118"/>
                </a:lnTo>
                <a:lnTo>
                  <a:pt x="316877" y="218275"/>
                </a:lnTo>
                <a:lnTo>
                  <a:pt x="316610" y="221226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36858" y="164388"/>
            <a:ext cx="341630" cy="755650"/>
          </a:xfrm>
          <a:custGeom>
            <a:avLst/>
            <a:gdLst/>
            <a:ahLst/>
            <a:cxnLst/>
            <a:rect l="l" t="t" r="r" b="b"/>
            <a:pathLst>
              <a:path w="341630" h="755650">
                <a:moveTo>
                  <a:pt x="277250" y="755444"/>
                </a:moveTo>
                <a:lnTo>
                  <a:pt x="54418" y="524251"/>
                </a:lnTo>
                <a:lnTo>
                  <a:pt x="0" y="277140"/>
                </a:lnTo>
                <a:lnTo>
                  <a:pt x="29390" y="80320"/>
                </a:lnTo>
                <a:lnTo>
                  <a:pt x="57988" y="0"/>
                </a:lnTo>
                <a:lnTo>
                  <a:pt x="116959" y="28981"/>
                </a:lnTo>
                <a:lnTo>
                  <a:pt x="167680" y="61931"/>
                </a:lnTo>
                <a:lnTo>
                  <a:pt x="210690" y="98332"/>
                </a:lnTo>
                <a:lnTo>
                  <a:pt x="246526" y="137664"/>
                </a:lnTo>
                <a:lnTo>
                  <a:pt x="275724" y="179409"/>
                </a:lnTo>
                <a:lnTo>
                  <a:pt x="298823" y="223047"/>
                </a:lnTo>
                <a:lnTo>
                  <a:pt x="316359" y="268061"/>
                </a:lnTo>
                <a:lnTo>
                  <a:pt x="328869" y="313930"/>
                </a:lnTo>
                <a:lnTo>
                  <a:pt x="336892" y="360137"/>
                </a:lnTo>
                <a:lnTo>
                  <a:pt x="340964" y="406162"/>
                </a:lnTo>
                <a:lnTo>
                  <a:pt x="341623" y="451487"/>
                </a:lnTo>
                <a:lnTo>
                  <a:pt x="339405" y="495592"/>
                </a:lnTo>
                <a:lnTo>
                  <a:pt x="334849" y="537960"/>
                </a:lnTo>
                <a:lnTo>
                  <a:pt x="328491" y="578070"/>
                </a:lnTo>
                <a:lnTo>
                  <a:pt x="320870" y="615405"/>
                </a:lnTo>
                <a:lnTo>
                  <a:pt x="303982" y="679672"/>
                </a:lnTo>
                <a:lnTo>
                  <a:pt x="288485" y="726609"/>
                </a:lnTo>
                <a:lnTo>
                  <a:pt x="277250" y="755444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346054" y="36895"/>
            <a:ext cx="801370" cy="291465"/>
          </a:xfrm>
          <a:custGeom>
            <a:avLst/>
            <a:gdLst/>
            <a:ahLst/>
            <a:cxnLst/>
            <a:rect l="l" t="t" r="r" b="b"/>
            <a:pathLst>
              <a:path w="801369" h="291465">
                <a:moveTo>
                  <a:pt x="230583" y="270750"/>
                </a:moveTo>
                <a:lnTo>
                  <a:pt x="61431" y="176254"/>
                </a:lnTo>
                <a:lnTo>
                  <a:pt x="0" y="119825"/>
                </a:lnTo>
                <a:lnTo>
                  <a:pt x="260661" y="0"/>
                </a:lnTo>
                <a:lnTo>
                  <a:pt x="521021" y="15255"/>
                </a:lnTo>
                <a:lnTo>
                  <a:pt x="721170" y="84141"/>
                </a:lnTo>
                <a:lnTo>
                  <a:pt x="801199" y="125203"/>
                </a:lnTo>
                <a:lnTo>
                  <a:pt x="484743" y="291129"/>
                </a:lnTo>
                <a:lnTo>
                  <a:pt x="230583" y="27075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60765" y="5"/>
            <a:ext cx="429895" cy="642620"/>
          </a:xfrm>
          <a:custGeom>
            <a:avLst/>
            <a:gdLst/>
            <a:ahLst/>
            <a:cxnLst/>
            <a:rect l="l" t="t" r="r" b="b"/>
            <a:pathLst>
              <a:path w="429895" h="642620">
                <a:moveTo>
                  <a:pt x="145541" y="642342"/>
                </a:moveTo>
                <a:lnTo>
                  <a:pt x="0" y="207702"/>
                </a:lnTo>
                <a:lnTo>
                  <a:pt x="38840" y="0"/>
                </a:lnTo>
                <a:lnTo>
                  <a:pt x="429393" y="0"/>
                </a:lnTo>
                <a:lnTo>
                  <a:pt x="416945" y="81593"/>
                </a:lnTo>
                <a:lnTo>
                  <a:pt x="405178" y="132793"/>
                </a:lnTo>
                <a:lnTo>
                  <a:pt x="391105" y="182686"/>
                </a:lnTo>
                <a:lnTo>
                  <a:pt x="375086" y="231075"/>
                </a:lnTo>
                <a:lnTo>
                  <a:pt x="357481" y="277764"/>
                </a:lnTo>
                <a:lnTo>
                  <a:pt x="338648" y="322554"/>
                </a:lnTo>
                <a:lnTo>
                  <a:pt x="318946" y="365249"/>
                </a:lnTo>
                <a:lnTo>
                  <a:pt x="298735" y="405651"/>
                </a:lnTo>
                <a:lnTo>
                  <a:pt x="278374" y="443564"/>
                </a:lnTo>
                <a:lnTo>
                  <a:pt x="258223" y="478789"/>
                </a:lnTo>
                <a:lnTo>
                  <a:pt x="219984" y="540388"/>
                </a:lnTo>
                <a:lnTo>
                  <a:pt x="186892" y="588872"/>
                </a:lnTo>
                <a:lnTo>
                  <a:pt x="161821" y="622661"/>
                </a:lnTo>
                <a:lnTo>
                  <a:pt x="145541" y="642342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07357" y="5"/>
            <a:ext cx="327025" cy="325120"/>
          </a:xfrm>
          <a:custGeom>
            <a:avLst/>
            <a:gdLst/>
            <a:ahLst/>
            <a:cxnLst/>
            <a:rect l="l" t="t" r="r" b="b"/>
            <a:pathLst>
              <a:path w="327025" h="325120">
                <a:moveTo>
                  <a:pt x="13490" y="325093"/>
                </a:moveTo>
                <a:lnTo>
                  <a:pt x="0" y="54498"/>
                </a:lnTo>
                <a:lnTo>
                  <a:pt x="30718" y="0"/>
                </a:lnTo>
                <a:lnTo>
                  <a:pt x="326542" y="0"/>
                </a:lnTo>
                <a:lnTo>
                  <a:pt x="301602" y="49542"/>
                </a:lnTo>
                <a:lnTo>
                  <a:pt x="274364" y="92486"/>
                </a:lnTo>
                <a:lnTo>
                  <a:pt x="244579" y="131881"/>
                </a:lnTo>
                <a:lnTo>
                  <a:pt x="213187" y="167703"/>
                </a:lnTo>
                <a:lnTo>
                  <a:pt x="181128" y="199925"/>
                </a:lnTo>
                <a:lnTo>
                  <a:pt x="149343" y="228523"/>
                </a:lnTo>
                <a:lnTo>
                  <a:pt x="118772" y="253471"/>
                </a:lnTo>
                <a:lnTo>
                  <a:pt x="65032" y="292317"/>
                </a:lnTo>
                <a:lnTo>
                  <a:pt x="27431" y="316258"/>
                </a:lnTo>
                <a:lnTo>
                  <a:pt x="17033" y="322576"/>
                </a:lnTo>
                <a:lnTo>
                  <a:pt x="13490" y="325093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53750" y="5"/>
            <a:ext cx="316865" cy="286385"/>
          </a:xfrm>
          <a:custGeom>
            <a:avLst/>
            <a:gdLst/>
            <a:ahLst/>
            <a:cxnLst/>
            <a:rect l="l" t="t" r="r" b="b"/>
            <a:pathLst>
              <a:path w="316865" h="286385">
                <a:moveTo>
                  <a:pt x="85975" y="270979"/>
                </a:moveTo>
                <a:lnTo>
                  <a:pt x="44480" y="240819"/>
                </a:lnTo>
                <a:lnTo>
                  <a:pt x="15556" y="200720"/>
                </a:lnTo>
                <a:lnTo>
                  <a:pt x="347" y="154186"/>
                </a:lnTo>
                <a:lnTo>
                  <a:pt x="0" y="104721"/>
                </a:lnTo>
                <a:lnTo>
                  <a:pt x="15658" y="55829"/>
                </a:lnTo>
                <a:lnTo>
                  <a:pt x="45831" y="14293"/>
                </a:lnTo>
                <a:lnTo>
                  <a:pt x="65618" y="0"/>
                </a:lnTo>
                <a:lnTo>
                  <a:pt x="250929" y="0"/>
                </a:lnTo>
                <a:lnTo>
                  <a:pt x="272244" y="15492"/>
                </a:lnTo>
                <a:lnTo>
                  <a:pt x="301168" y="55591"/>
                </a:lnTo>
                <a:lnTo>
                  <a:pt x="316377" y="102125"/>
                </a:lnTo>
                <a:lnTo>
                  <a:pt x="316470" y="115328"/>
                </a:lnTo>
                <a:lnTo>
                  <a:pt x="195848" y="54194"/>
                </a:lnTo>
                <a:lnTo>
                  <a:pt x="164151" y="45442"/>
                </a:lnTo>
                <a:lnTo>
                  <a:pt x="132621" y="49395"/>
                </a:lnTo>
                <a:lnTo>
                  <a:pt x="104857" y="64875"/>
                </a:lnTo>
                <a:lnTo>
                  <a:pt x="84461" y="90700"/>
                </a:lnTo>
                <a:lnTo>
                  <a:pt x="75692" y="122418"/>
                </a:lnTo>
                <a:lnTo>
                  <a:pt x="79623" y="153962"/>
                </a:lnTo>
                <a:lnTo>
                  <a:pt x="95077" y="181729"/>
                </a:lnTo>
                <a:lnTo>
                  <a:pt x="120876" y="202117"/>
                </a:lnTo>
                <a:lnTo>
                  <a:pt x="240894" y="262946"/>
                </a:lnTo>
                <a:lnTo>
                  <a:pt x="230061" y="270611"/>
                </a:lnTo>
                <a:lnTo>
                  <a:pt x="183172" y="285673"/>
                </a:lnTo>
                <a:lnTo>
                  <a:pt x="133854" y="286116"/>
                </a:lnTo>
                <a:lnTo>
                  <a:pt x="85975" y="270979"/>
                </a:lnTo>
                <a:close/>
              </a:path>
              <a:path w="316865" h="286385">
                <a:moveTo>
                  <a:pt x="240894" y="262946"/>
                </a:moveTo>
                <a:lnTo>
                  <a:pt x="120876" y="202117"/>
                </a:lnTo>
                <a:lnTo>
                  <a:pt x="152573" y="210869"/>
                </a:lnTo>
                <a:lnTo>
                  <a:pt x="184103" y="206915"/>
                </a:lnTo>
                <a:lnTo>
                  <a:pt x="211867" y="191436"/>
                </a:lnTo>
                <a:lnTo>
                  <a:pt x="232263" y="165610"/>
                </a:lnTo>
                <a:lnTo>
                  <a:pt x="240673" y="133711"/>
                </a:lnTo>
                <a:lnTo>
                  <a:pt x="236145" y="101865"/>
                </a:lnTo>
                <a:lnTo>
                  <a:pt x="220572" y="74037"/>
                </a:lnTo>
                <a:lnTo>
                  <a:pt x="195848" y="54194"/>
                </a:lnTo>
                <a:lnTo>
                  <a:pt x="316470" y="115328"/>
                </a:lnTo>
                <a:lnTo>
                  <a:pt x="316725" y="151590"/>
                </a:lnTo>
                <a:lnTo>
                  <a:pt x="301066" y="200482"/>
                </a:lnTo>
                <a:lnTo>
                  <a:pt x="270648" y="241894"/>
                </a:lnTo>
                <a:lnTo>
                  <a:pt x="240894" y="262946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01317" y="5"/>
            <a:ext cx="316865" cy="306070"/>
          </a:xfrm>
          <a:custGeom>
            <a:avLst/>
            <a:gdLst/>
            <a:ahLst/>
            <a:cxnLst/>
            <a:rect l="l" t="t" r="r" b="b"/>
            <a:pathLst>
              <a:path w="316865" h="306070">
                <a:moveTo>
                  <a:pt x="85975" y="290141"/>
                </a:moveTo>
                <a:lnTo>
                  <a:pt x="44480" y="259981"/>
                </a:lnTo>
                <a:lnTo>
                  <a:pt x="15556" y="219882"/>
                </a:lnTo>
                <a:lnTo>
                  <a:pt x="347" y="173348"/>
                </a:lnTo>
                <a:lnTo>
                  <a:pt x="0" y="123883"/>
                </a:lnTo>
                <a:lnTo>
                  <a:pt x="15658" y="74991"/>
                </a:lnTo>
                <a:lnTo>
                  <a:pt x="45831" y="33455"/>
                </a:lnTo>
                <a:lnTo>
                  <a:pt x="85930" y="4490"/>
                </a:lnTo>
                <a:lnTo>
                  <a:pt x="99631" y="0"/>
                </a:lnTo>
                <a:lnTo>
                  <a:pt x="216701" y="0"/>
                </a:lnTo>
                <a:lnTo>
                  <a:pt x="272244" y="34655"/>
                </a:lnTo>
                <a:lnTo>
                  <a:pt x="301168" y="74754"/>
                </a:lnTo>
                <a:lnTo>
                  <a:pt x="316377" y="121288"/>
                </a:lnTo>
                <a:lnTo>
                  <a:pt x="316470" y="134491"/>
                </a:lnTo>
                <a:lnTo>
                  <a:pt x="195848" y="73356"/>
                </a:lnTo>
                <a:lnTo>
                  <a:pt x="164151" y="64604"/>
                </a:lnTo>
                <a:lnTo>
                  <a:pt x="132621" y="68558"/>
                </a:lnTo>
                <a:lnTo>
                  <a:pt x="104857" y="84037"/>
                </a:lnTo>
                <a:lnTo>
                  <a:pt x="84461" y="109863"/>
                </a:lnTo>
                <a:lnTo>
                  <a:pt x="75692" y="141581"/>
                </a:lnTo>
                <a:lnTo>
                  <a:pt x="79623" y="173124"/>
                </a:lnTo>
                <a:lnTo>
                  <a:pt x="95077" y="200891"/>
                </a:lnTo>
                <a:lnTo>
                  <a:pt x="120876" y="221279"/>
                </a:lnTo>
                <a:lnTo>
                  <a:pt x="241498" y="282414"/>
                </a:lnTo>
                <a:lnTo>
                  <a:pt x="230794" y="290145"/>
                </a:lnTo>
                <a:lnTo>
                  <a:pt x="184273" y="305393"/>
                </a:lnTo>
                <a:lnTo>
                  <a:pt x="134832" y="305774"/>
                </a:lnTo>
                <a:lnTo>
                  <a:pt x="85975" y="290141"/>
                </a:lnTo>
                <a:close/>
              </a:path>
              <a:path w="316865" h="306070">
                <a:moveTo>
                  <a:pt x="241498" y="282414"/>
                </a:moveTo>
                <a:lnTo>
                  <a:pt x="120876" y="221279"/>
                </a:lnTo>
                <a:lnTo>
                  <a:pt x="152573" y="230032"/>
                </a:lnTo>
                <a:lnTo>
                  <a:pt x="184103" y="226078"/>
                </a:lnTo>
                <a:lnTo>
                  <a:pt x="211867" y="210598"/>
                </a:lnTo>
                <a:lnTo>
                  <a:pt x="232263" y="184773"/>
                </a:lnTo>
                <a:lnTo>
                  <a:pt x="241032" y="153054"/>
                </a:lnTo>
                <a:lnTo>
                  <a:pt x="237101" y="121511"/>
                </a:lnTo>
                <a:lnTo>
                  <a:pt x="221647" y="93744"/>
                </a:lnTo>
                <a:lnTo>
                  <a:pt x="195848" y="73356"/>
                </a:lnTo>
                <a:lnTo>
                  <a:pt x="316470" y="134491"/>
                </a:lnTo>
                <a:lnTo>
                  <a:pt x="316725" y="170752"/>
                </a:lnTo>
                <a:lnTo>
                  <a:pt x="301066" y="219645"/>
                </a:lnTo>
                <a:lnTo>
                  <a:pt x="270893" y="261180"/>
                </a:lnTo>
                <a:lnTo>
                  <a:pt x="241498" y="282414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730224" y="548681"/>
            <a:ext cx="148895" cy="148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300997" y="1277359"/>
            <a:ext cx="316865" cy="317500"/>
          </a:xfrm>
          <a:custGeom>
            <a:avLst/>
            <a:gdLst/>
            <a:ahLst/>
            <a:cxnLst/>
            <a:rect l="l" t="t" r="r" b="b"/>
            <a:pathLst>
              <a:path w="316865" h="317500">
                <a:moveTo>
                  <a:pt x="85975" y="301279"/>
                </a:moveTo>
                <a:lnTo>
                  <a:pt x="44480" y="271119"/>
                </a:lnTo>
                <a:lnTo>
                  <a:pt x="15556" y="231020"/>
                </a:lnTo>
                <a:lnTo>
                  <a:pt x="347" y="184486"/>
                </a:lnTo>
                <a:lnTo>
                  <a:pt x="0" y="135021"/>
                </a:lnTo>
                <a:lnTo>
                  <a:pt x="15658" y="86129"/>
                </a:lnTo>
                <a:lnTo>
                  <a:pt x="45831" y="44593"/>
                </a:lnTo>
                <a:lnTo>
                  <a:pt x="85930" y="15628"/>
                </a:lnTo>
                <a:lnTo>
                  <a:pt x="132451" y="381"/>
                </a:lnTo>
                <a:lnTo>
                  <a:pt x="181892" y="0"/>
                </a:lnTo>
                <a:lnTo>
                  <a:pt x="230749" y="15633"/>
                </a:lnTo>
                <a:lnTo>
                  <a:pt x="272244" y="45793"/>
                </a:lnTo>
                <a:lnTo>
                  <a:pt x="301168" y="85892"/>
                </a:lnTo>
                <a:lnTo>
                  <a:pt x="316377" y="132426"/>
                </a:lnTo>
                <a:lnTo>
                  <a:pt x="316492" y="148845"/>
                </a:lnTo>
                <a:lnTo>
                  <a:pt x="194556" y="87044"/>
                </a:lnTo>
                <a:lnTo>
                  <a:pt x="162859" y="78292"/>
                </a:lnTo>
                <a:lnTo>
                  <a:pt x="131328" y="82246"/>
                </a:lnTo>
                <a:lnTo>
                  <a:pt x="103565" y="97726"/>
                </a:lnTo>
                <a:lnTo>
                  <a:pt x="83169" y="123551"/>
                </a:lnTo>
                <a:lnTo>
                  <a:pt x="74400" y="155269"/>
                </a:lnTo>
                <a:lnTo>
                  <a:pt x="78331" y="186813"/>
                </a:lnTo>
                <a:lnTo>
                  <a:pt x="93785" y="214579"/>
                </a:lnTo>
                <a:lnTo>
                  <a:pt x="119584" y="234968"/>
                </a:lnTo>
                <a:lnTo>
                  <a:pt x="238890" y="295436"/>
                </a:lnTo>
                <a:lnTo>
                  <a:pt x="230795" y="301283"/>
                </a:lnTo>
                <a:lnTo>
                  <a:pt x="184273" y="316531"/>
                </a:lnTo>
                <a:lnTo>
                  <a:pt x="134833" y="316912"/>
                </a:lnTo>
                <a:lnTo>
                  <a:pt x="85975" y="301279"/>
                </a:lnTo>
                <a:close/>
              </a:path>
              <a:path w="316865" h="317500">
                <a:moveTo>
                  <a:pt x="238890" y="295436"/>
                </a:moveTo>
                <a:lnTo>
                  <a:pt x="119584" y="234968"/>
                </a:lnTo>
                <a:lnTo>
                  <a:pt x="151280" y="243720"/>
                </a:lnTo>
                <a:lnTo>
                  <a:pt x="182811" y="239766"/>
                </a:lnTo>
                <a:lnTo>
                  <a:pt x="210574" y="224286"/>
                </a:lnTo>
                <a:lnTo>
                  <a:pt x="230970" y="198461"/>
                </a:lnTo>
                <a:lnTo>
                  <a:pt x="239739" y="166743"/>
                </a:lnTo>
                <a:lnTo>
                  <a:pt x="235808" y="135199"/>
                </a:lnTo>
                <a:lnTo>
                  <a:pt x="220355" y="107432"/>
                </a:lnTo>
                <a:lnTo>
                  <a:pt x="194556" y="87044"/>
                </a:lnTo>
                <a:lnTo>
                  <a:pt x="316492" y="148845"/>
                </a:lnTo>
                <a:lnTo>
                  <a:pt x="316725" y="181891"/>
                </a:lnTo>
                <a:lnTo>
                  <a:pt x="301067" y="230783"/>
                </a:lnTo>
                <a:lnTo>
                  <a:pt x="270893" y="272318"/>
                </a:lnTo>
                <a:lnTo>
                  <a:pt x="238890" y="295436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5005" y="522438"/>
            <a:ext cx="7670800" cy="2482850"/>
          </a:xfrm>
          <a:prstGeom prst="rect"/>
        </p:spPr>
        <p:txBody>
          <a:bodyPr wrap="square" lIns="0" tIns="175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dirty="0" sz="4300" spc="415" b="1">
                <a:solidFill>
                  <a:srgbClr val="B8617D"/>
                </a:solidFill>
                <a:latin typeface="Century Gothic"/>
                <a:cs typeface="Century Gothic"/>
              </a:rPr>
              <a:t>FAKTOR </a:t>
            </a:r>
            <a:r>
              <a:rPr dirty="0" sz="4300" spc="365" b="1">
                <a:solidFill>
                  <a:srgbClr val="B8617D"/>
                </a:solidFill>
                <a:latin typeface="Century Gothic"/>
                <a:cs typeface="Century Gothic"/>
              </a:rPr>
              <a:t>PERSONAL</a:t>
            </a:r>
            <a:r>
              <a:rPr dirty="0" sz="4300" spc="6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4300" spc="-30" b="1">
                <a:solidFill>
                  <a:srgbClr val="B8617D"/>
                </a:solidFill>
                <a:latin typeface="Century Gothic"/>
                <a:cs typeface="Century Gothic"/>
              </a:rPr>
              <a:t>:</a:t>
            </a:r>
            <a:endParaRPr sz="4300">
              <a:latin typeface="Century Gothic"/>
              <a:cs typeface="Century Gothic"/>
            </a:endParaRPr>
          </a:p>
          <a:p>
            <a:pPr algn="ctr" marL="12065" marR="5080">
              <a:lnSpc>
                <a:spcPct val="125000"/>
              </a:lnSpc>
            </a:pPr>
            <a:r>
              <a:rPr dirty="0" sz="4300" spc="475" b="1">
                <a:solidFill>
                  <a:srgbClr val="B8617D"/>
                </a:solidFill>
                <a:latin typeface="Century Gothic"/>
                <a:cs typeface="Century Gothic"/>
              </a:rPr>
              <a:t>KARAKTERISTIK </a:t>
            </a:r>
            <a:r>
              <a:rPr dirty="0" sz="4300" spc="15" b="1">
                <a:solidFill>
                  <a:srgbClr val="B8617D"/>
                </a:solidFill>
                <a:latin typeface="Century Gothic"/>
                <a:cs typeface="Century Gothic"/>
              </a:rPr>
              <a:t>ANGGOTA  </a:t>
            </a:r>
            <a:r>
              <a:rPr dirty="0" sz="4300" spc="270" b="1">
                <a:solidFill>
                  <a:srgbClr val="B8617D"/>
                </a:solidFill>
                <a:latin typeface="Century Gothic"/>
                <a:cs typeface="Century Gothic"/>
              </a:rPr>
              <a:t>KELOMPOK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4915" y="6025555"/>
            <a:ext cx="4861560" cy="1663700"/>
          </a:xfrm>
          <a:prstGeom prst="rect">
            <a:avLst/>
          </a:prstGeom>
        </p:spPr>
        <p:txBody>
          <a:bodyPr wrap="square" lIns="0" tIns="175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dirty="0" sz="4300" spc="455" b="1">
                <a:solidFill>
                  <a:srgbClr val="0E7D80"/>
                </a:solidFill>
                <a:latin typeface="Century Gothic"/>
                <a:cs typeface="Century Gothic"/>
              </a:rPr>
              <a:t>KEBUTUHAN</a:t>
            </a:r>
            <a:endParaRPr sz="43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dirty="0" sz="4300" spc="450" b="1">
                <a:solidFill>
                  <a:srgbClr val="0E7D80"/>
                </a:solidFill>
                <a:latin typeface="Century Gothic"/>
                <a:cs typeface="Century Gothic"/>
              </a:rPr>
              <a:t>INTERPERSONAL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53055" y="6025555"/>
            <a:ext cx="3694429" cy="1663700"/>
          </a:xfrm>
          <a:prstGeom prst="rect">
            <a:avLst/>
          </a:prstGeom>
        </p:spPr>
        <p:txBody>
          <a:bodyPr wrap="square" lIns="0" tIns="175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dirty="0" sz="4300" spc="340" b="1">
                <a:solidFill>
                  <a:srgbClr val="0E7D80"/>
                </a:solidFill>
                <a:latin typeface="Century Gothic"/>
                <a:cs typeface="Century Gothic"/>
              </a:rPr>
              <a:t>TINDAK</a:t>
            </a:r>
            <a:endParaRPr sz="43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dirty="0" sz="4300" spc="225" b="1">
                <a:solidFill>
                  <a:srgbClr val="0E7D80"/>
                </a:solidFill>
                <a:latin typeface="Century Gothic"/>
                <a:cs typeface="Century Gothic"/>
              </a:rPr>
              <a:t>KOMUNIKASI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33083" y="6598566"/>
            <a:ext cx="2763520" cy="681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00" spc="235" b="1">
                <a:solidFill>
                  <a:srgbClr val="0E7D80"/>
                </a:solidFill>
                <a:latin typeface="Century Gothic"/>
                <a:cs typeface="Century Gothic"/>
              </a:rPr>
              <a:t>PERANAN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588" y="3428026"/>
            <a:ext cx="13592810" cy="1939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dirty="0" sz="3350" spc="305">
                <a:solidFill>
                  <a:srgbClr val="0E7D80"/>
                </a:solidFill>
                <a:latin typeface="Tahoma"/>
                <a:cs typeface="Tahoma"/>
              </a:rPr>
              <a:t>Kita </a:t>
            </a:r>
            <a:r>
              <a:rPr dirty="0" sz="3350" spc="360">
                <a:solidFill>
                  <a:srgbClr val="0E7D80"/>
                </a:solidFill>
                <a:latin typeface="Tahoma"/>
                <a:cs typeface="Tahoma"/>
              </a:rPr>
              <a:t>hanya </a:t>
            </a:r>
            <a:r>
              <a:rPr dirty="0" sz="3350" spc="340">
                <a:solidFill>
                  <a:srgbClr val="0E7D80"/>
                </a:solidFill>
                <a:latin typeface="Tahoma"/>
                <a:cs typeface="Tahoma"/>
              </a:rPr>
              <a:t>menguraikan </a:t>
            </a:r>
            <a:r>
              <a:rPr dirty="0" sz="3350" spc="300">
                <a:solidFill>
                  <a:srgbClr val="0E7D80"/>
                </a:solidFill>
                <a:latin typeface="Tahoma"/>
                <a:cs typeface="Tahoma"/>
              </a:rPr>
              <a:t>kebutuhan </a:t>
            </a:r>
            <a:r>
              <a:rPr dirty="0" sz="3350" spc="270">
                <a:solidFill>
                  <a:srgbClr val="0E7D80"/>
                </a:solidFill>
                <a:latin typeface="Tahoma"/>
                <a:cs typeface="Tahoma"/>
              </a:rPr>
              <a:t>interpersonal, </a:t>
            </a:r>
            <a:r>
              <a:rPr dirty="0" sz="3350" spc="320">
                <a:solidFill>
                  <a:srgbClr val="0E7D80"/>
                </a:solidFill>
                <a:latin typeface="Tahoma"/>
                <a:cs typeface="Tahoma"/>
              </a:rPr>
              <a:t>kemudian  </a:t>
            </a:r>
            <a:r>
              <a:rPr dirty="0" sz="3350" spc="380">
                <a:solidFill>
                  <a:srgbClr val="0E7D80"/>
                </a:solidFill>
                <a:latin typeface="Tahoma"/>
                <a:cs typeface="Tahoma"/>
              </a:rPr>
              <a:t>menambahkan </a:t>
            </a:r>
            <a:r>
              <a:rPr dirty="0" sz="3350" spc="290">
                <a:solidFill>
                  <a:srgbClr val="0E7D80"/>
                </a:solidFill>
                <a:latin typeface="Tahoma"/>
                <a:cs typeface="Tahoma"/>
              </a:rPr>
              <a:t>tindak </a:t>
            </a:r>
            <a:r>
              <a:rPr dirty="0" sz="3350" spc="310">
                <a:solidFill>
                  <a:srgbClr val="0E7D80"/>
                </a:solidFill>
                <a:latin typeface="Tahoma"/>
                <a:cs typeface="Tahoma"/>
              </a:rPr>
              <a:t>komunikasi </a:t>
            </a:r>
            <a:r>
              <a:rPr dirty="0" sz="3350" spc="320">
                <a:solidFill>
                  <a:srgbClr val="0E7D80"/>
                </a:solidFill>
                <a:latin typeface="Tahoma"/>
                <a:cs typeface="Tahoma"/>
              </a:rPr>
              <a:t>dan </a:t>
            </a:r>
            <a:r>
              <a:rPr dirty="0" sz="3350" spc="340">
                <a:solidFill>
                  <a:srgbClr val="0E7D80"/>
                </a:solidFill>
                <a:latin typeface="Tahoma"/>
                <a:cs typeface="Tahoma"/>
              </a:rPr>
              <a:t>peranan</a:t>
            </a:r>
            <a:r>
              <a:rPr dirty="0" sz="3350" spc="27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3350" spc="375">
                <a:solidFill>
                  <a:srgbClr val="0E7D80"/>
                </a:solidFill>
                <a:latin typeface="Tahoma"/>
                <a:cs typeface="Tahoma"/>
              </a:rPr>
              <a:t>anggota</a:t>
            </a:r>
            <a:endParaRPr sz="3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3350" spc="285">
                <a:solidFill>
                  <a:srgbClr val="0E7D80"/>
                </a:solidFill>
                <a:latin typeface="Tahoma"/>
                <a:cs typeface="Tahoma"/>
              </a:rPr>
              <a:t>kelompok.</a:t>
            </a:r>
            <a:endParaRPr sz="3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24836" y="302416"/>
            <a:ext cx="3602354" cy="6819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00" spc="455" b="1">
                <a:solidFill>
                  <a:srgbClr val="B8617D"/>
                </a:solidFill>
                <a:latin typeface="Century Gothic"/>
                <a:cs typeface="Century Gothic"/>
              </a:rPr>
              <a:t>KEBUTUHAN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5293" y="1121566"/>
            <a:ext cx="4861560" cy="681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00" spc="450" b="1">
                <a:solidFill>
                  <a:srgbClr val="B8617D"/>
                </a:solidFill>
                <a:latin typeface="Century Gothic"/>
                <a:cs typeface="Century Gothic"/>
              </a:rPr>
              <a:t>INTERPERSONAL</a:t>
            </a:r>
            <a:endParaRPr sz="43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8640" y="2592599"/>
            <a:ext cx="13500735" cy="6540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7030">
              <a:lnSpc>
                <a:spcPct val="125000"/>
              </a:lnSpc>
              <a:spcBef>
                <a:spcPts val="95"/>
              </a:spcBef>
            </a:pPr>
            <a:r>
              <a:rPr dirty="0" sz="1800" spc="225" b="1">
                <a:solidFill>
                  <a:srgbClr val="0E7D80"/>
                </a:solidFill>
                <a:latin typeface="Century Gothic"/>
                <a:cs typeface="Century Gothic"/>
              </a:rPr>
              <a:t>MENURUT </a:t>
            </a:r>
            <a:r>
              <a:rPr dirty="0" sz="1800" spc="210" b="1">
                <a:solidFill>
                  <a:srgbClr val="0E7D80"/>
                </a:solidFill>
                <a:latin typeface="Century Gothic"/>
                <a:cs typeface="Century Gothic"/>
              </a:rPr>
              <a:t>TEORI </a:t>
            </a:r>
            <a:r>
              <a:rPr dirty="0" sz="1800" spc="90" b="1">
                <a:solidFill>
                  <a:srgbClr val="0E7D80"/>
                </a:solidFill>
                <a:latin typeface="Century Gothic"/>
                <a:cs typeface="Century Gothic"/>
              </a:rPr>
              <a:t>INI,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MEMASUKI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KARENA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DIDORONG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OLEH </a:t>
            </a:r>
            <a:r>
              <a:rPr dirty="0" sz="1800" spc="85" b="1">
                <a:solidFill>
                  <a:srgbClr val="0E7D80"/>
                </a:solidFill>
                <a:latin typeface="Century Gothic"/>
                <a:cs typeface="Century Gothic"/>
              </a:rPr>
              <a:t>TIGA </a:t>
            </a:r>
            <a:r>
              <a:rPr dirty="0" sz="1800" spc="210" b="1">
                <a:solidFill>
                  <a:srgbClr val="0E7D80"/>
                </a:solidFill>
                <a:latin typeface="Century Gothic"/>
                <a:cs typeface="Century Gothic"/>
              </a:rPr>
              <a:t>KEBUTUHAN  </a:t>
            </a:r>
            <a:r>
              <a:rPr dirty="0" sz="1800" spc="190" b="1">
                <a:solidFill>
                  <a:srgbClr val="0E7D80"/>
                </a:solidFill>
                <a:latin typeface="Century Gothic"/>
                <a:cs typeface="Century Gothic"/>
              </a:rPr>
              <a:t>INTERPESONAL: </a:t>
            </a:r>
            <a:r>
              <a:rPr dirty="0" sz="1800" spc="120" b="1">
                <a:solidFill>
                  <a:srgbClr val="0E7D80"/>
                </a:solidFill>
                <a:latin typeface="Century Gothic"/>
                <a:cs typeface="Century Gothic"/>
              </a:rPr>
              <a:t>INCLUSION- </a:t>
            </a:r>
            <a:r>
              <a:rPr dirty="0" sz="1800" spc="50" b="1">
                <a:solidFill>
                  <a:srgbClr val="0E7D80"/>
                </a:solidFill>
                <a:latin typeface="Century Gothic"/>
                <a:cs typeface="Century Gothic"/>
              </a:rPr>
              <a:t>INGIN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MASUK, </a:t>
            </a:r>
            <a:r>
              <a:rPr dirty="0" sz="1800" spc="105" b="1">
                <a:solidFill>
                  <a:srgbClr val="0E7D80"/>
                </a:solidFill>
                <a:latin typeface="Century Gothic"/>
                <a:cs typeface="Century Gothic"/>
              </a:rPr>
              <a:t>MENJADI </a:t>
            </a:r>
            <a:r>
              <a:rPr dirty="0" sz="1800" spc="30" b="1">
                <a:solidFill>
                  <a:srgbClr val="0E7D80"/>
                </a:solidFill>
                <a:latin typeface="Century Gothic"/>
                <a:cs typeface="Century Gothic"/>
              </a:rPr>
              <a:t>BAGIAN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DARI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KELOMPOK;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CONTROL-INGIN  </a:t>
            </a:r>
            <a:r>
              <a:rPr dirty="0" sz="1800" spc="105" b="1">
                <a:solidFill>
                  <a:srgbClr val="0E7D80"/>
                </a:solidFill>
                <a:latin typeface="Century Gothic"/>
                <a:cs typeface="Century Gothic"/>
              </a:rPr>
              <a:t>MENGENDALIKAN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LAIN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1800" spc="225" b="1">
                <a:solidFill>
                  <a:srgbClr val="0E7D80"/>
                </a:solidFill>
                <a:latin typeface="Century Gothic"/>
                <a:cs typeface="Century Gothic"/>
              </a:rPr>
              <a:t>SUATU </a:t>
            </a:r>
            <a:r>
              <a:rPr dirty="0" sz="1800" spc="145" b="1">
                <a:solidFill>
                  <a:srgbClr val="0E7D80"/>
                </a:solidFill>
                <a:latin typeface="Century Gothic"/>
                <a:cs typeface="Century Gothic"/>
              </a:rPr>
              <a:t>TATANAN </a:t>
            </a:r>
            <a:r>
              <a:rPr dirty="0" sz="1800" spc="180" b="1">
                <a:solidFill>
                  <a:srgbClr val="0E7D80"/>
                </a:solidFill>
                <a:latin typeface="Century Gothic"/>
                <a:cs typeface="Century Gothic"/>
              </a:rPr>
              <a:t>HIERARKIS;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AFFECTION- </a:t>
            </a:r>
            <a:r>
              <a:rPr dirty="0" sz="1800" spc="50" b="1">
                <a:solidFill>
                  <a:srgbClr val="0E7D80"/>
                </a:solidFill>
                <a:latin typeface="Century Gothic"/>
                <a:cs typeface="Century Gothic"/>
              </a:rPr>
              <a:t>INGIN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MEMPEROLEH  </a:t>
            </a:r>
            <a:r>
              <a:rPr dirty="0" sz="1800" spc="120" b="1">
                <a:solidFill>
                  <a:srgbClr val="0E7D80"/>
                </a:solidFill>
                <a:latin typeface="Century Gothic"/>
                <a:cs typeface="Century Gothic"/>
              </a:rPr>
              <a:t>KEAKRABAN </a:t>
            </a:r>
            <a:r>
              <a:rPr dirty="0" sz="1800" spc="100" b="1">
                <a:solidFill>
                  <a:srgbClr val="0E7D80"/>
                </a:solidFill>
                <a:latin typeface="Century Gothic"/>
                <a:cs typeface="Century Gothic"/>
              </a:rPr>
              <a:t>EMOSIONAL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DARI </a:t>
            </a:r>
            <a:r>
              <a:rPr dirty="0" sz="1800" spc="25" b="1">
                <a:solidFill>
                  <a:srgbClr val="0E7D80"/>
                </a:solidFill>
                <a:latin typeface="Century Gothic"/>
                <a:cs typeface="Century Gothic"/>
              </a:rPr>
              <a:t>ANGGOTA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</a:t>
            </a:r>
            <a:r>
              <a:rPr dirty="0" sz="1800" spc="459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1800" spc="100" b="1">
                <a:solidFill>
                  <a:srgbClr val="0E7D80"/>
                </a:solidFill>
                <a:latin typeface="Century Gothic"/>
                <a:cs typeface="Century Gothic"/>
              </a:rPr>
              <a:t>LAIN.</a:t>
            </a:r>
            <a:endParaRPr sz="1800">
              <a:latin typeface="Century Gothic"/>
              <a:cs typeface="Century Gothic"/>
            </a:endParaRPr>
          </a:p>
          <a:p>
            <a:pPr marL="265430" indent="-2533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266065" algn="l"/>
              </a:tabLst>
            </a:pPr>
            <a:r>
              <a:rPr dirty="0" sz="1800" spc="190" b="1">
                <a:solidFill>
                  <a:srgbClr val="0E7D80"/>
                </a:solidFill>
                <a:latin typeface="Century Gothic"/>
                <a:cs typeface="Century Gothic"/>
              </a:rPr>
              <a:t>INKLUSI</a:t>
            </a:r>
            <a:endParaRPr sz="1800">
              <a:latin typeface="Century Gothic"/>
              <a:cs typeface="Century Gothic"/>
            </a:endParaRPr>
          </a:p>
          <a:p>
            <a:pPr marL="12700" marR="791845">
              <a:lnSpc>
                <a:spcPct val="125000"/>
              </a:lnSpc>
            </a:pP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1800" spc="190" b="1">
                <a:solidFill>
                  <a:srgbClr val="0E7D80"/>
                </a:solidFill>
                <a:latin typeface="Century Gothic"/>
                <a:cs typeface="Century Gothic"/>
              </a:rPr>
              <a:t>PERTEMUAN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KELOMPOK,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KITA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DAPAT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MELETAKKAN </a:t>
            </a:r>
            <a:r>
              <a:rPr dirty="0" sz="1800" spc="150" b="1">
                <a:solidFill>
                  <a:srgbClr val="0E7D80"/>
                </a:solidFill>
                <a:latin typeface="Century Gothic"/>
                <a:cs typeface="Century Gothic"/>
              </a:rPr>
              <a:t>DIRI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KITA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1800" spc="150" b="1">
                <a:solidFill>
                  <a:srgbClr val="0E7D80"/>
                </a:solidFill>
                <a:latin typeface="Century Gothic"/>
                <a:cs typeface="Century Gothic"/>
              </a:rPr>
              <a:t>KONTINUM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DARI  </a:t>
            </a:r>
            <a:r>
              <a:rPr dirty="0" sz="1800" spc="140" b="1">
                <a:solidFill>
                  <a:srgbClr val="0E7D80"/>
                </a:solidFill>
                <a:latin typeface="Century Gothic"/>
                <a:cs typeface="Century Gothic"/>
              </a:rPr>
              <a:t>UNDERSOCIAL, </a:t>
            </a:r>
            <a:r>
              <a:rPr dirty="0" sz="1800" spc="75" b="1">
                <a:solidFill>
                  <a:srgbClr val="0E7D80"/>
                </a:solidFill>
                <a:latin typeface="Century Gothic"/>
                <a:cs typeface="Century Gothic"/>
              </a:rPr>
              <a:t>YAKNI </a:t>
            </a:r>
            <a:r>
              <a:rPr dirty="0" sz="1800" spc="150" b="1">
                <a:solidFill>
                  <a:srgbClr val="0E7D80"/>
                </a:solidFill>
                <a:latin typeface="Century Gothic"/>
                <a:cs typeface="Century Gothic"/>
              </a:rPr>
              <a:t>BERKEKURANGAN; </a:t>
            </a:r>
            <a:r>
              <a:rPr dirty="0" sz="1800" spc="229" b="1">
                <a:solidFill>
                  <a:srgbClr val="0E7D80"/>
                </a:solidFill>
                <a:latin typeface="Century Gothic"/>
                <a:cs typeface="Century Gothic"/>
              </a:rPr>
              <a:t>LEWAT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SOSIAL, </a:t>
            </a:r>
            <a:r>
              <a:rPr dirty="0" sz="1800" spc="75" b="1">
                <a:solidFill>
                  <a:srgbClr val="0E7D80"/>
                </a:solidFill>
                <a:latin typeface="Century Gothic"/>
                <a:cs typeface="Century Gothic"/>
              </a:rPr>
              <a:t>YAKNI </a:t>
            </a:r>
            <a:r>
              <a:rPr dirty="0" sz="1800" spc="140" b="1">
                <a:solidFill>
                  <a:srgbClr val="0E7D80"/>
                </a:solidFill>
                <a:latin typeface="Century Gothic"/>
                <a:cs typeface="Century Gothic"/>
              </a:rPr>
              <a:t>IDEAL; </a:t>
            </a:r>
            <a:r>
              <a:rPr dirty="0" sz="1800" spc="65" b="1">
                <a:solidFill>
                  <a:srgbClr val="0E7D80"/>
                </a:solidFill>
                <a:latin typeface="Century Gothic"/>
                <a:cs typeface="Century Gothic"/>
              </a:rPr>
              <a:t>SAMPAI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KE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OVERSOCIAL, </a:t>
            </a:r>
            <a:r>
              <a:rPr dirty="0" sz="1800" spc="75" b="1">
                <a:solidFill>
                  <a:srgbClr val="0E7D80"/>
                </a:solidFill>
                <a:latin typeface="Century Gothic"/>
                <a:cs typeface="Century Gothic"/>
              </a:rPr>
              <a:t>YAKNI  </a:t>
            </a:r>
            <a:r>
              <a:rPr dirty="0" sz="1800" spc="195" b="1">
                <a:solidFill>
                  <a:srgbClr val="0E7D80"/>
                </a:solidFill>
                <a:latin typeface="Century Gothic"/>
                <a:cs typeface="Century Gothic"/>
              </a:rPr>
              <a:t>BERLEBIH-LEBIHAN.</a:t>
            </a:r>
            <a:endParaRPr sz="1800">
              <a:latin typeface="Century Gothic"/>
              <a:cs typeface="Century Gothic"/>
            </a:endParaRPr>
          </a:p>
          <a:p>
            <a:pPr marL="305435" indent="-293370">
              <a:lnSpc>
                <a:spcPct val="100000"/>
              </a:lnSpc>
              <a:spcBef>
                <a:spcPts val="540"/>
              </a:spcBef>
              <a:buAutoNum type="arabicPeriod" startAt="2"/>
              <a:tabLst>
                <a:tab pos="306070" algn="l"/>
              </a:tabLst>
            </a:pPr>
            <a:r>
              <a:rPr dirty="0" sz="1800" spc="200" b="1">
                <a:solidFill>
                  <a:srgbClr val="0E7D80"/>
                </a:solidFill>
                <a:latin typeface="Century Gothic"/>
                <a:cs typeface="Century Gothic"/>
              </a:rPr>
              <a:t>KONTROL</a:t>
            </a:r>
            <a:endParaRPr sz="1800">
              <a:latin typeface="Century Gothic"/>
              <a:cs typeface="Century Gothic"/>
            </a:endParaRPr>
          </a:p>
          <a:p>
            <a:pPr marL="12700" marR="436880">
              <a:lnSpc>
                <a:spcPct val="125000"/>
              </a:lnSpc>
            </a:pP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INI </a:t>
            </a:r>
            <a:r>
              <a:rPr dirty="0" sz="1800" spc="120" b="1">
                <a:solidFill>
                  <a:srgbClr val="0E7D80"/>
                </a:solidFill>
                <a:latin typeface="Century Gothic"/>
                <a:cs typeface="Century Gothic"/>
              </a:rPr>
              <a:t>MENYERAHKAN </a:t>
            </a:r>
            <a:r>
              <a:rPr dirty="0" sz="1800" spc="-35" b="1">
                <a:solidFill>
                  <a:srgbClr val="0E7D80"/>
                </a:solidFill>
                <a:latin typeface="Century Gothic"/>
                <a:cs typeface="Century Gothic"/>
              </a:rPr>
              <a:t>(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ABDICATE </a:t>
            </a:r>
            <a:r>
              <a:rPr dirty="0" sz="1800" spc="-35" b="1">
                <a:solidFill>
                  <a:srgbClr val="0E7D80"/>
                </a:solidFill>
                <a:latin typeface="Century Gothic"/>
                <a:cs typeface="Century Gothic"/>
              </a:rPr>
              <a:t>)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SEMUA KEKUASAAN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TANGGUNG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JAWAB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1800" spc="185" b="1">
                <a:solidFill>
                  <a:srgbClr val="0E7D80"/>
                </a:solidFill>
                <a:latin typeface="Century Gothic"/>
                <a:cs typeface="Century Gothic"/>
              </a:rPr>
              <a:t>PRILAKU  INTERPESONAL.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INI </a:t>
            </a:r>
            <a:r>
              <a:rPr dirty="0" sz="1800" spc="215" b="1">
                <a:solidFill>
                  <a:srgbClr val="0E7D80"/>
                </a:solidFill>
                <a:latin typeface="Century Gothic"/>
                <a:cs typeface="Century Gothic"/>
              </a:rPr>
              <a:t>SELALU </a:t>
            </a:r>
            <a:r>
              <a:rPr dirty="0" sz="1800" spc="240" b="1">
                <a:solidFill>
                  <a:srgbClr val="0E7D80"/>
                </a:solidFill>
                <a:latin typeface="Century Gothic"/>
                <a:cs typeface="Century Gothic"/>
              </a:rPr>
              <a:t>IKUT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1800" spc="180" b="1">
                <a:solidFill>
                  <a:srgbClr val="0E7D80"/>
                </a:solidFill>
                <a:latin typeface="Century Gothic"/>
                <a:cs typeface="Century Gothic"/>
              </a:rPr>
              <a:t>BERSEDIA </a:t>
            </a:r>
            <a:r>
              <a:rPr dirty="0" sz="1800" spc="175" b="1">
                <a:solidFill>
                  <a:srgbClr val="0E7D80"/>
                </a:solidFill>
                <a:latin typeface="Century Gothic"/>
                <a:cs typeface="Century Gothic"/>
              </a:rPr>
              <a:t>DTEMPATKAN </a:t>
            </a:r>
            <a:r>
              <a:rPr dirty="0" sz="18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1800" spc="145" b="1">
                <a:solidFill>
                  <a:srgbClr val="0E7D80"/>
                </a:solidFill>
                <a:latin typeface="Century Gothic"/>
                <a:cs typeface="Century Gothic"/>
              </a:rPr>
              <a:t>POSISI  </a:t>
            </a:r>
            <a:r>
              <a:rPr dirty="0" sz="1800" spc="95" b="1">
                <a:solidFill>
                  <a:srgbClr val="0E7D80"/>
                </a:solidFill>
                <a:latin typeface="Century Gothic"/>
                <a:cs typeface="Century Gothic"/>
              </a:rPr>
              <a:t>BAWAH.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TENGAH-TENGAH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ADA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DEMOKRAT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CUKUP </a:t>
            </a:r>
            <a:r>
              <a:rPr dirty="0" sz="1800" spc="200" b="1">
                <a:solidFill>
                  <a:srgbClr val="0E7D80"/>
                </a:solidFill>
                <a:latin typeface="Century Gothic"/>
                <a:cs typeface="Century Gothic"/>
              </a:rPr>
              <a:t>KUAT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1800" spc="85" b="1">
                <a:solidFill>
                  <a:srgbClr val="0E7D80"/>
                </a:solidFill>
                <a:latin typeface="Century Gothic"/>
                <a:cs typeface="Century Gothic"/>
              </a:rPr>
              <a:t>KEMAMPUANNYA,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MAMPU  </a:t>
            </a:r>
            <a:r>
              <a:rPr dirty="0" sz="1800" spc="145" b="1">
                <a:solidFill>
                  <a:srgbClr val="0E7D80"/>
                </a:solidFill>
                <a:latin typeface="Century Gothic"/>
                <a:cs typeface="Century Gothic"/>
              </a:rPr>
              <a:t>MEMIKUL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1800" spc="145" b="1">
                <a:solidFill>
                  <a:srgbClr val="0E7D80"/>
                </a:solidFill>
                <a:latin typeface="Century Gothic"/>
                <a:cs typeface="Century Gothic"/>
              </a:rPr>
              <a:t>MEMIKUL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TANGGUNG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JAWAB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1800" spc="170" b="1">
                <a:solidFill>
                  <a:srgbClr val="0E7D80"/>
                </a:solidFill>
                <a:latin typeface="Century Gothic"/>
                <a:cs typeface="Century Gothic"/>
              </a:rPr>
              <a:t>BERUSAHA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MENGHASILKAN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1800" spc="215" b="1">
                <a:solidFill>
                  <a:srgbClr val="0E7D80"/>
                </a:solidFill>
                <a:latin typeface="Century Gothic"/>
                <a:cs typeface="Century Gothic"/>
              </a:rPr>
              <a:t>KRITIS.  </a:t>
            </a:r>
            <a:r>
              <a:rPr dirty="0" sz="1800" spc="5" b="1">
                <a:solidFill>
                  <a:srgbClr val="0E7D80"/>
                </a:solidFill>
                <a:latin typeface="Century Gothic"/>
                <a:cs typeface="Century Gothic"/>
              </a:rPr>
              <a:t>3.</a:t>
            </a:r>
            <a:r>
              <a:rPr dirty="0" sz="1800" spc="24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AFEKSI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25000"/>
              </a:lnSpc>
            </a:pPr>
            <a:r>
              <a:rPr dirty="0" sz="1800" spc="125" b="1">
                <a:solidFill>
                  <a:srgbClr val="0E7D80"/>
                </a:solidFill>
                <a:latin typeface="Century Gothic"/>
                <a:cs typeface="Century Gothic"/>
              </a:rPr>
              <a:t>KATA </a:t>
            </a:r>
            <a:r>
              <a:rPr dirty="0" sz="1800" spc="229" b="1">
                <a:solidFill>
                  <a:srgbClr val="0E7D80"/>
                </a:solidFill>
                <a:latin typeface="Century Gothic"/>
                <a:cs typeface="Century Gothic"/>
              </a:rPr>
              <a:t>SCHULTZ, </a:t>
            </a:r>
            <a:r>
              <a:rPr dirty="0" sz="1800" spc="85" b="1">
                <a:solidFill>
                  <a:srgbClr val="0E7D80"/>
                </a:solidFill>
                <a:latin typeface="Century Gothic"/>
                <a:cs typeface="Century Gothic"/>
              </a:rPr>
              <a:t>SEBAGIAN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80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1800" spc="185" b="1">
                <a:solidFill>
                  <a:srgbClr val="0E7D80"/>
                </a:solidFill>
                <a:latin typeface="Century Gothic"/>
                <a:cs typeface="Century Gothic"/>
              </a:rPr>
              <a:t>UNDERPERSONAL, </a:t>
            </a:r>
            <a:r>
              <a:rPr dirty="0" sz="1800" spc="50" b="1">
                <a:solidFill>
                  <a:srgbClr val="0E7D80"/>
                </a:solidFill>
                <a:latin typeface="Century Gothic"/>
                <a:cs typeface="Century Gothic"/>
              </a:rPr>
              <a:t>ORANG-ORANG </a:t>
            </a:r>
            <a:r>
              <a:rPr dirty="0" sz="1800" spc="250" b="1">
                <a:solidFill>
                  <a:srgbClr val="0E7D80"/>
                </a:solidFill>
                <a:latin typeface="Century Gothic"/>
                <a:cs typeface="Century Gothic"/>
              </a:rPr>
              <a:t>ITU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MEMBUAT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JARAK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DARI 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SEMUA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ORANG, </a:t>
            </a:r>
            <a:r>
              <a:rPr dirty="0" sz="1800" spc="114" b="1">
                <a:solidFill>
                  <a:srgbClr val="0E7D80"/>
                </a:solidFill>
                <a:latin typeface="Century Gothic"/>
                <a:cs typeface="Century Gothic"/>
              </a:rPr>
              <a:t>TAMPAK </a:t>
            </a:r>
            <a:r>
              <a:rPr dirty="0" sz="1800" spc="105" b="1">
                <a:solidFill>
                  <a:srgbClr val="0E7D80"/>
                </a:solidFill>
                <a:latin typeface="Century Gothic"/>
                <a:cs typeface="Century Gothic"/>
              </a:rPr>
              <a:t>MENOLAK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TIDAK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MEMERLUKAN </a:t>
            </a:r>
            <a:r>
              <a:rPr dirty="0" sz="1800" spc="145" b="1">
                <a:solidFill>
                  <a:srgbClr val="0E7D80"/>
                </a:solidFill>
                <a:latin typeface="Century Gothic"/>
                <a:cs typeface="Century Gothic"/>
              </a:rPr>
              <a:t>KONTAK </a:t>
            </a:r>
            <a:r>
              <a:rPr dirty="0" sz="1800" spc="170" b="1">
                <a:solidFill>
                  <a:srgbClr val="0E7D80"/>
                </a:solidFill>
                <a:latin typeface="Century Gothic"/>
                <a:cs typeface="Century Gothic"/>
              </a:rPr>
              <a:t>PERSONAL </a:t>
            </a:r>
            <a:r>
              <a:rPr dirty="0" sz="1800" spc="245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MENYELESAIKAN  </a:t>
            </a:r>
            <a:r>
              <a:rPr dirty="0" sz="1800" spc="125" b="1">
                <a:solidFill>
                  <a:srgbClr val="0E7D80"/>
                </a:solidFill>
                <a:latin typeface="Century Gothic"/>
                <a:cs typeface="Century Gothic"/>
              </a:rPr>
              <a:t>PEKERJAANYA. </a:t>
            </a:r>
            <a:r>
              <a:rPr dirty="0" sz="18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1800" spc="130" b="1">
                <a:solidFill>
                  <a:srgbClr val="0E7D80"/>
                </a:solidFill>
                <a:latin typeface="Century Gothic"/>
                <a:cs typeface="Century Gothic"/>
              </a:rPr>
              <a:t>UNJUNG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1800" spc="110" b="1">
                <a:solidFill>
                  <a:srgbClr val="0E7D80"/>
                </a:solidFill>
                <a:latin typeface="Century Gothic"/>
                <a:cs typeface="Century Gothic"/>
              </a:rPr>
              <a:t>LAIN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ADA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ORANG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OVERPERSONAL </a:t>
            </a:r>
            <a:r>
              <a:rPr dirty="0" sz="1800" spc="45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1800" spc="95" b="1">
                <a:solidFill>
                  <a:srgbClr val="0E7D80"/>
                </a:solidFill>
                <a:latin typeface="Century Gothic"/>
                <a:cs typeface="Century Gothic"/>
              </a:rPr>
              <a:t>TAMPAKNYA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TIDAK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DAPAT  MENYELESAIKAN </a:t>
            </a:r>
            <a:r>
              <a:rPr dirty="0" sz="1800" spc="155" b="1">
                <a:solidFill>
                  <a:srgbClr val="0E7D80"/>
                </a:solidFill>
                <a:latin typeface="Century Gothic"/>
                <a:cs typeface="Century Gothic"/>
              </a:rPr>
              <a:t>PEKERJAAN </a:t>
            </a:r>
            <a:r>
              <a:rPr dirty="0" sz="1800" spc="120" b="1">
                <a:solidFill>
                  <a:srgbClr val="0E7D80"/>
                </a:solidFill>
                <a:latin typeface="Century Gothic"/>
                <a:cs typeface="Century Gothic"/>
              </a:rPr>
              <a:t>KALAU </a:t>
            </a:r>
            <a:r>
              <a:rPr dirty="0" sz="1800" spc="165" b="1">
                <a:solidFill>
                  <a:srgbClr val="0E7D80"/>
                </a:solidFill>
                <a:latin typeface="Century Gothic"/>
                <a:cs typeface="Century Gothic"/>
              </a:rPr>
              <a:t>TIDAK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ADA </a:t>
            </a:r>
            <a:r>
              <a:rPr dirty="0" sz="1800" spc="125" b="1">
                <a:solidFill>
                  <a:srgbClr val="0E7D80"/>
                </a:solidFill>
                <a:latin typeface="Century Gothic"/>
                <a:cs typeface="Century Gothic"/>
              </a:rPr>
              <a:t>IKATAN KASIH </a:t>
            </a:r>
            <a:r>
              <a:rPr dirty="0" sz="1800" spc="25" b="1">
                <a:solidFill>
                  <a:srgbClr val="0E7D80"/>
                </a:solidFill>
                <a:latin typeface="Century Gothic"/>
                <a:cs typeface="Century Gothic"/>
              </a:rPr>
              <a:t>SAYANG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1800" spc="200" b="1">
                <a:solidFill>
                  <a:srgbClr val="0E7D80"/>
                </a:solidFill>
                <a:latin typeface="Century Gothic"/>
                <a:cs typeface="Century Gothic"/>
              </a:rPr>
              <a:t>KUAT </a:t>
            </a:r>
            <a:r>
              <a:rPr dirty="0" sz="1800" spc="-1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1800" spc="105" b="1">
                <a:solidFill>
                  <a:srgbClr val="0E7D80"/>
                </a:solidFill>
                <a:latin typeface="Century Gothic"/>
                <a:cs typeface="Century Gothic"/>
              </a:rPr>
              <a:t>MENGHUBUNGKAN  </a:t>
            </a:r>
            <a:r>
              <a:rPr dirty="0" sz="1800" spc="135" b="1">
                <a:solidFill>
                  <a:srgbClr val="0E7D80"/>
                </a:solidFill>
                <a:latin typeface="Century Gothic"/>
                <a:cs typeface="Century Gothic"/>
              </a:rPr>
              <a:t>MEREKA </a:t>
            </a:r>
            <a:r>
              <a:rPr dirty="0" sz="1800" spc="60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1800" spc="35" b="1">
                <a:solidFill>
                  <a:srgbClr val="0E7D80"/>
                </a:solidFill>
                <a:latin typeface="Century Gothic"/>
                <a:cs typeface="Century Gothic"/>
              </a:rPr>
              <a:t>ANGGOTA-ANGGOTA</a:t>
            </a:r>
            <a:r>
              <a:rPr dirty="0" sz="1800" spc="-2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1800" spc="125" b="1">
                <a:solidFill>
                  <a:srgbClr val="0E7D80"/>
                </a:solidFill>
                <a:latin typeface="Century Gothic"/>
                <a:cs typeface="Century Gothic"/>
              </a:rPr>
              <a:t>KELOMPOK.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0703" y="635524"/>
            <a:ext cx="6692900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61285" algn="l"/>
              </a:tabLst>
            </a:pPr>
            <a:r>
              <a:rPr dirty="0" sz="5050" spc="145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50" spc="3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50" spc="39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5050" spc="-4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50" spc="59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28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50" spc="35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50" spc="39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50" spc="3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50" spc="36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50" spc="229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50" spc="62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5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9269" y="1896132"/>
            <a:ext cx="12167235" cy="1625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235" b="1">
                <a:solidFill>
                  <a:srgbClr val="0E7D80"/>
                </a:solidFill>
                <a:latin typeface="Century Gothic"/>
                <a:cs typeface="Century Gothic"/>
              </a:rPr>
              <a:t>Bila </a:t>
            </a:r>
            <a:r>
              <a:rPr dirty="0" sz="3000" spc="16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3000" spc="229" b="1">
                <a:solidFill>
                  <a:srgbClr val="0E7D80"/>
                </a:solidFill>
                <a:latin typeface="Century Gothic"/>
                <a:cs typeface="Century Gothic"/>
              </a:rPr>
              <a:t>bertemu, </a:t>
            </a:r>
            <a:r>
              <a:rPr dirty="0" sz="3000" spc="245" b="1">
                <a:solidFill>
                  <a:srgbClr val="0E7D80"/>
                </a:solidFill>
                <a:latin typeface="Century Gothic"/>
                <a:cs typeface="Century Gothic"/>
              </a:rPr>
              <a:t>terjadilah </a:t>
            </a:r>
            <a:r>
              <a:rPr dirty="0" sz="3000" spc="265" b="1">
                <a:solidFill>
                  <a:srgbClr val="0E7D80"/>
                </a:solidFill>
                <a:latin typeface="Century Gothic"/>
                <a:cs typeface="Century Gothic"/>
              </a:rPr>
              <a:t>pertukaran </a:t>
            </a:r>
            <a:r>
              <a:rPr dirty="0" sz="3000" spc="275" b="1">
                <a:solidFill>
                  <a:srgbClr val="0E7D80"/>
                </a:solidFill>
                <a:latin typeface="Century Gothic"/>
                <a:cs typeface="Century Gothic"/>
              </a:rPr>
              <a:t>informasi.  </a:t>
            </a:r>
            <a:r>
              <a:rPr dirty="0" sz="3000" spc="229" b="1">
                <a:solidFill>
                  <a:srgbClr val="0E7D80"/>
                </a:solidFill>
                <a:latin typeface="Century Gothic"/>
                <a:cs typeface="Century Gothic"/>
              </a:rPr>
              <a:t>Setiap </a:t>
            </a:r>
            <a:r>
              <a:rPr dirty="0" sz="3000" spc="190" b="1">
                <a:solidFill>
                  <a:srgbClr val="0E7D80"/>
                </a:solidFill>
                <a:latin typeface="Century Gothic"/>
                <a:cs typeface="Century Gothic"/>
              </a:rPr>
              <a:t>anggota </a:t>
            </a:r>
            <a:r>
              <a:rPr dirty="0" sz="3000" spc="200" b="1">
                <a:solidFill>
                  <a:srgbClr val="0E7D80"/>
                </a:solidFill>
                <a:latin typeface="Century Gothic"/>
                <a:cs typeface="Century Gothic"/>
              </a:rPr>
              <a:t>berusaha </a:t>
            </a:r>
            <a:r>
              <a:rPr dirty="0" sz="3000" spc="165" b="1">
                <a:solidFill>
                  <a:srgbClr val="0E7D80"/>
                </a:solidFill>
                <a:latin typeface="Century Gothic"/>
                <a:cs typeface="Century Gothic"/>
              </a:rPr>
              <a:t>menyampaikan </a:t>
            </a:r>
            <a:r>
              <a:rPr dirty="0" sz="3000" spc="204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3000" spc="185" b="1">
                <a:solidFill>
                  <a:srgbClr val="0E7D80"/>
                </a:solidFill>
                <a:latin typeface="Century Gothic"/>
                <a:cs typeface="Century Gothic"/>
              </a:rPr>
              <a:t>menerima  </a:t>
            </a:r>
            <a:r>
              <a:rPr dirty="0" sz="3000" spc="285" b="1">
                <a:solidFill>
                  <a:srgbClr val="0E7D80"/>
                </a:solidFill>
                <a:latin typeface="Century Gothic"/>
                <a:cs typeface="Century Gothic"/>
              </a:rPr>
              <a:t>informasi </a:t>
            </a:r>
            <a:r>
              <a:rPr dirty="0" sz="3000" spc="155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3000" spc="210" b="1">
                <a:solidFill>
                  <a:srgbClr val="0E7D80"/>
                </a:solidFill>
                <a:latin typeface="Century Gothic"/>
                <a:cs typeface="Century Gothic"/>
              </a:rPr>
              <a:t>verbal </a:t>
            </a:r>
            <a:r>
              <a:rPr dirty="0" sz="3000" spc="204" b="1">
                <a:solidFill>
                  <a:srgbClr val="0E7D80"/>
                </a:solidFill>
                <a:latin typeface="Century Gothic"/>
                <a:cs typeface="Century Gothic"/>
              </a:rPr>
              <a:t>atau</a:t>
            </a:r>
            <a:r>
              <a:rPr dirty="0" sz="3000" spc="29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3000" spc="204" b="1">
                <a:solidFill>
                  <a:srgbClr val="0E7D80"/>
                </a:solidFill>
                <a:latin typeface="Century Gothic"/>
                <a:cs typeface="Century Gothic"/>
              </a:rPr>
              <a:t>nonverbal.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4432300">
              <a:lnSpc>
                <a:spcPct val="100000"/>
              </a:lnSpc>
              <a:spcBef>
                <a:spcPts val="120"/>
              </a:spcBef>
            </a:pPr>
            <a:r>
              <a:rPr dirty="0" spc="365"/>
              <a:t>Peranan</a:t>
            </a:r>
          </a:p>
          <a:p>
            <a:pPr marL="3735704" marR="480059">
              <a:lnSpc>
                <a:spcPct val="118100"/>
              </a:lnSpc>
              <a:spcBef>
                <a:spcPts val="1964"/>
              </a:spcBef>
              <a:tabLst>
                <a:tab pos="5257800" algn="l"/>
                <a:tab pos="5738495" algn="l"/>
                <a:tab pos="6612255" algn="l"/>
                <a:tab pos="7011034" algn="l"/>
                <a:tab pos="9028430" algn="l"/>
                <a:tab pos="9187815" algn="l"/>
                <a:tab pos="10764520" algn="l"/>
                <a:tab pos="11849100" algn="l"/>
                <a:tab pos="13078460" algn="l"/>
                <a:tab pos="13971269" algn="l"/>
                <a:tab pos="14920594" algn="l"/>
              </a:tabLst>
            </a:pPr>
            <a:r>
              <a:rPr dirty="0" sz="2700" spc="445">
                <a:solidFill>
                  <a:srgbClr val="0E7D80"/>
                </a:solidFill>
              </a:rPr>
              <a:t>S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135">
                <a:solidFill>
                  <a:srgbClr val="0E7D80"/>
                </a:solidFill>
              </a:rPr>
              <a:t>p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535">
                <a:solidFill>
                  <a:srgbClr val="0E7D80"/>
                </a:solidFill>
              </a:rPr>
              <a:t>r</a:t>
            </a:r>
            <a:r>
              <a:rPr dirty="0" sz="2700" spc="525">
                <a:solidFill>
                  <a:srgbClr val="0E7D80"/>
                </a:solidFill>
              </a:rPr>
              <a:t>t</a:t>
            </a:r>
            <a:r>
              <a:rPr dirty="0" sz="2700" spc="-5">
                <a:solidFill>
                  <a:srgbClr val="0E7D80"/>
                </a:solidFill>
              </a:rPr>
              <a:t>i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525">
                <a:solidFill>
                  <a:srgbClr val="0E7D80"/>
                </a:solidFill>
              </a:rPr>
              <a:t>t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135">
                <a:solidFill>
                  <a:srgbClr val="0E7D80"/>
                </a:solidFill>
              </a:rPr>
              <a:t>da</a:t>
            </a:r>
            <a:r>
              <a:rPr dirty="0" sz="2700" spc="-10">
                <a:solidFill>
                  <a:srgbClr val="0E7D80"/>
                </a:solidFill>
              </a:rPr>
              <a:t>k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204">
                <a:solidFill>
                  <a:srgbClr val="0E7D80"/>
                </a:solidFill>
              </a:rPr>
              <a:t>k</a:t>
            </a:r>
            <a:r>
              <a:rPr dirty="0" sz="2700" spc="165">
                <a:solidFill>
                  <a:srgbClr val="0E7D80"/>
                </a:solidFill>
              </a:rPr>
              <a:t>o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200">
                <a:solidFill>
                  <a:srgbClr val="0E7D80"/>
                </a:solidFill>
              </a:rPr>
              <a:t>u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204">
                <a:solidFill>
                  <a:srgbClr val="0E7D80"/>
                </a:solidFill>
              </a:rPr>
              <a:t>k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345">
                <a:solidFill>
                  <a:srgbClr val="0E7D80"/>
                </a:solidFill>
              </a:rPr>
              <a:t>s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-5">
                <a:solidFill>
                  <a:srgbClr val="0E7D80"/>
                </a:solidFill>
              </a:rPr>
              <a:t>,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35">
                <a:solidFill>
                  <a:srgbClr val="0E7D80"/>
                </a:solidFill>
              </a:rPr>
              <a:t>p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535">
                <a:solidFill>
                  <a:srgbClr val="0E7D80"/>
                </a:solidFill>
              </a:rPr>
              <a:t>r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10">
                <a:solidFill>
                  <a:srgbClr val="0E7D80"/>
                </a:solidFill>
              </a:rPr>
              <a:t>n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254">
                <a:solidFill>
                  <a:srgbClr val="0E7D80"/>
                </a:solidFill>
              </a:rPr>
              <a:t>y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-50">
                <a:solidFill>
                  <a:srgbClr val="0E7D80"/>
                </a:solidFill>
              </a:rPr>
              <a:t>g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35">
                <a:solidFill>
                  <a:srgbClr val="0E7D80"/>
                </a:solidFill>
              </a:rPr>
              <a:t>d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204">
                <a:solidFill>
                  <a:srgbClr val="0E7D80"/>
                </a:solidFill>
              </a:rPr>
              <a:t>k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10">
                <a:solidFill>
                  <a:srgbClr val="0E7D80"/>
                </a:solidFill>
              </a:rPr>
              <a:t>n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65">
                <a:solidFill>
                  <a:srgbClr val="0E7D80"/>
                </a:solidFill>
              </a:rPr>
              <a:t>o</a:t>
            </a:r>
            <a:r>
              <a:rPr dirty="0" sz="2700" spc="305">
                <a:solidFill>
                  <a:srgbClr val="0E7D80"/>
                </a:solidFill>
              </a:rPr>
              <a:t>l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-20">
                <a:solidFill>
                  <a:srgbClr val="0E7D80"/>
                </a:solidFill>
              </a:rPr>
              <a:t>h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165">
                <a:solidFill>
                  <a:srgbClr val="0E7D80"/>
                </a:solidFill>
              </a:rPr>
              <a:t>gg</a:t>
            </a:r>
            <a:r>
              <a:rPr dirty="0" sz="2700" spc="165">
                <a:solidFill>
                  <a:srgbClr val="0E7D80"/>
                </a:solidFill>
              </a:rPr>
              <a:t>o</a:t>
            </a:r>
            <a:r>
              <a:rPr dirty="0" sz="2700" spc="525">
                <a:solidFill>
                  <a:srgbClr val="0E7D80"/>
                </a:solidFill>
              </a:rPr>
              <a:t>t</a:t>
            </a:r>
            <a:r>
              <a:rPr dirty="0" sz="2700" spc="-50">
                <a:solidFill>
                  <a:srgbClr val="0E7D80"/>
                </a:solidFill>
              </a:rPr>
              <a:t>a  </a:t>
            </a:r>
            <a:r>
              <a:rPr dirty="0" sz="2700" spc="155">
                <a:solidFill>
                  <a:srgbClr val="0E7D80"/>
                </a:solidFill>
              </a:rPr>
              <a:t>kelompok	</a:t>
            </a:r>
            <a:r>
              <a:rPr dirty="0" sz="2700" spc="170">
                <a:solidFill>
                  <a:srgbClr val="0E7D80"/>
                </a:solidFill>
              </a:rPr>
              <a:t>dapat	</a:t>
            </a:r>
            <a:r>
              <a:rPr dirty="0" sz="2700" spc="185">
                <a:solidFill>
                  <a:srgbClr val="0E7D80"/>
                </a:solidFill>
              </a:rPr>
              <a:t>membantu	</a:t>
            </a:r>
            <a:r>
              <a:rPr dirty="0" sz="2700" spc="165">
                <a:solidFill>
                  <a:srgbClr val="0E7D80"/>
                </a:solidFill>
              </a:rPr>
              <a:t>penyelesaian	</a:t>
            </a:r>
            <a:r>
              <a:rPr dirty="0" sz="2700" spc="229">
                <a:solidFill>
                  <a:srgbClr val="0E7D80"/>
                </a:solidFill>
              </a:rPr>
              <a:t>tugas	</a:t>
            </a:r>
            <a:r>
              <a:rPr dirty="0" sz="2700" spc="160">
                <a:solidFill>
                  <a:srgbClr val="0E7D80"/>
                </a:solidFill>
              </a:rPr>
              <a:t>kelompok,</a:t>
            </a:r>
            <a:endParaRPr sz="2700"/>
          </a:p>
          <a:p>
            <a:pPr marL="3735704" marR="5080">
              <a:lnSpc>
                <a:spcPts val="3829"/>
              </a:lnSpc>
              <a:spcBef>
                <a:spcPts val="225"/>
              </a:spcBef>
              <a:tabLst>
                <a:tab pos="6146800" algn="l"/>
                <a:tab pos="6266815" algn="l"/>
                <a:tab pos="7862570" algn="l"/>
                <a:tab pos="7900034" algn="l"/>
                <a:tab pos="8947785" algn="l"/>
                <a:tab pos="9954895" algn="l"/>
                <a:tab pos="10441940" algn="l"/>
                <a:tab pos="11038840" algn="l"/>
                <a:tab pos="12111990" algn="l"/>
                <a:tab pos="12226925" algn="l"/>
                <a:tab pos="13127990" algn="l"/>
                <a:tab pos="13777594" algn="l"/>
                <a:tab pos="14439900" algn="l"/>
                <a:tab pos="15514319" algn="l"/>
              </a:tabLst>
            </a:pP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305">
                <a:solidFill>
                  <a:srgbClr val="0E7D80"/>
                </a:solidFill>
              </a:rPr>
              <a:t>l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195">
                <a:solidFill>
                  <a:srgbClr val="0E7D80"/>
                </a:solidFill>
              </a:rPr>
              <a:t>h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535">
                <a:solidFill>
                  <a:srgbClr val="0E7D80"/>
                </a:solidFill>
              </a:rPr>
              <a:t>r</a:t>
            </a:r>
            <a:r>
              <a:rPr dirty="0" sz="2700" spc="-80">
                <a:solidFill>
                  <a:srgbClr val="0E7D80"/>
                </a:solidFill>
              </a:rPr>
              <a:t>a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345">
                <a:solidFill>
                  <a:srgbClr val="0E7D80"/>
                </a:solidFill>
              </a:rPr>
              <a:t>s</a:t>
            </a:r>
            <a:r>
              <a:rPr dirty="0" sz="2700" spc="200">
                <a:solidFill>
                  <a:srgbClr val="0E7D80"/>
                </a:solidFill>
              </a:rPr>
              <a:t>u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345">
                <a:solidFill>
                  <a:srgbClr val="0E7D80"/>
                </a:solidFill>
              </a:rPr>
              <a:t>s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-80">
                <a:solidFill>
                  <a:srgbClr val="0E7D80"/>
                </a:solidFill>
              </a:rPr>
              <a:t>a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165">
                <a:solidFill>
                  <a:srgbClr val="0E7D80"/>
                </a:solidFill>
              </a:rPr>
              <a:t>o</a:t>
            </a:r>
            <a:r>
              <a:rPr dirty="0" sz="2700" spc="345">
                <a:solidFill>
                  <a:srgbClr val="0E7D80"/>
                </a:solidFill>
              </a:rPr>
              <a:t>s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165">
                <a:solidFill>
                  <a:srgbClr val="0E7D80"/>
                </a:solidFill>
              </a:rPr>
              <a:t>o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90">
                <a:solidFill>
                  <a:srgbClr val="0E7D80"/>
                </a:solidFill>
              </a:rPr>
              <a:t>l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254">
                <a:solidFill>
                  <a:srgbClr val="0E7D80"/>
                </a:solidFill>
              </a:rPr>
              <a:t>y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-50">
                <a:solidFill>
                  <a:srgbClr val="0E7D80"/>
                </a:solidFill>
              </a:rPr>
              <a:t>g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35">
                <a:solidFill>
                  <a:srgbClr val="0E7D80"/>
                </a:solidFill>
              </a:rPr>
              <a:t>ba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204">
                <a:solidFill>
                  <a:srgbClr val="0E7D80"/>
                </a:solidFill>
              </a:rPr>
              <a:t>k</a:t>
            </a:r>
            <a:r>
              <a:rPr dirty="0" sz="2700" spc="-5">
                <a:solidFill>
                  <a:srgbClr val="0E7D80"/>
                </a:solidFill>
              </a:rPr>
              <a:t>,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525">
                <a:solidFill>
                  <a:srgbClr val="0E7D80"/>
                </a:solidFill>
              </a:rPr>
              <a:t>t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-15">
                <a:solidFill>
                  <a:srgbClr val="0E7D80"/>
                </a:solidFill>
              </a:rPr>
              <a:t>u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195">
                <a:solidFill>
                  <a:srgbClr val="0E7D80"/>
                </a:solidFill>
              </a:rPr>
              <a:t>h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254">
                <a:solidFill>
                  <a:srgbClr val="0E7D80"/>
                </a:solidFill>
              </a:rPr>
              <a:t>y</a:t>
            </a:r>
            <a:r>
              <a:rPr dirty="0" sz="2700" spc="-80">
                <a:solidFill>
                  <a:srgbClr val="0E7D80"/>
                </a:solidFill>
              </a:rPr>
              <a:t>a</a:t>
            </a:r>
            <a:r>
              <a:rPr dirty="0" sz="2700">
                <a:solidFill>
                  <a:srgbClr val="0E7D80"/>
                </a:solidFill>
              </a:rPr>
              <a:t>	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70">
                <a:solidFill>
                  <a:srgbClr val="0E7D80"/>
                </a:solidFill>
              </a:rPr>
              <a:t>e</a:t>
            </a:r>
            <a:r>
              <a:rPr dirty="0" sz="2700" spc="225">
                <a:solidFill>
                  <a:srgbClr val="0E7D80"/>
                </a:solidFill>
              </a:rPr>
              <a:t>n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200">
                <a:solidFill>
                  <a:srgbClr val="0E7D80"/>
                </a:solidFill>
              </a:rPr>
              <a:t>m</a:t>
            </a:r>
            <a:r>
              <a:rPr dirty="0" sz="2700" spc="135">
                <a:solidFill>
                  <a:srgbClr val="0E7D80"/>
                </a:solidFill>
              </a:rPr>
              <a:t>p</a:t>
            </a:r>
            <a:r>
              <a:rPr dirty="0" sz="2700" spc="210">
                <a:solidFill>
                  <a:srgbClr val="0E7D80"/>
                </a:solidFill>
              </a:rPr>
              <a:t>i</a:t>
            </a:r>
            <a:r>
              <a:rPr dirty="0" sz="2700" spc="305">
                <a:solidFill>
                  <a:srgbClr val="0E7D80"/>
                </a:solidFill>
              </a:rPr>
              <a:t>l</a:t>
            </a:r>
            <a:r>
              <a:rPr dirty="0" sz="2700" spc="204">
                <a:solidFill>
                  <a:srgbClr val="0E7D80"/>
                </a:solidFill>
              </a:rPr>
              <a:t>k</a:t>
            </a:r>
            <a:r>
              <a:rPr dirty="0" sz="2700" spc="135">
                <a:solidFill>
                  <a:srgbClr val="0E7D80"/>
                </a:solidFill>
              </a:rPr>
              <a:t>a</a:t>
            </a:r>
            <a:r>
              <a:rPr dirty="0" sz="2700" spc="5">
                <a:solidFill>
                  <a:srgbClr val="0E7D80"/>
                </a:solidFill>
              </a:rPr>
              <a:t>n  </a:t>
            </a:r>
            <a:r>
              <a:rPr dirty="0" sz="2700" spc="180">
                <a:solidFill>
                  <a:srgbClr val="0E7D80"/>
                </a:solidFill>
              </a:rPr>
              <a:t>kepentingan		</a:t>
            </a:r>
            <a:r>
              <a:rPr dirty="0" sz="2700" spc="170">
                <a:solidFill>
                  <a:srgbClr val="0E7D80"/>
                </a:solidFill>
              </a:rPr>
              <a:t>individu		</a:t>
            </a:r>
            <a:r>
              <a:rPr dirty="0" sz="2700" spc="160">
                <a:solidFill>
                  <a:srgbClr val="0E7D80"/>
                </a:solidFill>
              </a:rPr>
              <a:t>saja.	</a:t>
            </a:r>
            <a:r>
              <a:rPr dirty="0" sz="2700" spc="204">
                <a:solidFill>
                  <a:srgbClr val="0E7D80"/>
                </a:solidFill>
              </a:rPr>
              <a:t>Perana	</a:t>
            </a:r>
            <a:r>
              <a:rPr dirty="0" sz="2700" spc="215">
                <a:solidFill>
                  <a:srgbClr val="0E7D80"/>
                </a:solidFill>
              </a:rPr>
              <a:t>pertama		</a:t>
            </a:r>
            <a:r>
              <a:rPr dirty="0" sz="2700" spc="200">
                <a:solidFill>
                  <a:srgbClr val="0E7D80"/>
                </a:solidFill>
              </a:rPr>
              <a:t>disebut	</a:t>
            </a:r>
            <a:r>
              <a:rPr dirty="0" sz="2700" spc="180">
                <a:solidFill>
                  <a:srgbClr val="0E7D80"/>
                </a:solidFill>
              </a:rPr>
              <a:t>peranan	</a:t>
            </a:r>
            <a:r>
              <a:rPr dirty="0" sz="2700" spc="229">
                <a:solidFill>
                  <a:srgbClr val="0E7D80"/>
                </a:solidFill>
              </a:rPr>
              <a:t>tugas</a:t>
            </a:r>
            <a:endParaRPr sz="2700"/>
          </a:p>
          <a:p>
            <a:pPr marL="3735704">
              <a:lnSpc>
                <a:spcPct val="100000"/>
              </a:lnSpc>
              <a:spcBef>
                <a:spcPts val="350"/>
              </a:spcBef>
              <a:tabLst>
                <a:tab pos="5861685" algn="l"/>
                <a:tab pos="7598409" algn="l"/>
                <a:tab pos="8898890" algn="l"/>
                <a:tab pos="10449560" algn="l"/>
                <a:tab pos="12757150" algn="l"/>
                <a:tab pos="14883765" algn="l"/>
              </a:tabLst>
            </a:pPr>
            <a:r>
              <a:rPr dirty="0" sz="2700" spc="160">
                <a:solidFill>
                  <a:srgbClr val="0E7D80"/>
                </a:solidFill>
              </a:rPr>
              <a:t>kelompok,	</a:t>
            </a:r>
            <a:r>
              <a:rPr dirty="0" sz="2700" spc="180">
                <a:solidFill>
                  <a:srgbClr val="0E7D80"/>
                </a:solidFill>
              </a:rPr>
              <a:t>peranan	</a:t>
            </a:r>
            <a:r>
              <a:rPr dirty="0" sz="2700" spc="105">
                <a:solidFill>
                  <a:srgbClr val="0E7D80"/>
                </a:solidFill>
              </a:rPr>
              <a:t>kedua	</a:t>
            </a:r>
            <a:r>
              <a:rPr dirty="0" sz="2700" spc="200">
                <a:solidFill>
                  <a:srgbClr val="0E7D80"/>
                </a:solidFill>
              </a:rPr>
              <a:t>disebut	</a:t>
            </a:r>
            <a:r>
              <a:rPr dirty="0" sz="2700" spc="180">
                <a:solidFill>
                  <a:srgbClr val="0E7D80"/>
                </a:solidFill>
              </a:rPr>
              <a:t>pemelihara	</a:t>
            </a:r>
            <a:r>
              <a:rPr dirty="0" sz="2700" spc="160">
                <a:solidFill>
                  <a:srgbClr val="0E7D80"/>
                </a:solidFill>
              </a:rPr>
              <a:t>kelompok,	</a:t>
            </a:r>
            <a:r>
              <a:rPr dirty="0" sz="2700" spc="140">
                <a:solidFill>
                  <a:srgbClr val="0E7D80"/>
                </a:solidFill>
              </a:rPr>
              <a:t>yang</a:t>
            </a:r>
            <a:endParaRPr sz="2700"/>
          </a:p>
          <a:p>
            <a:pPr marL="3735704">
              <a:lnSpc>
                <a:spcPct val="100000"/>
              </a:lnSpc>
              <a:spcBef>
                <a:spcPts val="585"/>
              </a:spcBef>
              <a:tabLst>
                <a:tab pos="5087620" algn="l"/>
                <a:tab pos="6824345" algn="l"/>
              </a:tabLst>
            </a:pPr>
            <a:r>
              <a:rPr dirty="0" sz="2700" spc="180">
                <a:solidFill>
                  <a:srgbClr val="0E7D80"/>
                </a:solidFill>
              </a:rPr>
              <a:t>ketiga	peranan	</a:t>
            </a:r>
            <a:r>
              <a:rPr dirty="0" sz="2700" spc="175">
                <a:solidFill>
                  <a:srgbClr val="0E7D80"/>
                </a:solidFill>
              </a:rPr>
              <a:t>individual.</a:t>
            </a:r>
            <a:endParaRPr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9615" y="347267"/>
            <a:ext cx="9101455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16275" algn="l"/>
                <a:tab pos="5605780" algn="l"/>
              </a:tabLst>
            </a:pPr>
            <a:r>
              <a:rPr dirty="0" sz="5050" spc="63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99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39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50" spc="145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5050" spc="35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5050" spc="28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2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0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50" spc="59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5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50" spc="28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50" spc="28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50" spc="-4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1360" y="1785938"/>
            <a:ext cx="13496290" cy="7883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2425">
              <a:lnSpc>
                <a:spcPct val="115700"/>
              </a:lnSpc>
              <a:spcBef>
                <a:spcPts val="100"/>
              </a:spcBef>
            </a:pP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Tugas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ialah </a:t>
            </a:r>
            <a:r>
              <a:rPr dirty="0" sz="1350" spc="45" b="1">
                <a:solidFill>
                  <a:srgbClr val="B8617D"/>
                </a:solidFill>
                <a:latin typeface="Century Gothic"/>
                <a:cs typeface="Century Gothic"/>
              </a:rPr>
              <a:t>memecahkan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masalah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melahirkan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gagasan-gagasan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baru.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Setiap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1350" spc="55" b="1">
                <a:solidFill>
                  <a:srgbClr val="B8617D"/>
                </a:solidFill>
                <a:latin typeface="Century Gothic"/>
                <a:cs typeface="Century Gothic"/>
              </a:rPr>
              <a:t>boleh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saja menjalankan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lebih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dari  </a:t>
            </a:r>
            <a:r>
              <a:rPr dirty="0" sz="1350" spc="114" b="1">
                <a:solidFill>
                  <a:srgbClr val="B8617D"/>
                </a:solidFill>
                <a:latin typeface="Century Gothic"/>
                <a:cs typeface="Century Gothic"/>
              </a:rPr>
              <a:t>satu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peranan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komunikasi</a:t>
            </a:r>
            <a:r>
              <a:rPr dirty="0" sz="1350" spc="17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1350">
              <a:latin typeface="Century Gothic"/>
              <a:cs typeface="Century Gothic"/>
            </a:endParaRPr>
          </a:p>
          <a:p>
            <a:pPr marL="252095" indent="-240029">
              <a:lnSpc>
                <a:spcPct val="100000"/>
              </a:lnSpc>
              <a:spcBef>
                <a:spcPts val="254"/>
              </a:spcBef>
              <a:buAutoNum type="alphaLcPeriod"/>
              <a:tabLst>
                <a:tab pos="252729" algn="l"/>
              </a:tabLst>
            </a:pP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Initiator-contributor</a:t>
            </a:r>
            <a:endParaRPr sz="1350">
              <a:latin typeface="Century Gothic"/>
              <a:cs typeface="Century Gothic"/>
            </a:endParaRPr>
          </a:p>
          <a:p>
            <a:pPr marL="12700" marR="486409">
              <a:lnSpc>
                <a:spcPct val="115700"/>
              </a:lnSpc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Menyarakan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mengusulkan </a:t>
            </a:r>
            <a:r>
              <a:rPr dirty="0" sz="1350" spc="40" b="1">
                <a:solidFill>
                  <a:srgbClr val="B8617D"/>
                </a:solidFill>
                <a:latin typeface="Century Gothic"/>
                <a:cs typeface="Century Gothic"/>
              </a:rPr>
              <a:t>kepada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gagasan-gagasan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baru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cara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baru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berkenaan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masalah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tujuan 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1350">
              <a:latin typeface="Century Gothic"/>
              <a:cs typeface="Century Gothic"/>
            </a:endParaRPr>
          </a:p>
          <a:p>
            <a:pPr marL="252095" indent="-240029">
              <a:lnSpc>
                <a:spcPct val="100000"/>
              </a:lnSpc>
              <a:spcBef>
                <a:spcPts val="254"/>
              </a:spcBef>
              <a:buAutoNum type="alphaLcPeriod" startAt="2"/>
              <a:tabLst>
                <a:tab pos="252729" algn="l"/>
              </a:tabLst>
            </a:pP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Information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seeker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pencari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informasi</a:t>
            </a:r>
            <a:r>
              <a:rPr dirty="0" sz="1350" spc="50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3544570">
              <a:lnSpc>
                <a:spcPct val="115700"/>
              </a:lnSpc>
            </a:pP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Meminta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penjelasan,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saran,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otoritasnya,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fakta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berkenaan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masalah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dibicarakan.  </a:t>
            </a:r>
            <a:r>
              <a:rPr dirty="0" sz="1350" spc="-55" b="1">
                <a:solidFill>
                  <a:srgbClr val="B8617D"/>
                </a:solidFill>
                <a:latin typeface="Century Gothic"/>
                <a:cs typeface="Century Gothic"/>
              </a:rPr>
              <a:t>c.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Opinion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seeker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pencari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pendapat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3944620">
              <a:lnSpc>
                <a:spcPct val="115700"/>
              </a:lnSpc>
            </a:pP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Bukan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hanya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menanyakan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fakta </a:t>
            </a:r>
            <a:r>
              <a:rPr dirty="0" sz="1350" spc="110" b="1">
                <a:solidFill>
                  <a:srgbClr val="B8617D"/>
                </a:solidFill>
                <a:latin typeface="Century Gothic"/>
                <a:cs typeface="Century Gothic"/>
              </a:rPr>
              <a:t>suatu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kasus,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tetapi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juga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penejelasan </a:t>
            </a:r>
            <a:r>
              <a:rPr dirty="0" sz="1350" spc="55" b="1">
                <a:solidFill>
                  <a:srgbClr val="B8617D"/>
                </a:solidFill>
                <a:latin typeface="Century Gothic"/>
                <a:cs typeface="Century Gothic"/>
              </a:rPr>
              <a:t>mengenai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nilai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relevan.  </a:t>
            </a:r>
            <a:r>
              <a:rPr dirty="0" sz="1350" spc="5" b="1">
                <a:solidFill>
                  <a:srgbClr val="B8617D"/>
                </a:solidFill>
                <a:latin typeface="Century Gothic"/>
                <a:cs typeface="Century Gothic"/>
              </a:rPr>
              <a:t>d.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Information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giver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pemberi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informasi</a:t>
            </a:r>
            <a:r>
              <a:rPr dirty="0" sz="1350" spc="-13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8504555">
              <a:lnSpc>
                <a:spcPct val="115700"/>
              </a:lnSpc>
            </a:pP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Memberi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fakta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generalisasi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-35" b="1">
                <a:solidFill>
                  <a:srgbClr val="B8617D"/>
                </a:solidFill>
                <a:latin typeface="Century Gothic"/>
                <a:cs typeface="Century Gothic"/>
              </a:rPr>
              <a:t>“ </a:t>
            </a:r>
            <a:r>
              <a:rPr dirty="0" sz="1350" spc="160" b="1">
                <a:solidFill>
                  <a:srgbClr val="B8617D"/>
                </a:solidFill>
                <a:latin typeface="Century Gothic"/>
                <a:cs typeface="Century Gothic"/>
              </a:rPr>
              <a:t>otoritatif </a:t>
            </a:r>
            <a:r>
              <a:rPr dirty="0" sz="1350" spc="15" b="1">
                <a:solidFill>
                  <a:srgbClr val="B8617D"/>
                </a:solidFill>
                <a:latin typeface="Century Gothic"/>
                <a:cs typeface="Century Gothic"/>
              </a:rPr>
              <a:t>“.  </a:t>
            </a:r>
            <a:r>
              <a:rPr dirty="0" sz="1350" spc="-10" b="1">
                <a:solidFill>
                  <a:srgbClr val="B8617D"/>
                </a:solidFill>
                <a:latin typeface="Century Gothic"/>
                <a:cs typeface="Century Gothic"/>
              </a:rPr>
              <a:t>e. </a:t>
            </a:r>
            <a:r>
              <a:rPr dirty="0" sz="1350" spc="55" b="1">
                <a:solidFill>
                  <a:srgbClr val="B8617D"/>
                </a:solidFill>
                <a:latin typeface="Century Gothic"/>
                <a:cs typeface="Century Gothic"/>
              </a:rPr>
              <a:t>Opnion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giver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pemberi pendapat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 )</a:t>
            </a:r>
            <a:endParaRPr sz="1350">
              <a:latin typeface="Century Gothic"/>
              <a:cs typeface="Century Gothic"/>
            </a:endParaRPr>
          </a:p>
          <a:p>
            <a:pPr marL="12700" marR="4707255">
              <a:lnSpc>
                <a:spcPct val="115700"/>
              </a:lnSpc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Menyatakan pendapatnya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relevan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diajukan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 </a:t>
            </a:r>
            <a:r>
              <a:rPr dirty="0" sz="1350" spc="135" b="1">
                <a:solidFill>
                  <a:srgbClr val="B8617D"/>
                </a:solidFill>
                <a:latin typeface="Century Gothic"/>
                <a:cs typeface="Century Gothic"/>
              </a:rPr>
              <a:t>alternatif. 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f.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Elaborator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penjabar</a:t>
            </a:r>
            <a:r>
              <a:rPr dirty="0" sz="1350" spc="2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5080">
              <a:lnSpc>
                <a:spcPct val="115700"/>
              </a:lnSpc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Menjabarkan </a:t>
            </a:r>
            <a:r>
              <a:rPr dirty="0" sz="1350" spc="110" b="1">
                <a:solidFill>
                  <a:srgbClr val="B8617D"/>
                </a:solidFill>
                <a:latin typeface="Century Gothic"/>
                <a:cs typeface="Century Gothic"/>
              </a:rPr>
              <a:t>saran-saran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contoh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55" b="1">
                <a:solidFill>
                  <a:srgbClr val="B8617D"/>
                </a:solidFill>
                <a:latin typeface="Century Gothic"/>
                <a:cs typeface="Century Gothic"/>
              </a:rPr>
              <a:t>makna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lebih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luas,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serta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menyimpulkan konsekuensi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gagasan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 </a:t>
            </a:r>
            <a:r>
              <a:rPr dirty="0" sz="1350" spc="110" b="1">
                <a:solidFill>
                  <a:srgbClr val="B8617D"/>
                </a:solidFill>
                <a:latin typeface="Century Gothic"/>
                <a:cs typeface="Century Gothic"/>
              </a:rPr>
              <a:t>itu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jika 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diambil </a:t>
            </a:r>
            <a:r>
              <a:rPr dirty="0" sz="1350" spc="55" b="1">
                <a:solidFill>
                  <a:srgbClr val="B8617D"/>
                </a:solidFill>
                <a:latin typeface="Century Gothic"/>
                <a:cs typeface="Century Gothic"/>
              </a:rPr>
              <a:t>oleh</a:t>
            </a:r>
            <a:r>
              <a:rPr dirty="0" sz="1350" spc="-8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50" spc="15" b="1">
                <a:solidFill>
                  <a:srgbClr val="B8617D"/>
                </a:solidFill>
                <a:latin typeface="Century Gothic"/>
                <a:cs typeface="Century Gothic"/>
              </a:rPr>
              <a:t>g. </a:t>
            </a:r>
            <a:r>
              <a:rPr dirty="0" sz="1350" spc="120" b="1">
                <a:solidFill>
                  <a:srgbClr val="B8617D"/>
                </a:solidFill>
                <a:latin typeface="Century Gothic"/>
                <a:cs typeface="Century Gothic"/>
              </a:rPr>
              <a:t>Summarizer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penyimpul</a:t>
            </a:r>
            <a:r>
              <a:rPr dirty="0" sz="1350" spc="2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7174865">
              <a:lnSpc>
                <a:spcPct val="115700"/>
              </a:lnSpc>
              <a:spcBef>
                <a:spcPts val="5"/>
              </a:spcBef>
            </a:pP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Mengumpulkan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gagasan,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komentar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  </a:t>
            </a:r>
            <a:r>
              <a:rPr dirty="0" sz="1350" spc="20" b="1">
                <a:solidFill>
                  <a:srgbClr val="B8617D"/>
                </a:solidFill>
                <a:latin typeface="Century Gothic"/>
                <a:cs typeface="Century Gothic"/>
              </a:rPr>
              <a:t>h.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Coordinator </a:t>
            </a:r>
            <a:r>
              <a:rPr dirty="0" sz="1350" spc="20" b="1">
                <a:solidFill>
                  <a:srgbClr val="B8617D"/>
                </a:solidFill>
                <a:latin typeface="Century Gothic"/>
                <a:cs typeface="Century Gothic"/>
              </a:rPr>
              <a:t>– </a:t>
            </a:r>
            <a:r>
              <a:rPr dirty="0" sz="1350" spc="135" b="1">
                <a:solidFill>
                  <a:srgbClr val="B8617D"/>
                </a:solidFill>
                <a:latin typeface="Century Gothic"/>
                <a:cs typeface="Century Gothic"/>
              </a:rPr>
              <a:t>integrator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pemandu</a:t>
            </a:r>
            <a:r>
              <a:rPr dirty="0" sz="1350" spc="-9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1994535">
              <a:lnSpc>
                <a:spcPct val="115700"/>
              </a:lnSpc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Memperjelas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hubungan </a:t>
            </a:r>
            <a:r>
              <a:rPr dirty="0" sz="1350" spc="110" b="1">
                <a:solidFill>
                  <a:srgbClr val="B8617D"/>
                </a:solidFill>
                <a:latin typeface="Century Gothic"/>
                <a:cs typeface="Century Gothic"/>
              </a:rPr>
              <a:t>antara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berbagai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gagasan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sara,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memandukannya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menjadi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keseluruhan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bermakna.  </a:t>
            </a:r>
            <a:r>
              <a:rPr dirty="0" sz="1350" spc="30" b="1">
                <a:solidFill>
                  <a:srgbClr val="B8617D"/>
                </a:solidFill>
                <a:latin typeface="Century Gothic"/>
                <a:cs typeface="Century Gothic"/>
              </a:rPr>
              <a:t>i. </a:t>
            </a:r>
            <a:r>
              <a:rPr dirty="0" sz="1350" spc="114" b="1">
                <a:solidFill>
                  <a:srgbClr val="B8617D"/>
                </a:solidFill>
                <a:latin typeface="Century Gothic"/>
                <a:cs typeface="Century Gothic"/>
              </a:rPr>
              <a:t>Orienter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pengarah</a:t>
            </a:r>
            <a:r>
              <a:rPr dirty="0" sz="1350" spc="-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1098550">
              <a:lnSpc>
                <a:spcPct val="115700"/>
              </a:lnSpc>
            </a:pP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Mendefinisikan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posisi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hubungannya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tujuan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kelompok, </a:t>
            </a:r>
            <a:r>
              <a:rPr dirty="0" sz="1350" spc="135" b="1">
                <a:solidFill>
                  <a:srgbClr val="B8617D"/>
                </a:solidFill>
                <a:latin typeface="Century Gothic"/>
                <a:cs typeface="Century Gothic"/>
              </a:rPr>
              <a:t>titik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tolak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arah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tujuan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disepakati, atau 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mengajukan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pertanyaan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tentang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arah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pembicara</a:t>
            </a:r>
            <a:r>
              <a:rPr dirty="0" sz="1350" spc="28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50" spc="40" b="1">
                <a:solidFill>
                  <a:srgbClr val="B8617D"/>
                </a:solidFill>
                <a:latin typeface="Century Gothic"/>
                <a:cs typeface="Century Gothic"/>
              </a:rPr>
              <a:t>j.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Dissager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pembantah</a:t>
            </a:r>
            <a:r>
              <a:rPr dirty="0" sz="1350" spc="-1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4697730">
              <a:lnSpc>
                <a:spcPct val="115700"/>
              </a:lnSpc>
            </a:pP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Memeberikan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pandangan yang berbeda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menunjukkan kesalahan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fakta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penalaran.  </a:t>
            </a:r>
            <a:r>
              <a:rPr dirty="0" sz="1350" spc="25" b="1">
                <a:solidFill>
                  <a:srgbClr val="B8617D"/>
                </a:solidFill>
                <a:latin typeface="Century Gothic"/>
                <a:cs typeface="Century Gothic"/>
              </a:rPr>
              <a:t>k. </a:t>
            </a:r>
            <a:r>
              <a:rPr dirty="0" sz="1350" spc="110" b="1">
                <a:solidFill>
                  <a:srgbClr val="B8617D"/>
                </a:solidFill>
                <a:latin typeface="Century Gothic"/>
                <a:cs typeface="Century Gothic"/>
              </a:rPr>
              <a:t>Evaluator-critic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evaluator 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kritikus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4147185">
              <a:lnSpc>
                <a:spcPct val="115700"/>
              </a:lnSpc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Mengukur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potesi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berdasarkan </a:t>
            </a:r>
            <a:r>
              <a:rPr dirty="0" sz="1350" spc="120" b="1">
                <a:solidFill>
                  <a:srgbClr val="B8617D"/>
                </a:solidFill>
                <a:latin typeface="Century Gothic"/>
                <a:cs typeface="Century Gothic"/>
              </a:rPr>
              <a:t>standar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kerja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konteks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tugas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kelompok.  </a:t>
            </a:r>
            <a:r>
              <a:rPr dirty="0" sz="1350" spc="50" b="1">
                <a:solidFill>
                  <a:srgbClr val="B8617D"/>
                </a:solidFill>
                <a:latin typeface="Century Gothic"/>
                <a:cs typeface="Century Gothic"/>
              </a:rPr>
              <a:t>l. </a:t>
            </a:r>
            <a:r>
              <a:rPr dirty="0" sz="1350" spc="114" b="1">
                <a:solidFill>
                  <a:srgbClr val="B8617D"/>
                </a:solidFill>
                <a:latin typeface="Century Gothic"/>
                <a:cs typeface="Century Gothic"/>
              </a:rPr>
              <a:t>Energizer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pendorong</a:t>
            </a:r>
            <a:r>
              <a:rPr dirty="0" sz="1350" spc="-4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7098665">
              <a:lnSpc>
                <a:spcPct val="115700"/>
              </a:lnSpc>
            </a:pP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Mendorong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untuk </a:t>
            </a:r>
            <a:r>
              <a:rPr dirty="0" sz="1350" spc="100" b="1">
                <a:solidFill>
                  <a:srgbClr val="B8617D"/>
                </a:solidFill>
                <a:latin typeface="Century Gothic"/>
                <a:cs typeface="Century Gothic"/>
              </a:rPr>
              <a:t>bertindak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1350" spc="70" b="1">
                <a:solidFill>
                  <a:srgbClr val="B8617D"/>
                </a:solidFill>
                <a:latin typeface="Century Gothic"/>
                <a:cs typeface="Century Gothic"/>
              </a:rPr>
              <a:t>mengambil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keputusan.  </a:t>
            </a:r>
            <a:r>
              <a:rPr dirty="0" sz="1350" spc="20" b="1">
                <a:solidFill>
                  <a:srgbClr val="B8617D"/>
                </a:solidFill>
                <a:latin typeface="Century Gothic"/>
                <a:cs typeface="Century Gothic"/>
              </a:rPr>
              <a:t>m.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Procedural </a:t>
            </a:r>
            <a:r>
              <a:rPr dirty="0" sz="1350" spc="20" b="1">
                <a:solidFill>
                  <a:srgbClr val="B8617D"/>
                </a:solidFill>
                <a:latin typeface="Century Gothic"/>
                <a:cs typeface="Century Gothic"/>
              </a:rPr>
              <a:t>– </a:t>
            </a: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technician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85" b="1">
                <a:solidFill>
                  <a:srgbClr val="B8617D"/>
                </a:solidFill>
                <a:latin typeface="Century Gothic"/>
                <a:cs typeface="Century Gothic"/>
              </a:rPr>
              <a:t>petugas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teknik</a:t>
            </a:r>
            <a:r>
              <a:rPr dirty="0" sz="1350" spc="13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 marR="7393940">
              <a:lnSpc>
                <a:spcPct val="115700"/>
              </a:lnSpc>
            </a:pPr>
            <a:r>
              <a:rPr dirty="0" sz="1350" spc="60" b="1">
                <a:solidFill>
                  <a:srgbClr val="B8617D"/>
                </a:solidFill>
                <a:latin typeface="Century Gothic"/>
                <a:cs typeface="Century Gothic"/>
              </a:rPr>
              <a:t>Melayani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keperluan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untuk </a:t>
            </a: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melaksanakan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tugas </a:t>
            </a:r>
            <a:r>
              <a:rPr dirty="0" sz="1350" spc="125" b="1">
                <a:solidFill>
                  <a:srgbClr val="B8617D"/>
                </a:solidFill>
                <a:latin typeface="Century Gothic"/>
                <a:cs typeface="Century Gothic"/>
              </a:rPr>
              <a:t>rutin.  </a:t>
            </a:r>
            <a:r>
              <a:rPr dirty="0" sz="1350" spc="30" b="1">
                <a:solidFill>
                  <a:srgbClr val="B8617D"/>
                </a:solidFill>
                <a:latin typeface="Century Gothic"/>
                <a:cs typeface="Century Gothic"/>
              </a:rPr>
              <a:t>n.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Recorder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1350" spc="80" b="1">
                <a:solidFill>
                  <a:srgbClr val="B8617D"/>
                </a:solidFill>
                <a:latin typeface="Century Gothic"/>
                <a:cs typeface="Century Gothic"/>
              </a:rPr>
              <a:t>pencatat</a:t>
            </a:r>
            <a:r>
              <a:rPr dirty="0" sz="1350" spc="1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-30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1350" spc="75" b="1">
                <a:solidFill>
                  <a:srgbClr val="B8617D"/>
                </a:solidFill>
                <a:latin typeface="Century Gothic"/>
                <a:cs typeface="Century Gothic"/>
              </a:rPr>
              <a:t>Menulis </a:t>
            </a:r>
            <a:r>
              <a:rPr dirty="0" sz="1350" spc="105" b="1">
                <a:solidFill>
                  <a:srgbClr val="B8617D"/>
                </a:solidFill>
                <a:latin typeface="Century Gothic"/>
                <a:cs typeface="Century Gothic"/>
              </a:rPr>
              <a:t>saran,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keputusan </a:t>
            </a:r>
            <a:r>
              <a:rPr dirty="0" sz="1350" spc="6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350" spc="3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350" spc="95" b="1">
                <a:solidFill>
                  <a:srgbClr val="B8617D"/>
                </a:solidFill>
                <a:latin typeface="Century Gothic"/>
                <a:cs typeface="Century Gothic"/>
              </a:rPr>
              <a:t>produksi</a:t>
            </a:r>
            <a:r>
              <a:rPr dirty="0" sz="1350" spc="52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350" spc="90" b="1">
                <a:solidFill>
                  <a:srgbClr val="B8617D"/>
                </a:solidFill>
                <a:latin typeface="Century Gothic"/>
                <a:cs typeface="Century Gothic"/>
              </a:rPr>
              <a:t>diskusi.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4309672" cy="10286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821" y="294332"/>
            <a:ext cx="11860530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16275" algn="l"/>
                <a:tab pos="8365490" algn="l"/>
              </a:tabLst>
            </a:pPr>
            <a:r>
              <a:rPr dirty="0" sz="5050" spc="63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99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39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50" spc="63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33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5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50" spc="39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5050" spc="34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50" spc="99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5050" spc="-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50" spc="59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5050" spc="11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50" spc="5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50" spc="28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50" spc="33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50" spc="229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50" spc="28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50" spc="-4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0522" y="1638169"/>
            <a:ext cx="12807950" cy="8026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0320">
              <a:lnSpc>
                <a:spcPct val="116700"/>
              </a:lnSpc>
              <a:spcBef>
                <a:spcPts val="90"/>
              </a:spcBef>
              <a:tabLst>
                <a:tab pos="414655" algn="l"/>
                <a:tab pos="1061085" algn="l"/>
                <a:tab pos="2366010" algn="l"/>
                <a:tab pos="2596515" algn="l"/>
                <a:tab pos="3066415" algn="l"/>
                <a:tab pos="4398645" algn="l"/>
                <a:tab pos="4752975" algn="l"/>
                <a:tab pos="6696075" algn="l"/>
                <a:tab pos="8190230" algn="l"/>
                <a:tab pos="11145520" algn="l"/>
              </a:tabLst>
            </a:pPr>
            <a:r>
              <a:rPr dirty="0" sz="2250" spc="34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-65" b="1">
                <a:solidFill>
                  <a:srgbClr val="B8617D"/>
                </a:solidFill>
                <a:latin typeface="Century Gothic"/>
                <a:cs typeface="Century Gothic"/>
              </a:rPr>
              <a:t>.  </a:t>
            </a:r>
            <a:r>
              <a:rPr dirty="0" sz="2250" spc="25" b="1">
                <a:solidFill>
                  <a:srgbClr val="B8617D"/>
                </a:solidFill>
                <a:latin typeface="Century Gothic"/>
                <a:cs typeface="Century Gothic"/>
              </a:rPr>
              <a:t>a.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Encourager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20" b="1">
                <a:solidFill>
                  <a:srgbClr val="B8617D"/>
                </a:solidFill>
                <a:latin typeface="Century Gothic"/>
                <a:cs typeface="Century Gothic"/>
              </a:rPr>
              <a:t>penggalak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2619375">
              <a:lnSpc>
                <a:spcPct val="116700"/>
              </a:lnSpc>
              <a:tabLst>
                <a:tab pos="414655" algn="l"/>
                <a:tab pos="1346835" algn="l"/>
                <a:tab pos="2381885" algn="l"/>
                <a:tab pos="2612390" algn="l"/>
                <a:tab pos="3334385" algn="l"/>
                <a:tab pos="3560445" algn="l"/>
                <a:tab pos="4040504" algn="l"/>
                <a:tab pos="5744845" algn="l"/>
                <a:tab pos="7464425" algn="l"/>
                <a:tab pos="8924925" algn="l"/>
              </a:tabLst>
            </a:pPr>
            <a:r>
              <a:rPr dirty="0" sz="2250" spc="2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220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220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nn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65" b="1">
                <a:solidFill>
                  <a:srgbClr val="B8617D"/>
                </a:solidFill>
                <a:latin typeface="Century Gothic"/>
                <a:cs typeface="Century Gothic"/>
              </a:rPr>
              <a:t>.  </a:t>
            </a:r>
            <a:r>
              <a:rPr dirty="0" sz="2250" spc="25" b="1">
                <a:solidFill>
                  <a:srgbClr val="B8617D"/>
                </a:solidFill>
                <a:latin typeface="Century Gothic"/>
                <a:cs typeface="Century Gothic"/>
              </a:rPr>
              <a:t>b.	</a:t>
            </a:r>
            <a:r>
              <a:rPr dirty="0" sz="2250" spc="204" b="1">
                <a:solidFill>
                  <a:srgbClr val="B8617D"/>
                </a:solidFill>
                <a:latin typeface="Century Gothic"/>
                <a:cs typeface="Century Gothic"/>
              </a:rPr>
              <a:t>Harmonizer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90" b="1">
                <a:solidFill>
                  <a:srgbClr val="B8617D"/>
                </a:solidFill>
                <a:latin typeface="Century Gothic"/>
                <a:cs typeface="Century Gothic"/>
              </a:rPr>
              <a:t>wasit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5080">
              <a:lnSpc>
                <a:spcPct val="116700"/>
              </a:lnSpc>
              <a:tabLst>
                <a:tab pos="1270635" algn="l"/>
                <a:tab pos="1302385" algn="l"/>
                <a:tab pos="2115820" algn="l"/>
                <a:tab pos="2369820" algn="l"/>
                <a:tab pos="3063240" algn="l"/>
                <a:tab pos="3093085" algn="l"/>
                <a:tab pos="3462020" algn="l"/>
                <a:tab pos="3933190" algn="l"/>
                <a:tab pos="4319270" algn="l"/>
                <a:tab pos="4662170" algn="l"/>
                <a:tab pos="4834890" algn="l"/>
                <a:tab pos="6343650" algn="l"/>
                <a:tab pos="7616825" algn="l"/>
                <a:tab pos="8368030" algn="l"/>
                <a:tab pos="8518525" algn="l"/>
                <a:tab pos="9285605" algn="l"/>
                <a:tab pos="9316720" algn="l"/>
                <a:tab pos="10434955" algn="l"/>
                <a:tab pos="11647170" algn="l"/>
              </a:tabLst>
            </a:pP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Melerai		</a:t>
            </a:r>
            <a:r>
              <a:rPr dirty="0" sz="2250" spc="180" b="1">
                <a:solidFill>
                  <a:srgbClr val="B8617D"/>
                </a:solidFill>
                <a:latin typeface="Century Gothic"/>
                <a:cs typeface="Century Gothic"/>
              </a:rPr>
              <a:t>pertikaian	</a:t>
            </a:r>
            <a:r>
              <a:rPr dirty="0" sz="2250" spc="55" b="1">
                <a:solidFill>
                  <a:srgbClr val="B8617D"/>
                </a:solidFill>
                <a:latin typeface="Century Gothic"/>
                <a:cs typeface="Century Gothic"/>
              </a:rPr>
              <a:t>di	</a:t>
            </a:r>
            <a:r>
              <a:rPr dirty="0" sz="2250" spc="204" b="1">
                <a:solidFill>
                  <a:srgbClr val="B8617D"/>
                </a:solidFill>
                <a:latin typeface="Century Gothic"/>
                <a:cs typeface="Century Gothic"/>
              </a:rPr>
              <a:t>antara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anggota-anggota	</a:t>
            </a:r>
            <a:r>
              <a:rPr dirty="0" sz="2250" spc="114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250" spc="145" b="1">
                <a:solidFill>
                  <a:srgbClr val="B8617D"/>
                </a:solidFill>
                <a:latin typeface="Century Gothic"/>
                <a:cs typeface="Century Gothic"/>
              </a:rPr>
              <a:t>lain,		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berusaha  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pad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50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  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lelucon	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atau	</a:t>
            </a:r>
            <a:r>
              <a:rPr dirty="0" sz="2250" spc="155" b="1">
                <a:solidFill>
                  <a:srgbClr val="B8617D"/>
                </a:solidFill>
                <a:latin typeface="Century Gothic"/>
                <a:cs typeface="Century Gothic"/>
              </a:rPr>
              <a:t>kata-		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kata	</a:t>
            </a:r>
            <a:r>
              <a:rPr dirty="0" sz="2250" spc="114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menentramkan.</a:t>
            </a:r>
            <a:endParaRPr sz="2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383540" algn="l"/>
                <a:tab pos="2618740" algn="l"/>
                <a:tab pos="2849245" algn="l"/>
                <a:tab pos="4727575" algn="l"/>
              </a:tabLst>
            </a:pPr>
            <a:r>
              <a:rPr dirty="0" sz="2250" spc="-75" b="1">
                <a:solidFill>
                  <a:srgbClr val="B8617D"/>
                </a:solidFill>
                <a:latin typeface="Century Gothic"/>
                <a:cs typeface="Century Gothic"/>
              </a:rPr>
              <a:t>c.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Compromiser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80" b="1">
                <a:solidFill>
                  <a:srgbClr val="B8617D"/>
                </a:solidFill>
                <a:latin typeface="Century Gothic"/>
                <a:cs typeface="Century Gothic"/>
              </a:rPr>
              <a:t>kompromis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2103120">
              <a:lnSpc>
                <a:spcPct val="116700"/>
              </a:lnSpc>
              <a:tabLst>
                <a:tab pos="414655" algn="l"/>
                <a:tab pos="1501775" algn="l"/>
                <a:tab pos="2187575" algn="l"/>
                <a:tab pos="2252345" algn="l"/>
                <a:tab pos="2894330" algn="l"/>
                <a:tab pos="3357245" algn="l"/>
                <a:tab pos="4522470" algn="l"/>
                <a:tab pos="4569460" algn="l"/>
                <a:tab pos="4752975" algn="l"/>
                <a:tab pos="5471160" algn="l"/>
                <a:tab pos="6162675" algn="l"/>
                <a:tab pos="7383145" algn="l"/>
                <a:tab pos="7526020" algn="l"/>
                <a:tab pos="8867775" algn="l"/>
                <a:tab pos="9712325" algn="l"/>
              </a:tabLst>
            </a:pPr>
            <a:r>
              <a:rPr dirty="0" sz="2250" spc="36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220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1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50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65" b="1">
                <a:solidFill>
                  <a:srgbClr val="B8617D"/>
                </a:solidFill>
                <a:latin typeface="Century Gothic"/>
                <a:cs typeface="Century Gothic"/>
              </a:rPr>
              <a:t>.  </a:t>
            </a:r>
            <a:r>
              <a:rPr dirty="0" sz="2250" spc="25" b="1">
                <a:solidFill>
                  <a:srgbClr val="B8617D"/>
                </a:solidFill>
                <a:latin typeface="Century Gothic"/>
                <a:cs typeface="Century Gothic"/>
              </a:rPr>
              <a:t>d.	</a:t>
            </a:r>
            <a:r>
              <a:rPr dirty="0" sz="2250" spc="120" b="1">
                <a:solidFill>
                  <a:srgbClr val="B8617D"/>
                </a:solidFill>
                <a:latin typeface="Century Gothic"/>
                <a:cs typeface="Century Gothic"/>
              </a:rPr>
              <a:t>Getkeeper	</a:t>
            </a:r>
            <a:r>
              <a:rPr dirty="0" sz="2250" spc="75" b="1">
                <a:solidFill>
                  <a:srgbClr val="B8617D"/>
                </a:solidFill>
                <a:latin typeface="Century Gothic"/>
                <a:cs typeface="Century Gothic"/>
              </a:rPr>
              <a:t>and	</a:t>
            </a:r>
            <a:r>
              <a:rPr dirty="0" sz="2250" spc="145" b="1">
                <a:solidFill>
                  <a:srgbClr val="B8617D"/>
                </a:solidFill>
                <a:latin typeface="Century Gothic"/>
                <a:cs typeface="Century Gothic"/>
              </a:rPr>
              <a:t>expediter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05" b="1">
                <a:solidFill>
                  <a:srgbClr val="B8617D"/>
                </a:solidFill>
                <a:latin typeface="Century Gothic"/>
                <a:cs typeface="Century Gothic"/>
              </a:rPr>
              <a:t>penjaga	gawang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481330">
              <a:lnSpc>
                <a:spcPct val="116700"/>
              </a:lnSpc>
              <a:tabLst>
                <a:tab pos="1623060" algn="l"/>
                <a:tab pos="3284854" algn="l"/>
                <a:tab pos="4596130" algn="l"/>
                <a:tab pos="6503034" algn="l"/>
                <a:tab pos="7801609" algn="l"/>
                <a:tab pos="9737090" algn="l"/>
                <a:tab pos="11543665" algn="l"/>
              </a:tabLst>
            </a:pPr>
            <a:r>
              <a:rPr dirty="0" sz="2250" spc="36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60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pa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30" b="1">
                <a:solidFill>
                  <a:srgbClr val="B8617D"/>
                </a:solidFill>
                <a:latin typeface="Century Gothic"/>
                <a:cs typeface="Century Gothic"/>
              </a:rPr>
              <a:t>g  </a:t>
            </a:r>
            <a:r>
              <a:rPr dirty="0" sz="2250" spc="130" b="1">
                <a:solidFill>
                  <a:srgbClr val="B8617D"/>
                </a:solidFill>
                <a:latin typeface="Century Gothic"/>
                <a:cs typeface="Century Gothic"/>
              </a:rPr>
              <a:t>lain.</a:t>
            </a:r>
            <a:endParaRPr sz="2250">
              <a:latin typeface="Century Gothic"/>
              <a:cs typeface="Century Gothic"/>
            </a:endParaRPr>
          </a:p>
          <a:p>
            <a:pPr marL="12700" marR="2804160">
              <a:lnSpc>
                <a:spcPct val="116700"/>
              </a:lnSpc>
              <a:tabLst>
                <a:tab pos="355600" algn="l"/>
                <a:tab pos="402590" algn="l"/>
                <a:tab pos="1429385" algn="l"/>
                <a:tab pos="2000885" algn="l"/>
                <a:tab pos="2087880" algn="l"/>
                <a:tab pos="2964815" algn="l"/>
                <a:tab pos="3081020" algn="l"/>
                <a:tab pos="3395345" algn="l"/>
                <a:tab pos="3534410" algn="l"/>
                <a:tab pos="3670935" algn="l"/>
                <a:tab pos="4236085" algn="l"/>
                <a:tab pos="5061585" algn="l"/>
                <a:tab pos="5130165" algn="l"/>
                <a:tab pos="5360670" algn="l"/>
                <a:tab pos="5659120" algn="l"/>
                <a:tab pos="5889625" algn="l"/>
                <a:tab pos="6166485" algn="l"/>
                <a:tab pos="6889750" algn="l"/>
                <a:tab pos="7627620" algn="l"/>
                <a:tab pos="8079105" algn="l"/>
                <a:tab pos="8338820" algn="l"/>
                <a:tab pos="9293225" algn="l"/>
              </a:tabLst>
            </a:pP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e.		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Standard	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setter		</a:t>
            </a:r>
            <a:r>
              <a:rPr dirty="0" sz="2250" spc="200" b="1">
                <a:solidFill>
                  <a:srgbClr val="B8617D"/>
                </a:solidFill>
                <a:latin typeface="Century Gothic"/>
                <a:cs typeface="Century Gothic"/>
              </a:rPr>
              <a:t>or	</a:t>
            </a:r>
            <a:r>
              <a:rPr dirty="0" sz="2250" spc="50" b="1">
                <a:solidFill>
                  <a:srgbClr val="B8617D"/>
                </a:solidFill>
                <a:latin typeface="Century Gothic"/>
                <a:cs typeface="Century Gothic"/>
              </a:rPr>
              <a:t>ego	</a:t>
            </a:r>
            <a:r>
              <a:rPr dirty="0" sz="2250" spc="105" b="1">
                <a:solidFill>
                  <a:srgbClr val="B8617D"/>
                </a:solidFill>
                <a:latin typeface="Century Gothic"/>
                <a:cs typeface="Century Gothic"/>
              </a:rPr>
              <a:t>ideal	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40" b="1">
                <a:solidFill>
                  <a:srgbClr val="B8617D"/>
                </a:solidFill>
                <a:latin typeface="Century Gothic"/>
                <a:cs typeface="Century Gothic"/>
              </a:rPr>
              <a:t>pembuat	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aturan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  </a:t>
            </a:r>
            <a:r>
              <a:rPr dirty="0" sz="2250" spc="2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ap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1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220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50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65" b="1">
                <a:solidFill>
                  <a:srgbClr val="B8617D"/>
                </a:solidFill>
                <a:latin typeface="Century Gothic"/>
                <a:cs typeface="Century Gothic"/>
              </a:rPr>
              <a:t>.  </a:t>
            </a:r>
            <a:r>
              <a:rPr dirty="0" sz="2250" spc="215" b="1">
                <a:solidFill>
                  <a:srgbClr val="B8617D"/>
                </a:solidFill>
                <a:latin typeface="Century Gothic"/>
                <a:cs typeface="Century Gothic"/>
              </a:rPr>
              <a:t>f.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Group	</a:t>
            </a:r>
            <a:r>
              <a:rPr dirty="0" sz="2250" spc="195" b="1">
                <a:solidFill>
                  <a:srgbClr val="B8617D"/>
                </a:solidFill>
                <a:latin typeface="Century Gothic"/>
                <a:cs typeface="Century Gothic"/>
              </a:rPr>
              <a:t>observer	</a:t>
            </a:r>
            <a:r>
              <a:rPr dirty="0" sz="2250" spc="75" b="1">
                <a:solidFill>
                  <a:srgbClr val="B8617D"/>
                </a:solidFill>
                <a:latin typeface="Century Gothic"/>
                <a:cs typeface="Century Gothic"/>
              </a:rPr>
              <a:t>and	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comentator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40" b="1">
                <a:solidFill>
                  <a:srgbClr val="B8617D"/>
                </a:solidFill>
                <a:latin typeface="Century Gothic"/>
                <a:cs typeface="Century Gothic"/>
              </a:rPr>
              <a:t>pengamat	</a:t>
            </a:r>
            <a:r>
              <a:rPr dirty="0" sz="2250" spc="125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521970">
              <a:lnSpc>
                <a:spcPct val="116700"/>
              </a:lnSpc>
              <a:tabLst>
                <a:tab pos="1488440" algn="l"/>
                <a:tab pos="1938655" algn="l"/>
                <a:tab pos="2748915" algn="l"/>
                <a:tab pos="3303270" algn="l"/>
                <a:tab pos="4857750" algn="l"/>
                <a:tab pos="5909310" algn="l"/>
                <a:tab pos="7082155" algn="l"/>
                <a:tab pos="8747760" algn="l"/>
                <a:tab pos="9454515" algn="l"/>
                <a:tab pos="11549380" algn="l"/>
              </a:tabLst>
            </a:pPr>
            <a:r>
              <a:rPr dirty="0" sz="2250" spc="2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-9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0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-1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a  </a:t>
            </a:r>
            <a:r>
              <a:rPr dirty="0" sz="2250" spc="225" b="1">
                <a:solidFill>
                  <a:srgbClr val="B8617D"/>
                </a:solidFill>
                <a:latin typeface="Century Gothic"/>
                <a:cs typeface="Century Gothic"/>
              </a:rPr>
              <a:t>tersebut	</a:t>
            </a:r>
            <a:r>
              <a:rPr dirty="0" sz="2250" spc="195" b="1">
                <a:solidFill>
                  <a:srgbClr val="B8617D"/>
                </a:solidFill>
                <a:latin typeface="Century Gothic"/>
                <a:cs typeface="Century Gothic"/>
              </a:rPr>
              <a:t>berikut	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penafsirannya.</a:t>
            </a:r>
            <a:endParaRPr sz="2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17830" algn="l"/>
                <a:tab pos="1896110" algn="l"/>
                <a:tab pos="2126615" algn="l"/>
                <a:tab pos="3639820" algn="l"/>
              </a:tabLst>
            </a:pPr>
            <a:r>
              <a:rPr dirty="0" sz="2250" spc="35" b="1">
                <a:solidFill>
                  <a:srgbClr val="B8617D"/>
                </a:solidFill>
                <a:latin typeface="Century Gothic"/>
                <a:cs typeface="Century Gothic"/>
              </a:rPr>
              <a:t>g.	</a:t>
            </a:r>
            <a:r>
              <a:rPr dirty="0" sz="2250" spc="200" b="1">
                <a:solidFill>
                  <a:srgbClr val="B8617D"/>
                </a:solidFill>
                <a:latin typeface="Century Gothic"/>
                <a:cs typeface="Century Gothic"/>
              </a:rPr>
              <a:t>Follower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(	</a:t>
            </a:r>
            <a:r>
              <a:rPr dirty="0" sz="2250" spc="155" b="1">
                <a:solidFill>
                  <a:srgbClr val="B8617D"/>
                </a:solidFill>
                <a:latin typeface="Century Gothic"/>
                <a:cs typeface="Century Gothic"/>
              </a:rPr>
              <a:t>pengikut	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250">
              <a:latin typeface="Century Gothic"/>
              <a:cs typeface="Century Gothic"/>
            </a:endParaRPr>
          </a:p>
          <a:p>
            <a:pPr marL="12700" marR="875030">
              <a:lnSpc>
                <a:spcPct val="116700"/>
              </a:lnSpc>
              <a:tabLst>
                <a:tab pos="1651635" algn="l"/>
                <a:tab pos="1673860" algn="l"/>
                <a:tab pos="3016250" algn="l"/>
                <a:tab pos="3300729" algn="l"/>
                <a:tab pos="4857750" algn="l"/>
                <a:tab pos="5069840" algn="l"/>
                <a:tab pos="6254115" algn="l"/>
                <a:tab pos="7162800" algn="l"/>
                <a:tab pos="8867140" algn="l"/>
                <a:tab pos="10351135" algn="l"/>
                <a:tab pos="11253470" algn="l"/>
              </a:tabLst>
            </a:pPr>
            <a:r>
              <a:rPr dirty="0" sz="2250" spc="2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250" spc="434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kk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250" spc="1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-9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pa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32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250" spc="44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6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250" spc="-7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2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4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2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250" spc="254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25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250" spc="1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250" spc="18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250" spc="-5" b="1">
                <a:solidFill>
                  <a:srgbClr val="B8617D"/>
                </a:solidFill>
                <a:latin typeface="Century Gothic"/>
                <a:cs typeface="Century Gothic"/>
              </a:rPr>
              <a:t>,  </a:t>
            </a:r>
            <a:r>
              <a:rPr dirty="0" sz="2250" spc="210" b="1">
                <a:solidFill>
                  <a:srgbClr val="B8617D"/>
                </a:solidFill>
                <a:latin typeface="Century Gothic"/>
                <a:cs typeface="Century Gothic"/>
              </a:rPr>
              <a:t>berfungsi	</a:t>
            </a:r>
            <a:r>
              <a:rPr dirty="0" sz="2250" spc="114" b="1">
                <a:solidFill>
                  <a:srgbClr val="B8617D"/>
                </a:solidFill>
                <a:latin typeface="Century Gothic"/>
                <a:cs typeface="Century Gothic"/>
              </a:rPr>
              <a:t>sebagai	</a:t>
            </a:r>
            <a:r>
              <a:rPr dirty="0" sz="2250" spc="135" b="1">
                <a:solidFill>
                  <a:srgbClr val="B8617D"/>
                </a:solidFill>
                <a:latin typeface="Century Gothic"/>
                <a:cs typeface="Century Gothic"/>
              </a:rPr>
              <a:t>pendengar	</a:t>
            </a:r>
            <a:r>
              <a:rPr dirty="0" sz="2250" spc="114" b="1">
                <a:solidFill>
                  <a:srgbClr val="B8617D"/>
                </a:solidFill>
                <a:latin typeface="Century Gothic"/>
                <a:cs typeface="Century Gothic"/>
              </a:rPr>
              <a:t>dalam</a:t>
            </a:r>
            <a:endParaRPr sz="2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595" y="2132918"/>
            <a:ext cx="479933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805"/>
              </a:lnSpc>
              <a:spcBef>
                <a:spcPts val="100"/>
              </a:spcBef>
            </a:pPr>
            <a:r>
              <a:rPr dirty="0" sz="4200" spc="495" b="1">
                <a:solidFill>
                  <a:srgbClr val="0E7D80"/>
                </a:solidFill>
                <a:latin typeface="Century Gothic"/>
                <a:cs typeface="Century Gothic"/>
              </a:rPr>
              <a:t>JALALUDDIN</a:t>
            </a:r>
            <a:endParaRPr sz="4200">
              <a:latin typeface="Century Gothic"/>
              <a:cs typeface="Century Gothic"/>
            </a:endParaRPr>
          </a:p>
          <a:p>
            <a:pPr marL="12700">
              <a:lnSpc>
                <a:spcPts val="4805"/>
              </a:lnSpc>
              <a:tabLst>
                <a:tab pos="3181985" algn="l"/>
              </a:tabLst>
            </a:pPr>
            <a:r>
              <a:rPr dirty="0" sz="4200" spc="455" b="1">
                <a:solidFill>
                  <a:srgbClr val="0E7D80"/>
                </a:solidFill>
                <a:latin typeface="Century Gothic"/>
                <a:cs typeface="Century Gothic"/>
              </a:rPr>
              <a:t>RAKHMAT	</a:t>
            </a:r>
            <a:r>
              <a:rPr dirty="0" sz="4200" spc="-2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4200" spc="-76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4200" spc="-5" b="1">
                <a:solidFill>
                  <a:srgbClr val="0E7D80"/>
                </a:solidFill>
                <a:latin typeface="Century Gothic"/>
                <a:cs typeface="Century Gothic"/>
              </a:rPr>
              <a:t>M.</a:t>
            </a:r>
            <a:r>
              <a:rPr dirty="0" sz="4200" spc="-75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4200" spc="70" b="1">
                <a:solidFill>
                  <a:srgbClr val="0E7D80"/>
                </a:solidFill>
                <a:latin typeface="Century Gothic"/>
                <a:cs typeface="Century Gothic"/>
              </a:rPr>
              <a:t>SC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4595" y="3662526"/>
            <a:ext cx="7889240" cy="5917565"/>
          </a:xfrm>
          <a:prstGeom prst="rect">
            <a:avLst/>
          </a:prstGeom>
        </p:spPr>
        <p:txBody>
          <a:bodyPr wrap="square" lIns="0" tIns="320040" rIns="0" bIns="0" rtlCol="0" vert="horz">
            <a:spAutoFit/>
          </a:bodyPr>
          <a:lstStyle/>
          <a:p>
            <a:pPr marL="12700" marR="5080">
              <a:lnSpc>
                <a:spcPts val="11970"/>
              </a:lnSpc>
              <a:spcBef>
                <a:spcPts val="2520"/>
              </a:spcBef>
            </a:pPr>
            <a:r>
              <a:rPr dirty="0" sz="12000" spc="-114" b="1">
                <a:solidFill>
                  <a:srgbClr val="B8617D"/>
                </a:solidFill>
                <a:latin typeface="Century Gothic"/>
                <a:cs typeface="Century Gothic"/>
              </a:rPr>
              <a:t>Sistem  </a:t>
            </a:r>
            <a:r>
              <a:rPr dirty="0" sz="12000" spc="-7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12000" spc="-8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12000" spc="-70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12000" spc="-64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12000" spc="-53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12000" spc="-52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12000" spc="-6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12000" spc="-9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12000" spc="1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12000" spc="-50" b="1">
                <a:solidFill>
                  <a:srgbClr val="B8617D"/>
                </a:solidFill>
                <a:latin typeface="Century Gothic"/>
                <a:cs typeface="Century Gothic"/>
              </a:rPr>
              <a:t>i  </a:t>
            </a:r>
            <a:r>
              <a:rPr dirty="0" sz="12000" spc="-595" b="1">
                <a:solidFill>
                  <a:srgbClr val="B8617D"/>
                </a:solidFill>
                <a:latin typeface="Century Gothic"/>
                <a:cs typeface="Century Gothic"/>
              </a:rPr>
              <a:t>Kelompok</a:t>
            </a:r>
            <a:endParaRPr sz="1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744"/>
              </a:spcBef>
            </a:pPr>
            <a:r>
              <a:rPr dirty="0" sz="3600" spc="310">
                <a:solidFill>
                  <a:srgbClr val="0E7D80"/>
                </a:solidFill>
                <a:latin typeface="Tahoma"/>
                <a:cs typeface="Tahoma"/>
              </a:rPr>
              <a:t>Chapter</a:t>
            </a:r>
            <a:r>
              <a:rPr dirty="0" sz="3600" spc="28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3600" spc="10">
                <a:solidFill>
                  <a:srgbClr val="0E7D80"/>
                </a:solidFill>
                <a:latin typeface="Tahoma"/>
                <a:cs typeface="Tahoma"/>
              </a:rPr>
              <a:t>5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9931" y="0"/>
            <a:ext cx="133350" cy="145415"/>
          </a:xfrm>
          <a:custGeom>
            <a:avLst/>
            <a:gdLst/>
            <a:ahLst/>
            <a:cxnLst/>
            <a:rect l="l" t="t" r="r" b="b"/>
            <a:pathLst>
              <a:path w="133350" h="145415">
                <a:moveTo>
                  <a:pt x="66761" y="144879"/>
                </a:moveTo>
                <a:lnTo>
                  <a:pt x="32732" y="81047"/>
                </a:lnTo>
                <a:lnTo>
                  <a:pt x="0" y="0"/>
                </a:lnTo>
                <a:lnTo>
                  <a:pt x="133021" y="0"/>
                </a:lnTo>
                <a:lnTo>
                  <a:pt x="100535" y="81047"/>
                </a:lnTo>
                <a:lnTo>
                  <a:pt x="66761" y="14487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84604" y="137453"/>
            <a:ext cx="203835" cy="408940"/>
          </a:xfrm>
          <a:custGeom>
            <a:avLst/>
            <a:gdLst/>
            <a:ahLst/>
            <a:cxnLst/>
            <a:rect l="l" t="t" r="r" b="b"/>
            <a:pathLst>
              <a:path w="203834" h="408940">
                <a:moveTo>
                  <a:pt x="102088" y="408526"/>
                </a:moveTo>
                <a:lnTo>
                  <a:pt x="0" y="344693"/>
                </a:lnTo>
                <a:lnTo>
                  <a:pt x="11343" y="204263"/>
                </a:lnTo>
                <a:lnTo>
                  <a:pt x="68058" y="63832"/>
                </a:lnTo>
                <a:lnTo>
                  <a:pt x="102088" y="0"/>
                </a:lnTo>
                <a:lnTo>
                  <a:pt x="135861" y="63832"/>
                </a:lnTo>
                <a:lnTo>
                  <a:pt x="192150" y="204263"/>
                </a:lnTo>
                <a:lnTo>
                  <a:pt x="203408" y="344693"/>
                </a:lnTo>
                <a:lnTo>
                  <a:pt x="102088" y="4085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82522" y="39301"/>
            <a:ext cx="408940" cy="203835"/>
          </a:xfrm>
          <a:custGeom>
            <a:avLst/>
            <a:gdLst/>
            <a:ahLst/>
            <a:cxnLst/>
            <a:rect l="l" t="t" r="r" b="b"/>
            <a:pathLst>
              <a:path w="408940" h="203835">
                <a:moveTo>
                  <a:pt x="344695" y="203408"/>
                </a:moveTo>
                <a:lnTo>
                  <a:pt x="204263" y="192065"/>
                </a:lnTo>
                <a:lnTo>
                  <a:pt x="63832" y="135349"/>
                </a:lnTo>
                <a:lnTo>
                  <a:pt x="0" y="101320"/>
                </a:lnTo>
                <a:lnTo>
                  <a:pt x="63832" y="67546"/>
                </a:lnTo>
                <a:lnTo>
                  <a:pt x="204263" y="11257"/>
                </a:lnTo>
                <a:lnTo>
                  <a:pt x="344695" y="0"/>
                </a:lnTo>
                <a:lnTo>
                  <a:pt x="408527" y="101320"/>
                </a:lnTo>
                <a:lnTo>
                  <a:pt x="344695" y="203408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81425" y="39301"/>
            <a:ext cx="408940" cy="203835"/>
          </a:xfrm>
          <a:custGeom>
            <a:avLst/>
            <a:gdLst/>
            <a:ahLst/>
            <a:cxnLst/>
            <a:rect l="l" t="t" r="r" b="b"/>
            <a:pathLst>
              <a:path w="408940" h="203835">
                <a:moveTo>
                  <a:pt x="63832" y="203408"/>
                </a:moveTo>
                <a:lnTo>
                  <a:pt x="0" y="101320"/>
                </a:lnTo>
                <a:lnTo>
                  <a:pt x="63832" y="0"/>
                </a:lnTo>
                <a:lnTo>
                  <a:pt x="204262" y="11257"/>
                </a:lnTo>
                <a:lnTo>
                  <a:pt x="344693" y="67546"/>
                </a:lnTo>
                <a:lnTo>
                  <a:pt x="408525" y="101320"/>
                </a:lnTo>
                <a:lnTo>
                  <a:pt x="344693" y="135349"/>
                </a:lnTo>
                <a:lnTo>
                  <a:pt x="204262" y="192065"/>
                </a:lnTo>
                <a:lnTo>
                  <a:pt x="63832" y="203408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83728" y="0"/>
            <a:ext cx="283210" cy="144145"/>
          </a:xfrm>
          <a:custGeom>
            <a:avLst/>
            <a:gdLst/>
            <a:ahLst/>
            <a:cxnLst/>
            <a:rect l="l" t="t" r="r" b="b"/>
            <a:pathLst>
              <a:path w="283209" h="144145">
                <a:moveTo>
                  <a:pt x="0" y="143909"/>
                </a:moveTo>
                <a:lnTo>
                  <a:pt x="21132" y="74768"/>
                </a:lnTo>
                <a:lnTo>
                  <a:pt x="52955" y="0"/>
                </a:lnTo>
                <a:lnTo>
                  <a:pt x="282593" y="0"/>
                </a:lnTo>
                <a:lnTo>
                  <a:pt x="208250" y="63287"/>
                </a:lnTo>
                <a:lnTo>
                  <a:pt x="69066" y="122703"/>
                </a:lnTo>
                <a:lnTo>
                  <a:pt x="0" y="14390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73232" y="138657"/>
            <a:ext cx="316230" cy="315595"/>
          </a:xfrm>
          <a:custGeom>
            <a:avLst/>
            <a:gdLst/>
            <a:ahLst/>
            <a:cxnLst/>
            <a:rect l="l" t="t" r="r" b="b"/>
            <a:pathLst>
              <a:path w="316229" h="315595">
                <a:moveTo>
                  <a:pt x="143803" y="315526"/>
                </a:moveTo>
                <a:lnTo>
                  <a:pt x="26876" y="288871"/>
                </a:lnTo>
                <a:lnTo>
                  <a:pt x="0" y="171722"/>
                </a:lnTo>
                <a:lnTo>
                  <a:pt x="107301" y="80423"/>
                </a:lnTo>
                <a:lnTo>
                  <a:pt x="246607" y="21131"/>
                </a:lnTo>
                <a:lnTo>
                  <a:pt x="315748" y="0"/>
                </a:lnTo>
                <a:lnTo>
                  <a:pt x="294542" y="69066"/>
                </a:lnTo>
                <a:lnTo>
                  <a:pt x="235126" y="208250"/>
                </a:lnTo>
                <a:lnTo>
                  <a:pt x="143803" y="3155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83610" y="138541"/>
            <a:ext cx="316230" cy="315595"/>
          </a:xfrm>
          <a:custGeom>
            <a:avLst/>
            <a:gdLst/>
            <a:ahLst/>
            <a:cxnLst/>
            <a:rect l="l" t="t" r="r" b="b"/>
            <a:pathLst>
              <a:path w="316229" h="315595">
                <a:moveTo>
                  <a:pt x="171909" y="315564"/>
                </a:moveTo>
                <a:lnTo>
                  <a:pt x="80589" y="208283"/>
                </a:lnTo>
                <a:lnTo>
                  <a:pt x="21193" y="69078"/>
                </a:lnTo>
                <a:lnTo>
                  <a:pt x="0" y="0"/>
                </a:lnTo>
                <a:lnTo>
                  <a:pt x="69140" y="21132"/>
                </a:lnTo>
                <a:lnTo>
                  <a:pt x="208447" y="80424"/>
                </a:lnTo>
                <a:lnTo>
                  <a:pt x="315749" y="171723"/>
                </a:lnTo>
                <a:lnTo>
                  <a:pt x="288875" y="288873"/>
                </a:lnTo>
                <a:lnTo>
                  <a:pt x="171909" y="315564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06329" y="0"/>
            <a:ext cx="282575" cy="144145"/>
          </a:xfrm>
          <a:custGeom>
            <a:avLst/>
            <a:gdLst/>
            <a:ahLst/>
            <a:cxnLst/>
            <a:rect l="l" t="t" r="r" b="b"/>
            <a:pathLst>
              <a:path w="282575" h="144145">
                <a:moveTo>
                  <a:pt x="282535" y="143793"/>
                </a:moveTo>
                <a:lnTo>
                  <a:pt x="213456" y="122599"/>
                </a:lnTo>
                <a:lnTo>
                  <a:pt x="74252" y="63204"/>
                </a:lnTo>
                <a:lnTo>
                  <a:pt x="0" y="0"/>
                </a:lnTo>
                <a:lnTo>
                  <a:pt x="229628" y="0"/>
                </a:lnTo>
                <a:lnTo>
                  <a:pt x="261403" y="74653"/>
                </a:lnTo>
                <a:lnTo>
                  <a:pt x="282535" y="143793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99528" y="46931"/>
            <a:ext cx="175671" cy="17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4309672" cy="10286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75" y="311680"/>
            <a:ext cx="6508115" cy="7791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35630" algn="l"/>
              </a:tabLst>
            </a:pPr>
            <a:r>
              <a:rPr dirty="0" sz="4950" spc="340" b="1">
                <a:solidFill>
                  <a:srgbClr val="0E7D80"/>
                </a:solidFill>
                <a:latin typeface="Century Gothic"/>
                <a:cs typeface="Century Gothic"/>
              </a:rPr>
              <a:t>Peranan	</a:t>
            </a:r>
            <a:r>
              <a:rPr dirty="0" sz="4950" spc="295" b="1">
                <a:solidFill>
                  <a:srgbClr val="0E7D80"/>
                </a:solidFill>
                <a:latin typeface="Century Gothic"/>
                <a:cs typeface="Century Gothic"/>
              </a:rPr>
              <a:t>Individual</a:t>
            </a:r>
            <a:endParaRPr sz="49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5946" y="1110932"/>
            <a:ext cx="13199110" cy="894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4000">
              <a:lnSpc>
                <a:spcPct val="116100"/>
              </a:lnSpc>
              <a:spcBef>
                <a:spcPts val="95"/>
              </a:spcBef>
            </a:pP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Usaha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untuk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memuaskan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kebutuhan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indibvidual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tidak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relevan 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tugas</a:t>
            </a:r>
            <a:r>
              <a:rPr dirty="0" sz="2100" spc="-7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2100">
              <a:latin typeface="Century Gothic"/>
              <a:cs typeface="Century Gothic"/>
            </a:endParaRPr>
          </a:p>
          <a:p>
            <a:pPr marL="385445" indent="-373380">
              <a:lnSpc>
                <a:spcPct val="100000"/>
              </a:lnSpc>
              <a:spcBef>
                <a:spcPts val="405"/>
              </a:spcBef>
              <a:buAutoNum type="alphaLcPeriod"/>
              <a:tabLst>
                <a:tab pos="386080" algn="l"/>
              </a:tabLst>
            </a:pP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Aggressor</a:t>
            </a:r>
            <a:endParaRPr sz="2100">
              <a:latin typeface="Century Gothic"/>
              <a:cs typeface="Century Gothic"/>
            </a:endParaRPr>
          </a:p>
          <a:p>
            <a:pPr marL="12700" marR="320040">
              <a:lnSpc>
                <a:spcPct val="116100"/>
              </a:lnSpc>
            </a:pPr>
            <a:r>
              <a:rPr dirty="0" sz="2100" spc="190" b="1">
                <a:solidFill>
                  <a:srgbClr val="B8617D"/>
                </a:solidFill>
                <a:latin typeface="Century Gothic"/>
                <a:cs typeface="Century Gothic"/>
              </a:rPr>
              <a:t>Berbuat </a:t>
            </a:r>
            <a:r>
              <a:rPr dirty="0" sz="2100" spc="70" b="1">
                <a:solidFill>
                  <a:srgbClr val="B8617D"/>
                </a:solidFill>
                <a:latin typeface="Century Gothic"/>
                <a:cs typeface="Century Gothic"/>
              </a:rPr>
              <a:t>macam-macam,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merendahkan </a:t>
            </a:r>
            <a:r>
              <a:rPr dirty="0" sz="2100" spc="229" b="1">
                <a:solidFill>
                  <a:srgbClr val="B8617D"/>
                </a:solidFill>
                <a:latin typeface="Century Gothic"/>
                <a:cs typeface="Century Gothic"/>
              </a:rPr>
              <a:t>status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lain,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menolak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nilai,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tindakan, atau  </a:t>
            </a:r>
            <a:r>
              <a:rPr dirty="0" sz="2100" spc="135" b="1">
                <a:solidFill>
                  <a:srgbClr val="B8617D"/>
                </a:solidFill>
                <a:latin typeface="Century Gothic"/>
                <a:cs typeface="Century Gothic"/>
              </a:rPr>
              <a:t>perasaan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</a:t>
            </a:r>
            <a:r>
              <a:rPr dirty="0" sz="2100" spc="53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lain.</a:t>
            </a:r>
            <a:endParaRPr sz="2100">
              <a:latin typeface="Century Gothic"/>
              <a:cs typeface="Century Gothic"/>
            </a:endParaRPr>
          </a:p>
          <a:p>
            <a:pPr marL="385445" indent="-373380">
              <a:lnSpc>
                <a:spcPct val="100000"/>
              </a:lnSpc>
              <a:spcBef>
                <a:spcPts val="405"/>
              </a:spcBef>
              <a:buAutoNum type="alphaLcPeriod" startAt="2"/>
              <a:tabLst>
                <a:tab pos="386080" algn="l"/>
              </a:tabLst>
            </a:pP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Blocker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penghambat</a:t>
            </a:r>
            <a:r>
              <a:rPr dirty="0" sz="2100" spc="36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100">
              <a:latin typeface="Century Gothic"/>
              <a:cs typeface="Century Gothic"/>
            </a:endParaRPr>
          </a:p>
          <a:p>
            <a:pPr marL="12700" marR="109220">
              <a:lnSpc>
                <a:spcPct val="116100"/>
              </a:lnSpc>
            </a:pP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Cendurung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bersikap </a:t>
            </a:r>
            <a:r>
              <a:rPr dirty="0" sz="2100" spc="180" b="1">
                <a:solidFill>
                  <a:srgbClr val="B8617D"/>
                </a:solidFill>
                <a:latin typeface="Century Gothic"/>
                <a:cs typeface="Century Gothic"/>
              </a:rPr>
              <a:t>negatif </a:t>
            </a:r>
            <a:r>
              <a:rPr dirty="0" sz="2100" spc="6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secara </a:t>
            </a:r>
            <a:r>
              <a:rPr dirty="0" sz="2100" spc="85" b="1">
                <a:solidFill>
                  <a:srgbClr val="B8617D"/>
                </a:solidFill>
                <a:latin typeface="Century Gothic"/>
                <a:cs typeface="Century Gothic"/>
              </a:rPr>
              <a:t>kepala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batu </a:t>
            </a:r>
            <a:r>
              <a:rPr dirty="0" sz="2100" spc="135" b="1">
                <a:solidFill>
                  <a:srgbClr val="B8617D"/>
                </a:solidFill>
                <a:latin typeface="Century Gothic"/>
                <a:cs typeface="Century Gothic"/>
              </a:rPr>
              <a:t>selalu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menolak,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membantah, </a:t>
            </a:r>
            <a:r>
              <a:rPr dirty="0" sz="2100" spc="204" b="1">
                <a:solidFill>
                  <a:srgbClr val="B8617D"/>
                </a:solidFill>
                <a:latin typeface="Century Gothic"/>
                <a:cs typeface="Century Gothic"/>
              </a:rPr>
              <a:t>serta 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menentang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tanpa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alasan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</a:t>
            </a:r>
            <a:r>
              <a:rPr dirty="0" sz="2100" spc="28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kuat.</a:t>
            </a:r>
            <a:endParaRPr sz="2100">
              <a:latin typeface="Century Gothic"/>
              <a:cs typeface="Century Gothic"/>
            </a:endParaRPr>
          </a:p>
          <a:p>
            <a:pPr marL="356235" indent="-344170">
              <a:lnSpc>
                <a:spcPct val="100000"/>
              </a:lnSpc>
              <a:spcBef>
                <a:spcPts val="405"/>
              </a:spcBef>
              <a:buAutoNum type="alphaLcPeriod" startAt="3"/>
              <a:tabLst>
                <a:tab pos="356870" algn="l"/>
              </a:tabLst>
            </a:pP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Recognition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seeker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2100" spc="100" b="1">
                <a:solidFill>
                  <a:srgbClr val="B8617D"/>
                </a:solidFill>
                <a:latin typeface="Century Gothic"/>
                <a:cs typeface="Century Gothic"/>
              </a:rPr>
              <a:t>pencari </a:t>
            </a:r>
            <a:r>
              <a:rPr dirty="0" sz="2100" spc="85" b="1">
                <a:solidFill>
                  <a:srgbClr val="B8617D"/>
                </a:solidFill>
                <a:latin typeface="Century Gothic"/>
                <a:cs typeface="Century Gothic"/>
              </a:rPr>
              <a:t>muka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100">
              <a:latin typeface="Century Gothic"/>
              <a:cs typeface="Century Gothic"/>
            </a:endParaRPr>
          </a:p>
          <a:p>
            <a:pPr marL="12700" marR="5080">
              <a:lnSpc>
                <a:spcPct val="116100"/>
              </a:lnSpc>
            </a:pP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Berusaha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berbagai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cara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menarik </a:t>
            </a:r>
            <a:r>
              <a:rPr dirty="0" sz="2100" spc="155" b="1">
                <a:solidFill>
                  <a:srgbClr val="B8617D"/>
                </a:solidFill>
                <a:latin typeface="Century Gothic"/>
                <a:cs typeface="Century Gothic"/>
              </a:rPr>
              <a:t>perhatian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orang, </a:t>
            </a:r>
            <a:r>
              <a:rPr dirty="0" sz="2100" spc="160" b="1">
                <a:solidFill>
                  <a:srgbClr val="B8617D"/>
                </a:solidFill>
                <a:latin typeface="Century Gothic"/>
                <a:cs typeface="Century Gothic"/>
              </a:rPr>
              <a:t>sering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membual, </a:t>
            </a:r>
            <a:r>
              <a:rPr dirty="0" sz="2100" spc="135" b="1">
                <a:solidFill>
                  <a:srgbClr val="B8617D"/>
                </a:solidFill>
                <a:latin typeface="Century Gothic"/>
                <a:cs typeface="Century Gothic"/>
              </a:rPr>
              <a:t>melaporkan 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kehebatannya</a:t>
            </a:r>
            <a:r>
              <a:rPr dirty="0" sz="2100" spc="33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pribadi.</a:t>
            </a:r>
            <a:endParaRPr sz="2100">
              <a:latin typeface="Century Gothic"/>
              <a:cs typeface="Century Gothic"/>
            </a:endParaRPr>
          </a:p>
          <a:p>
            <a:pPr marL="12700" marR="7729855">
              <a:lnSpc>
                <a:spcPct val="116100"/>
              </a:lnSpc>
              <a:buAutoNum type="alphaLcPeriod" startAt="4"/>
              <a:tabLst>
                <a:tab pos="386080" algn="l"/>
              </a:tabLst>
            </a:pPr>
            <a:r>
              <a:rPr dirty="0" sz="2100" spc="225" b="1">
                <a:solidFill>
                  <a:srgbClr val="B8617D"/>
                </a:solidFill>
                <a:latin typeface="Century Gothic"/>
                <a:cs typeface="Century Gothic"/>
              </a:rPr>
              <a:t>Self </a:t>
            </a:r>
            <a:r>
              <a:rPr dirty="0" sz="2100" spc="170" b="1">
                <a:solidFill>
                  <a:srgbClr val="B8617D"/>
                </a:solidFill>
                <a:latin typeface="Century Gothic"/>
                <a:cs typeface="Century Gothic"/>
              </a:rPr>
              <a:t>confessor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2100" spc="100" b="1">
                <a:solidFill>
                  <a:srgbClr val="B8617D"/>
                </a:solidFill>
                <a:latin typeface="Century Gothic"/>
                <a:cs typeface="Century Gothic"/>
              </a:rPr>
              <a:t>pengungkap </a:t>
            </a:r>
            <a:r>
              <a:rPr dirty="0" sz="2100" spc="160" b="1">
                <a:solidFill>
                  <a:srgbClr val="B8617D"/>
                </a:solidFill>
                <a:latin typeface="Century Gothic"/>
                <a:cs typeface="Century Gothic"/>
              </a:rPr>
              <a:t>diri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)  </a:t>
            </a:r>
            <a:r>
              <a:rPr dirty="0" sz="2100" spc="-10" b="1">
                <a:solidFill>
                  <a:srgbClr val="B8617D"/>
                </a:solidFill>
                <a:latin typeface="Century Gothic"/>
                <a:cs typeface="Century Gothic"/>
              </a:rPr>
              <a:t>e.</a:t>
            </a:r>
            <a:r>
              <a:rPr dirty="0" sz="2100" spc="33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Playboy</a:t>
            </a:r>
            <a:endParaRPr sz="2100">
              <a:latin typeface="Century Gothic"/>
              <a:cs typeface="Century Gothic"/>
            </a:endParaRPr>
          </a:p>
          <a:p>
            <a:pPr marL="12700" marR="937260">
              <a:lnSpc>
                <a:spcPct val="116100"/>
              </a:lnSpc>
            </a:pPr>
            <a:r>
              <a:rPr dirty="0" sz="2100" spc="110" b="1">
                <a:solidFill>
                  <a:srgbClr val="B8617D"/>
                </a:solidFill>
                <a:latin typeface="Century Gothic"/>
                <a:cs typeface="Century Gothic"/>
              </a:rPr>
              <a:t>Menunjukkan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ketidakacuhannya </a:t>
            </a:r>
            <a:r>
              <a:rPr dirty="0" sz="2100" spc="150" b="1">
                <a:solidFill>
                  <a:srgbClr val="B8617D"/>
                </a:solidFill>
                <a:latin typeface="Century Gothic"/>
                <a:cs typeface="Century Gothic"/>
              </a:rPr>
              <a:t>terhadap </a:t>
            </a: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proses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sikap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sinisme,  </a:t>
            </a:r>
            <a:r>
              <a:rPr dirty="0" sz="2100" spc="135" b="1">
                <a:solidFill>
                  <a:srgbClr val="B8617D"/>
                </a:solidFill>
                <a:latin typeface="Century Gothic"/>
                <a:cs typeface="Century Gothic"/>
              </a:rPr>
              <a:t>bermain-main, </a:t>
            </a:r>
            <a:r>
              <a:rPr dirty="0" sz="2100" spc="25" b="1">
                <a:solidFill>
                  <a:srgbClr val="B8617D"/>
                </a:solidFill>
                <a:latin typeface="Century Gothic"/>
                <a:cs typeface="Century Gothic"/>
              </a:rPr>
              <a:t>acuh </a:t>
            </a:r>
            <a:r>
              <a:rPr dirty="0" sz="2100" spc="155" b="1">
                <a:solidFill>
                  <a:srgbClr val="B8617D"/>
                </a:solidFill>
                <a:latin typeface="Century Gothic"/>
                <a:cs typeface="Century Gothic"/>
              </a:rPr>
              <a:t>tak </a:t>
            </a:r>
            <a:r>
              <a:rPr dirty="0" sz="2100" spc="25" b="1">
                <a:solidFill>
                  <a:srgbClr val="B8617D"/>
                </a:solidFill>
                <a:latin typeface="Century Gothic"/>
                <a:cs typeface="Century Gothic"/>
              </a:rPr>
              <a:t>acuh </a:t>
            </a:r>
            <a:r>
              <a:rPr dirty="0" sz="2100" spc="6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perilaku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lainnya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tidak</a:t>
            </a:r>
            <a:r>
              <a:rPr dirty="0" sz="2100" spc="-27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10" b="1">
                <a:solidFill>
                  <a:srgbClr val="B8617D"/>
                </a:solidFill>
                <a:latin typeface="Century Gothic"/>
                <a:cs typeface="Century Gothic"/>
              </a:rPr>
              <a:t>layak.</a:t>
            </a: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100" spc="195" b="1">
                <a:solidFill>
                  <a:srgbClr val="B8617D"/>
                </a:solidFill>
                <a:latin typeface="Century Gothic"/>
                <a:cs typeface="Century Gothic"/>
              </a:rPr>
              <a:t>f.</a:t>
            </a:r>
            <a:r>
              <a:rPr dirty="0" sz="2100" spc="33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80" b="1">
                <a:solidFill>
                  <a:srgbClr val="B8617D"/>
                </a:solidFill>
                <a:latin typeface="Century Gothic"/>
                <a:cs typeface="Century Gothic"/>
              </a:rPr>
              <a:t>Dominator</a:t>
            </a:r>
            <a:endParaRPr sz="2100">
              <a:latin typeface="Century Gothic"/>
              <a:cs typeface="Century Gothic"/>
            </a:endParaRPr>
          </a:p>
          <a:p>
            <a:pPr marL="12700" marR="5777230">
              <a:lnSpc>
                <a:spcPct val="116100"/>
              </a:lnSpc>
            </a:pP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Berusaha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menegaskan </a:t>
            </a:r>
            <a:r>
              <a:rPr dirty="0" sz="2100" spc="220" b="1">
                <a:solidFill>
                  <a:srgbClr val="B8617D"/>
                </a:solidFill>
                <a:latin typeface="Century Gothic"/>
                <a:cs typeface="Century Gothic"/>
              </a:rPr>
              <a:t>otoritas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2100" spc="190" b="1">
                <a:solidFill>
                  <a:srgbClr val="B8617D"/>
                </a:solidFill>
                <a:latin typeface="Century Gothic"/>
                <a:cs typeface="Century Gothic"/>
              </a:rPr>
              <a:t>superioritas.  </a:t>
            </a:r>
            <a:r>
              <a:rPr dirty="0" sz="2100" spc="25" b="1">
                <a:solidFill>
                  <a:srgbClr val="B8617D"/>
                </a:solidFill>
                <a:latin typeface="Century Gothic"/>
                <a:cs typeface="Century Gothic"/>
              </a:rPr>
              <a:t>g. </a:t>
            </a:r>
            <a:r>
              <a:rPr dirty="0" sz="2100" spc="110" b="1">
                <a:solidFill>
                  <a:srgbClr val="B8617D"/>
                </a:solidFill>
                <a:latin typeface="Century Gothic"/>
                <a:cs typeface="Century Gothic"/>
              </a:rPr>
              <a:t>Help</a:t>
            </a:r>
            <a:r>
              <a:rPr dirty="0" sz="2100" spc="3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seeker</a:t>
            </a:r>
            <a:endParaRPr sz="2100">
              <a:latin typeface="Century Gothic"/>
              <a:cs typeface="Century Gothic"/>
            </a:endParaRPr>
          </a:p>
          <a:p>
            <a:pPr marL="12700" marR="129539">
              <a:lnSpc>
                <a:spcPct val="116100"/>
              </a:lnSpc>
            </a:pP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Berusaha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menarik </a:t>
            </a:r>
            <a:r>
              <a:rPr dirty="0" sz="2100" spc="160" b="1">
                <a:solidFill>
                  <a:srgbClr val="B8617D"/>
                </a:solidFill>
                <a:latin typeface="Century Gothic"/>
                <a:cs typeface="Century Gothic"/>
              </a:rPr>
              <a:t>simpati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dari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2100" spc="10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lain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2100" spc="110" b="1">
                <a:solidFill>
                  <a:srgbClr val="B8617D"/>
                </a:solidFill>
                <a:latin typeface="Century Gothic"/>
                <a:cs typeface="Century Gothic"/>
              </a:rPr>
              <a:t>mengungkapkan </a:t>
            </a:r>
            <a:r>
              <a:rPr dirty="0" sz="2100" spc="170" b="1">
                <a:solidFill>
                  <a:srgbClr val="B8617D"/>
                </a:solidFill>
                <a:latin typeface="Century Gothic"/>
                <a:cs typeface="Century Gothic"/>
              </a:rPr>
              <a:t>rasa 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tidak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aman, </a:t>
            </a:r>
            <a:r>
              <a:rPr dirty="0" sz="2100" spc="114" b="1">
                <a:solidFill>
                  <a:srgbClr val="B8617D"/>
                </a:solidFill>
                <a:latin typeface="Century Gothic"/>
                <a:cs typeface="Century Gothic"/>
              </a:rPr>
              <a:t>kebingungan,</a:t>
            </a:r>
            <a:r>
              <a:rPr dirty="0" sz="2100" spc="8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ketidaktahuan.</a:t>
            </a: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2100" spc="35" b="1">
                <a:solidFill>
                  <a:srgbClr val="B8617D"/>
                </a:solidFill>
                <a:latin typeface="Century Gothic"/>
                <a:cs typeface="Century Gothic"/>
              </a:rPr>
              <a:t>h.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Special </a:t>
            </a:r>
            <a:r>
              <a:rPr dirty="0" sz="2100" spc="210" b="1">
                <a:solidFill>
                  <a:srgbClr val="B8617D"/>
                </a:solidFill>
                <a:latin typeface="Century Gothic"/>
                <a:cs typeface="Century Gothic"/>
              </a:rPr>
              <a:t>interest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pleader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( </a:t>
            </a:r>
            <a:r>
              <a:rPr dirty="0" sz="2100" spc="175" b="1">
                <a:solidFill>
                  <a:srgbClr val="B8617D"/>
                </a:solidFill>
                <a:latin typeface="Century Gothic"/>
                <a:cs typeface="Century Gothic"/>
              </a:rPr>
              <a:t>sponsor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kepentingan </a:t>
            </a:r>
            <a:r>
              <a:rPr dirty="0" sz="2100" spc="150" b="1">
                <a:solidFill>
                  <a:srgbClr val="B8617D"/>
                </a:solidFill>
                <a:latin typeface="Century Gothic"/>
                <a:cs typeface="Century Gothic"/>
              </a:rPr>
              <a:t>khusus</a:t>
            </a:r>
            <a:r>
              <a:rPr dirty="0" sz="2100" spc="83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-45" b="1">
                <a:solidFill>
                  <a:srgbClr val="B8617D"/>
                </a:solidFill>
                <a:latin typeface="Century Gothic"/>
                <a:cs typeface="Century Gothic"/>
              </a:rPr>
              <a:t>)</a:t>
            </a:r>
            <a:endParaRPr sz="2100">
              <a:latin typeface="Century Gothic"/>
              <a:cs typeface="Century Gothic"/>
            </a:endParaRPr>
          </a:p>
          <a:p>
            <a:pPr marL="12700" marR="145415">
              <a:lnSpc>
                <a:spcPct val="116100"/>
              </a:lnSpc>
            </a:pPr>
            <a:r>
              <a:rPr dirty="0" sz="2100" spc="150" b="1">
                <a:solidFill>
                  <a:srgbClr val="B8617D"/>
                </a:solidFill>
                <a:latin typeface="Century Gothic"/>
                <a:cs typeface="Century Gothic"/>
              </a:rPr>
              <a:t>Berbicara </a:t>
            </a:r>
            <a:r>
              <a:rPr dirty="0" sz="2100" spc="165" b="1">
                <a:solidFill>
                  <a:srgbClr val="B8617D"/>
                </a:solidFill>
                <a:latin typeface="Century Gothic"/>
                <a:cs typeface="Century Gothic"/>
              </a:rPr>
              <a:t>atas </a:t>
            </a:r>
            <a:r>
              <a:rPr dirty="0" sz="2100" spc="75" b="1">
                <a:solidFill>
                  <a:srgbClr val="B8617D"/>
                </a:solidFill>
                <a:latin typeface="Century Gothic"/>
                <a:cs typeface="Century Gothic"/>
              </a:rPr>
              <a:t>nama </a:t>
            </a:r>
            <a:r>
              <a:rPr dirty="0" sz="2100" spc="-50" b="1">
                <a:solidFill>
                  <a:srgbClr val="B8617D"/>
                </a:solidFill>
                <a:latin typeface="Century Gothic"/>
                <a:cs typeface="Century Gothic"/>
              </a:rPr>
              <a:t>“ </a:t>
            </a:r>
            <a:r>
              <a:rPr dirty="0" sz="2100" spc="145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2100" spc="60" b="1">
                <a:solidFill>
                  <a:srgbClr val="B8617D"/>
                </a:solidFill>
                <a:latin typeface="Century Gothic"/>
                <a:cs typeface="Century Gothic"/>
              </a:rPr>
              <a:t>kecil </a:t>
            </a:r>
            <a:r>
              <a:rPr dirty="0" sz="2100" spc="-50" b="1">
                <a:solidFill>
                  <a:srgbClr val="B8617D"/>
                </a:solidFill>
                <a:latin typeface="Century Gothic"/>
                <a:cs typeface="Century Gothic"/>
              </a:rPr>
              <a:t>“ </a:t>
            </a:r>
            <a:r>
              <a:rPr dirty="0" sz="2100" spc="170" b="1">
                <a:solidFill>
                  <a:srgbClr val="B8617D"/>
                </a:solidFill>
                <a:latin typeface="Century Gothic"/>
                <a:cs typeface="Century Gothic"/>
              </a:rPr>
              <a:t>masyarakat, </a:t>
            </a:r>
            <a:r>
              <a:rPr dirty="0" sz="2100" spc="85" b="1">
                <a:solidFill>
                  <a:srgbClr val="B8617D"/>
                </a:solidFill>
                <a:latin typeface="Century Gothic"/>
                <a:cs typeface="Century Gothic"/>
              </a:rPr>
              <a:t>kaum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ibu, </a:t>
            </a:r>
            <a:r>
              <a:rPr dirty="0" sz="2100" spc="150" b="1">
                <a:solidFill>
                  <a:srgbClr val="B8617D"/>
                </a:solidFill>
                <a:latin typeface="Century Gothic"/>
                <a:cs typeface="Century Gothic"/>
              </a:rPr>
              <a:t>buruh, </a:t>
            </a:r>
            <a:r>
              <a:rPr dirty="0" sz="2100" spc="6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2100" spc="175" b="1">
                <a:solidFill>
                  <a:srgbClr val="B8617D"/>
                </a:solidFill>
                <a:latin typeface="Century Gothic"/>
                <a:cs typeface="Century Gothic"/>
              </a:rPr>
              <a:t>seterusnya.  </a:t>
            </a:r>
            <a:r>
              <a:rPr dirty="0" sz="2100" spc="150" b="1">
                <a:solidFill>
                  <a:srgbClr val="B8617D"/>
                </a:solidFill>
                <a:latin typeface="Century Gothic"/>
                <a:cs typeface="Century Gothic"/>
              </a:rPr>
              <a:t>Biasanya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100" spc="120" b="1">
                <a:solidFill>
                  <a:srgbClr val="B8617D"/>
                </a:solidFill>
                <a:latin typeface="Century Gothic"/>
                <a:cs typeface="Century Gothic"/>
              </a:rPr>
              <a:t>menyembunyikan </a:t>
            </a:r>
            <a:r>
              <a:rPr dirty="0" sz="2100" spc="140" b="1">
                <a:solidFill>
                  <a:srgbClr val="B8617D"/>
                </a:solidFill>
                <a:latin typeface="Century Gothic"/>
                <a:cs typeface="Century Gothic"/>
              </a:rPr>
              <a:t>prasangka atau </a:t>
            </a:r>
            <a:r>
              <a:rPr dirty="0" sz="2100" spc="125" b="1">
                <a:solidFill>
                  <a:srgbClr val="B8617D"/>
                </a:solidFill>
                <a:latin typeface="Century Gothic"/>
                <a:cs typeface="Century Gothic"/>
              </a:rPr>
              <a:t>biasanya,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2100" spc="135" b="1">
                <a:solidFill>
                  <a:srgbClr val="B8617D"/>
                </a:solidFill>
                <a:latin typeface="Century Gothic"/>
                <a:cs typeface="Century Gothic"/>
              </a:rPr>
              <a:t>bentuk </a:t>
            </a:r>
            <a:r>
              <a:rPr dirty="0" sz="2100" spc="180" b="1">
                <a:solidFill>
                  <a:srgbClr val="B8617D"/>
                </a:solidFill>
                <a:latin typeface="Century Gothic"/>
                <a:cs typeface="Century Gothic"/>
              </a:rPr>
              <a:t>stereotipe  </a:t>
            </a:r>
            <a:r>
              <a:rPr dirty="0" sz="2100" spc="95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sesuai </a:t>
            </a:r>
            <a:r>
              <a:rPr dirty="0" sz="2100" spc="8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kebutuhan</a:t>
            </a:r>
            <a:r>
              <a:rPr dirty="0" sz="2100" spc="-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100" spc="130" b="1">
                <a:solidFill>
                  <a:srgbClr val="B8617D"/>
                </a:solidFill>
                <a:latin typeface="Century Gothic"/>
                <a:cs typeface="Century Gothic"/>
              </a:rPr>
              <a:t>individualnya.</a:t>
            </a:r>
            <a:endParaRPr sz="2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2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90" y="3372187"/>
            <a:ext cx="8429625" cy="1797050"/>
          </a:xfrm>
          <a:prstGeom prst="rect"/>
        </p:spPr>
        <p:txBody>
          <a:bodyPr wrap="square" lIns="0" tIns="135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3056890" algn="l"/>
                <a:tab pos="3664585" algn="l"/>
              </a:tabLst>
            </a:pPr>
            <a:r>
              <a:rPr dirty="0" sz="5000" spc="690" b="1">
                <a:solidFill>
                  <a:srgbClr val="B8617D"/>
                </a:solidFill>
                <a:latin typeface="Century Gothic"/>
                <a:cs typeface="Century Gothic"/>
              </a:rPr>
              <a:t>BENTUK	</a:t>
            </a:r>
            <a:r>
              <a:rPr dirty="0" sz="5000" spc="80" b="1">
                <a:solidFill>
                  <a:srgbClr val="B8617D"/>
                </a:solidFill>
                <a:latin typeface="Century Gothic"/>
                <a:cs typeface="Century Gothic"/>
              </a:rPr>
              <a:t>–	</a:t>
            </a:r>
            <a:r>
              <a:rPr dirty="0" sz="5000" spc="690" b="1">
                <a:solidFill>
                  <a:srgbClr val="B8617D"/>
                </a:solidFill>
                <a:latin typeface="Century Gothic"/>
                <a:cs typeface="Century Gothic"/>
              </a:rPr>
              <a:t>BENTUK</a:t>
            </a:r>
            <a:endParaRPr sz="5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  <a:tabLst>
                <a:tab pos="4637405" algn="l"/>
              </a:tabLst>
            </a:pP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-2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101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6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1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080" y="5857870"/>
            <a:ext cx="12446000" cy="2825750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2446020" algn="l"/>
                <a:tab pos="4582160" algn="l"/>
              </a:tabLst>
            </a:pP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600" spc="365" b="1">
                <a:solidFill>
                  <a:srgbClr val="0E7D80"/>
                </a:solidFill>
                <a:latin typeface="Century Gothic"/>
                <a:cs typeface="Century Gothic"/>
              </a:rPr>
              <a:t>DESKRIPTIF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1003935" algn="l"/>
                <a:tab pos="1805305" algn="l"/>
                <a:tab pos="4011295" algn="l"/>
                <a:tab pos="5939155" algn="l"/>
                <a:tab pos="8528685" algn="l"/>
                <a:tab pos="9392285" algn="l"/>
              </a:tabLst>
            </a:pPr>
            <a:r>
              <a:rPr dirty="0" sz="2600" spc="229" b="1">
                <a:solidFill>
                  <a:srgbClr val="0E7D80"/>
                </a:solidFill>
                <a:latin typeface="Century Gothic"/>
                <a:cs typeface="Century Gothic"/>
              </a:rPr>
              <a:t>Para	</a:t>
            </a:r>
            <a:r>
              <a:rPr dirty="0" sz="2600" spc="155" b="1">
                <a:solidFill>
                  <a:srgbClr val="0E7D80"/>
                </a:solidFill>
                <a:latin typeface="Century Gothic"/>
                <a:cs typeface="Century Gothic"/>
              </a:rPr>
              <a:t>ahli	</a:t>
            </a:r>
            <a:r>
              <a:rPr dirty="0" sz="2600" spc="185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600" spc="15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600" spc="170" b="1">
                <a:solidFill>
                  <a:srgbClr val="0E7D80"/>
                </a:solidFill>
                <a:latin typeface="Century Gothic"/>
                <a:cs typeface="Century Gothic"/>
              </a:rPr>
              <a:t>menunjukkan	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tiga	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kategori</a:t>
            </a:r>
            <a:endParaRPr sz="2600">
              <a:latin typeface="Century Gothic"/>
              <a:cs typeface="Century Gothic"/>
            </a:endParaRPr>
          </a:p>
          <a:p>
            <a:pPr marL="12700" marR="5080">
              <a:lnSpc>
                <a:spcPct val="117800"/>
              </a:lnSpc>
              <a:tabLst>
                <a:tab pos="1939925" algn="l"/>
                <a:tab pos="2983230" algn="l"/>
                <a:tab pos="3953510" algn="l"/>
                <a:tab pos="4155440" algn="l"/>
                <a:tab pos="5166360" algn="l"/>
                <a:tab pos="6082665" algn="l"/>
                <a:tab pos="6435725" algn="l"/>
                <a:tab pos="7563484" algn="l"/>
                <a:tab pos="8141334" algn="l"/>
                <a:tab pos="9490710" algn="l"/>
                <a:tab pos="10069195" algn="l"/>
                <a:tab pos="11762740" algn="l"/>
              </a:tabLst>
            </a:pP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24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spc="-5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33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31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76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60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33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600" spc="-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-1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6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spc="-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600" spc="5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2600" spc="15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600" spc="170" b="1">
                <a:solidFill>
                  <a:srgbClr val="0E7D80"/>
                </a:solidFill>
                <a:latin typeface="Century Gothic"/>
                <a:cs typeface="Century Gothic"/>
              </a:rPr>
              <a:t>penyadar.	</a:t>
            </a:r>
            <a:r>
              <a:rPr dirty="0" sz="2600" spc="260" b="1">
                <a:solidFill>
                  <a:srgbClr val="0E7D80"/>
                </a:solidFill>
                <a:latin typeface="Century Gothic"/>
                <a:cs typeface="Century Gothic"/>
              </a:rPr>
              <a:t>Untuk	</a:t>
            </a:r>
            <a:r>
              <a:rPr dirty="0" sz="2600" spc="195" b="1">
                <a:solidFill>
                  <a:srgbClr val="0E7D80"/>
                </a:solidFill>
                <a:latin typeface="Century Gothic"/>
                <a:cs typeface="Century Gothic"/>
              </a:rPr>
              <a:t>setiap	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kategori	</a:t>
            </a:r>
            <a:r>
              <a:rPr dirty="0" sz="2600" spc="15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600" spc="240" b="1">
                <a:solidFill>
                  <a:srgbClr val="0E7D80"/>
                </a:solidFill>
                <a:latin typeface="Century Gothic"/>
                <a:cs typeface="Century Gothic"/>
              </a:rPr>
              <a:t>terdapat</a:t>
            </a:r>
            <a:endParaRPr sz="2600">
              <a:latin typeface="Century Gothic"/>
              <a:cs typeface="Century Gothic"/>
            </a:endParaRPr>
          </a:p>
          <a:p>
            <a:pPr marL="12700" marR="201930">
              <a:lnSpc>
                <a:spcPct val="117800"/>
              </a:lnSpc>
              <a:tabLst>
                <a:tab pos="1922780" algn="l"/>
                <a:tab pos="3183255" algn="l"/>
                <a:tab pos="4227195" algn="l"/>
                <a:tab pos="6433185" algn="l"/>
                <a:tab pos="8107045" algn="l"/>
                <a:tab pos="11025505" algn="l"/>
              </a:tabLst>
            </a:pP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ap</a:t>
            </a:r>
            <a:r>
              <a:rPr dirty="0" sz="2600" spc="-7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8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24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spc="-5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29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600" spc="19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204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600" spc="33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50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apa</a:t>
            </a:r>
            <a:r>
              <a:rPr dirty="0" sz="260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600" spc="20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19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ba</a:t>
            </a:r>
            <a:r>
              <a:rPr dirty="0" sz="2600" spc="22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600" spc="1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6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6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600" spc="52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600" spc="16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600" spc="33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600" spc="7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600" spc="95" b="1">
                <a:solidFill>
                  <a:srgbClr val="0E7D80"/>
                </a:solidFill>
                <a:latin typeface="Century Gothic"/>
                <a:cs typeface="Century Gothic"/>
              </a:rPr>
              <a:t>s  </a:t>
            </a:r>
            <a:r>
              <a:rPr dirty="0" sz="2600" spc="150" b="1">
                <a:solidFill>
                  <a:srgbClr val="0E7D80"/>
                </a:solidFill>
                <a:latin typeface="Century Gothic"/>
                <a:cs typeface="Century Gothic"/>
              </a:rPr>
              <a:t>kelompok.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1"/>
            <a:ext cx="4373138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4717" y="426195"/>
            <a:ext cx="1097280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29990" algn="l"/>
                <a:tab pos="6089650" algn="l"/>
                <a:tab pos="6543040" algn="l"/>
                <a:tab pos="8873490" algn="l"/>
              </a:tabLst>
            </a:pPr>
            <a:r>
              <a:rPr dirty="0" sz="5000" spc="57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5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31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-5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143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5000" spc="33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5000" spc="26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00" spc="2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-35" b="1">
                <a:solidFill>
                  <a:srgbClr val="0E7D80"/>
                </a:solidFill>
                <a:latin typeface="Century Gothic"/>
                <a:cs typeface="Century Gothic"/>
              </a:rPr>
              <a:t>: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1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81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5000" spc="38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5000" spc="6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000" spc="33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792" y="1428011"/>
            <a:ext cx="13326744" cy="8283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92480">
              <a:lnSpc>
                <a:spcPct val="115900"/>
              </a:lnSpc>
              <a:spcBef>
                <a:spcPts val="95"/>
              </a:spcBef>
              <a:tabLst>
                <a:tab pos="1517015" algn="l"/>
                <a:tab pos="1607185" algn="l"/>
                <a:tab pos="2487295" algn="l"/>
                <a:tab pos="2821940" algn="l"/>
                <a:tab pos="3884295" algn="l"/>
                <a:tab pos="4388485" algn="l"/>
                <a:tab pos="4516120" algn="l"/>
                <a:tab pos="5245100" algn="l"/>
                <a:tab pos="5883275" algn="l"/>
                <a:tab pos="5905500" algn="l"/>
                <a:tab pos="7634605" algn="l"/>
                <a:tab pos="7795259" algn="l"/>
                <a:tab pos="8195945" algn="l"/>
                <a:tab pos="8982075" algn="l"/>
                <a:tab pos="9169400" algn="l"/>
                <a:tab pos="10217150" algn="l"/>
                <a:tab pos="10564495" algn="l"/>
                <a:tab pos="10908030" algn="l"/>
                <a:tab pos="11442700" algn="l"/>
              </a:tabLst>
            </a:pPr>
            <a:r>
              <a:rPr dirty="0" sz="2750" spc="145" b="1">
                <a:solidFill>
                  <a:srgbClr val="B8617D"/>
                </a:solidFill>
                <a:latin typeface="Century Gothic"/>
                <a:cs typeface="Century Gothic"/>
              </a:rPr>
              <a:t>Aubrey	</a:t>
            </a:r>
            <a:r>
              <a:rPr dirty="0" sz="2750" spc="260" b="1">
                <a:solidFill>
                  <a:srgbClr val="B8617D"/>
                </a:solidFill>
                <a:latin typeface="Century Gothic"/>
                <a:cs typeface="Century Gothic"/>
              </a:rPr>
              <a:t>Fisher	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meneliti		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tindak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komunikasi	</a:t>
            </a:r>
            <a:r>
              <a:rPr dirty="0" sz="2750" spc="145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750" spc="220" b="1">
                <a:solidFill>
                  <a:srgbClr val="B8617D"/>
                </a:solidFill>
                <a:latin typeface="Century Gothic"/>
                <a:cs typeface="Century Gothic"/>
              </a:rPr>
              <a:t>tugas	</a:t>
            </a:r>
            <a:r>
              <a:rPr dirty="0" sz="2750" spc="80" b="1">
                <a:solidFill>
                  <a:srgbClr val="B8617D"/>
                </a:solidFill>
                <a:latin typeface="Century Gothic"/>
                <a:cs typeface="Century Gothic"/>
              </a:rPr>
              <a:t>dan  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menemukan	</a:t>
            </a:r>
            <a:r>
              <a:rPr dirty="0" sz="2750" spc="95" b="1">
                <a:solidFill>
                  <a:srgbClr val="B8617D"/>
                </a:solidFill>
                <a:latin typeface="Century Gothic"/>
                <a:cs typeface="Century Gothic"/>
              </a:rPr>
              <a:t>bahwa	</a:t>
            </a:r>
            <a:r>
              <a:rPr dirty="0" sz="2750" spc="145" b="1">
                <a:solidFill>
                  <a:srgbClr val="B8617D"/>
                </a:solidFill>
                <a:latin typeface="Century Gothic"/>
                <a:cs typeface="Century Gothic"/>
              </a:rPr>
              <a:t>kelompok		</a:t>
            </a:r>
            <a:r>
              <a:rPr dirty="0" sz="2750" spc="170" b="1">
                <a:solidFill>
                  <a:srgbClr val="B8617D"/>
                </a:solidFill>
                <a:latin typeface="Century Gothic"/>
                <a:cs typeface="Century Gothic"/>
              </a:rPr>
              <a:t>melewati	</a:t>
            </a:r>
            <a:r>
              <a:rPr dirty="0" sz="2750" spc="160" b="1">
                <a:solidFill>
                  <a:srgbClr val="B8617D"/>
                </a:solidFill>
                <a:latin typeface="Century Gothic"/>
                <a:cs typeface="Century Gothic"/>
              </a:rPr>
              <a:t>empat	</a:t>
            </a:r>
            <a:r>
              <a:rPr dirty="0" sz="2750" spc="175" b="1">
                <a:solidFill>
                  <a:srgbClr val="B8617D"/>
                </a:solidFill>
                <a:latin typeface="Century Gothic"/>
                <a:cs typeface="Century Gothic"/>
              </a:rPr>
              <a:t>tahap:	</a:t>
            </a:r>
            <a:r>
              <a:rPr dirty="0" sz="2750" spc="235" b="1">
                <a:solidFill>
                  <a:srgbClr val="B8617D"/>
                </a:solidFill>
                <a:latin typeface="Century Gothic"/>
                <a:cs typeface="Century Gothic"/>
              </a:rPr>
              <a:t>orientasi,  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60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-12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750" spc="-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-8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79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1955164" algn="l"/>
                <a:tab pos="3246120" algn="l"/>
                <a:tab pos="5405120" algn="l"/>
                <a:tab pos="6696075" algn="l"/>
                <a:tab pos="9097645" algn="l"/>
                <a:tab pos="11055985" algn="l"/>
                <a:tab pos="12150090" algn="l"/>
              </a:tabLst>
            </a:pP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berusaha	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saling	</a:t>
            </a:r>
            <a:r>
              <a:rPr dirty="0" sz="2750" spc="145" b="1">
                <a:solidFill>
                  <a:srgbClr val="B8617D"/>
                </a:solidFill>
                <a:latin typeface="Century Gothic"/>
                <a:cs typeface="Century Gothic"/>
              </a:rPr>
              <a:t>mengenal,	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saling	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menangkap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perasaan	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lain.</a:t>
            </a:r>
            <a:endParaRPr sz="2750">
              <a:latin typeface="Century Gothic"/>
              <a:cs typeface="Century Gothic"/>
            </a:endParaRPr>
          </a:p>
          <a:p>
            <a:pPr marL="12700" marR="5080">
              <a:lnSpc>
                <a:spcPct val="115900"/>
              </a:lnSpc>
              <a:tabLst>
                <a:tab pos="597535" algn="l"/>
                <a:tab pos="2080260" algn="l"/>
                <a:tab pos="2612390" algn="l"/>
                <a:tab pos="3351529" algn="l"/>
                <a:tab pos="5327650" algn="l"/>
                <a:tab pos="5440680" algn="l"/>
                <a:tab pos="7327265" algn="l"/>
                <a:tab pos="7913370" algn="l"/>
                <a:tab pos="8770620" algn="l"/>
                <a:tab pos="11083290" algn="l"/>
                <a:tab pos="12196445" algn="l"/>
              </a:tabLst>
            </a:pP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-67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ada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3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aa</a:t>
            </a:r>
            <a:r>
              <a:rPr dirty="0" sz="2750" spc="-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spc="-8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79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750" spc="-2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pad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60" b="1">
                <a:solidFill>
                  <a:srgbClr val="B8617D"/>
                </a:solidFill>
                <a:latin typeface="Century Gothic"/>
                <a:cs typeface="Century Gothic"/>
              </a:rPr>
              <a:t>p  </a:t>
            </a:r>
            <a:r>
              <a:rPr dirty="0" sz="2750" spc="140" b="1">
                <a:solidFill>
                  <a:srgbClr val="B8617D"/>
                </a:solidFill>
                <a:latin typeface="Century Gothic"/>
                <a:cs typeface="Century Gothic"/>
              </a:rPr>
              <a:t>ini	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umumnya	</a:t>
            </a:r>
            <a:r>
              <a:rPr dirty="0" sz="2750" spc="165" b="1">
                <a:solidFill>
                  <a:srgbClr val="B8617D"/>
                </a:solidFill>
                <a:latin typeface="Century Gothic"/>
                <a:cs typeface="Century Gothic"/>
              </a:rPr>
              <a:t>menunjukkan	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persetujuan,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mempersoalkan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2541270" algn="l"/>
                <a:tab pos="3397885" algn="l"/>
                <a:tab pos="5340350" algn="l"/>
                <a:tab pos="7982584" algn="l"/>
                <a:tab pos="10076180" algn="l"/>
                <a:tab pos="11423650" algn="l"/>
              </a:tabLst>
            </a:pPr>
            <a:r>
              <a:rPr dirty="0" sz="2750" spc="204" b="1">
                <a:solidFill>
                  <a:srgbClr val="B8617D"/>
                </a:solidFill>
                <a:latin typeface="Century Gothic"/>
                <a:cs typeface="Century Gothic"/>
              </a:rPr>
              <a:t>pernyataan,	</a:t>
            </a:r>
            <a:r>
              <a:rPr dirty="0" sz="2750" spc="80" b="1">
                <a:solidFill>
                  <a:srgbClr val="B8617D"/>
                </a:solidFill>
                <a:latin typeface="Century Gothic"/>
                <a:cs typeface="Century Gothic"/>
              </a:rPr>
              <a:t>dan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berusaha	memperjelas	</a:t>
            </a:r>
            <a:r>
              <a:rPr dirty="0" sz="2750" spc="250" b="1">
                <a:solidFill>
                  <a:srgbClr val="B8617D"/>
                </a:solidFill>
                <a:latin typeface="Century Gothic"/>
                <a:cs typeface="Century Gothic"/>
              </a:rPr>
              <a:t>informasi.	</a:t>
            </a:r>
            <a:r>
              <a:rPr dirty="0" sz="2750" spc="225" b="1">
                <a:solidFill>
                  <a:srgbClr val="B8617D"/>
                </a:solidFill>
                <a:latin typeface="Century Gothic"/>
                <a:cs typeface="Century Gothic"/>
              </a:rPr>
              <a:t>Tahap	</a:t>
            </a:r>
            <a:r>
              <a:rPr dirty="0" sz="2750" spc="95" b="1">
                <a:solidFill>
                  <a:srgbClr val="B8617D"/>
                </a:solidFill>
                <a:latin typeface="Century Gothic"/>
                <a:cs typeface="Century Gothic"/>
              </a:rPr>
              <a:t>kedua</a:t>
            </a:r>
            <a:endParaRPr sz="2750">
              <a:latin typeface="Century Gothic"/>
              <a:cs typeface="Century Gothic"/>
            </a:endParaRPr>
          </a:p>
          <a:p>
            <a:pPr marL="12700" marR="266700">
              <a:lnSpc>
                <a:spcPct val="115900"/>
              </a:lnSpc>
              <a:tabLst>
                <a:tab pos="1482725" algn="l"/>
                <a:tab pos="1532255" algn="l"/>
                <a:tab pos="2921000" algn="l"/>
                <a:tab pos="3474720" algn="l"/>
                <a:tab pos="5490210" algn="l"/>
                <a:tab pos="7040880" algn="l"/>
                <a:tab pos="7729855" algn="l"/>
                <a:tab pos="8213725" algn="l"/>
                <a:tab pos="9106535" algn="l"/>
                <a:tab pos="9668510" algn="l"/>
                <a:tab pos="10549255" algn="l"/>
                <a:tab pos="11556365" algn="l"/>
              </a:tabLst>
            </a:pP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60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-2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265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daa</a:t>
            </a:r>
            <a:r>
              <a:rPr dirty="0" sz="2750" spc="-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8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750" spc="-50" b="1">
                <a:solidFill>
                  <a:srgbClr val="B8617D"/>
                </a:solidFill>
                <a:latin typeface="Century Gothic"/>
                <a:cs typeface="Century Gothic"/>
              </a:rPr>
              <a:t>-  </a:t>
            </a:r>
            <a:r>
              <a:rPr dirty="0" sz="2750" spc="165" b="1">
                <a:solidFill>
                  <a:srgbClr val="B8617D"/>
                </a:solidFill>
                <a:latin typeface="Century Gothic"/>
                <a:cs typeface="Century Gothic"/>
              </a:rPr>
              <a:t>masing	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berusaha	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mempertahankan	posisinya.	</a:t>
            </a:r>
            <a:r>
              <a:rPr dirty="0" sz="2750" spc="240" b="1">
                <a:solidFill>
                  <a:srgbClr val="B8617D"/>
                </a:solidFill>
                <a:latin typeface="Century Gothic"/>
                <a:cs typeface="Century Gothic"/>
              </a:rPr>
              <a:t>Tindak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komunikasi</a:t>
            </a:r>
            <a:endParaRPr sz="27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tabLst>
                <a:tab pos="1125220" algn="l"/>
                <a:tab pos="2396490" algn="l"/>
                <a:tab pos="2981325" algn="l"/>
                <a:tab pos="5489575" algn="l"/>
                <a:tab pos="7001509" algn="l"/>
                <a:tab pos="9405620" algn="l"/>
                <a:tab pos="10535285" algn="l"/>
                <a:tab pos="11978640" algn="l"/>
              </a:tabLst>
            </a:pPr>
            <a:r>
              <a:rPr dirty="0" sz="2750" spc="70" b="1">
                <a:solidFill>
                  <a:srgbClr val="B8617D"/>
                </a:solidFill>
                <a:latin typeface="Century Gothic"/>
                <a:cs typeface="Century Gothic"/>
              </a:rPr>
              <a:t>pada	</a:t>
            </a:r>
            <a:r>
              <a:rPr dirty="0" sz="2750" spc="170" b="1">
                <a:solidFill>
                  <a:srgbClr val="B8617D"/>
                </a:solidFill>
                <a:latin typeface="Century Gothic"/>
                <a:cs typeface="Century Gothic"/>
              </a:rPr>
              <a:t>tahap	</a:t>
            </a:r>
            <a:r>
              <a:rPr dirty="0" sz="2750" spc="140" b="1">
                <a:solidFill>
                  <a:srgbClr val="B8617D"/>
                </a:solidFill>
                <a:latin typeface="Century Gothic"/>
                <a:cs typeface="Century Gothic"/>
              </a:rPr>
              <a:t>ini	kebanyakan	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berupa	</a:t>
            </a:r>
            <a:r>
              <a:rPr dirty="0" sz="2750" spc="204" b="1">
                <a:solidFill>
                  <a:srgbClr val="B8617D"/>
                </a:solidFill>
                <a:latin typeface="Century Gothic"/>
                <a:cs typeface="Century Gothic"/>
              </a:rPr>
              <a:t>pertanyaan	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tidak	</a:t>
            </a:r>
            <a:r>
              <a:rPr dirty="0" sz="2750" spc="220" b="1">
                <a:solidFill>
                  <a:srgbClr val="B8617D"/>
                </a:solidFill>
                <a:latin typeface="Century Gothic"/>
                <a:cs typeface="Century Gothic"/>
              </a:rPr>
              <a:t>setuju,	</a:t>
            </a:r>
            <a:r>
              <a:rPr dirty="0" sz="2750" spc="80" b="1">
                <a:solidFill>
                  <a:srgbClr val="B8617D"/>
                </a:solidFill>
                <a:latin typeface="Century Gothic"/>
                <a:cs typeface="Century Gothic"/>
              </a:rPr>
              <a:t>dan</a:t>
            </a:r>
            <a:endParaRPr sz="2750">
              <a:latin typeface="Century Gothic"/>
              <a:cs typeface="Century Gothic"/>
            </a:endParaRPr>
          </a:p>
          <a:p>
            <a:pPr algn="just" marL="12700" marR="218440">
              <a:lnSpc>
                <a:spcPct val="115900"/>
              </a:lnSpc>
            </a:pPr>
            <a:r>
              <a:rPr dirty="0" sz="2750" spc="160" b="1">
                <a:solidFill>
                  <a:srgbClr val="B8617D"/>
                </a:solidFill>
                <a:latin typeface="Century Gothic"/>
                <a:cs typeface="Century Gothic"/>
              </a:rPr>
              <a:t>biasanya 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menghubungkan 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diri </a:t>
            </a:r>
            <a:r>
              <a:rPr dirty="0" sz="2750" spc="11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pihak 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2750" spc="200" b="1">
                <a:solidFill>
                  <a:srgbClr val="B8617D"/>
                </a:solidFill>
                <a:latin typeface="Century Gothic"/>
                <a:cs typeface="Century Gothic"/>
              </a:rPr>
              <a:t>pro </a:t>
            </a:r>
            <a:r>
              <a:rPr dirty="0" sz="2750" spc="18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2750" spc="235" b="1">
                <a:solidFill>
                  <a:srgbClr val="B8617D"/>
                </a:solidFill>
                <a:latin typeface="Century Gothic"/>
                <a:cs typeface="Century Gothic"/>
              </a:rPr>
              <a:t>kontra.  </a:t>
            </a:r>
            <a:r>
              <a:rPr dirty="0" sz="2750" spc="225" b="1">
                <a:solidFill>
                  <a:srgbClr val="B8617D"/>
                </a:solidFill>
                <a:latin typeface="Century Gothic"/>
                <a:cs typeface="Century Gothic"/>
              </a:rPr>
              <a:t>Tahap </a:t>
            </a:r>
            <a:r>
              <a:rPr dirty="0" sz="2750" spc="175" b="1">
                <a:solidFill>
                  <a:srgbClr val="B8617D"/>
                </a:solidFill>
                <a:latin typeface="Century Gothic"/>
                <a:cs typeface="Century Gothic"/>
              </a:rPr>
              <a:t>ketiga 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pemunculan </a:t>
            </a:r>
            <a:r>
              <a:rPr dirty="0" sz="2750" spc="120" b="1">
                <a:solidFill>
                  <a:srgbClr val="B8617D"/>
                </a:solidFill>
                <a:latin typeface="Century Gothic"/>
                <a:cs typeface="Century Gothic"/>
              </a:rPr>
              <a:t>(emergence) 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mengurangi </a:t>
            </a:r>
            <a:r>
              <a:rPr dirty="0" sz="2750" spc="245" b="1">
                <a:solidFill>
                  <a:srgbClr val="B8617D"/>
                </a:solidFill>
                <a:latin typeface="Century Gothic"/>
                <a:cs typeface="Century Gothic"/>
              </a:rPr>
              <a:t>tingkat  </a:t>
            </a:r>
            <a:r>
              <a:rPr dirty="0" sz="2750" spc="225" b="1">
                <a:solidFill>
                  <a:srgbClr val="B8617D"/>
                </a:solidFill>
                <a:latin typeface="Century Gothic"/>
                <a:cs typeface="Century Gothic"/>
              </a:rPr>
              <a:t>polarisasi </a:t>
            </a:r>
            <a:r>
              <a:rPr dirty="0" sz="2750" spc="8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2750" spc="140" b="1">
                <a:solidFill>
                  <a:srgbClr val="B8617D"/>
                </a:solidFill>
                <a:latin typeface="Century Gothic"/>
                <a:cs typeface="Century Gothic"/>
              </a:rPr>
              <a:t>perbedaan </a:t>
            </a:r>
            <a:r>
              <a:rPr dirty="0" sz="2750" spc="145" b="1">
                <a:solidFill>
                  <a:srgbClr val="B8617D"/>
                </a:solidFill>
                <a:latin typeface="Century Gothic"/>
                <a:cs typeface="Century Gothic"/>
              </a:rPr>
              <a:t>pendapat. 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yang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750" spc="170" b="1">
                <a:solidFill>
                  <a:srgbClr val="B8617D"/>
                </a:solidFill>
                <a:latin typeface="Century Gothic"/>
                <a:cs typeface="Century Gothic"/>
              </a:rPr>
              <a:t>menentang</a:t>
            </a:r>
            <a:endParaRPr sz="2750">
              <a:latin typeface="Century Gothic"/>
              <a:cs typeface="Century Gothic"/>
            </a:endParaRPr>
          </a:p>
          <a:p>
            <a:pPr marL="12700" marR="566420">
              <a:lnSpc>
                <a:spcPct val="115900"/>
              </a:lnSpc>
              <a:spcBef>
                <a:spcPts val="5"/>
              </a:spcBef>
              <a:tabLst>
                <a:tab pos="1410335" algn="l"/>
                <a:tab pos="1524000" algn="l"/>
                <a:tab pos="3165475" algn="l"/>
                <a:tab pos="4360545" algn="l"/>
                <a:tab pos="4840605" algn="l"/>
                <a:tab pos="5455285" algn="l"/>
                <a:tab pos="5970270" algn="l"/>
                <a:tab pos="7134859" algn="l"/>
                <a:tab pos="8483600" algn="l"/>
                <a:tab pos="8577580" algn="l"/>
                <a:tab pos="10316845" algn="l"/>
                <a:tab pos="10890885" algn="l"/>
              </a:tabLst>
            </a:pP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-3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265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750" spc="-2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265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-8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79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750" spc="-2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245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750" spc="-60" b="1">
                <a:solidFill>
                  <a:srgbClr val="B8617D"/>
                </a:solidFill>
                <a:latin typeface="Century Gothic"/>
                <a:cs typeface="Century Gothic"/>
              </a:rPr>
              <a:t>a  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berupa		</a:t>
            </a:r>
            <a:r>
              <a:rPr dirty="0" sz="2750" spc="204" b="1">
                <a:solidFill>
                  <a:srgbClr val="B8617D"/>
                </a:solidFill>
                <a:latin typeface="Century Gothic"/>
                <a:cs typeface="Century Gothic"/>
              </a:rPr>
              <a:t>usulan-usulan	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ambigu.	</a:t>
            </a:r>
            <a:r>
              <a:rPr dirty="0" sz="2750" spc="225" b="1">
                <a:solidFill>
                  <a:srgbClr val="B8617D"/>
                </a:solidFill>
                <a:latin typeface="Century Gothic"/>
                <a:cs typeface="Century Gothic"/>
              </a:rPr>
              <a:t>Tahap	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keempat	</a:t>
            </a:r>
            <a:r>
              <a:rPr dirty="0" sz="2750" spc="120" b="1">
                <a:solidFill>
                  <a:srgbClr val="B8617D"/>
                </a:solidFill>
                <a:latin typeface="Century Gothic"/>
                <a:cs typeface="Century Gothic"/>
              </a:rPr>
              <a:t>peneguhan</a:t>
            </a:r>
            <a:endParaRPr sz="2750">
              <a:latin typeface="Century Gothic"/>
              <a:cs typeface="Century Gothic"/>
            </a:endParaRPr>
          </a:p>
          <a:p>
            <a:pPr marL="12700" marR="278130">
              <a:lnSpc>
                <a:spcPct val="115900"/>
              </a:lnSpc>
              <a:tabLst>
                <a:tab pos="868680" algn="l"/>
                <a:tab pos="1058545" algn="l"/>
                <a:tab pos="2830830" algn="l"/>
                <a:tab pos="3467735" algn="l"/>
                <a:tab pos="5620385" algn="l"/>
                <a:tab pos="5670550" algn="l"/>
                <a:tab pos="6714490" algn="l"/>
                <a:tab pos="7780655" algn="l"/>
                <a:tab pos="8276590" algn="l"/>
                <a:tab pos="8874760" algn="l"/>
                <a:tab pos="9234805" algn="l"/>
                <a:tab pos="9832340" algn="l"/>
                <a:tab pos="11172825" algn="l"/>
              </a:tabLst>
            </a:pP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pa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gg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750" spc="52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-3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750" spc="-12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3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750" spc="12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245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2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750" spc="-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750" spc="2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750" spc="-2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750" spc="-4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75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750" spc="30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18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750" spc="12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750" spc="15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750" spc="-20" b="1">
                <a:solidFill>
                  <a:srgbClr val="B8617D"/>
                </a:solidFill>
                <a:latin typeface="Century Gothic"/>
                <a:cs typeface="Century Gothic"/>
              </a:rPr>
              <a:t>k  </a:t>
            </a:r>
            <a:r>
              <a:rPr dirty="0" sz="2750" spc="80" b="1">
                <a:solidFill>
                  <a:srgbClr val="B8617D"/>
                </a:solidFill>
                <a:latin typeface="Century Gothic"/>
                <a:cs typeface="Century Gothic"/>
              </a:rPr>
              <a:t>dan	</a:t>
            </a:r>
            <a:r>
              <a:rPr dirty="0" sz="2750" spc="195" b="1">
                <a:solidFill>
                  <a:srgbClr val="B8617D"/>
                </a:solidFill>
                <a:latin typeface="Century Gothic"/>
                <a:cs typeface="Century Gothic"/>
              </a:rPr>
              <a:t>memperkuat	</a:t>
            </a:r>
            <a:r>
              <a:rPr dirty="0" sz="2750" spc="190" b="1">
                <a:solidFill>
                  <a:srgbClr val="B8617D"/>
                </a:solidFill>
                <a:latin typeface="Century Gothic"/>
                <a:cs typeface="Century Gothic"/>
              </a:rPr>
              <a:t>keputusan	</a:t>
            </a:r>
            <a:r>
              <a:rPr dirty="0" sz="2750" spc="130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750" spc="150" b="1">
                <a:solidFill>
                  <a:srgbClr val="B8617D"/>
                </a:solidFill>
                <a:latin typeface="Century Gothic"/>
                <a:cs typeface="Century Gothic"/>
              </a:rPr>
              <a:t>diambil	</a:t>
            </a:r>
            <a:r>
              <a:rPr dirty="0" sz="2750" spc="120" b="1">
                <a:solidFill>
                  <a:srgbClr val="B8617D"/>
                </a:solidFill>
                <a:latin typeface="Century Gothic"/>
                <a:cs typeface="Century Gothic"/>
              </a:rPr>
              <a:t>oleh	</a:t>
            </a:r>
            <a:r>
              <a:rPr dirty="0" sz="2750" spc="140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27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2"/>
            <a:ext cx="4373138" cy="1028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9276" y="167900"/>
            <a:ext cx="13025755" cy="17970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69180" marR="5080" indent="-4857115">
              <a:lnSpc>
                <a:spcPct val="116300"/>
              </a:lnSpc>
              <a:spcBef>
                <a:spcPts val="95"/>
              </a:spcBef>
              <a:tabLst>
                <a:tab pos="2343150" algn="l"/>
                <a:tab pos="6421120" algn="l"/>
                <a:tab pos="6874509" algn="l"/>
                <a:tab pos="9205595" algn="l"/>
                <a:tab pos="11739245" algn="l"/>
              </a:tabLst>
            </a:pP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1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61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969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00" spc="944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31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33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000" spc="-2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-35" b="1">
                <a:solidFill>
                  <a:srgbClr val="0E7D80"/>
                </a:solidFill>
                <a:latin typeface="Century Gothic"/>
                <a:cs typeface="Century Gothic"/>
              </a:rPr>
              <a:t>: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1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77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0E7D80"/>
                </a:solidFill>
                <a:latin typeface="Century Gothic"/>
                <a:cs typeface="Century Gothic"/>
              </a:rPr>
              <a:t>nn</a:t>
            </a:r>
            <a:r>
              <a:rPr dirty="0" sz="5000" spc="38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5000" spc="2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5000" spc="-15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5000" spc="330" b="1">
                <a:solidFill>
                  <a:srgbClr val="0E7D80"/>
                </a:solidFill>
                <a:latin typeface="Century Gothic"/>
                <a:cs typeface="Century Gothic"/>
              </a:rPr>
              <a:t>Shepherd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162" y="2170092"/>
            <a:ext cx="13279755" cy="7693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15035">
              <a:lnSpc>
                <a:spcPct val="115100"/>
              </a:lnSpc>
              <a:spcBef>
                <a:spcPts val="100"/>
              </a:spcBef>
            </a:pP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Banyak </a:t>
            </a:r>
            <a:r>
              <a:rPr dirty="0" sz="1900" spc="75" b="1">
                <a:solidFill>
                  <a:srgbClr val="B8617D"/>
                </a:solidFill>
                <a:latin typeface="Century Gothic"/>
                <a:cs typeface="Century Gothic"/>
              </a:rPr>
              <a:t>model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dikemukakan, </a:t>
            </a:r>
            <a:r>
              <a:rPr dirty="0" sz="1900" spc="150" b="1">
                <a:solidFill>
                  <a:srgbClr val="B8617D"/>
                </a:solidFill>
                <a:latin typeface="Century Gothic"/>
                <a:cs typeface="Century Gothic"/>
              </a:rPr>
              <a:t>tetapi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disini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kita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mengambil </a:t>
            </a:r>
            <a:r>
              <a:rPr dirty="0" sz="1900" spc="75" b="1">
                <a:solidFill>
                  <a:srgbClr val="B8617D"/>
                </a:solidFill>
                <a:latin typeface="Century Gothic"/>
                <a:cs typeface="Century Gothic"/>
              </a:rPr>
              <a:t>model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Bennis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Shepherd,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uraiannya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kita kutip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dari </a:t>
            </a:r>
            <a:r>
              <a:rPr dirty="0" sz="1900" spc="75" b="1">
                <a:solidFill>
                  <a:srgbClr val="B8617D"/>
                </a:solidFill>
                <a:latin typeface="Century Gothic"/>
                <a:cs typeface="Century Gothic"/>
              </a:rPr>
              <a:t>Cragan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95" b="1">
                <a:solidFill>
                  <a:srgbClr val="B8617D"/>
                </a:solidFill>
                <a:latin typeface="Century Gothic"/>
                <a:cs typeface="Century Gothic"/>
              </a:rPr>
              <a:t>Wright</a:t>
            </a:r>
            <a:r>
              <a:rPr dirty="0" sz="1900" spc="27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(1980).</a:t>
            </a:r>
            <a:endParaRPr sz="1900">
              <a:latin typeface="Century Gothic"/>
              <a:cs typeface="Century Gothic"/>
            </a:endParaRPr>
          </a:p>
          <a:p>
            <a:pPr marL="12700" marR="52705">
              <a:lnSpc>
                <a:spcPct val="115100"/>
              </a:lnSpc>
              <a:tabLst>
                <a:tab pos="5110480" algn="l"/>
              </a:tabLst>
            </a:pPr>
            <a:r>
              <a:rPr dirty="0" sz="1900" spc="150" b="1">
                <a:solidFill>
                  <a:srgbClr val="B8617D"/>
                </a:solidFill>
                <a:latin typeface="Century Gothic"/>
                <a:cs typeface="Century Gothic"/>
              </a:rPr>
              <a:t>Tahap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satu: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Kebergantungan </a:t>
            </a:r>
            <a:r>
              <a:rPr dirty="0" sz="1900" spc="40" b="1">
                <a:solidFill>
                  <a:srgbClr val="B8617D"/>
                </a:solidFill>
                <a:latin typeface="Century Gothic"/>
                <a:cs typeface="Century Gothic"/>
              </a:rPr>
              <a:t>pada </a:t>
            </a:r>
            <a:r>
              <a:rPr dirty="0" sz="1900" spc="185" b="1">
                <a:solidFill>
                  <a:srgbClr val="B8617D"/>
                </a:solidFill>
                <a:latin typeface="Century Gothic"/>
                <a:cs typeface="Century Gothic"/>
              </a:rPr>
              <a:t>otoritas. </a:t>
            </a:r>
            <a:r>
              <a:rPr dirty="0" sz="1900" spc="140" b="1">
                <a:solidFill>
                  <a:srgbClr val="B8617D"/>
                </a:solidFill>
                <a:latin typeface="Century Gothic"/>
                <a:cs typeface="Century Gothic"/>
              </a:rPr>
              <a:t>Bila </a:t>
            </a:r>
            <a:r>
              <a:rPr dirty="0" sz="1900" spc="40" b="1">
                <a:solidFill>
                  <a:srgbClr val="B8617D"/>
                </a:solidFill>
                <a:latin typeface="Century Gothic"/>
                <a:cs typeface="Century Gothic"/>
              </a:rPr>
              <a:t>dua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belas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berkumpul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melingkar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saling 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melihat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secara </a:t>
            </a:r>
            <a:r>
              <a:rPr dirty="0" sz="1900" spc="75" b="1">
                <a:solidFill>
                  <a:srgbClr val="B8617D"/>
                </a:solidFill>
                <a:latin typeface="Century Gothic"/>
                <a:cs typeface="Century Gothic"/>
              </a:rPr>
              <a:t>kaku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selama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beberapa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menit,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seorang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anggota segera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memecahkan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ketegangan 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humor.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Kemudian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seseorang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mulai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terganggu, </a:t>
            </a:r>
            <a:r>
              <a:rPr dirty="0" sz="1900" spc="35" b="1">
                <a:solidFill>
                  <a:srgbClr val="B8617D"/>
                </a:solidFill>
                <a:latin typeface="Century Gothic"/>
                <a:cs typeface="Century Gothic"/>
              </a:rPr>
              <a:t>ia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marah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karena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pemimpinnya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menolak 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memberikan pengarahan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menyusun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acara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sehingga </a:t>
            </a:r>
            <a:r>
              <a:rPr dirty="0" sz="1900" spc="75" b="1">
                <a:solidFill>
                  <a:srgbClr val="B8617D"/>
                </a:solidFill>
                <a:latin typeface="Century Gothic"/>
                <a:cs typeface="Century Gothic"/>
              </a:rPr>
              <a:t>muncul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pemimpin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baru.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Subfase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satu 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ditandai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dengan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harapan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bahwa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pelatih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akan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segera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mengambil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ahli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pimpinan.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Subfase </a:t>
            </a:r>
            <a:r>
              <a:rPr dirty="0" sz="1900" spc="55" b="1">
                <a:solidFill>
                  <a:srgbClr val="B8617D"/>
                </a:solidFill>
                <a:latin typeface="Century Gothic"/>
                <a:cs typeface="Century Gothic"/>
              </a:rPr>
              <a:t>kedua 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dimulai 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dengan</a:t>
            </a:r>
            <a:r>
              <a:rPr dirty="0" sz="1900" spc="-13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terbentuknya</a:t>
            </a:r>
            <a:r>
              <a:rPr dirty="0" sz="1900" spc="31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koalisi	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beberapa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menyerang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pelatih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karena 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tidak </a:t>
            </a:r>
            <a:r>
              <a:rPr dirty="0" sz="1900" spc="55" b="1">
                <a:solidFill>
                  <a:srgbClr val="B8617D"/>
                </a:solidFill>
                <a:latin typeface="Century Gothic"/>
                <a:cs typeface="Century Gothic"/>
              </a:rPr>
              <a:t>mau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memimpin.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Koalisi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lainnya segera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terbentuk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mempertahankan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hak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pemimpin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untuk 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tidak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memimpin.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Akhirnya,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anggota </a:t>
            </a:r>
            <a:r>
              <a:rPr dirty="0" sz="1900" spc="-50" b="1">
                <a:solidFill>
                  <a:srgbClr val="B8617D"/>
                </a:solidFill>
                <a:latin typeface="Century Gothic"/>
                <a:cs typeface="Century Gothic"/>
              </a:rPr>
              <a:t>“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menemukan”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bebas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membentuk </a:t>
            </a:r>
            <a:r>
              <a:rPr dirty="0" sz="1900" spc="235" b="1">
                <a:solidFill>
                  <a:srgbClr val="B8617D"/>
                </a:solidFill>
                <a:latin typeface="Century Gothic"/>
                <a:cs typeface="Century Gothic"/>
              </a:rPr>
              <a:t>struktur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sendiri.</a:t>
            </a:r>
            <a:endParaRPr sz="1900">
              <a:latin typeface="Century Gothic"/>
              <a:cs typeface="Century Gothic"/>
            </a:endParaRPr>
          </a:p>
          <a:p>
            <a:pPr marL="12700" marR="5080">
              <a:lnSpc>
                <a:spcPct val="115100"/>
              </a:lnSpc>
            </a:pPr>
            <a:r>
              <a:rPr dirty="0" sz="1900" spc="150" b="1">
                <a:solidFill>
                  <a:srgbClr val="B8617D"/>
                </a:solidFill>
                <a:latin typeface="Century Gothic"/>
                <a:cs typeface="Century Gothic"/>
              </a:rPr>
              <a:t>Tahap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kedua: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kebergantungan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satu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sama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lain. </a:t>
            </a:r>
            <a:r>
              <a:rPr dirty="0" sz="1900" spc="140" b="1">
                <a:solidFill>
                  <a:srgbClr val="B8617D"/>
                </a:solidFill>
                <a:latin typeface="Century Gothic"/>
                <a:cs typeface="Century Gothic"/>
              </a:rPr>
              <a:t>Setelah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menyadari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bahwa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mendiri,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segera </a:t>
            </a:r>
            <a:r>
              <a:rPr dirty="0" sz="1900" spc="140" b="1">
                <a:solidFill>
                  <a:srgbClr val="B8617D"/>
                </a:solidFill>
                <a:latin typeface="Century Gothic"/>
                <a:cs typeface="Century Gothic"/>
              </a:rPr>
              <a:t>terpesona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satu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sama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lain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menjalani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“bulan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madu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palsu”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 yakin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bahwa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telah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menyelesaikan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konflik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menyingkirkan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“wajah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palsu”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mereka, 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ketika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itu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dimulai,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sekarang merasa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betapa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 </a:t>
            </a:r>
            <a:r>
              <a:rPr dirty="0" sz="1900" spc="165" b="1">
                <a:solidFill>
                  <a:srgbClr val="B8617D"/>
                </a:solidFill>
                <a:latin typeface="Century Gothic"/>
                <a:cs typeface="Century Gothic"/>
              </a:rPr>
              <a:t>jujur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terbuka </a:t>
            </a:r>
            <a:r>
              <a:rPr dirty="0" sz="1900" spc="35" b="1">
                <a:solidFill>
                  <a:srgbClr val="B8617D"/>
                </a:solidFill>
                <a:latin typeface="Century Gothic"/>
                <a:cs typeface="Century Gothic"/>
              </a:rPr>
              <a:t>di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antara 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sesame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mereka. </a:t>
            </a:r>
            <a:r>
              <a:rPr dirty="0" sz="1900" spc="135" b="1">
                <a:solidFill>
                  <a:srgbClr val="B8617D"/>
                </a:solidFill>
                <a:latin typeface="Century Gothic"/>
                <a:cs typeface="Century Gothic"/>
              </a:rPr>
              <a:t>Bulan </a:t>
            </a:r>
            <a:r>
              <a:rPr dirty="0" sz="1900" spc="60" b="1">
                <a:solidFill>
                  <a:srgbClr val="B8617D"/>
                </a:solidFill>
                <a:latin typeface="Century Gothic"/>
                <a:cs typeface="Century Gothic"/>
              </a:rPr>
              <a:t>muda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palsu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ini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berlangsung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singkat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anggota segera 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meninggalkan </a:t>
            </a:r>
            <a:r>
              <a:rPr dirty="0" sz="1900" spc="150" b="1">
                <a:solidFill>
                  <a:srgbClr val="B8617D"/>
                </a:solidFill>
                <a:latin typeface="Century Gothic"/>
                <a:cs typeface="Century Gothic"/>
              </a:rPr>
              <a:t>fase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kepuasan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menuju </a:t>
            </a:r>
            <a:r>
              <a:rPr dirty="0" sz="1900" spc="150" b="1">
                <a:solidFill>
                  <a:srgbClr val="B8617D"/>
                </a:solidFill>
                <a:latin typeface="Century Gothic"/>
                <a:cs typeface="Century Gothic"/>
              </a:rPr>
              <a:t>fase </a:t>
            </a:r>
            <a:r>
              <a:rPr dirty="0" sz="1900" spc="65" b="1">
                <a:solidFill>
                  <a:srgbClr val="B8617D"/>
                </a:solidFill>
                <a:latin typeface="Century Gothic"/>
                <a:cs typeface="Century Gothic"/>
              </a:rPr>
              <a:t>kedua- </a:t>
            </a:r>
            <a:r>
              <a:rPr dirty="0" sz="1900" spc="55" b="1">
                <a:solidFill>
                  <a:srgbClr val="B8617D"/>
                </a:solidFill>
                <a:latin typeface="Century Gothic"/>
                <a:cs typeface="Century Gothic"/>
              </a:rPr>
              <a:t>kekecewaan.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Subsafe </a:t>
            </a:r>
            <a:r>
              <a:rPr dirty="0" sz="1900" spc="55" b="1">
                <a:solidFill>
                  <a:srgbClr val="B8617D"/>
                </a:solidFill>
                <a:latin typeface="Century Gothic"/>
                <a:cs typeface="Century Gothic"/>
              </a:rPr>
              <a:t>kedua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ditandai </a:t>
            </a:r>
            <a:r>
              <a:rPr dirty="0" sz="1900" spc="70" b="1">
                <a:solidFill>
                  <a:srgbClr val="B8617D"/>
                </a:solidFill>
                <a:latin typeface="Century Gothic"/>
                <a:cs typeface="Century Gothic"/>
              </a:rPr>
              <a:t>dengan 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usaha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sungguh-sungguh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untuk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menemukan </a:t>
            </a:r>
            <a:r>
              <a:rPr dirty="0" sz="1900" spc="155" b="1">
                <a:solidFill>
                  <a:srgbClr val="B8617D"/>
                </a:solidFill>
                <a:latin typeface="Century Gothic"/>
                <a:cs typeface="Century Gothic"/>
              </a:rPr>
              <a:t>identitas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sebenarnya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dari setiap </a:t>
            </a:r>
            <a:r>
              <a:rPr dirty="0" sz="1900" spc="114" b="1">
                <a:solidFill>
                  <a:srgbClr val="B8617D"/>
                </a:solidFill>
                <a:latin typeface="Century Gothic"/>
                <a:cs typeface="Century Gothic"/>
              </a:rPr>
              <a:t>anggota 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kelompok.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1900" spc="15" b="1">
                <a:solidFill>
                  <a:srgbClr val="B8617D"/>
                </a:solidFill>
                <a:latin typeface="Century Gothic"/>
                <a:cs typeface="Century Gothic"/>
              </a:rPr>
              <a:t>pecah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menjadi </a:t>
            </a:r>
            <a:r>
              <a:rPr dirty="0" sz="1900" spc="40" b="1">
                <a:solidFill>
                  <a:srgbClr val="B8617D"/>
                </a:solidFill>
                <a:latin typeface="Century Gothic"/>
                <a:cs typeface="Century Gothic"/>
              </a:rPr>
              <a:t>dua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koalisi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satu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mendukung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lebih banyak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keterbukaan 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interpersonal,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yang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lain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menentangnya.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Ini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juga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periode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ketika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emosi </a:t>
            </a:r>
            <a:r>
              <a:rPr dirty="0" sz="1900" spc="140" b="1">
                <a:solidFill>
                  <a:srgbClr val="B8617D"/>
                </a:solidFill>
                <a:latin typeface="Century Gothic"/>
                <a:cs typeface="Century Gothic"/>
              </a:rPr>
              <a:t>dikuras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habis,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beberapa hal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menimbulkan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kerusakan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emosional </a:t>
            </a:r>
            <a:r>
              <a:rPr dirty="0" sz="1900" spc="40" b="1">
                <a:solidFill>
                  <a:srgbClr val="B8617D"/>
                </a:solidFill>
                <a:latin typeface="Century Gothic"/>
                <a:cs typeface="Century Gothic"/>
              </a:rPr>
              <a:t>pada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individu. </a:t>
            </a:r>
            <a:r>
              <a:rPr dirty="0" sz="1900" spc="80" b="1">
                <a:solidFill>
                  <a:srgbClr val="B8617D"/>
                </a:solidFill>
                <a:latin typeface="Century Gothic"/>
                <a:cs typeface="Century Gothic"/>
              </a:rPr>
              <a:t>Pada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subfase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inilah  </a:t>
            </a:r>
            <a:r>
              <a:rPr dirty="0" sz="1900" spc="95" b="1">
                <a:solidFill>
                  <a:srgbClr val="B8617D"/>
                </a:solidFill>
                <a:latin typeface="Century Gothic"/>
                <a:cs typeface="Century Gothic"/>
              </a:rPr>
              <a:t>keahlian </a:t>
            </a:r>
            <a:r>
              <a:rPr dirty="0" sz="1900" spc="215" b="1">
                <a:solidFill>
                  <a:srgbClr val="B8617D"/>
                </a:solidFill>
                <a:latin typeface="Century Gothic"/>
                <a:cs typeface="Century Gothic"/>
              </a:rPr>
              <a:t>instruktur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diperlukan. </a:t>
            </a:r>
            <a:r>
              <a:rPr dirty="0" sz="1900" spc="145" b="1">
                <a:solidFill>
                  <a:srgbClr val="B8617D"/>
                </a:solidFill>
                <a:latin typeface="Century Gothic"/>
                <a:cs typeface="Century Gothic"/>
              </a:rPr>
              <a:t>Intensi </a:t>
            </a:r>
            <a:r>
              <a:rPr dirty="0" sz="1900" spc="110" b="1">
                <a:solidFill>
                  <a:srgbClr val="B8617D"/>
                </a:solidFill>
                <a:latin typeface="Century Gothic"/>
                <a:cs typeface="Century Gothic"/>
              </a:rPr>
              <a:t>emosional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ini </a:t>
            </a:r>
            <a:r>
              <a:rPr dirty="0" sz="1900" spc="130" b="1">
                <a:solidFill>
                  <a:srgbClr val="B8617D"/>
                </a:solidFill>
                <a:latin typeface="Century Gothic"/>
                <a:cs typeface="Century Gothic"/>
              </a:rPr>
              <a:t>akhirnya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menimbulkan </a:t>
            </a:r>
            <a:r>
              <a:rPr dirty="0" sz="1900" spc="170" b="1">
                <a:solidFill>
                  <a:srgbClr val="B8617D"/>
                </a:solidFill>
                <a:latin typeface="Century Gothic"/>
                <a:cs typeface="Century Gothic"/>
              </a:rPr>
              <a:t>katarisis, </a:t>
            </a:r>
            <a:r>
              <a:rPr dirty="0" sz="1900" spc="50" b="1">
                <a:solidFill>
                  <a:srgbClr val="B8617D"/>
                </a:solidFill>
                <a:latin typeface="Century Gothic"/>
                <a:cs typeface="Century Gothic"/>
              </a:rPr>
              <a:t>dan  </a:t>
            </a:r>
            <a:r>
              <a:rPr dirty="0" sz="1900" spc="90" b="1">
                <a:solidFill>
                  <a:srgbClr val="B8617D"/>
                </a:solidFill>
                <a:latin typeface="Century Gothic"/>
                <a:cs typeface="Century Gothic"/>
              </a:rPr>
              <a:t>kelompok</a:t>
            </a:r>
            <a:r>
              <a:rPr dirty="0" sz="1900" spc="30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40" b="1">
                <a:solidFill>
                  <a:srgbClr val="B8617D"/>
                </a:solidFill>
                <a:latin typeface="Century Gothic"/>
                <a:cs typeface="Century Gothic"/>
              </a:rPr>
              <a:t>pada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umumnya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20" b="1">
                <a:solidFill>
                  <a:srgbClr val="B8617D"/>
                </a:solidFill>
                <a:latin typeface="Century Gothic"/>
                <a:cs typeface="Century Gothic"/>
              </a:rPr>
              <a:t>merasakan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05" b="1">
                <a:solidFill>
                  <a:srgbClr val="B8617D"/>
                </a:solidFill>
                <a:latin typeface="Century Gothic"/>
                <a:cs typeface="Century Gothic"/>
              </a:rPr>
              <a:t>keakraban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80" b="1">
                <a:solidFill>
                  <a:srgbClr val="B8617D"/>
                </a:solidFill>
                <a:latin typeface="Century Gothic"/>
                <a:cs typeface="Century Gothic"/>
              </a:rPr>
              <a:t>serta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25" b="1">
                <a:solidFill>
                  <a:srgbClr val="B8617D"/>
                </a:solidFill>
                <a:latin typeface="Century Gothic"/>
                <a:cs typeface="Century Gothic"/>
              </a:rPr>
              <a:t>kebergantungan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60" b="1">
                <a:solidFill>
                  <a:srgbClr val="B8617D"/>
                </a:solidFill>
                <a:latin typeface="Century Gothic"/>
                <a:cs typeface="Century Gothic"/>
              </a:rPr>
              <a:t>satu</a:t>
            </a:r>
            <a:r>
              <a:rPr dirty="0" sz="1900" spc="30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85" b="1">
                <a:solidFill>
                  <a:srgbClr val="B8617D"/>
                </a:solidFill>
                <a:latin typeface="Century Gothic"/>
                <a:cs typeface="Century Gothic"/>
              </a:rPr>
              <a:t>sama</a:t>
            </a:r>
            <a:r>
              <a:rPr dirty="0" sz="1900" spc="30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1900" spc="100" b="1">
                <a:solidFill>
                  <a:srgbClr val="B8617D"/>
                </a:solidFill>
                <a:latin typeface="Century Gothic"/>
                <a:cs typeface="Century Gothic"/>
              </a:rPr>
              <a:t>lain.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0"/>
            <a:ext cx="437313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242" y="126815"/>
            <a:ext cx="11784965" cy="17970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31950" marR="5080" indent="-1619885">
              <a:lnSpc>
                <a:spcPct val="116300"/>
              </a:lnSpc>
              <a:spcBef>
                <a:spcPts val="95"/>
              </a:spcBef>
              <a:tabLst>
                <a:tab pos="2343150" algn="l"/>
                <a:tab pos="4639945" algn="l"/>
                <a:tab pos="5947410" algn="l"/>
                <a:tab pos="6192520" algn="l"/>
                <a:tab pos="6400800" algn="l"/>
                <a:tab pos="8731885" algn="l"/>
              </a:tabLst>
            </a:pP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1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61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5000" spc="434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ada</a:t>
            </a:r>
            <a:r>
              <a:rPr dirty="0" sz="5000" spc="57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-35" b="1">
                <a:solidFill>
                  <a:srgbClr val="0E7D80"/>
                </a:solidFill>
                <a:latin typeface="Century Gothic"/>
                <a:cs typeface="Century Gothic"/>
              </a:rPr>
              <a:t>: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15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5000" spc="-360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5000" spc="33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5000" spc="10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5000" spc="61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000" spc="21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5000" spc="969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000" spc="27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000" spc="-25" b="1">
                <a:solidFill>
                  <a:srgbClr val="0E7D80"/>
                </a:solidFill>
                <a:latin typeface="Century Gothic"/>
                <a:cs typeface="Century Gothic"/>
              </a:rPr>
              <a:t>,  </a:t>
            </a:r>
            <a:r>
              <a:rPr dirty="0" sz="5000" spc="240" b="1">
                <a:solidFill>
                  <a:srgbClr val="0E7D80"/>
                </a:solidFill>
                <a:latin typeface="Century Gothic"/>
                <a:cs typeface="Century Gothic"/>
              </a:rPr>
              <a:t>Cragan,	</a:t>
            </a:r>
            <a:r>
              <a:rPr dirty="0" sz="5000" spc="140" b="1">
                <a:solidFill>
                  <a:srgbClr val="0E7D80"/>
                </a:solidFill>
                <a:latin typeface="Century Gothic"/>
                <a:cs typeface="Century Gothic"/>
              </a:rPr>
              <a:t>dan		</a:t>
            </a:r>
            <a:r>
              <a:rPr dirty="0" sz="5000" spc="165" b="1">
                <a:solidFill>
                  <a:srgbClr val="0E7D80"/>
                </a:solidFill>
                <a:latin typeface="Century Gothic"/>
                <a:cs typeface="Century Gothic"/>
              </a:rPr>
              <a:t>McCullough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670" y="2013517"/>
            <a:ext cx="13098780" cy="79121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1253490" algn="l"/>
                <a:tab pos="2841625" algn="l"/>
                <a:tab pos="5610225" algn="l"/>
                <a:tab pos="7439025" algn="l"/>
              </a:tabLst>
            </a:pP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Empat	</a:t>
            </a:r>
            <a:r>
              <a:rPr dirty="0" sz="2500" spc="145" b="1">
                <a:solidFill>
                  <a:srgbClr val="B8617D"/>
                </a:solidFill>
                <a:latin typeface="Century Gothic"/>
                <a:cs typeface="Century Gothic"/>
              </a:rPr>
              <a:t>tahapan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perkembangan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140" b="1">
                <a:solidFill>
                  <a:srgbClr val="B8617D"/>
                </a:solidFill>
                <a:latin typeface="Century Gothic"/>
                <a:cs typeface="Century Gothic"/>
              </a:rPr>
              <a:t>penyandar.</a:t>
            </a:r>
            <a:endParaRPr sz="2500">
              <a:latin typeface="Century Gothic"/>
              <a:cs typeface="Century Gothic"/>
            </a:endParaRPr>
          </a:p>
          <a:p>
            <a:pPr marL="12700" marR="361950">
              <a:lnSpc>
                <a:spcPct val="114999"/>
              </a:lnSpc>
              <a:tabLst>
                <a:tab pos="1174115" algn="l"/>
                <a:tab pos="1231900" algn="l"/>
                <a:tab pos="1990725" algn="l"/>
                <a:tab pos="2164080" algn="l"/>
                <a:tab pos="2226310" algn="l"/>
                <a:tab pos="2804795" algn="l"/>
                <a:tab pos="3966845" algn="l"/>
                <a:tab pos="4232275" algn="l"/>
                <a:tab pos="4309110" algn="l"/>
                <a:tab pos="4933950" algn="l"/>
                <a:tab pos="4956810" algn="l"/>
                <a:tab pos="5915025" algn="l"/>
                <a:tab pos="6713220" algn="l"/>
                <a:tab pos="6948805" algn="l"/>
                <a:tab pos="7386955" algn="l"/>
                <a:tab pos="7589520" algn="l"/>
                <a:tab pos="7703184" algn="l"/>
                <a:tab pos="8599805" algn="l"/>
                <a:tab pos="8629650" algn="l"/>
                <a:tab pos="9218930" algn="l"/>
                <a:tab pos="9780270" algn="l"/>
                <a:tab pos="10344785" algn="l"/>
                <a:tab pos="10428605" algn="l"/>
                <a:tab pos="11530965" algn="l"/>
              </a:tabLst>
            </a:pPr>
            <a:r>
              <a:rPr dirty="0" sz="2500" spc="195" b="1">
                <a:solidFill>
                  <a:srgbClr val="B8617D"/>
                </a:solidFill>
                <a:latin typeface="Century Gothic"/>
                <a:cs typeface="Century Gothic"/>
              </a:rPr>
              <a:t>Tahap		</a:t>
            </a:r>
            <a:r>
              <a:rPr dirty="0" sz="2500" spc="200" b="1">
                <a:solidFill>
                  <a:srgbClr val="B8617D"/>
                </a:solidFill>
                <a:latin typeface="Century Gothic"/>
                <a:cs typeface="Century Gothic"/>
              </a:rPr>
              <a:t>satu:	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Kesadaran	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diri	</a:t>
            </a:r>
            <a:r>
              <a:rPr dirty="0" sz="2500" spc="90" b="1">
                <a:solidFill>
                  <a:srgbClr val="B8617D"/>
                </a:solidFill>
                <a:latin typeface="Century Gothic"/>
                <a:cs typeface="Century Gothic"/>
              </a:rPr>
              <a:t>akan	</a:t>
            </a:r>
            <a:r>
              <a:rPr dirty="0" sz="2500" spc="204" b="1">
                <a:solidFill>
                  <a:srgbClr val="B8617D"/>
                </a:solidFill>
                <a:latin typeface="Century Gothic"/>
                <a:cs typeface="Century Gothic"/>
              </a:rPr>
              <a:t>identitas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baru.		</a:t>
            </a:r>
            <a:r>
              <a:rPr dirty="0" sz="2500" spc="225" b="1">
                <a:solidFill>
                  <a:srgbClr val="B8617D"/>
                </a:solidFill>
                <a:latin typeface="Century Gothic"/>
                <a:cs typeface="Century Gothic"/>
              </a:rPr>
              <a:t>Untuk	</a:t>
            </a:r>
            <a:r>
              <a:rPr dirty="0" sz="2500" spc="135" b="1">
                <a:solidFill>
                  <a:srgbClr val="B8617D"/>
                </a:solidFill>
                <a:latin typeface="Century Gothic"/>
                <a:cs typeface="Century Gothic"/>
              </a:rPr>
              <a:t>menimbulkan  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kesadaran	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diri,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orang	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yang		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berkumpul	</a:t>
            </a:r>
            <a:r>
              <a:rPr dirty="0" sz="2500" spc="45" b="1">
                <a:solidFill>
                  <a:srgbClr val="B8617D"/>
                </a:solidFill>
                <a:latin typeface="Century Gothic"/>
                <a:cs typeface="Century Gothic"/>
              </a:rPr>
              <a:t>di	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dalam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	</a:t>
            </a:r>
            <a:r>
              <a:rPr dirty="0" sz="2500" spc="200" b="1">
                <a:solidFill>
                  <a:srgbClr val="B8617D"/>
                </a:solidFill>
                <a:latin typeface="Century Gothic"/>
                <a:cs typeface="Century Gothic"/>
              </a:rPr>
              <a:t>harus	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orang-  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-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-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-3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21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-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235" b="1">
                <a:solidFill>
                  <a:srgbClr val="B8617D"/>
                </a:solidFill>
                <a:latin typeface="Century Gothic"/>
                <a:cs typeface="Century Gothic"/>
              </a:rPr>
              <a:t>j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28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n  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kelompok.</a:t>
            </a:r>
            <a:endParaRPr sz="2500">
              <a:latin typeface="Century Gothic"/>
              <a:cs typeface="Century Gothic"/>
            </a:endParaRPr>
          </a:p>
          <a:p>
            <a:pPr marL="12700" marR="81915">
              <a:lnSpc>
                <a:spcPct val="114999"/>
              </a:lnSpc>
              <a:tabLst>
                <a:tab pos="1174750" algn="l"/>
                <a:tab pos="1231900" algn="l"/>
                <a:tab pos="1323340" algn="l"/>
                <a:tab pos="1389380" algn="l"/>
                <a:tab pos="1702435" algn="l"/>
                <a:tab pos="2531745" algn="l"/>
                <a:tab pos="3104515" algn="l"/>
                <a:tab pos="3491229" algn="l"/>
                <a:tab pos="3634104" algn="l"/>
                <a:tab pos="4218305" algn="l"/>
                <a:tab pos="4318635" algn="l"/>
                <a:tab pos="4460875" algn="l"/>
                <a:tab pos="5772785" algn="l"/>
                <a:tab pos="5829300" algn="l"/>
                <a:tab pos="6047105" algn="l"/>
                <a:tab pos="6148070" algn="l"/>
                <a:tab pos="6548120" algn="l"/>
                <a:tab pos="7446645" algn="l"/>
                <a:tab pos="7533640" algn="l"/>
                <a:tab pos="7954645" algn="l"/>
                <a:tab pos="8222615" algn="l"/>
                <a:tab pos="8893175" algn="l"/>
                <a:tab pos="9386570" algn="l"/>
                <a:tab pos="9649460" algn="l"/>
                <a:tab pos="9923780" algn="l"/>
                <a:tab pos="10387330" algn="l"/>
                <a:tab pos="10656570" algn="l"/>
                <a:tab pos="11517630" algn="l"/>
                <a:tab pos="11619230" algn="l"/>
                <a:tab pos="11768455" algn="l"/>
                <a:tab pos="11795125" algn="l"/>
              </a:tabLst>
            </a:pPr>
            <a:r>
              <a:rPr dirty="0" sz="2500" spc="71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20" b="1">
                <a:solidFill>
                  <a:srgbClr val="B8617D"/>
                </a:solidFill>
                <a:latin typeface="Century Gothic"/>
                <a:cs typeface="Century Gothic"/>
              </a:rPr>
              <a:t>: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8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-3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-80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-60" b="1">
                <a:solidFill>
                  <a:srgbClr val="B8617D"/>
                </a:solidFill>
                <a:latin typeface="Century Gothic"/>
                <a:cs typeface="Century Gothic"/>
              </a:rPr>
              <a:t>a  </a:t>
            </a:r>
            <a:r>
              <a:rPr dirty="0" sz="2500" spc="140" b="1">
                <a:solidFill>
                  <a:srgbClr val="B8617D"/>
                </a:solidFill>
                <a:latin typeface="Century Gothic"/>
                <a:cs typeface="Century Gothic"/>
              </a:rPr>
              <a:t>segere		memudar	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ketika	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	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secara	</a:t>
            </a:r>
            <a:r>
              <a:rPr dirty="0" sz="2500" spc="235" b="1">
                <a:solidFill>
                  <a:srgbClr val="B8617D"/>
                </a:solidFill>
                <a:latin typeface="Century Gothic"/>
                <a:cs typeface="Century Gothic"/>
              </a:rPr>
              <a:t>intensif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membicarakan		</a:t>
            </a:r>
            <a:r>
              <a:rPr dirty="0" sz="2500" spc="204" b="1">
                <a:solidFill>
                  <a:srgbClr val="B8617D"/>
                </a:solidFill>
                <a:latin typeface="Century Gothic"/>
                <a:cs typeface="Century Gothic"/>
              </a:rPr>
              <a:t>tabiat  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“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”</a:t>
            </a:r>
            <a:r>
              <a:rPr dirty="0" sz="2500" spc="-80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3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535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35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535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27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-80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500" spc="229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i  </a:t>
            </a:r>
            <a:r>
              <a:rPr dirty="0" sz="2500" spc="135" b="1">
                <a:solidFill>
                  <a:srgbClr val="B8617D"/>
                </a:solidFill>
                <a:latin typeface="Century Gothic"/>
                <a:cs typeface="Century Gothic"/>
              </a:rPr>
              <a:t>dapat	</a:t>
            </a:r>
            <a:r>
              <a:rPr dirty="0" sz="2500" spc="170" b="1">
                <a:solidFill>
                  <a:srgbClr val="B8617D"/>
                </a:solidFill>
                <a:latin typeface="Century Gothic"/>
                <a:cs typeface="Century Gothic"/>
              </a:rPr>
              <a:t>berlangsung	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lebih	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hangat	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sehingga		</a:t>
            </a:r>
            <a:r>
              <a:rPr dirty="0" sz="2500" spc="-285" b="1">
                <a:solidFill>
                  <a:srgbClr val="B8617D"/>
                </a:solidFill>
                <a:latin typeface="Century Gothic"/>
                <a:cs typeface="Century Gothic"/>
              </a:rPr>
              <a:t>—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misalnya	</a:t>
            </a:r>
            <a:r>
              <a:rPr dirty="0" sz="2500" spc="50" b="1">
                <a:solidFill>
                  <a:srgbClr val="B8617D"/>
                </a:solidFill>
                <a:latin typeface="Century Gothic"/>
                <a:cs typeface="Century Gothic"/>
              </a:rPr>
              <a:t>pada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kasus	</a:t>
            </a:r>
            <a:r>
              <a:rPr dirty="0" sz="2500" spc="175" b="1">
                <a:solidFill>
                  <a:srgbClr val="B8617D"/>
                </a:solidFill>
                <a:latin typeface="Century Gothic"/>
                <a:cs typeface="Century Gothic"/>
              </a:rPr>
              <a:t>Kuil  </a:t>
            </a:r>
            <a:r>
              <a:rPr dirty="0" sz="2500" spc="215" b="1">
                <a:solidFill>
                  <a:srgbClr val="B8617D"/>
                </a:solidFill>
                <a:latin typeface="Century Gothic"/>
                <a:cs typeface="Century Gothic"/>
              </a:rPr>
              <a:t>Rakyat		</a:t>
            </a:r>
            <a:r>
              <a:rPr dirty="0" sz="2500" spc="170" b="1">
                <a:solidFill>
                  <a:srgbClr val="B8617D"/>
                </a:solidFill>
                <a:latin typeface="Century Gothic"/>
                <a:cs typeface="Century Gothic"/>
              </a:rPr>
              <a:t>Jim 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Jones </a:t>
            </a:r>
            <a:r>
              <a:rPr dirty="0" sz="2500" spc="-285" b="1">
                <a:solidFill>
                  <a:srgbClr val="B8617D"/>
                </a:solidFill>
                <a:latin typeface="Century Gothic"/>
                <a:cs typeface="Century Gothic"/>
              </a:rPr>
              <a:t>— </a:t>
            </a:r>
            <a:r>
              <a:rPr dirty="0" sz="2500" spc="195" b="1">
                <a:solidFill>
                  <a:srgbClr val="B8617D"/>
                </a:solidFill>
                <a:latin typeface="Century Gothic"/>
                <a:cs typeface="Century Gothic"/>
              </a:rPr>
              <a:t>polarisasi 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ini </a:t>
            </a:r>
            <a:r>
              <a:rPr dirty="0" sz="2500" spc="65" b="1">
                <a:solidFill>
                  <a:srgbClr val="B8617D"/>
                </a:solidFill>
                <a:latin typeface="Century Gothic"/>
                <a:cs typeface="Century Gothic"/>
              </a:rPr>
              <a:t>mencapai </a:t>
            </a:r>
            <a:r>
              <a:rPr dirty="0" sz="2500" spc="215" b="1">
                <a:solidFill>
                  <a:srgbClr val="B8617D"/>
                </a:solidFill>
                <a:latin typeface="Century Gothic"/>
                <a:cs typeface="Century Gothic"/>
              </a:rPr>
              <a:t>tingkat</a:t>
            </a:r>
            <a:r>
              <a:rPr dirty="0" sz="2500" spc="-45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500" spc="145" b="1">
                <a:solidFill>
                  <a:srgbClr val="B8617D"/>
                </a:solidFill>
                <a:latin typeface="Century Gothic"/>
                <a:cs typeface="Century Gothic"/>
              </a:rPr>
              <a:t>paranoid.</a:t>
            </a:r>
            <a:endParaRPr sz="2500">
              <a:latin typeface="Century Gothic"/>
              <a:cs typeface="Century Gothic"/>
            </a:endParaRPr>
          </a:p>
          <a:p>
            <a:pPr marL="12700" marR="5080">
              <a:lnSpc>
                <a:spcPct val="114999"/>
              </a:lnSpc>
              <a:tabLst>
                <a:tab pos="1231900" algn="l"/>
                <a:tab pos="1616075" algn="l"/>
                <a:tab pos="2578735" algn="l"/>
                <a:tab pos="4911090" algn="l"/>
                <a:tab pos="5213985" algn="l"/>
                <a:tab pos="6675755" algn="l"/>
                <a:tab pos="6978650" algn="l"/>
                <a:tab pos="7611109" algn="l"/>
                <a:tab pos="8498840" algn="l"/>
                <a:tab pos="8807450" algn="l"/>
                <a:tab pos="10431780" algn="l"/>
                <a:tab pos="11432540" algn="l"/>
                <a:tab pos="12583160" algn="l"/>
              </a:tabLst>
            </a:pPr>
            <a:r>
              <a:rPr dirty="0" sz="2500" spc="71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20" b="1">
                <a:solidFill>
                  <a:srgbClr val="B8617D"/>
                </a:solidFill>
                <a:latin typeface="Century Gothic"/>
                <a:cs typeface="Century Gothic"/>
              </a:rPr>
              <a:t>: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35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-3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2500" spc="-1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2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-80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,  </a:t>
            </a:r>
            <a:r>
              <a:rPr dirty="0" sz="2500" spc="145" b="1">
                <a:solidFill>
                  <a:srgbClr val="B8617D"/>
                </a:solidFill>
                <a:latin typeface="Century Gothic"/>
                <a:cs typeface="Century Gothic"/>
              </a:rPr>
              <a:t>anggota	</a:t>
            </a:r>
            <a:r>
              <a:rPr dirty="0" sz="2500" spc="175" b="1">
                <a:solidFill>
                  <a:srgbClr val="B8617D"/>
                </a:solidFill>
                <a:latin typeface="Century Gothic"/>
                <a:cs typeface="Century Gothic"/>
              </a:rPr>
              <a:t>mempertentangkan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nilai-nilai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mereka.</a:t>
            </a:r>
            <a:endParaRPr sz="2500">
              <a:latin typeface="Century Gothic"/>
              <a:cs typeface="Century Gothic"/>
            </a:endParaRPr>
          </a:p>
          <a:p>
            <a:pPr marL="12700" marR="207010">
              <a:lnSpc>
                <a:spcPct val="114999"/>
              </a:lnSpc>
              <a:tabLst>
                <a:tab pos="1231900" algn="l"/>
                <a:tab pos="1489710" algn="l"/>
                <a:tab pos="1529715" algn="l"/>
                <a:tab pos="1841500" algn="l"/>
                <a:tab pos="2586990" algn="l"/>
                <a:tab pos="2771775" algn="l"/>
                <a:tab pos="3243580" algn="l"/>
                <a:tab pos="3578225" algn="l"/>
                <a:tab pos="3647440" algn="l"/>
                <a:tab pos="4018915" algn="l"/>
                <a:tab pos="4991100" algn="l"/>
                <a:tab pos="5297170" algn="l"/>
                <a:tab pos="5580380" algn="l"/>
                <a:tab pos="5981700" algn="l"/>
                <a:tab pos="6281420" algn="l"/>
                <a:tab pos="6556375" algn="l"/>
                <a:tab pos="6810375" algn="l"/>
                <a:tab pos="7371080" algn="l"/>
                <a:tab pos="7706995" algn="l"/>
                <a:tab pos="8072120" algn="l"/>
                <a:tab pos="8639175" algn="l"/>
                <a:tab pos="8796655" algn="l"/>
                <a:tab pos="9535795" algn="l"/>
                <a:tab pos="9923145" algn="l"/>
                <a:tab pos="10060940" algn="l"/>
                <a:tab pos="11042015" algn="l"/>
                <a:tab pos="11210925" algn="l"/>
                <a:tab pos="11366500" algn="l"/>
                <a:tab pos="11419840" algn="l"/>
                <a:tab pos="12004675" algn="l"/>
              </a:tabLst>
            </a:pPr>
            <a:r>
              <a:rPr dirty="0" sz="2500" spc="195" b="1">
                <a:solidFill>
                  <a:srgbClr val="B8617D"/>
                </a:solidFill>
                <a:latin typeface="Century Gothic"/>
                <a:cs typeface="Century Gothic"/>
              </a:rPr>
              <a:t>Tahap	</a:t>
            </a:r>
            <a:r>
              <a:rPr dirty="0" sz="2500" spc="140" b="1">
                <a:solidFill>
                  <a:srgbClr val="B8617D"/>
                </a:solidFill>
                <a:latin typeface="Century Gothic"/>
                <a:cs typeface="Century Gothic"/>
              </a:rPr>
              <a:t>empat:	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Menghubungkan	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diri	</a:t>
            </a:r>
            <a:r>
              <a:rPr dirty="0" sz="2500" spc="90" b="1">
                <a:solidFill>
                  <a:srgbClr val="B8617D"/>
                </a:solidFill>
                <a:latin typeface="Century Gothic"/>
                <a:cs typeface="Century Gothic"/>
              </a:rPr>
              <a:t>dengan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185" b="1">
                <a:solidFill>
                  <a:srgbClr val="B8617D"/>
                </a:solidFill>
                <a:latin typeface="Century Gothic"/>
                <a:cs typeface="Century Gothic"/>
              </a:rPr>
              <a:t>revolusio-		</a:t>
            </a:r>
            <a:r>
              <a:rPr dirty="0" sz="2500" spc="170" b="1">
                <a:solidFill>
                  <a:srgbClr val="B8617D"/>
                </a:solidFill>
                <a:latin typeface="Century Gothic"/>
                <a:cs typeface="Century Gothic"/>
              </a:rPr>
              <a:t>ner  </a:t>
            </a:r>
            <a:r>
              <a:rPr dirty="0" sz="2500" spc="145" b="1">
                <a:solidFill>
                  <a:srgbClr val="B8617D"/>
                </a:solidFill>
                <a:latin typeface="Century Gothic"/>
                <a:cs typeface="Century Gothic"/>
              </a:rPr>
              <a:t>lainnya.	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Dalam	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penelitiannya	</a:t>
            </a:r>
            <a:r>
              <a:rPr dirty="0" sz="2500" spc="195" b="1">
                <a:solidFill>
                  <a:srgbClr val="B8617D"/>
                </a:solidFill>
                <a:latin typeface="Century Gothic"/>
                <a:cs typeface="Century Gothic"/>
              </a:rPr>
              <a:t>tentang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homoseksual	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yang  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ad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27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-19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30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-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da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w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135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w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500" spc="16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ba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14" b="1">
                <a:solidFill>
                  <a:srgbClr val="B8617D"/>
                </a:solidFill>
                <a:latin typeface="Century Gothic"/>
                <a:cs typeface="Century Gothic"/>
              </a:rPr>
              <a:t>w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-9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465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500" spc="4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500" spc="48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500" spc="-60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25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500" spc="16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2500" spc="15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500" spc="190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2500" spc="260" b="1">
                <a:solidFill>
                  <a:srgbClr val="B8617D"/>
                </a:solidFill>
                <a:latin typeface="Century Gothic"/>
                <a:cs typeface="Century Gothic"/>
              </a:rPr>
              <a:t>r  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140" b="1">
                <a:solidFill>
                  <a:srgbClr val="B8617D"/>
                </a:solidFill>
                <a:latin typeface="Century Gothic"/>
                <a:cs typeface="Century Gothic"/>
              </a:rPr>
              <a:t>penyadar		</a:t>
            </a:r>
            <a:r>
              <a:rPr dirty="0" sz="2500" spc="145" b="1">
                <a:solidFill>
                  <a:srgbClr val="B8617D"/>
                </a:solidFill>
                <a:latin typeface="Century Gothic"/>
                <a:cs typeface="Century Gothic"/>
              </a:rPr>
              <a:t>menjelaskan	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bagaimana	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hubungan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mereka	</a:t>
            </a:r>
            <a:r>
              <a:rPr dirty="0" sz="2500" spc="90" b="1">
                <a:solidFill>
                  <a:srgbClr val="B8617D"/>
                </a:solidFill>
                <a:latin typeface="Century Gothic"/>
                <a:cs typeface="Century Gothic"/>
              </a:rPr>
              <a:t>dengan  </a:t>
            </a:r>
            <a:r>
              <a:rPr dirty="0" sz="2500" spc="120" b="1">
                <a:solidFill>
                  <a:srgbClr val="B8617D"/>
                </a:solidFill>
                <a:latin typeface="Century Gothic"/>
                <a:cs typeface="Century Gothic"/>
              </a:rPr>
              <a:t>kelompok	</a:t>
            </a:r>
            <a:r>
              <a:rPr dirty="0" sz="2500" spc="235" b="1">
                <a:solidFill>
                  <a:srgbClr val="B8617D"/>
                </a:solidFill>
                <a:latin typeface="Century Gothic"/>
                <a:cs typeface="Century Gothic"/>
              </a:rPr>
              <a:t>tertindas	</a:t>
            </a:r>
            <a:r>
              <a:rPr dirty="0" sz="2500" spc="150" b="1">
                <a:solidFill>
                  <a:srgbClr val="B8617D"/>
                </a:solidFill>
                <a:latin typeface="Century Gothic"/>
                <a:cs typeface="Century Gothic"/>
              </a:rPr>
              <a:t>lainnya	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500" spc="110" b="1">
                <a:solidFill>
                  <a:srgbClr val="B8617D"/>
                </a:solidFill>
                <a:latin typeface="Century Gothic"/>
                <a:cs typeface="Century Gothic"/>
              </a:rPr>
              <a:t>sedang	</a:t>
            </a:r>
            <a:r>
              <a:rPr dirty="0" sz="2500" spc="130" b="1">
                <a:solidFill>
                  <a:srgbClr val="B8617D"/>
                </a:solidFill>
                <a:latin typeface="Century Gothic"/>
                <a:cs typeface="Century Gothic"/>
              </a:rPr>
              <a:t>melancarkan </a:t>
            </a:r>
            <a:r>
              <a:rPr dirty="0" sz="2500" spc="195" b="1">
                <a:solidFill>
                  <a:srgbClr val="B8617D"/>
                </a:solidFill>
                <a:latin typeface="Century Gothic"/>
                <a:cs typeface="Century Gothic"/>
              </a:rPr>
              <a:t>revolusi  </a:t>
            </a:r>
            <a:r>
              <a:rPr dirty="0" sz="2500" spc="105" b="1">
                <a:solidFill>
                  <a:srgbClr val="B8617D"/>
                </a:solidFill>
                <a:latin typeface="Century Gothic"/>
                <a:cs typeface="Century Gothic"/>
              </a:rPr>
              <a:t>kebudayaan.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323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795" y="3346027"/>
            <a:ext cx="10459085" cy="17970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3056890" algn="l"/>
                <a:tab pos="6101080" algn="l"/>
              </a:tabLst>
            </a:pPr>
            <a:r>
              <a:rPr dirty="0" sz="5000" spc="77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143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1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77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143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1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-25" b="1">
                <a:solidFill>
                  <a:srgbClr val="B8617D"/>
                </a:solidFill>
                <a:latin typeface="Century Gothic"/>
                <a:cs typeface="Century Gothic"/>
              </a:rPr>
              <a:t>I  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KELOMPOK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5795" y="5404229"/>
            <a:ext cx="13755369" cy="36880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59580" algn="l"/>
                <a:tab pos="7922259" algn="l"/>
              </a:tabLst>
            </a:pPr>
            <a:r>
              <a:rPr dirty="0" sz="5000" spc="34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5000" spc="25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5000" spc="459" b="1">
                <a:solidFill>
                  <a:srgbClr val="0E7D80"/>
                </a:solidFill>
                <a:latin typeface="Century Gothic"/>
                <a:cs typeface="Century Gothic"/>
              </a:rPr>
              <a:t>perspektif</a:t>
            </a:r>
            <a:endParaRPr sz="5000">
              <a:latin typeface="Century Gothic"/>
              <a:cs typeface="Century Gothic"/>
            </a:endParaRPr>
          </a:p>
          <a:p>
            <a:pPr marL="347980" marR="256540">
              <a:lnSpc>
                <a:spcPct val="115199"/>
              </a:lnSpc>
              <a:spcBef>
                <a:spcPts val="1675"/>
              </a:spcBef>
              <a:tabLst>
                <a:tab pos="1715135" algn="l"/>
                <a:tab pos="1948814" algn="l"/>
                <a:tab pos="2500630" algn="l"/>
                <a:tab pos="2564765" algn="l"/>
                <a:tab pos="2854325" algn="l"/>
                <a:tab pos="3518535" algn="l"/>
                <a:tab pos="3993515" algn="l"/>
                <a:tab pos="4382135" algn="l"/>
                <a:tab pos="4904740" algn="l"/>
                <a:tab pos="5577840" algn="l"/>
                <a:tab pos="6543675" algn="l"/>
                <a:tab pos="6729095" algn="l"/>
                <a:tab pos="6776720" algn="l"/>
                <a:tab pos="8204200" algn="l"/>
                <a:tab pos="8811895" algn="l"/>
                <a:tab pos="8831580" algn="l"/>
                <a:tab pos="9349740" algn="l"/>
                <a:tab pos="9802495" algn="l"/>
                <a:tab pos="9970135" algn="l"/>
                <a:tab pos="10224135" algn="l"/>
                <a:tab pos="11343640" algn="l"/>
                <a:tab pos="11471910" algn="l"/>
                <a:tab pos="11957685" algn="l"/>
                <a:tab pos="12172315" algn="l"/>
              </a:tabLst>
            </a:pPr>
            <a:r>
              <a:rPr dirty="0" sz="2550" spc="17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550" spc="14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2550" spc="155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550" spc="165" b="1">
                <a:solidFill>
                  <a:srgbClr val="0E7D80"/>
                </a:solidFill>
                <a:latin typeface="Century Gothic"/>
                <a:cs typeface="Century Gothic"/>
              </a:rPr>
              <a:t>dipergunakan	</a:t>
            </a:r>
            <a:r>
              <a:rPr dirty="0" sz="2550" spc="210" b="1">
                <a:solidFill>
                  <a:srgbClr val="0E7D80"/>
                </a:solidFill>
                <a:latin typeface="Century Gothic"/>
                <a:cs typeface="Century Gothic"/>
              </a:rPr>
              <a:t>untuk	</a:t>
            </a:r>
            <a:r>
              <a:rPr dirty="0" sz="2550" spc="155" b="1">
                <a:solidFill>
                  <a:srgbClr val="0E7D80"/>
                </a:solidFill>
                <a:latin typeface="Century Gothic"/>
                <a:cs typeface="Century Gothic"/>
              </a:rPr>
              <a:t>menyelesaikan	</a:t>
            </a:r>
            <a:r>
              <a:rPr dirty="0" sz="2550" spc="210" b="1">
                <a:solidFill>
                  <a:srgbClr val="0E7D80"/>
                </a:solidFill>
                <a:latin typeface="Century Gothic"/>
                <a:cs typeface="Century Gothic"/>
              </a:rPr>
              <a:t>tugas  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-10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-1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-1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550" spc="-58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-2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4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14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2550" spc="275" b="1">
                <a:solidFill>
                  <a:srgbClr val="0E7D80"/>
                </a:solidFill>
                <a:latin typeface="Century Gothic"/>
                <a:cs typeface="Century Gothic"/>
              </a:rPr>
              <a:t>kreatif	</a:t>
            </a:r>
            <a:r>
              <a:rPr dirty="0" sz="2550" spc="-10" b="1">
                <a:solidFill>
                  <a:srgbClr val="0E7D80"/>
                </a:solidFill>
                <a:latin typeface="Century Gothic"/>
                <a:cs typeface="Century Gothic"/>
              </a:rPr>
              <a:t>,	</a:t>
            </a:r>
            <a:r>
              <a:rPr dirty="0" sz="2550" spc="165" b="1">
                <a:solidFill>
                  <a:srgbClr val="0E7D80"/>
                </a:solidFill>
                <a:latin typeface="Century Gothic"/>
                <a:cs typeface="Century Gothic"/>
              </a:rPr>
              <a:t>membantu	</a:t>
            </a:r>
            <a:r>
              <a:rPr dirty="0" sz="2550" spc="195" b="1">
                <a:solidFill>
                  <a:srgbClr val="0E7D80"/>
                </a:solidFill>
                <a:latin typeface="Century Gothic"/>
                <a:cs typeface="Century Gothic"/>
              </a:rPr>
              <a:t>pertumbuhan	</a:t>
            </a:r>
            <a:r>
              <a:rPr dirty="0" sz="2550" spc="160" b="1">
                <a:solidFill>
                  <a:srgbClr val="0E7D80"/>
                </a:solidFill>
                <a:latin typeface="Century Gothic"/>
                <a:cs typeface="Century Gothic"/>
              </a:rPr>
              <a:t>kepribadian		</a:t>
            </a:r>
            <a:r>
              <a:rPr dirty="0" sz="2550" spc="220" b="1">
                <a:solidFill>
                  <a:srgbClr val="0E7D80"/>
                </a:solidFill>
                <a:latin typeface="Century Gothic"/>
                <a:cs typeface="Century Gothic"/>
              </a:rPr>
              <a:t>seperti	</a:t>
            </a:r>
            <a:r>
              <a:rPr dirty="0" sz="2550" spc="125" b="1">
                <a:solidFill>
                  <a:srgbClr val="0E7D80"/>
                </a:solidFill>
                <a:latin typeface="Century Gothic"/>
                <a:cs typeface="Century Gothic"/>
              </a:rPr>
              <a:t>dalam		</a:t>
            </a:r>
            <a:r>
              <a:rPr dirty="0" sz="2550" spc="140" b="1">
                <a:solidFill>
                  <a:srgbClr val="0E7D80"/>
                </a:solidFill>
                <a:latin typeface="Century Gothic"/>
                <a:cs typeface="Century Gothic"/>
              </a:rPr>
              <a:t>kelompok  </a:t>
            </a:r>
            <a:r>
              <a:rPr dirty="0" sz="2550" spc="190" b="1">
                <a:solidFill>
                  <a:srgbClr val="0E7D80"/>
                </a:solidFill>
                <a:latin typeface="Century Gothic"/>
                <a:cs typeface="Century Gothic"/>
              </a:rPr>
              <a:t>pertemuan,		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atau	</a:t>
            </a:r>
            <a:r>
              <a:rPr dirty="0" sz="2550" spc="170" b="1">
                <a:solidFill>
                  <a:srgbClr val="0E7D80"/>
                </a:solidFill>
                <a:latin typeface="Century Gothic"/>
                <a:cs typeface="Century Gothic"/>
              </a:rPr>
              <a:t>menmbangkitkan		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kesadaran	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sosial	</a:t>
            </a:r>
            <a:r>
              <a:rPr dirty="0" sz="2550" spc="195" b="1">
                <a:solidFill>
                  <a:srgbClr val="0E7D80"/>
                </a:solidFill>
                <a:latin typeface="Century Gothic"/>
                <a:cs typeface="Century Gothic"/>
              </a:rPr>
              <a:t>politik.	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Berbagai</a:t>
            </a:r>
            <a:endParaRPr sz="2550">
              <a:latin typeface="Century Gothic"/>
              <a:cs typeface="Century Gothic"/>
            </a:endParaRPr>
          </a:p>
          <a:p>
            <a:pPr marL="347980" marR="5080">
              <a:lnSpc>
                <a:spcPct val="115199"/>
              </a:lnSpc>
              <a:tabLst>
                <a:tab pos="1142365" algn="l"/>
                <a:tab pos="2500630" algn="l"/>
                <a:tab pos="4382135" algn="l"/>
                <a:tab pos="6609080" algn="l"/>
                <a:tab pos="9900920" algn="l"/>
                <a:tab pos="12849860" algn="l"/>
              </a:tabLst>
            </a:pP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-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550" spc="-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-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56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75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23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150" b="1">
                <a:solidFill>
                  <a:srgbClr val="0E7D80"/>
                </a:solidFill>
                <a:latin typeface="Century Gothic"/>
                <a:cs typeface="Century Gothic"/>
              </a:rPr>
              <a:t>-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dapa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28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56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pad</a:t>
            </a:r>
            <a:r>
              <a:rPr dirty="0" sz="2550" spc="-50" b="1">
                <a:solidFill>
                  <a:srgbClr val="0E7D80"/>
                </a:solidFill>
                <a:latin typeface="Century Gothic"/>
                <a:cs typeface="Century Gothic"/>
              </a:rPr>
              <a:t>a  </a:t>
            </a:r>
            <a:r>
              <a:rPr dirty="0" sz="2550" spc="75" b="1">
                <a:solidFill>
                  <a:srgbClr val="0E7D80"/>
                </a:solidFill>
                <a:latin typeface="Century Gothic"/>
                <a:cs typeface="Century Gothic"/>
              </a:rPr>
              <a:t>dua	</a:t>
            </a:r>
            <a:r>
              <a:rPr dirty="0" sz="2550" spc="140" b="1">
                <a:solidFill>
                  <a:srgbClr val="0E7D80"/>
                </a:solidFill>
                <a:latin typeface="Century Gothic"/>
                <a:cs typeface="Century Gothic"/>
              </a:rPr>
              <a:t>kelompok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0"/>
            <a:ext cx="437313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8990" y="271883"/>
            <a:ext cx="589470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48330" algn="l"/>
              </a:tabLst>
            </a:pPr>
            <a:r>
              <a:rPr dirty="0" sz="5000" spc="81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9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103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47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-2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823" y="1235091"/>
            <a:ext cx="13349605" cy="613918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450340" algn="l"/>
                <a:tab pos="2800985" algn="l"/>
                <a:tab pos="3818890" algn="l"/>
                <a:tab pos="5650230" algn="l"/>
                <a:tab pos="6100445" algn="l"/>
                <a:tab pos="6828790" algn="l"/>
                <a:tab pos="8928100" algn="l"/>
                <a:tab pos="9848215" algn="l"/>
                <a:tab pos="11439525" algn="l"/>
              </a:tabLst>
            </a:pPr>
            <a:r>
              <a:rPr dirty="0" sz="2550" spc="275" b="1">
                <a:solidFill>
                  <a:srgbClr val="0E7D80"/>
                </a:solidFill>
                <a:latin typeface="Century Gothic"/>
                <a:cs typeface="Century Gothic"/>
              </a:rPr>
              <a:t>Format	</a:t>
            </a:r>
            <a:r>
              <a:rPr dirty="0" sz="2550" spc="190" b="1">
                <a:solidFill>
                  <a:srgbClr val="0E7D80"/>
                </a:solidFill>
                <a:latin typeface="Century Gothic"/>
                <a:cs typeface="Century Gothic"/>
              </a:rPr>
              <a:t>diskusi	</a:t>
            </a:r>
            <a:r>
              <a:rPr dirty="0" sz="2550" spc="125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diuraikan	</a:t>
            </a:r>
            <a:r>
              <a:rPr dirty="0" sz="2550" spc="55" b="1">
                <a:solidFill>
                  <a:srgbClr val="0E7D80"/>
                </a:solidFill>
                <a:latin typeface="Century Gothic"/>
                <a:cs typeface="Century Gothic"/>
              </a:rPr>
              <a:t>di	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sini	</a:t>
            </a:r>
            <a:r>
              <a:rPr dirty="0" sz="2550" spc="210" b="1">
                <a:solidFill>
                  <a:srgbClr val="0E7D80"/>
                </a:solidFill>
                <a:latin typeface="Century Gothic"/>
                <a:cs typeface="Century Gothic"/>
              </a:rPr>
              <a:t>didasarkar	atas	</a:t>
            </a:r>
            <a:r>
              <a:rPr dirty="0" sz="2550" spc="190" b="1">
                <a:solidFill>
                  <a:srgbClr val="0E7D80"/>
                </a:solidFill>
                <a:latin typeface="Century Gothic"/>
                <a:cs typeface="Century Gothic"/>
              </a:rPr>
              <a:t>susunan	</a:t>
            </a:r>
            <a:r>
              <a:rPr dirty="0" sz="2550" spc="210" b="1">
                <a:solidFill>
                  <a:srgbClr val="0E7D80"/>
                </a:solidFill>
                <a:latin typeface="Century Gothic"/>
                <a:cs typeface="Century Gothic"/>
              </a:rPr>
              <a:t>tempat</a:t>
            </a:r>
            <a:endParaRPr sz="2550">
              <a:latin typeface="Century Gothic"/>
              <a:cs typeface="Century Gothic"/>
            </a:endParaRPr>
          </a:p>
          <a:p>
            <a:pPr marL="12700" marR="5080">
              <a:lnSpc>
                <a:spcPct val="115199"/>
              </a:lnSpc>
              <a:tabLst>
                <a:tab pos="1352550" algn="l"/>
                <a:tab pos="1736089" algn="l"/>
                <a:tab pos="2683510" algn="l"/>
                <a:tab pos="2881630" algn="l"/>
                <a:tab pos="3776345" algn="l"/>
                <a:tab pos="4794885" algn="l"/>
                <a:tab pos="6679565" algn="l"/>
                <a:tab pos="7477125" algn="l"/>
                <a:tab pos="8831580" algn="l"/>
                <a:tab pos="9905365" algn="l"/>
                <a:tab pos="11248390" algn="l"/>
                <a:tab pos="12461240" algn="l"/>
              </a:tabLst>
            </a:pP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-1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ap</a:t>
            </a:r>
            <a:r>
              <a:rPr dirty="0" sz="2550" spc="-8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23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-6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2550" spc="20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2550" spc="-10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-8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apa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-1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32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5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-8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18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spc="50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140" b="1">
                <a:solidFill>
                  <a:srgbClr val="0E7D80"/>
                </a:solidFill>
                <a:latin typeface="Century Gothic"/>
                <a:cs typeface="Century Gothic"/>
              </a:rPr>
              <a:t>w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18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50" spc="49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50" spc="-2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5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50" spc="235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550" spc="12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50" spc="204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50" spc="-35" b="1">
                <a:solidFill>
                  <a:srgbClr val="0E7D80"/>
                </a:solidFill>
                <a:latin typeface="Century Gothic"/>
                <a:cs typeface="Century Gothic"/>
              </a:rPr>
              <a:t>g  </a:t>
            </a:r>
            <a:r>
              <a:rPr dirty="0" sz="2550" spc="165" b="1">
                <a:solidFill>
                  <a:srgbClr val="0E7D80"/>
                </a:solidFill>
                <a:latin typeface="Century Gothic"/>
                <a:cs typeface="Century Gothic"/>
              </a:rPr>
              <a:t>diizinkan	</a:t>
            </a:r>
            <a:r>
              <a:rPr dirty="0" sz="2550" spc="210" b="1">
                <a:solidFill>
                  <a:srgbClr val="0E7D80"/>
                </a:solidFill>
                <a:latin typeface="Century Gothic"/>
                <a:cs typeface="Century Gothic"/>
              </a:rPr>
              <a:t>untuk	</a:t>
            </a:r>
            <a:r>
              <a:rPr dirty="0" sz="2550" spc="155" b="1">
                <a:solidFill>
                  <a:srgbClr val="0E7D80"/>
                </a:solidFill>
                <a:latin typeface="Century Gothic"/>
                <a:cs typeface="Century Gothic"/>
              </a:rPr>
              <a:t>berbicara.</a:t>
            </a:r>
            <a:endParaRPr sz="2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4568825">
              <a:lnSpc>
                <a:spcPct val="100000"/>
              </a:lnSpc>
              <a:spcBef>
                <a:spcPts val="1925"/>
              </a:spcBef>
              <a:tabLst>
                <a:tab pos="8073390" algn="l"/>
                <a:tab pos="10147300" algn="l"/>
              </a:tabLst>
            </a:pP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1.DISKUSI	</a:t>
            </a:r>
            <a:r>
              <a:rPr dirty="0" sz="5000" spc="229" b="1">
                <a:solidFill>
                  <a:srgbClr val="B8617D"/>
                </a:solidFill>
                <a:latin typeface="Century Gothic"/>
                <a:cs typeface="Century Gothic"/>
              </a:rPr>
              <a:t>MEJA	</a:t>
            </a:r>
            <a:r>
              <a:rPr dirty="0" sz="5000" spc="465" b="1">
                <a:solidFill>
                  <a:srgbClr val="B8617D"/>
                </a:solidFill>
                <a:latin typeface="Century Gothic"/>
                <a:cs typeface="Century Gothic"/>
              </a:rPr>
              <a:t>BUNDAR</a:t>
            </a:r>
            <a:endParaRPr sz="5000">
              <a:latin typeface="Century Gothic"/>
              <a:cs typeface="Century Gothic"/>
            </a:endParaRPr>
          </a:p>
          <a:p>
            <a:pPr marL="12700" marR="50800">
              <a:lnSpc>
                <a:spcPct val="114999"/>
              </a:lnSpc>
              <a:spcBef>
                <a:spcPts val="1810"/>
              </a:spcBef>
              <a:tabLst>
                <a:tab pos="1188085" algn="l"/>
                <a:tab pos="1329055" algn="l"/>
                <a:tab pos="1600835" algn="l"/>
                <a:tab pos="1626870" algn="l"/>
                <a:tab pos="2112645" algn="l"/>
                <a:tab pos="2322830" algn="l"/>
                <a:tab pos="2948305" algn="l"/>
                <a:tab pos="3004185" algn="l"/>
                <a:tab pos="3371850" algn="l"/>
                <a:tab pos="3906520" algn="l"/>
                <a:tab pos="4198620" algn="l"/>
                <a:tab pos="4556760" algn="l"/>
                <a:tab pos="4816475" algn="l"/>
                <a:tab pos="5191760" algn="l"/>
                <a:tab pos="5516880" algn="l"/>
                <a:tab pos="5662295" algn="l"/>
                <a:tab pos="6496685" algn="l"/>
                <a:tab pos="6569709" algn="l"/>
                <a:tab pos="6666230" algn="l"/>
                <a:tab pos="7253605" algn="l"/>
                <a:tab pos="7722234" algn="l"/>
                <a:tab pos="7983220" algn="l"/>
                <a:tab pos="8085455" algn="l"/>
                <a:tab pos="8616950" algn="l"/>
                <a:tab pos="8964295" algn="l"/>
                <a:tab pos="9169400" algn="l"/>
                <a:tab pos="10062845" algn="l"/>
                <a:tab pos="10334625" algn="l"/>
                <a:tab pos="10455275" algn="l"/>
                <a:tab pos="11760835" algn="l"/>
                <a:tab pos="12163425" algn="l"/>
                <a:tab pos="12298045" algn="l"/>
              </a:tabLst>
            </a:pP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Susunan	</a:t>
            </a: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tempat		</a:t>
            </a:r>
            <a:r>
              <a:rPr dirty="0" sz="2500" spc="105" b="1">
                <a:solidFill>
                  <a:srgbClr val="0E7D80"/>
                </a:solidFill>
                <a:latin typeface="Century Gothic"/>
                <a:cs typeface="Century Gothic"/>
              </a:rPr>
              <a:t>duduk	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bundar		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menyebabkan	</a:t>
            </a:r>
            <a:r>
              <a:rPr dirty="0" sz="2500" spc="220" b="1">
                <a:solidFill>
                  <a:srgbClr val="0E7D80"/>
                </a:solidFill>
                <a:latin typeface="Century Gothic"/>
                <a:cs typeface="Century Gothic"/>
              </a:rPr>
              <a:t>arus	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yang  </a:t>
            </a:r>
            <a:r>
              <a:rPr dirty="0" sz="2500" spc="95" b="1">
                <a:solidFill>
                  <a:srgbClr val="0E7D80"/>
                </a:solidFill>
                <a:latin typeface="Century Gothic"/>
                <a:cs typeface="Century Gothic"/>
              </a:rPr>
              <a:t>bebas	</a:t>
            </a:r>
            <a:r>
              <a:rPr dirty="0" sz="2500" spc="50" b="1">
                <a:solidFill>
                  <a:srgbClr val="0E7D80"/>
                </a:solidFill>
                <a:latin typeface="Century Gothic"/>
                <a:cs typeface="Century Gothic"/>
              </a:rPr>
              <a:t>di		</a:t>
            </a:r>
            <a:r>
              <a:rPr dirty="0" sz="2500" spc="215" b="1">
                <a:solidFill>
                  <a:srgbClr val="0E7D80"/>
                </a:solidFill>
                <a:latin typeface="Century Gothic"/>
                <a:cs typeface="Century Gothic"/>
              </a:rPr>
              <a:t>antara	</a:t>
            </a:r>
            <a:r>
              <a:rPr dirty="0" sz="2500" spc="155" b="1">
                <a:solidFill>
                  <a:srgbClr val="0E7D80"/>
                </a:solidFill>
                <a:latin typeface="Century Gothic"/>
                <a:cs typeface="Century Gothic"/>
              </a:rPr>
              <a:t>anggota	</a:t>
            </a:r>
            <a:r>
              <a:rPr dirty="0" sz="2500" spc="125" b="1">
                <a:solidFill>
                  <a:srgbClr val="0E7D80"/>
                </a:solidFill>
                <a:latin typeface="Century Gothic"/>
                <a:cs typeface="Century Gothic"/>
              </a:rPr>
              <a:t>kelompok.	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Susunan		</a:t>
            </a:r>
            <a:r>
              <a:rPr dirty="0" sz="2500" spc="125" b="1">
                <a:solidFill>
                  <a:srgbClr val="0E7D80"/>
                </a:solidFill>
                <a:latin typeface="Century Gothic"/>
                <a:cs typeface="Century Gothic"/>
              </a:rPr>
              <a:t>ini	</a:t>
            </a:r>
            <a:r>
              <a:rPr dirty="0" sz="2500" spc="145" b="1">
                <a:solidFill>
                  <a:srgbClr val="0E7D80"/>
                </a:solidFill>
                <a:latin typeface="Century Gothic"/>
                <a:cs typeface="Century Gothic"/>
              </a:rPr>
              <a:t>biasanya	</a:t>
            </a:r>
            <a:r>
              <a:rPr dirty="0" sz="2500" spc="130" b="1">
                <a:solidFill>
                  <a:srgbClr val="0E7D80"/>
                </a:solidFill>
                <a:latin typeface="Century Gothic"/>
                <a:cs typeface="Century Gothic"/>
              </a:rPr>
              <a:t>digunakan		</a:t>
            </a: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untuk  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diskusi	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yang	</a:t>
            </a:r>
            <a:r>
              <a:rPr dirty="0" sz="2500" spc="245" b="1">
                <a:solidFill>
                  <a:srgbClr val="0E7D80"/>
                </a:solidFill>
                <a:latin typeface="Century Gothic"/>
                <a:cs typeface="Century Gothic"/>
              </a:rPr>
              <a:t>sifatnya	</a:t>
            </a:r>
            <a:r>
              <a:rPr dirty="0" sz="2500" spc="225" b="1">
                <a:solidFill>
                  <a:srgbClr val="0E7D80"/>
                </a:solidFill>
                <a:latin typeface="Century Gothic"/>
                <a:cs typeface="Century Gothic"/>
              </a:rPr>
              <a:t>terbatas.		</a:t>
            </a:r>
            <a:r>
              <a:rPr dirty="0" sz="2500" spc="110" b="1">
                <a:solidFill>
                  <a:srgbClr val="0E7D80"/>
                </a:solidFill>
                <a:latin typeface="Century Gothic"/>
                <a:cs typeface="Century Gothic"/>
              </a:rPr>
              <a:t>Pada		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diskusi	</a:t>
            </a:r>
            <a:r>
              <a:rPr dirty="0" sz="2500" spc="90" b="1">
                <a:solidFill>
                  <a:srgbClr val="0E7D80"/>
                </a:solidFill>
                <a:latin typeface="Century Gothic"/>
                <a:cs typeface="Century Gothic"/>
              </a:rPr>
              <a:t>meja	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bundar,		</a:t>
            </a:r>
            <a:r>
              <a:rPr dirty="0" sz="2500" spc="210" b="1">
                <a:solidFill>
                  <a:srgbClr val="0E7D80"/>
                </a:solidFill>
                <a:latin typeface="Century Gothic"/>
                <a:cs typeface="Century Gothic"/>
              </a:rPr>
              <a:t>terjadi	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jaringan  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komunikasi	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semua	</a:t>
            </a:r>
            <a:r>
              <a:rPr dirty="0" sz="2500" spc="204" b="1">
                <a:solidFill>
                  <a:srgbClr val="0E7D80"/>
                </a:solidFill>
                <a:latin typeface="Century Gothic"/>
                <a:cs typeface="Century Gothic"/>
              </a:rPr>
              <a:t>saluran	</a:t>
            </a:r>
            <a:r>
              <a:rPr dirty="0" sz="2500" spc="150" b="1">
                <a:solidFill>
                  <a:srgbClr val="0E7D80"/>
                </a:solidFill>
                <a:latin typeface="Century Gothic"/>
                <a:cs typeface="Century Gothic"/>
              </a:rPr>
              <a:t>(all	</a:t>
            </a:r>
            <a:r>
              <a:rPr dirty="0" sz="2500" spc="105" b="1">
                <a:solidFill>
                  <a:srgbClr val="0E7D80"/>
                </a:solidFill>
                <a:latin typeface="Century Gothic"/>
                <a:cs typeface="Century Gothic"/>
              </a:rPr>
              <a:t>channel).	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Di	</a:t>
            </a:r>
            <a:r>
              <a:rPr dirty="0" sz="2500" spc="215" b="1">
                <a:solidFill>
                  <a:srgbClr val="0E7D80"/>
                </a:solidFill>
                <a:latin typeface="Century Gothic"/>
                <a:cs typeface="Century Gothic"/>
              </a:rPr>
              <a:t>antara </a:t>
            </a:r>
            <a:r>
              <a:rPr dirty="0" sz="2500" spc="155" b="1">
                <a:solidFill>
                  <a:srgbClr val="0E7D80"/>
                </a:solidFill>
                <a:latin typeface="Century Gothic"/>
                <a:cs typeface="Century Gothic"/>
              </a:rPr>
              <a:t>anggota </a:t>
            </a:r>
            <a:r>
              <a:rPr dirty="0" sz="2500" spc="45" b="1">
                <a:solidFill>
                  <a:srgbClr val="0E7D80"/>
                </a:solidFill>
                <a:latin typeface="Century Gothic"/>
                <a:cs typeface="Century Gothic"/>
              </a:rPr>
              <a:t>ada </a:t>
            </a:r>
            <a:r>
              <a:rPr dirty="0" sz="2500" spc="130" b="1">
                <a:solidFill>
                  <a:srgbClr val="0E7D80"/>
                </a:solidFill>
                <a:latin typeface="Century Gothic"/>
                <a:cs typeface="Century Gothic"/>
              </a:rPr>
              <a:t>hubungan  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sosial 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demokratis. 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Bila 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susunan </a:t>
            </a:r>
            <a:r>
              <a:rPr dirty="0" sz="2500" spc="125" b="1">
                <a:solidFill>
                  <a:srgbClr val="0E7D80"/>
                </a:solidFill>
                <a:latin typeface="Century Gothic"/>
                <a:cs typeface="Century Gothic"/>
              </a:rPr>
              <a:t>ini </a:t>
            </a:r>
            <a:r>
              <a:rPr dirty="0" sz="2500" spc="110" b="1">
                <a:solidFill>
                  <a:srgbClr val="0E7D80"/>
                </a:solidFill>
                <a:latin typeface="Century Gothic"/>
                <a:cs typeface="Century Gothic"/>
              </a:rPr>
              <a:t>diubah </a:t>
            </a:r>
            <a:r>
              <a:rPr dirty="0" sz="2500" spc="185" b="1">
                <a:solidFill>
                  <a:srgbClr val="0E7D80"/>
                </a:solidFill>
                <a:latin typeface="Century Gothic"/>
                <a:cs typeface="Century Gothic"/>
              </a:rPr>
              <a:t>sedikit 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menjadi segi </a:t>
            </a:r>
            <a:r>
              <a:rPr dirty="0" sz="2500" spc="140" b="1">
                <a:solidFill>
                  <a:srgbClr val="0E7D80"/>
                </a:solidFill>
                <a:latin typeface="Century Gothic"/>
                <a:cs typeface="Century Gothic"/>
              </a:rPr>
              <a:t>empat  </a:t>
            </a:r>
            <a:r>
              <a:rPr dirty="0" sz="2500" spc="7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pemimpin </a:t>
            </a:r>
            <a:r>
              <a:rPr dirty="0" sz="2500" spc="105" b="1">
                <a:solidFill>
                  <a:srgbClr val="0E7D80"/>
                </a:solidFill>
                <a:latin typeface="Century Gothic"/>
                <a:cs typeface="Century Gothic"/>
              </a:rPr>
              <a:t>duduk </a:t>
            </a:r>
            <a:r>
              <a:rPr dirty="0" sz="2500" spc="5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2500" spc="140" b="1">
                <a:solidFill>
                  <a:srgbClr val="0E7D80"/>
                </a:solidFill>
                <a:latin typeface="Century Gothic"/>
                <a:cs typeface="Century Gothic"/>
              </a:rPr>
              <a:t>ujung </a:t>
            </a:r>
            <a:r>
              <a:rPr dirty="0" sz="2500" spc="90" b="1">
                <a:solidFill>
                  <a:srgbClr val="0E7D80"/>
                </a:solidFill>
                <a:latin typeface="Century Gothic"/>
                <a:cs typeface="Century Gothic"/>
              </a:rPr>
              <a:t>meja 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sendirian, </a:t>
            </a:r>
            <a:r>
              <a:rPr dirty="0" sz="2500" spc="220" b="1">
                <a:solidFill>
                  <a:srgbClr val="0E7D80"/>
                </a:solidFill>
                <a:latin typeface="Century Gothic"/>
                <a:cs typeface="Century Gothic"/>
              </a:rPr>
              <a:t>arus 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komunikasi </a:t>
            </a:r>
            <a:r>
              <a:rPr dirty="0" sz="2500" spc="95" b="1">
                <a:solidFill>
                  <a:srgbClr val="0E7D80"/>
                </a:solidFill>
                <a:latin typeface="Century Gothic"/>
                <a:cs typeface="Century Gothic"/>
              </a:rPr>
              <a:t>akan 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selalu  lewat</a:t>
            </a:r>
            <a:r>
              <a:rPr dirty="0" sz="2500" spc="39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pemimpin.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0"/>
            <a:ext cx="437313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2972" y="426194"/>
            <a:ext cx="472694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2010" algn="l"/>
              </a:tabLst>
            </a:pPr>
            <a:r>
              <a:rPr dirty="0" sz="5000" spc="280" b="1">
                <a:solidFill>
                  <a:srgbClr val="B8617D"/>
                </a:solidFill>
                <a:latin typeface="Century Gothic"/>
                <a:cs typeface="Century Gothic"/>
              </a:rPr>
              <a:t>2</a:t>
            </a:r>
            <a:r>
              <a:rPr dirty="0" sz="5000" spc="-15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6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107" y="1513527"/>
            <a:ext cx="13003530" cy="70300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Simposium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serangkaian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pidato </a:t>
            </a:r>
            <a:r>
              <a:rPr dirty="0" sz="2000" spc="55" b="1">
                <a:solidFill>
                  <a:srgbClr val="0E7D80"/>
                </a:solidFill>
                <a:latin typeface="Century Gothic"/>
                <a:cs typeface="Century Gothic"/>
              </a:rPr>
              <a:t>pendek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menyajikan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berbagai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aspek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dari 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sebuah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topik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posisi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pro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kontra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terhadap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masalah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kontroversial,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dalam  </a:t>
            </a:r>
            <a:r>
              <a:rPr dirty="0" sz="2000" spc="220" b="1">
                <a:solidFill>
                  <a:srgbClr val="0E7D80"/>
                </a:solidFill>
                <a:latin typeface="Century Gothic"/>
                <a:cs typeface="Century Gothic"/>
              </a:rPr>
              <a:t>format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sudah dirancang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sebelumnya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(Cragan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190" b="1">
                <a:solidFill>
                  <a:srgbClr val="0E7D80"/>
                </a:solidFill>
                <a:latin typeface="Century Gothic"/>
                <a:cs typeface="Century Gothic"/>
              </a:rPr>
              <a:t>Wright, </a:t>
            </a:r>
            <a:r>
              <a:rPr dirty="0" sz="2000" spc="75" b="1">
                <a:solidFill>
                  <a:srgbClr val="0E7D80"/>
                </a:solidFill>
                <a:latin typeface="Century Gothic"/>
                <a:cs typeface="Century Gothic"/>
              </a:rPr>
              <a:t>1980),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Seorang 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moderator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mengendalikan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waktu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75" b="1">
                <a:solidFill>
                  <a:srgbClr val="0E7D80"/>
                </a:solidFill>
                <a:latin typeface="Century Gothic"/>
                <a:cs typeface="Century Gothic"/>
              </a:rPr>
              <a:t>pokok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pembicaraan.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Simposium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dimaksudkan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menyajikan </a:t>
            </a:r>
            <a:r>
              <a:rPr dirty="0" sz="2000" spc="180" b="1">
                <a:solidFill>
                  <a:srgbClr val="0E7D80"/>
                </a:solidFill>
                <a:latin typeface="Century Gothic"/>
                <a:cs typeface="Century Gothic"/>
              </a:rPr>
              <a:t>informasi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60" b="1">
                <a:solidFill>
                  <a:srgbClr val="0E7D80"/>
                </a:solidFill>
                <a:latin typeface="Century Gothic"/>
                <a:cs typeface="Century Gothic"/>
              </a:rPr>
              <a:t>di-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jadikan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sumber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rujukan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khalayak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dalam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mengambil 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keputusan </a:t>
            </a:r>
            <a:r>
              <a:rPr dirty="0" sz="20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waktu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akan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datang. </a:t>
            </a:r>
            <a:r>
              <a:rPr dirty="0" sz="2000" spc="180" b="1">
                <a:solidFill>
                  <a:srgbClr val="0E7D80"/>
                </a:solidFill>
                <a:latin typeface="Century Gothic"/>
                <a:cs typeface="Century Gothic"/>
              </a:rPr>
              <a:t>Informasi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diklasifikasikan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berdasar- </a:t>
            </a:r>
            <a:r>
              <a:rPr dirty="0" sz="2000" spc="65" b="1">
                <a:solidFill>
                  <a:srgbClr val="0E7D80"/>
                </a:solidFill>
                <a:latin typeface="Century Gothic"/>
                <a:cs typeface="Century Gothic"/>
              </a:rPr>
              <a:t>kan </a:t>
            </a:r>
            <a:r>
              <a:rPr dirty="0" sz="2000" spc="180" b="1">
                <a:solidFill>
                  <a:srgbClr val="0E7D80"/>
                </a:solidFill>
                <a:latin typeface="Century Gothic"/>
                <a:cs typeface="Century Gothic"/>
              </a:rPr>
              <a:t>urutan 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logis,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perbedaan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titik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pandang,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pemecahan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alter-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natif.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Setiap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bagian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dari </a:t>
            </a:r>
            <a:r>
              <a:rPr dirty="0" sz="2000" spc="75" b="1">
                <a:solidFill>
                  <a:srgbClr val="0E7D80"/>
                </a:solidFill>
                <a:latin typeface="Century Gothic"/>
                <a:cs typeface="Century Gothic"/>
              </a:rPr>
              <a:t>pokok 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bahasan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diulas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oleh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seorang </a:t>
            </a:r>
            <a:r>
              <a:rPr dirty="0" sz="2000" spc="45" b="1">
                <a:solidFill>
                  <a:srgbClr val="0E7D80"/>
                </a:solidFill>
                <a:latin typeface="Century Gothic"/>
                <a:cs typeface="Century Gothic"/>
              </a:rPr>
              <a:t>pem-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bicara </a:t>
            </a:r>
            <a:r>
              <a:rPr dirty="0" sz="20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waktu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telah</a:t>
            </a:r>
            <a:r>
              <a:rPr dirty="0" sz="2000" spc="55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ditentukan.</a:t>
            </a:r>
            <a:endParaRPr sz="2000">
              <a:latin typeface="Century Gothic"/>
              <a:cs typeface="Century Gothic"/>
            </a:endParaRPr>
          </a:p>
          <a:p>
            <a:pPr marL="6928484">
              <a:lnSpc>
                <a:spcPct val="100000"/>
              </a:lnSpc>
              <a:spcBef>
                <a:spcPts val="1500"/>
              </a:spcBef>
              <a:tabLst>
                <a:tab pos="7748905" algn="l"/>
                <a:tab pos="10761980" algn="l"/>
              </a:tabLst>
            </a:pPr>
            <a:r>
              <a:rPr dirty="0" sz="5000" spc="30" b="1">
                <a:solidFill>
                  <a:srgbClr val="B8617D"/>
                </a:solidFill>
                <a:latin typeface="Century Gothic"/>
                <a:cs typeface="Century Gothic"/>
              </a:rPr>
              <a:t>3.	</a:t>
            </a:r>
            <a:r>
              <a:rPr dirty="0" sz="5000" spc="530" b="1">
                <a:solidFill>
                  <a:srgbClr val="B8617D"/>
                </a:solidFill>
                <a:latin typeface="Century Gothic"/>
                <a:cs typeface="Century Gothic"/>
              </a:rPr>
              <a:t>DISKUSI	</a:t>
            </a:r>
            <a:r>
              <a:rPr dirty="0" sz="5000" spc="434" b="1">
                <a:solidFill>
                  <a:srgbClr val="B8617D"/>
                </a:solidFill>
                <a:latin typeface="Century Gothic"/>
                <a:cs typeface="Century Gothic"/>
              </a:rPr>
              <a:t>PANEL</a:t>
            </a:r>
            <a:endParaRPr sz="5000">
              <a:latin typeface="Century Gothic"/>
              <a:cs typeface="Century Gothic"/>
            </a:endParaRPr>
          </a:p>
          <a:p>
            <a:pPr marL="12700" marR="495934">
              <a:lnSpc>
                <a:spcPct val="115599"/>
              </a:lnSpc>
              <a:spcBef>
                <a:spcPts val="3245"/>
              </a:spcBef>
            </a:pP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panel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240" b="1">
                <a:solidFill>
                  <a:srgbClr val="0E7D80"/>
                </a:solidFill>
                <a:latin typeface="Century Gothic"/>
                <a:cs typeface="Century Gothic"/>
              </a:rPr>
              <a:t>format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khusus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anggota-anggota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kelompoknya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berinteraksi, </a:t>
            </a:r>
            <a:r>
              <a:rPr dirty="0" sz="2000" spc="92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baik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berhadap-hadapan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maupun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melalui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seorang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mediator,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antara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mereka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sendiri 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hadirin,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tentang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masalah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kontroversial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Biasanya, susunan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tempat 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duduk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panel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meletakkan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peserta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6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meja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segi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empat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yang 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menghadap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khalayak,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dengan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moderator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duduk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tengah-tengah,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antara 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kedua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pihak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berdiskusi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(Cragan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210" b="1">
                <a:solidFill>
                  <a:srgbClr val="0E7D80"/>
                </a:solidFill>
                <a:latin typeface="Century Gothic"/>
                <a:cs typeface="Century Gothic"/>
              </a:rPr>
              <a:t>Wright,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1980).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Moderator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tidak 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mengendalikan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karena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peserta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dapat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berinteraksi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langsung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dan 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spontan.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Suasana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diskusi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dapat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220" b="1">
                <a:solidFill>
                  <a:srgbClr val="0E7D80"/>
                </a:solidFill>
                <a:latin typeface="Century Gothic"/>
                <a:cs typeface="Century Gothic"/>
              </a:rPr>
              <a:t>bersifat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informal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atau</a:t>
            </a:r>
            <a:r>
              <a:rPr dirty="0" sz="2000" spc="3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formal.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0"/>
            <a:ext cx="437313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0024" y="263025"/>
            <a:ext cx="941705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3687445" algn="l"/>
                <a:tab pos="4218940" algn="l"/>
                <a:tab pos="6954520" algn="l"/>
              </a:tabLst>
            </a:pPr>
            <a:r>
              <a:rPr dirty="0" sz="5000" spc="1140" b="1">
                <a:solidFill>
                  <a:srgbClr val="B8617D"/>
                </a:solidFill>
                <a:latin typeface="Century Gothic"/>
                <a:cs typeface="Century Gothic"/>
              </a:rPr>
              <a:t>4</a:t>
            </a:r>
            <a:r>
              <a:rPr dirty="0" sz="5000" spc="-15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36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-120" b="1">
                <a:solidFill>
                  <a:srgbClr val="B8617D"/>
                </a:solidFill>
                <a:latin typeface="Century Gothic"/>
                <a:cs typeface="Century Gothic"/>
              </a:rPr>
              <a:t>-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36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810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9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252" y="1310972"/>
            <a:ext cx="13057505" cy="8616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3865">
              <a:lnSpc>
                <a:spcPct val="115599"/>
              </a:lnSpc>
              <a:spcBef>
                <a:spcPts val="100"/>
              </a:spcBef>
            </a:pP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waktu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tanya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javwab yang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terjadi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setelah diskusi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terbuka,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misalnya 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simposium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(Cragan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190" b="1">
                <a:solidFill>
                  <a:srgbClr val="0E7D80"/>
                </a:solidFill>
                <a:latin typeface="Century Gothic"/>
                <a:cs typeface="Century Gothic"/>
              </a:rPr>
              <a:t>Wright,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1980: </a:t>
            </a:r>
            <a:r>
              <a:rPr dirty="0" sz="2000" spc="65" b="1">
                <a:solidFill>
                  <a:srgbClr val="0E7D80"/>
                </a:solidFill>
                <a:latin typeface="Century Gothic"/>
                <a:cs typeface="Century Gothic"/>
              </a:rPr>
              <a:t>223).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Jadi,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khalayak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mempunyai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kesempatan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mengajukan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pertanyaan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memberikan tanggapan. </a:t>
            </a:r>
            <a:r>
              <a:rPr dirty="0" sz="2000" spc="-15" b="1">
                <a:solidFill>
                  <a:srgbClr val="0E7D80"/>
                </a:solidFill>
                <a:latin typeface="Century Gothic"/>
                <a:cs typeface="Century Gothic"/>
              </a:rPr>
              <a:t>Ada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lima </a:t>
            </a:r>
            <a:r>
              <a:rPr dirty="0" sz="2000" spc="25" b="1">
                <a:solidFill>
                  <a:srgbClr val="0E7D80"/>
                </a:solidFill>
                <a:latin typeface="Century Gothic"/>
                <a:cs typeface="Century Gothic"/>
              </a:rPr>
              <a:t>macam </a:t>
            </a:r>
            <a:r>
              <a:rPr dirty="0" sz="2000" spc="190" b="1">
                <a:solidFill>
                  <a:srgbClr val="0E7D80"/>
                </a:solidFill>
                <a:latin typeface="Century Gothic"/>
                <a:cs typeface="Century Gothic"/>
              </a:rPr>
              <a:t>forum: </a:t>
            </a:r>
            <a:r>
              <a:rPr dirty="0" sz="2000" spc="-60" b="1">
                <a:solidFill>
                  <a:srgbClr val="0E7D80"/>
                </a:solidFill>
                <a:latin typeface="Century Gothic"/>
                <a:cs typeface="Century Gothic"/>
              </a:rPr>
              <a:t>(1)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forum 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ceramah, </a:t>
            </a:r>
            <a:r>
              <a:rPr dirty="0" sz="2000" spc="55" b="1">
                <a:solidFill>
                  <a:srgbClr val="0E7D80"/>
                </a:solidFill>
                <a:latin typeface="Century Gothic"/>
                <a:cs typeface="Century Gothic"/>
              </a:rPr>
              <a:t>(2)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debat, </a:t>
            </a:r>
            <a:r>
              <a:rPr dirty="0" sz="2000" spc="45" b="1">
                <a:solidFill>
                  <a:srgbClr val="0E7D80"/>
                </a:solidFill>
                <a:latin typeface="Century Gothic"/>
                <a:cs typeface="Century Gothic"/>
              </a:rPr>
              <a:t>(3)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dialog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(4)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panel,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(5)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forum</a:t>
            </a:r>
            <a:r>
              <a:rPr dirty="0" sz="2000" spc="93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simposium.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15599"/>
              </a:lnSpc>
            </a:pP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ceramah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220" b="1">
                <a:solidFill>
                  <a:srgbClr val="0E7D80"/>
                </a:solidFill>
                <a:latin typeface="Century Gothic"/>
                <a:cs typeface="Century Gothic"/>
              </a:rPr>
              <a:t>format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dilakukan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ter-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utama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sekali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saling 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berbagi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informasi. </a:t>
            </a:r>
            <a:r>
              <a:rPr dirty="0" sz="2000" spc="70" b="1">
                <a:solidFill>
                  <a:srgbClr val="0E7D80"/>
                </a:solidFill>
                <a:latin typeface="Century Gothic"/>
                <a:cs typeface="Century Gothic"/>
              </a:rPr>
              <a:t>Ceramah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tidak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selalu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disusul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oleh </a:t>
            </a:r>
            <a:r>
              <a:rPr dirty="0" sz="2000" spc="190" b="1">
                <a:solidFill>
                  <a:srgbClr val="0E7D80"/>
                </a:solidFill>
                <a:latin typeface="Century Gothic"/>
                <a:cs typeface="Century Gothic"/>
              </a:rPr>
              <a:t>forum,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seperti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ceramah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disajikan  </a:t>
            </a:r>
            <a:r>
              <a:rPr dirty="0" sz="20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televisi.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debat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dimaksudkan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menyajikan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pro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kontra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terhadap 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proposisi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kontroversial.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Dari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perbedaan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pendapat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khalayak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diharapkan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terdorong 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mengajukan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pertanyaan.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Forum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dialog menggunakan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kombinasi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antara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dukungan 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pertanyaan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sehingga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menjadi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245" b="1">
                <a:solidFill>
                  <a:srgbClr val="0E7D80"/>
                </a:solidFill>
                <a:latin typeface="Century Gothic"/>
                <a:cs typeface="Century Gothic"/>
              </a:rPr>
              <a:t>struktur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diadik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atau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triadik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</a:t>
            </a:r>
            <a:r>
              <a:rPr dirty="0" sz="2000" spc="3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melahirkan</a:t>
            </a:r>
            <a:r>
              <a:rPr dirty="0" sz="2000" spc="32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95" b="1">
                <a:solidFill>
                  <a:srgbClr val="0E7D80"/>
                </a:solidFill>
                <a:latin typeface="Century Gothic"/>
                <a:cs typeface="Century Gothic"/>
              </a:rPr>
              <a:t>dialog.</a:t>
            </a:r>
            <a:endParaRPr sz="2000">
              <a:latin typeface="Century Gothic"/>
              <a:cs typeface="Century Gothic"/>
            </a:endParaRPr>
          </a:p>
          <a:p>
            <a:pPr algn="r" marL="856615" marR="111125" indent="-856615">
              <a:lnSpc>
                <a:spcPct val="100000"/>
              </a:lnSpc>
              <a:spcBef>
                <a:spcPts val="1235"/>
              </a:spcBef>
              <a:buAutoNum type="arabicPeriod" startAt="5"/>
              <a:tabLst>
                <a:tab pos="856615" algn="l"/>
                <a:tab pos="857250" algn="l"/>
              </a:tabLst>
            </a:pP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101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5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endParaRPr sz="5000">
              <a:latin typeface="Century Gothic"/>
              <a:cs typeface="Century Gothic"/>
            </a:endParaRPr>
          </a:p>
          <a:p>
            <a:pPr marL="12700" marR="254635">
              <a:lnSpc>
                <a:spcPct val="115599"/>
              </a:lnSpc>
              <a:spcBef>
                <a:spcPts val="135"/>
              </a:spcBef>
            </a:pP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Kolokium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sejenis </a:t>
            </a:r>
            <a:r>
              <a:rPr dirty="0" sz="2000" spc="220" b="1">
                <a:solidFill>
                  <a:srgbClr val="0E7D80"/>
                </a:solidFill>
                <a:latin typeface="Century Gothic"/>
                <a:cs typeface="Century Gothic"/>
              </a:rPr>
              <a:t>format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memberikan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kesempatan </a:t>
            </a:r>
            <a:r>
              <a:rPr dirty="0" sz="2000" spc="55" b="1">
                <a:solidFill>
                  <a:srgbClr val="0E7D80"/>
                </a:solidFill>
                <a:latin typeface="Century Gothic"/>
                <a:cs typeface="Century Gothic"/>
              </a:rPr>
              <a:t>kepada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wakil-wakil 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khalayak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mengajukan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pertanyaan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sudah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dipersiapkan </a:t>
            </a:r>
            <a:r>
              <a:rPr dirty="0" sz="2000" spc="55" b="1">
                <a:solidFill>
                  <a:srgbClr val="0E7D80"/>
                </a:solidFill>
                <a:latin typeface="Century Gothic"/>
                <a:cs typeface="Century Gothic"/>
              </a:rPr>
              <a:t>kepada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seorang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(atau 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beberapa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orang) </a:t>
            </a:r>
            <a:r>
              <a:rPr dirty="0" sz="2000" spc="110" b="1">
                <a:solidFill>
                  <a:srgbClr val="0E7D80"/>
                </a:solidFill>
                <a:latin typeface="Century Gothic"/>
                <a:cs typeface="Century Gothic"/>
              </a:rPr>
              <a:t>ahli,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Kolokium </a:t>
            </a:r>
            <a:r>
              <a:rPr dirty="0" sz="2000" spc="60" b="1">
                <a:solidFill>
                  <a:srgbClr val="0E7D80"/>
                </a:solidFill>
                <a:latin typeface="Century Gothic"/>
                <a:cs typeface="Century Gothic"/>
              </a:rPr>
              <a:t>agak </a:t>
            </a:r>
            <a:r>
              <a:rPr dirty="0" sz="2000" spc="200" b="1">
                <a:solidFill>
                  <a:srgbClr val="0E7D80"/>
                </a:solidFill>
                <a:latin typeface="Century Gothic"/>
                <a:cs typeface="Century Gothic"/>
              </a:rPr>
              <a:t>bersifat </a:t>
            </a:r>
            <a:r>
              <a:rPr dirty="0" sz="2000" spc="195" b="1">
                <a:solidFill>
                  <a:srgbClr val="0E7D80"/>
                </a:solidFill>
                <a:latin typeface="Century Gothic"/>
                <a:cs typeface="Century Gothic"/>
              </a:rPr>
              <a:t>formal </a:t>
            </a:r>
            <a:r>
              <a:rPr dirty="0" sz="2000" spc="5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diatur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ketat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oleh 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seorang</a:t>
            </a:r>
            <a:r>
              <a:rPr dirty="0" sz="2000" spc="31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moderator.</a:t>
            </a:r>
            <a:endParaRPr sz="2000">
              <a:latin typeface="Century Gothic"/>
              <a:cs typeface="Century Gothic"/>
            </a:endParaRPr>
          </a:p>
          <a:p>
            <a:pPr algn="r" marL="836930" marR="138430" indent="-836930">
              <a:lnSpc>
                <a:spcPct val="100000"/>
              </a:lnSpc>
              <a:spcBef>
                <a:spcPts val="980"/>
              </a:spcBef>
              <a:buAutoNum type="arabicPeriod" startAt="6"/>
              <a:tabLst>
                <a:tab pos="836930" algn="l"/>
                <a:tab pos="837565" algn="l"/>
                <a:tab pos="4858385" algn="l"/>
              </a:tabLst>
            </a:pPr>
            <a:r>
              <a:rPr dirty="0" sz="5000" spc="6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00" spc="9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47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5000" spc="72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500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6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9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5000" spc="101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143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5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endParaRPr sz="5000">
              <a:latin typeface="Century Gothic"/>
              <a:cs typeface="Century Gothic"/>
            </a:endParaRPr>
          </a:p>
          <a:p>
            <a:pPr algn="just" marL="12700" marR="359410">
              <a:lnSpc>
                <a:spcPct val="115599"/>
              </a:lnSpc>
              <a:spcBef>
                <a:spcPts val="565"/>
              </a:spcBef>
            </a:pP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Prosedur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parlementer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2000" spc="220" b="1">
                <a:solidFill>
                  <a:srgbClr val="0E7D80"/>
                </a:solidFill>
                <a:latin typeface="Century Gothic"/>
                <a:cs typeface="Century Gothic"/>
              </a:rPr>
              <a:t>format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2000" spc="165" b="1">
                <a:solidFill>
                  <a:srgbClr val="0E7D80"/>
                </a:solidFill>
                <a:latin typeface="Century Gothic"/>
                <a:cs typeface="Century Gothic"/>
              </a:rPr>
              <a:t>ketat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mengatur peserta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diskusi 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besar </a:t>
            </a:r>
            <a:r>
              <a:rPr dirty="0" sz="2000" spc="40" b="1">
                <a:solidFill>
                  <a:srgbClr val="0E7D80"/>
                </a:solidFill>
                <a:latin typeface="Century Gothic"/>
                <a:cs typeface="Century Gothic"/>
              </a:rPr>
              <a:t>pada </a:t>
            </a:r>
            <a:r>
              <a:rPr dirty="0" sz="2000" spc="100" b="1">
                <a:solidFill>
                  <a:srgbClr val="0E7D80"/>
                </a:solidFill>
                <a:latin typeface="Century Gothic"/>
                <a:cs typeface="Century Gothic"/>
              </a:rPr>
              <a:t>periode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waktu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210" b="1">
                <a:solidFill>
                  <a:srgbClr val="0E7D80"/>
                </a:solidFill>
                <a:latin typeface="Century Gothic"/>
                <a:cs typeface="Century Gothic"/>
              </a:rPr>
              <a:t>tertentu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ketika sejumlah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keputusan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harus</a:t>
            </a:r>
            <a:r>
              <a:rPr dirty="0" sz="2000" spc="-15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dibuat.</a:t>
            </a:r>
            <a:endParaRPr sz="2000">
              <a:latin typeface="Century Gothic"/>
              <a:cs typeface="Century Gothic"/>
            </a:endParaRPr>
          </a:p>
          <a:p>
            <a:pPr algn="just" marL="12700" marR="40005">
              <a:lnSpc>
                <a:spcPct val="115599"/>
              </a:lnSpc>
            </a:pP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Para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peserta </a:t>
            </a:r>
            <a:r>
              <a:rPr dirty="0" sz="2000" spc="160" b="1">
                <a:solidFill>
                  <a:srgbClr val="0E7D80"/>
                </a:solidFill>
                <a:latin typeface="Century Gothic"/>
                <a:cs typeface="Century Gothic"/>
              </a:rPr>
              <a:t>harus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mengikuti </a:t>
            </a:r>
            <a:r>
              <a:rPr dirty="0" sz="2000" spc="170" b="1">
                <a:solidFill>
                  <a:srgbClr val="0E7D80"/>
                </a:solidFill>
                <a:latin typeface="Century Gothic"/>
                <a:cs typeface="Century Gothic"/>
              </a:rPr>
              <a:t>peraturan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tata </a:t>
            </a:r>
            <a:r>
              <a:rPr dirty="0" sz="2000" spc="204" b="1">
                <a:solidFill>
                  <a:srgbClr val="0E7D80"/>
                </a:solidFill>
                <a:latin typeface="Century Gothic"/>
                <a:cs typeface="Century Gothic"/>
              </a:rPr>
              <a:t>tertib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telah ditetapkan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secara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eksplisit.  </a:t>
            </a:r>
            <a:r>
              <a:rPr dirty="0" sz="2000" spc="175" b="1">
                <a:solidFill>
                  <a:srgbClr val="0E7D80"/>
                </a:solidFill>
                <a:latin typeface="Century Gothic"/>
                <a:cs typeface="Century Gothic"/>
              </a:rPr>
              <a:t>Prosedur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parlementer-disebut </a:t>
            </a:r>
            <a:r>
              <a:rPr dirty="0" sz="2000" spc="90" b="1">
                <a:solidFill>
                  <a:srgbClr val="0E7D80"/>
                </a:solidFill>
                <a:latin typeface="Century Gothic"/>
                <a:cs typeface="Century Gothic"/>
              </a:rPr>
              <a:t>demikian </a:t>
            </a:r>
            <a:r>
              <a:rPr dirty="0" sz="2000" spc="114" b="1">
                <a:solidFill>
                  <a:srgbClr val="0E7D80"/>
                </a:solidFill>
                <a:latin typeface="Century Gothic"/>
                <a:cs typeface="Century Gothic"/>
              </a:rPr>
              <a:t>karena </a:t>
            </a:r>
            <a:r>
              <a:rPr dirty="0" sz="2000" spc="135" b="1">
                <a:solidFill>
                  <a:srgbClr val="0E7D80"/>
                </a:solidFill>
                <a:latin typeface="Century Gothic"/>
                <a:cs typeface="Century Gothic"/>
              </a:rPr>
              <a:t>berasal </a:t>
            </a:r>
            <a:r>
              <a:rPr dirty="0" sz="2000" spc="130" b="1">
                <a:solidFill>
                  <a:srgbClr val="0E7D80"/>
                </a:solidFill>
                <a:latin typeface="Century Gothic"/>
                <a:cs typeface="Century Gothic"/>
              </a:rPr>
              <a:t>dari </a:t>
            </a:r>
            <a:r>
              <a:rPr dirty="0" sz="2000" spc="185" b="1">
                <a:solidFill>
                  <a:srgbClr val="0E7D80"/>
                </a:solidFill>
                <a:latin typeface="Century Gothic"/>
                <a:cs typeface="Century Gothic"/>
              </a:rPr>
              <a:t>tata </a:t>
            </a:r>
            <a:r>
              <a:rPr dirty="0" sz="2000" spc="204" b="1">
                <a:solidFill>
                  <a:srgbClr val="0E7D80"/>
                </a:solidFill>
                <a:latin typeface="Century Gothic"/>
                <a:cs typeface="Century Gothic"/>
              </a:rPr>
              <a:t>tertib </a:t>
            </a:r>
            <a:r>
              <a:rPr dirty="0" sz="2000" spc="105" b="1">
                <a:solidFill>
                  <a:srgbClr val="0E7D80"/>
                </a:solidFill>
                <a:latin typeface="Century Gothic"/>
                <a:cs typeface="Century Gothic"/>
              </a:rPr>
              <a:t>sidang </a:t>
            </a:r>
            <a:r>
              <a:rPr dirty="0" sz="2000" spc="155" b="1">
                <a:solidFill>
                  <a:srgbClr val="0E7D80"/>
                </a:solidFill>
                <a:latin typeface="Century Gothic"/>
                <a:cs typeface="Century Gothic"/>
              </a:rPr>
              <a:t>parlementer  </a:t>
            </a:r>
            <a:r>
              <a:rPr dirty="0" sz="2000" spc="125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2000" spc="120" b="1">
                <a:solidFill>
                  <a:srgbClr val="0E7D80"/>
                </a:solidFill>
                <a:latin typeface="Century Gothic"/>
                <a:cs typeface="Century Gothic"/>
              </a:rPr>
              <a:t>majelis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permusyawaratan </a:t>
            </a:r>
            <a:r>
              <a:rPr dirty="0" sz="2000" spc="140" b="1">
                <a:solidFill>
                  <a:srgbClr val="0E7D80"/>
                </a:solidFill>
                <a:latin typeface="Century Gothic"/>
                <a:cs typeface="Century Gothic"/>
              </a:rPr>
              <a:t>rakyat-dirancang </a:t>
            </a:r>
            <a:r>
              <a:rPr dirty="0" sz="2000" spc="150" b="1">
                <a:solidFill>
                  <a:srgbClr val="0E7D80"/>
                </a:solidFill>
                <a:latin typeface="Century Gothic"/>
                <a:cs typeface="Century Gothic"/>
              </a:rPr>
              <a:t>untuk </a:t>
            </a:r>
            <a:r>
              <a:rPr dirty="0" sz="2000" spc="85" b="1">
                <a:solidFill>
                  <a:srgbClr val="0E7D80"/>
                </a:solidFill>
                <a:latin typeface="Century Gothic"/>
                <a:cs typeface="Century Gothic"/>
              </a:rPr>
              <a:t>memenuhi beberapa </a:t>
            </a:r>
            <a:r>
              <a:rPr dirty="0" sz="2000" spc="145" b="1">
                <a:solidFill>
                  <a:srgbClr val="0E7D80"/>
                </a:solidFill>
                <a:latin typeface="Century Gothic"/>
                <a:cs typeface="Century Gothic"/>
              </a:rPr>
              <a:t>tujuan</a:t>
            </a:r>
            <a:r>
              <a:rPr dirty="0" sz="2000" spc="-20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000" spc="80" b="1">
                <a:solidFill>
                  <a:srgbClr val="0E7D80"/>
                </a:solidFill>
                <a:latin typeface="Century Gothic"/>
                <a:cs typeface="Century Gothic"/>
              </a:rPr>
              <a:t>pokok.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6"/>
            <a:ext cx="4373138" cy="1028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8425" y="315336"/>
            <a:ext cx="10025380" cy="1797050"/>
          </a:xfrm>
          <a:prstGeom prst="rect"/>
        </p:spPr>
        <p:txBody>
          <a:bodyPr wrap="square" lIns="0" tIns="13589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70"/>
              </a:spcBef>
              <a:tabLst>
                <a:tab pos="2750185" algn="l"/>
                <a:tab pos="5824855" algn="l"/>
              </a:tabLst>
            </a:pP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37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143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-4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315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38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5000" spc="47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5000" spc="-5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000" spc="6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6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5000" spc="-36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59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-2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endParaRPr sz="5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975"/>
              </a:spcBef>
            </a:pPr>
            <a:r>
              <a:rPr dirty="0" sz="50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78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101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000" spc="-10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000" spc="195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endParaRPr sz="5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391" y="2300300"/>
            <a:ext cx="12590145" cy="422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787400" algn="l"/>
                <a:tab pos="953135" algn="l"/>
                <a:tab pos="1174750" algn="l"/>
                <a:tab pos="1391920" algn="l"/>
                <a:tab pos="1713230" algn="l"/>
                <a:tab pos="1987550" algn="l"/>
                <a:tab pos="2416175" algn="l"/>
                <a:tab pos="3162300" algn="l"/>
                <a:tab pos="3688715" algn="l"/>
                <a:tab pos="3919220" algn="l"/>
                <a:tab pos="4942840" algn="l"/>
                <a:tab pos="5421630" algn="l"/>
                <a:tab pos="5558155" algn="l"/>
                <a:tab pos="5605780" algn="l"/>
                <a:tab pos="6288405" algn="l"/>
                <a:tab pos="6322060" algn="l"/>
                <a:tab pos="6714490" algn="l"/>
                <a:tab pos="6851650" algn="l"/>
                <a:tab pos="7369809" algn="l"/>
                <a:tab pos="7575550" algn="l"/>
                <a:tab pos="7987665" algn="l"/>
                <a:tab pos="8648065" algn="l"/>
                <a:tab pos="9078595" algn="l"/>
                <a:tab pos="9591675" algn="l"/>
                <a:tab pos="10037445" algn="l"/>
                <a:tab pos="10123805" algn="l"/>
                <a:tab pos="10663555" algn="l"/>
                <a:tab pos="10812780" algn="l"/>
                <a:tab pos="11487150" algn="l"/>
                <a:tab pos="11726545" algn="l"/>
              </a:tabLst>
            </a:pP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Para	</a:t>
            </a:r>
            <a:r>
              <a:rPr dirty="0" sz="2500" spc="130" b="1">
                <a:solidFill>
                  <a:srgbClr val="0E7D80"/>
                </a:solidFill>
                <a:latin typeface="Century Gothic"/>
                <a:cs typeface="Century Gothic"/>
              </a:rPr>
              <a:t>ahli	</a:t>
            </a:r>
            <a:r>
              <a:rPr dirty="0" sz="2500" spc="155" b="1">
                <a:solidFill>
                  <a:srgbClr val="0E7D80"/>
                </a:solidFill>
                <a:latin typeface="Century Gothic"/>
                <a:cs typeface="Century Gothic"/>
              </a:rPr>
              <a:t>komunikasi,	</a:t>
            </a:r>
            <a:r>
              <a:rPr dirty="0" sz="2500" spc="145" b="1">
                <a:solidFill>
                  <a:srgbClr val="0E7D80"/>
                </a:solidFill>
                <a:latin typeface="Century Gothic"/>
                <a:cs typeface="Century Gothic"/>
              </a:rPr>
              <a:t>diilhami	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oleh	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proses	</a:t>
            </a: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berpikir	</a:t>
            </a:r>
            <a:r>
              <a:rPr dirty="0" sz="2500" spc="280" b="1">
                <a:solidFill>
                  <a:srgbClr val="0E7D80"/>
                </a:solidFill>
                <a:latin typeface="Century Gothic"/>
                <a:cs typeface="Century Gothic"/>
              </a:rPr>
              <a:t>reflektif	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dari	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John  </a:t>
            </a:r>
            <a:r>
              <a:rPr dirty="0" sz="2500" spc="229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w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21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500" spc="-15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00" spc="46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27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00" spc="15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spc="12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15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ba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spc="125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00" spc="48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00" spc="160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2500" spc="465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120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480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2500" spc="-9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15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00" spc="4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2500" spc="-120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155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2500" spc="15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300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27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-4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25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2500" spc="21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2500" spc="-45" b="1">
                <a:solidFill>
                  <a:srgbClr val="0E7D80"/>
                </a:solidFill>
                <a:latin typeface="Century Gothic"/>
                <a:cs typeface="Century Gothic"/>
              </a:rPr>
              <a:t>g  </a:t>
            </a:r>
            <a:r>
              <a:rPr dirty="0" sz="2500" spc="135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2500" spc="145" b="1">
                <a:solidFill>
                  <a:srgbClr val="0E7D80"/>
                </a:solidFill>
                <a:latin typeface="Century Gothic"/>
                <a:cs typeface="Century Gothic"/>
              </a:rPr>
              <a:t>membantu	</a:t>
            </a:r>
            <a:r>
              <a:rPr dirty="0" sz="2500" spc="130" b="1">
                <a:solidFill>
                  <a:srgbClr val="0E7D80"/>
                </a:solidFill>
                <a:latin typeface="Century Gothic"/>
                <a:cs typeface="Century Gothic"/>
              </a:rPr>
              <a:t>penyelesaian		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tugas	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kelompok.	</a:t>
            </a:r>
            <a:r>
              <a:rPr dirty="0" sz="2500" spc="100" b="1">
                <a:solidFill>
                  <a:srgbClr val="0E7D80"/>
                </a:solidFill>
                <a:latin typeface="Century Gothic"/>
                <a:cs typeface="Century Gothic"/>
              </a:rPr>
              <a:t>Cragan	</a:t>
            </a:r>
            <a:r>
              <a:rPr dirty="0" sz="2500" spc="6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500" spc="254" b="1">
                <a:solidFill>
                  <a:srgbClr val="0E7D80"/>
                </a:solidFill>
                <a:latin typeface="Century Gothic"/>
                <a:cs typeface="Century Gothic"/>
              </a:rPr>
              <a:t>Wright  </a:t>
            </a:r>
            <a:r>
              <a:rPr dirty="0" sz="2500" spc="90" b="1">
                <a:solidFill>
                  <a:srgbClr val="0E7D80"/>
                </a:solidFill>
                <a:latin typeface="Century Gothic"/>
                <a:cs typeface="Century Gothic"/>
              </a:rPr>
              <a:t>(1980)	</a:t>
            </a:r>
            <a:r>
              <a:rPr dirty="0" sz="2500" spc="145" b="1">
                <a:solidFill>
                  <a:srgbClr val="0E7D80"/>
                </a:solidFill>
                <a:latin typeface="Century Gothic"/>
                <a:cs typeface="Century Gothic"/>
              </a:rPr>
              <a:t>menyebutkan	</a:t>
            </a:r>
            <a:r>
              <a:rPr dirty="0" sz="2500" spc="204" b="1">
                <a:solidFill>
                  <a:srgbClr val="0E7D80"/>
                </a:solidFill>
                <a:latin typeface="Century Gothic"/>
                <a:cs typeface="Century Gothic"/>
              </a:rPr>
              <a:t>sistem	</a:t>
            </a:r>
            <a:r>
              <a:rPr dirty="0" sz="2500" spc="105" b="1">
                <a:solidFill>
                  <a:srgbClr val="0E7D80"/>
                </a:solidFill>
                <a:latin typeface="Century Gothic"/>
                <a:cs typeface="Century Gothic"/>
              </a:rPr>
              <a:t>Dewey,		</a:t>
            </a:r>
            <a:r>
              <a:rPr dirty="0" sz="2500" spc="235" b="1">
                <a:solidFill>
                  <a:srgbClr val="0E7D80"/>
                </a:solidFill>
                <a:latin typeface="Century Gothic"/>
                <a:cs typeface="Century Gothic"/>
              </a:rPr>
              <a:t>Ross,	</a:t>
            </a:r>
            <a:r>
              <a:rPr dirty="0" sz="2500" spc="254" b="1">
                <a:solidFill>
                  <a:srgbClr val="0E7D80"/>
                </a:solidFill>
                <a:latin typeface="Century Gothic"/>
                <a:cs typeface="Century Gothic"/>
              </a:rPr>
              <a:t>Wright	</a:t>
            </a:r>
            <a:r>
              <a:rPr dirty="0" sz="2500" spc="320" b="1">
                <a:solidFill>
                  <a:srgbClr val="0E7D80"/>
                </a:solidFill>
                <a:latin typeface="Century Gothic"/>
                <a:cs typeface="Century Gothic"/>
              </a:rPr>
              <a:t>494,	</a:t>
            </a:r>
            <a:r>
              <a:rPr dirty="0" sz="2500" spc="210" b="1">
                <a:solidFill>
                  <a:srgbClr val="0E7D80"/>
                </a:solidFill>
                <a:latin typeface="Century Gothic"/>
                <a:cs typeface="Century Gothic"/>
              </a:rPr>
              <a:t>Brilhart-Jochem,  </a:t>
            </a:r>
            <a:r>
              <a:rPr dirty="0" sz="2500" spc="60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2500" spc="120" b="1">
                <a:solidFill>
                  <a:srgbClr val="0E7D80"/>
                </a:solidFill>
                <a:latin typeface="Century Gothic"/>
                <a:cs typeface="Century Gothic"/>
              </a:rPr>
              <a:t>Maier.	</a:t>
            </a:r>
            <a:r>
              <a:rPr dirty="0" sz="2500" spc="110" b="1">
                <a:solidFill>
                  <a:srgbClr val="0E7D80"/>
                </a:solidFill>
                <a:latin typeface="Century Gothic"/>
                <a:cs typeface="Century Gothic"/>
              </a:rPr>
              <a:t>Di </a:t>
            </a:r>
            <a:r>
              <a:rPr dirty="0" sz="2500" spc="165" b="1">
                <a:solidFill>
                  <a:srgbClr val="0E7D80"/>
                </a:solidFill>
                <a:latin typeface="Century Gothic"/>
                <a:cs typeface="Century Gothic"/>
              </a:rPr>
              <a:t>sini </a:t>
            </a:r>
            <a:r>
              <a:rPr dirty="0" sz="2500" spc="180" b="1">
                <a:solidFill>
                  <a:srgbClr val="0E7D80"/>
                </a:solidFill>
                <a:latin typeface="Century Gothic"/>
                <a:cs typeface="Century Gothic"/>
              </a:rPr>
              <a:t>kita </a:t>
            </a:r>
            <a:r>
              <a:rPr dirty="0" sz="2500" spc="90" b="1">
                <a:solidFill>
                  <a:srgbClr val="0E7D80"/>
                </a:solidFill>
                <a:latin typeface="Century Gothic"/>
                <a:cs typeface="Century Gothic"/>
              </a:rPr>
              <a:t>akan </a:t>
            </a:r>
            <a:r>
              <a:rPr dirty="0" sz="2500" spc="145" b="1">
                <a:solidFill>
                  <a:srgbClr val="0E7D80"/>
                </a:solidFill>
                <a:latin typeface="Century Gothic"/>
                <a:cs typeface="Century Gothic"/>
              </a:rPr>
              <a:t>menyebutkan </a:t>
            </a:r>
            <a:r>
              <a:rPr dirty="0" sz="2500" spc="170" b="1">
                <a:solidFill>
                  <a:srgbClr val="0E7D80"/>
                </a:solidFill>
                <a:latin typeface="Century Gothic"/>
                <a:cs typeface="Century Gothic"/>
              </a:rPr>
              <a:t>tiga </a:t>
            </a:r>
            <a:r>
              <a:rPr dirty="0" sz="2500" spc="114" b="1">
                <a:solidFill>
                  <a:srgbClr val="0E7D80"/>
                </a:solidFill>
                <a:latin typeface="Century Gothic"/>
                <a:cs typeface="Century Gothic"/>
              </a:rPr>
              <a:t>pola: </a:t>
            </a:r>
            <a:r>
              <a:rPr dirty="0" sz="2500" spc="225" b="1">
                <a:solidFill>
                  <a:srgbClr val="0E7D80"/>
                </a:solidFill>
                <a:latin typeface="Century Gothic"/>
                <a:cs typeface="Century Gothic"/>
              </a:rPr>
              <a:t>urutan </a:t>
            </a:r>
            <a:r>
              <a:rPr dirty="0" sz="2500" spc="60" b="1">
                <a:solidFill>
                  <a:srgbClr val="0E7D80"/>
                </a:solidFill>
                <a:latin typeface="Century Gothic"/>
                <a:cs typeface="Century Gothic"/>
              </a:rPr>
              <a:t>pemecahan  </a:t>
            </a:r>
            <a:r>
              <a:rPr dirty="0" sz="2500" spc="140" b="1">
                <a:solidFill>
                  <a:srgbClr val="0E7D80"/>
                </a:solidFill>
                <a:latin typeface="Century Gothic"/>
                <a:cs typeface="Century Gothic"/>
              </a:rPr>
              <a:t>masalah </a:t>
            </a:r>
            <a:r>
              <a:rPr dirty="0" sz="2500" spc="245" b="1">
                <a:solidFill>
                  <a:srgbClr val="0E7D80"/>
                </a:solidFill>
                <a:latin typeface="Century Gothic"/>
                <a:cs typeface="Century Gothic"/>
              </a:rPr>
              <a:t>kreatif, </a:t>
            </a:r>
            <a:r>
              <a:rPr dirty="0" sz="2500" spc="225" b="1">
                <a:solidFill>
                  <a:srgbClr val="0E7D80"/>
                </a:solidFill>
                <a:latin typeface="Century Gothic"/>
                <a:cs typeface="Century Gothic"/>
              </a:rPr>
              <a:t>urutan </a:t>
            </a:r>
            <a:r>
              <a:rPr dirty="0" sz="2500" spc="195" b="1">
                <a:solidFill>
                  <a:srgbClr val="0E7D80"/>
                </a:solidFill>
                <a:latin typeface="Century Gothic"/>
                <a:cs typeface="Century Gothic"/>
              </a:rPr>
              <a:t>berpikir </a:t>
            </a:r>
            <a:r>
              <a:rPr dirty="0" sz="2500" spc="270" b="1">
                <a:solidFill>
                  <a:srgbClr val="0E7D80"/>
                </a:solidFill>
                <a:latin typeface="Century Gothic"/>
                <a:cs typeface="Century Gothic"/>
              </a:rPr>
              <a:t>reflektif, </a:t>
            </a:r>
            <a:r>
              <a:rPr dirty="0" sz="2500" spc="60" b="1">
                <a:solidFill>
                  <a:srgbClr val="0E7D80"/>
                </a:solidFill>
                <a:latin typeface="Century Gothic"/>
                <a:cs typeface="Century Gothic"/>
              </a:rPr>
              <a:t>dan </a:t>
            </a:r>
            <a:r>
              <a:rPr dirty="0" sz="2500" spc="225" b="1">
                <a:solidFill>
                  <a:srgbClr val="0E7D80"/>
                </a:solidFill>
                <a:latin typeface="Century Gothic"/>
                <a:cs typeface="Century Gothic"/>
              </a:rPr>
              <a:t>urutan </a:t>
            </a:r>
            <a:r>
              <a:rPr dirty="0" sz="2500" spc="190" b="1">
                <a:solidFill>
                  <a:srgbClr val="0E7D80"/>
                </a:solidFill>
                <a:latin typeface="Century Gothic"/>
                <a:cs typeface="Century Gothic"/>
              </a:rPr>
              <a:t>solusi</a:t>
            </a:r>
            <a:r>
              <a:rPr dirty="0" sz="2500" spc="26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500" spc="105" b="1">
                <a:solidFill>
                  <a:srgbClr val="0E7D80"/>
                </a:solidFill>
                <a:latin typeface="Century Gothic"/>
                <a:cs typeface="Century Gothic"/>
              </a:rPr>
              <a:t>ideal.</a:t>
            </a:r>
            <a:endParaRPr sz="2500">
              <a:latin typeface="Century Gothic"/>
              <a:cs typeface="Century Gothic"/>
            </a:endParaRPr>
          </a:p>
          <a:p>
            <a:pPr marL="275590" marR="6838315">
              <a:lnSpc>
                <a:spcPct val="115399"/>
              </a:lnSpc>
              <a:spcBef>
                <a:spcPts val="1565"/>
              </a:spcBef>
              <a:tabLst>
                <a:tab pos="650240" algn="l"/>
                <a:tab pos="706755" algn="l"/>
                <a:tab pos="2036445" algn="l"/>
                <a:tab pos="3561715" algn="l"/>
                <a:tab pos="4253865" algn="l"/>
              </a:tabLst>
            </a:pPr>
            <a:r>
              <a:rPr dirty="0" sz="2600" spc="-305" b="1">
                <a:solidFill>
                  <a:srgbClr val="B8617D"/>
                </a:solidFill>
                <a:latin typeface="Century Gothic"/>
                <a:cs typeface="Century Gothic"/>
              </a:rPr>
              <a:t>1</a:t>
            </a:r>
            <a:r>
              <a:rPr dirty="0" sz="2600" spc="-80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26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600" spc="37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600" spc="500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2600" spc="170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2600" spc="49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-1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6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600" spc="31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2600" spc="5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600" spc="16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600" spc="5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2600" spc="-120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170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-10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26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2600" spc="-5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31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28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2600" spc="11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2600" spc="-25" b="1">
                <a:solidFill>
                  <a:srgbClr val="B8617D"/>
                </a:solidFill>
                <a:latin typeface="Century Gothic"/>
                <a:cs typeface="Century Gothic"/>
              </a:rPr>
              <a:t>h  </a:t>
            </a:r>
            <a:r>
              <a:rPr dirty="0" sz="2600" spc="30" b="1">
                <a:solidFill>
                  <a:srgbClr val="B8617D"/>
                </a:solidFill>
                <a:latin typeface="Century Gothic"/>
                <a:cs typeface="Century Gothic"/>
              </a:rPr>
              <a:t>2.		</a:t>
            </a:r>
            <a:r>
              <a:rPr dirty="0" sz="2600" spc="240" b="1">
                <a:solidFill>
                  <a:srgbClr val="B8617D"/>
                </a:solidFill>
                <a:latin typeface="Century Gothic"/>
                <a:cs typeface="Century Gothic"/>
              </a:rPr>
              <a:t>urutan	</a:t>
            </a:r>
            <a:r>
              <a:rPr dirty="0" sz="2600" spc="295" b="1">
                <a:solidFill>
                  <a:srgbClr val="B8617D"/>
                </a:solidFill>
                <a:latin typeface="Century Gothic"/>
                <a:cs typeface="Century Gothic"/>
              </a:rPr>
              <a:t>Berfikir	Reflektif</a:t>
            </a:r>
            <a:endParaRPr sz="2600">
              <a:latin typeface="Century Gothic"/>
              <a:cs typeface="Century Gothic"/>
            </a:endParaRPr>
          </a:p>
          <a:p>
            <a:pPr marL="275590">
              <a:lnSpc>
                <a:spcPct val="100000"/>
              </a:lnSpc>
              <a:spcBef>
                <a:spcPts val="480"/>
              </a:spcBef>
              <a:tabLst>
                <a:tab pos="702310" algn="l"/>
                <a:tab pos="2088514" algn="l"/>
                <a:tab pos="3287395" algn="l"/>
              </a:tabLst>
            </a:pPr>
            <a:r>
              <a:rPr dirty="0" sz="2600" spc="10" b="1">
                <a:solidFill>
                  <a:srgbClr val="B8617D"/>
                </a:solidFill>
                <a:latin typeface="Century Gothic"/>
                <a:cs typeface="Century Gothic"/>
              </a:rPr>
              <a:t>3.	</a:t>
            </a:r>
            <a:r>
              <a:rPr dirty="0" sz="2600" spc="270" b="1">
                <a:solidFill>
                  <a:srgbClr val="B8617D"/>
                </a:solidFill>
                <a:latin typeface="Century Gothic"/>
                <a:cs typeface="Century Gothic"/>
              </a:rPr>
              <a:t>Urutan	</a:t>
            </a:r>
            <a:r>
              <a:rPr dirty="0" sz="2600" spc="215" b="1">
                <a:solidFill>
                  <a:srgbClr val="B8617D"/>
                </a:solidFill>
                <a:latin typeface="Century Gothic"/>
                <a:cs typeface="Century Gothic"/>
              </a:rPr>
              <a:t>Solusi	</a:t>
            </a:r>
            <a:r>
              <a:rPr dirty="0" sz="2600" spc="105" b="1">
                <a:solidFill>
                  <a:srgbClr val="B8617D"/>
                </a:solidFill>
                <a:latin typeface="Century Gothic"/>
                <a:cs typeface="Century Gothic"/>
              </a:rPr>
              <a:t>Ideal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14335" y="755025"/>
            <a:ext cx="9389110" cy="33045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8615"/>
              </a:lnSpc>
              <a:spcBef>
                <a:spcPts val="100"/>
              </a:spcBef>
            </a:pPr>
            <a:r>
              <a:rPr dirty="0" sz="7200" spc="85" b="1">
                <a:solidFill>
                  <a:srgbClr val="0E7D80"/>
                </a:solidFill>
                <a:latin typeface="Century Gothic"/>
                <a:cs typeface="Century Gothic"/>
              </a:rPr>
              <a:t>Kelompok</a:t>
            </a:r>
            <a:r>
              <a:rPr dirty="0" sz="7200" spc="409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7200" spc="-45" b="1">
                <a:solidFill>
                  <a:srgbClr val="0E7D80"/>
                </a:solidFill>
                <a:latin typeface="Century Gothic"/>
                <a:cs typeface="Century Gothic"/>
              </a:rPr>
              <a:t>dan</a:t>
            </a:r>
            <a:endParaRPr sz="7200">
              <a:latin typeface="Century Gothic"/>
              <a:cs typeface="Century Gothic"/>
            </a:endParaRPr>
          </a:p>
          <a:p>
            <a:pPr algn="ctr" marL="12700" marR="5080" indent="-635">
              <a:lnSpc>
                <a:spcPts val="8590"/>
              </a:lnSpc>
              <a:spcBef>
                <a:spcPts val="300"/>
              </a:spcBef>
            </a:pPr>
            <a:r>
              <a:rPr dirty="0" sz="7200" spc="170" b="1">
                <a:solidFill>
                  <a:srgbClr val="0E7D80"/>
                </a:solidFill>
                <a:latin typeface="Century Gothic"/>
                <a:cs typeface="Century Gothic"/>
              </a:rPr>
              <a:t>Pengaruhnya </a:t>
            </a:r>
            <a:r>
              <a:rPr dirty="0" sz="7200" spc="35" b="1">
                <a:solidFill>
                  <a:srgbClr val="0E7D80"/>
                </a:solidFill>
                <a:latin typeface="Century Gothic"/>
                <a:cs typeface="Century Gothic"/>
              </a:rPr>
              <a:t>Pada  </a:t>
            </a:r>
            <a:r>
              <a:rPr dirty="0" sz="7200" spc="240" b="1">
                <a:solidFill>
                  <a:srgbClr val="0E7D80"/>
                </a:solidFill>
                <a:latin typeface="Century Gothic"/>
                <a:cs typeface="Century Gothic"/>
              </a:rPr>
              <a:t>Perilaku</a:t>
            </a:r>
            <a:r>
              <a:rPr dirty="0" sz="7200" spc="40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7200" spc="160" b="1">
                <a:solidFill>
                  <a:srgbClr val="0E7D80"/>
                </a:solidFill>
                <a:latin typeface="Century Gothic"/>
                <a:cs typeface="Century Gothic"/>
              </a:rPr>
              <a:t>Komunikasi</a:t>
            </a:r>
            <a:endParaRPr sz="7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4958" y="4851548"/>
            <a:ext cx="8560435" cy="371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399"/>
              </a:lnSpc>
              <a:spcBef>
                <a:spcPts val="100"/>
              </a:spcBef>
              <a:tabLst>
                <a:tab pos="630555" algn="l"/>
                <a:tab pos="867410" algn="l"/>
                <a:tab pos="1127125" algn="l"/>
                <a:tab pos="1570355" algn="l"/>
                <a:tab pos="1832610" algn="l"/>
                <a:tab pos="1974214" algn="l"/>
                <a:tab pos="1999614" algn="l"/>
                <a:tab pos="2276475" algn="l"/>
                <a:tab pos="2473325" algn="l"/>
                <a:tab pos="2547620" algn="l"/>
                <a:tab pos="2901950" algn="l"/>
                <a:tab pos="3136265" algn="l"/>
                <a:tab pos="3160395" algn="l"/>
                <a:tab pos="3204210" algn="l"/>
                <a:tab pos="3319145" algn="l"/>
                <a:tab pos="4074795" algn="l"/>
                <a:tab pos="4663440" algn="l"/>
                <a:tab pos="4745355" algn="l"/>
                <a:tab pos="4850130" algn="l"/>
                <a:tab pos="5018405" algn="l"/>
                <a:tab pos="5356860" algn="l"/>
                <a:tab pos="5379085" algn="l"/>
                <a:tab pos="5441315" algn="l"/>
                <a:tab pos="5664835" algn="l"/>
                <a:tab pos="6212205" algn="l"/>
                <a:tab pos="6577965" algn="l"/>
                <a:tab pos="6710045" algn="l"/>
                <a:tab pos="6860540" algn="l"/>
                <a:tab pos="7252334" algn="l"/>
                <a:tab pos="7388859" algn="l"/>
                <a:tab pos="7770495" algn="l"/>
              </a:tabLst>
            </a:pPr>
            <a:r>
              <a:rPr dirty="0" sz="2350" spc="150" b="1">
                <a:solidFill>
                  <a:srgbClr val="B8617D"/>
                </a:solidFill>
                <a:latin typeface="Century Gothic"/>
                <a:cs typeface="Century Gothic"/>
              </a:rPr>
              <a:t>Komunikasi	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dalam	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kelompok		mempunyai	</a:t>
            </a:r>
            <a:r>
              <a:rPr dirty="0" sz="2350" spc="290" b="1">
                <a:solidFill>
                  <a:srgbClr val="B8617D"/>
                </a:solidFill>
                <a:latin typeface="Century Gothic"/>
                <a:cs typeface="Century Gothic"/>
              </a:rPr>
              <a:t>struktur  </a:t>
            </a:r>
            <a:r>
              <a:rPr dirty="0" sz="2350" spc="140" b="1">
                <a:solidFill>
                  <a:srgbClr val="B8617D"/>
                </a:solidFill>
                <a:latin typeface="Century Gothic"/>
                <a:cs typeface="Century Gothic"/>
              </a:rPr>
              <a:t>komunikasi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yang	berbeda-beda	</a:t>
            </a:r>
            <a:r>
              <a:rPr dirty="0" sz="2350" spc="80" b="1">
                <a:solidFill>
                  <a:srgbClr val="B8617D"/>
                </a:solidFill>
                <a:latin typeface="Century Gothic"/>
                <a:cs typeface="Century Gothic"/>
              </a:rPr>
              <a:t>cara	</a:t>
            </a:r>
            <a:r>
              <a:rPr dirty="0" sz="2350" spc="90" b="1">
                <a:solidFill>
                  <a:srgbClr val="B8617D"/>
                </a:solidFill>
                <a:latin typeface="Century Gothic"/>
                <a:cs typeface="Century Gothic"/>
              </a:rPr>
              <a:t>pandang	</a:t>
            </a:r>
            <a:r>
              <a:rPr dirty="0" sz="2350" spc="55" b="1">
                <a:solidFill>
                  <a:srgbClr val="B8617D"/>
                </a:solidFill>
                <a:latin typeface="Century Gothic"/>
                <a:cs typeface="Century Gothic"/>
              </a:rPr>
              <a:t>dan  </a:t>
            </a:r>
            <a:r>
              <a:rPr dirty="0" sz="2350" spc="80" b="1">
                <a:solidFill>
                  <a:srgbClr val="B8617D"/>
                </a:solidFill>
                <a:latin typeface="Century Gothic"/>
                <a:cs typeface="Century Gothic"/>
              </a:rPr>
              <a:t>cara	</a:t>
            </a:r>
            <a:r>
              <a:rPr dirty="0" sz="2350" spc="180" b="1">
                <a:solidFill>
                  <a:srgbClr val="B8617D"/>
                </a:solidFill>
                <a:latin typeface="Century Gothic"/>
                <a:cs typeface="Century Gothic"/>
              </a:rPr>
              <a:t>berpikir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yang			</a:t>
            </a:r>
            <a:r>
              <a:rPr dirty="0" sz="2350" spc="165" b="1">
                <a:solidFill>
                  <a:srgbClr val="B8617D"/>
                </a:solidFill>
                <a:latin typeface="Century Gothic"/>
                <a:cs typeface="Century Gothic"/>
              </a:rPr>
              <a:t>pastinya		</a:t>
            </a:r>
            <a:r>
              <a:rPr dirty="0" sz="2350" spc="80" b="1">
                <a:solidFill>
                  <a:srgbClr val="B8617D"/>
                </a:solidFill>
                <a:latin typeface="Century Gothic"/>
                <a:cs typeface="Century Gothic"/>
              </a:rPr>
              <a:t>akan	</a:t>
            </a:r>
            <a:r>
              <a:rPr dirty="0" sz="2350" spc="100" b="1">
                <a:solidFill>
                  <a:srgbClr val="B8617D"/>
                </a:solidFill>
                <a:latin typeface="Century Gothic"/>
                <a:cs typeface="Century Gothic"/>
              </a:rPr>
              <a:t>berbeda.	</a:t>
            </a:r>
            <a:r>
              <a:rPr dirty="0" sz="2350" spc="114" b="1">
                <a:solidFill>
                  <a:srgbClr val="B8617D"/>
                </a:solidFill>
                <a:latin typeface="Century Gothic"/>
                <a:cs typeface="Century Gothic"/>
              </a:rPr>
              <a:t>Dimana  </a:t>
            </a:r>
            <a:r>
              <a:rPr dirty="0" sz="2350" spc="100" b="1">
                <a:solidFill>
                  <a:srgbClr val="B8617D"/>
                </a:solidFill>
                <a:latin typeface="Century Gothic"/>
                <a:cs typeface="Century Gothic"/>
              </a:rPr>
              <a:t>hal	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ini	</a:t>
            </a:r>
            <a:r>
              <a:rPr dirty="0" sz="2350" spc="105" b="1">
                <a:solidFill>
                  <a:srgbClr val="B8617D"/>
                </a:solidFill>
                <a:latin typeface="Century Gothic"/>
                <a:cs typeface="Century Gothic"/>
              </a:rPr>
              <a:t>menjadi		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gagasan	</a:t>
            </a:r>
            <a:r>
              <a:rPr dirty="0" sz="2350" spc="145" b="1">
                <a:solidFill>
                  <a:srgbClr val="B8617D"/>
                </a:solidFill>
                <a:latin typeface="Century Gothic"/>
                <a:cs typeface="Century Gothic"/>
              </a:rPr>
              <a:t>penting		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dalam	</a:t>
            </a:r>
            <a:r>
              <a:rPr dirty="0" sz="2350" spc="185" b="1">
                <a:solidFill>
                  <a:srgbClr val="B8617D"/>
                </a:solidFill>
                <a:latin typeface="Century Gothic"/>
                <a:cs typeface="Century Gothic"/>
              </a:rPr>
              <a:t>suatu  </a:t>
            </a:r>
            <a:r>
              <a:rPr dirty="0" sz="2350" spc="175" b="1">
                <a:solidFill>
                  <a:srgbClr val="B8617D"/>
                </a:solidFill>
                <a:latin typeface="Century Gothic"/>
                <a:cs typeface="Century Gothic"/>
              </a:rPr>
              <a:t>organisasi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dimana		</a:t>
            </a:r>
            <a:r>
              <a:rPr dirty="0" sz="2350" spc="135" b="1">
                <a:solidFill>
                  <a:srgbClr val="B8617D"/>
                </a:solidFill>
                <a:latin typeface="Century Gothic"/>
                <a:cs typeface="Century Gothic"/>
              </a:rPr>
              <a:t>anggota	</a:t>
            </a:r>
            <a:r>
              <a:rPr dirty="0" sz="2350" spc="90" b="1">
                <a:solidFill>
                  <a:srgbClr val="B8617D"/>
                </a:solidFill>
                <a:latin typeface="Century Gothic"/>
                <a:cs typeface="Century Gothic"/>
              </a:rPr>
              <a:t>nya		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mempunyai	</a:t>
            </a:r>
            <a:r>
              <a:rPr dirty="0" sz="2350" spc="80" b="1">
                <a:solidFill>
                  <a:srgbClr val="B8617D"/>
                </a:solidFill>
                <a:latin typeface="Century Gothic"/>
                <a:cs typeface="Century Gothic"/>
              </a:rPr>
              <a:t>cara  </a:t>
            </a:r>
            <a:r>
              <a:rPr dirty="0" sz="2350" spc="90" b="1">
                <a:solidFill>
                  <a:srgbClr val="B8617D"/>
                </a:solidFill>
                <a:latin typeface="Century Gothic"/>
                <a:cs typeface="Century Gothic"/>
              </a:rPr>
              <a:t>pandang	</a:t>
            </a:r>
            <a:r>
              <a:rPr dirty="0" sz="2350" spc="150" b="1">
                <a:solidFill>
                  <a:srgbClr val="B8617D"/>
                </a:solidFill>
                <a:latin typeface="Century Gothic"/>
                <a:cs typeface="Century Gothic"/>
              </a:rPr>
              <a:t>berkomunikasi	</a:t>
            </a:r>
            <a:r>
              <a:rPr dirty="0" sz="2350" spc="95" b="1">
                <a:solidFill>
                  <a:srgbClr val="B8617D"/>
                </a:solidFill>
                <a:latin typeface="Century Gothic"/>
                <a:cs typeface="Century Gothic"/>
              </a:rPr>
              <a:t>yang	</a:t>
            </a:r>
            <a:r>
              <a:rPr dirty="0" sz="2350" spc="185" b="1">
                <a:solidFill>
                  <a:srgbClr val="B8617D"/>
                </a:solidFill>
                <a:latin typeface="Century Gothic"/>
                <a:cs typeface="Century Gothic"/>
              </a:rPr>
              <a:t>menuntut	</a:t>
            </a:r>
            <a:r>
              <a:rPr dirty="0" sz="2350" spc="175" b="1">
                <a:solidFill>
                  <a:srgbClr val="B8617D"/>
                </a:solidFill>
                <a:latin typeface="Century Gothic"/>
                <a:cs typeface="Century Gothic"/>
              </a:rPr>
              <a:t>untuk  </a:t>
            </a:r>
            <a:r>
              <a:rPr dirty="0" sz="2350" spc="140" b="1">
                <a:solidFill>
                  <a:srgbClr val="B8617D"/>
                </a:solidFill>
                <a:latin typeface="Century Gothic"/>
                <a:cs typeface="Century Gothic"/>
              </a:rPr>
              <a:t>meningkatkan	</a:t>
            </a:r>
            <a:r>
              <a:rPr dirty="0" sz="2350" spc="180" b="1">
                <a:solidFill>
                  <a:srgbClr val="B8617D"/>
                </a:solidFill>
                <a:latin typeface="Century Gothic"/>
                <a:cs typeface="Century Gothic"/>
              </a:rPr>
              <a:t>rasa		</a:t>
            </a:r>
            <a:r>
              <a:rPr dirty="0" sz="2350" spc="140" b="1">
                <a:solidFill>
                  <a:srgbClr val="B8617D"/>
                </a:solidFill>
                <a:latin typeface="Century Gothic"/>
                <a:cs typeface="Century Gothic"/>
              </a:rPr>
              <a:t>kesadaran </a:t>
            </a:r>
            <a:r>
              <a:rPr dirty="0" sz="2350" spc="175" b="1">
                <a:solidFill>
                  <a:srgbClr val="B8617D"/>
                </a:solidFill>
                <a:latin typeface="Century Gothic"/>
                <a:cs typeface="Century Gothic"/>
              </a:rPr>
              <a:t>untuk </a:t>
            </a:r>
            <a:r>
              <a:rPr dirty="0" sz="2350" spc="140" b="1">
                <a:solidFill>
                  <a:srgbClr val="B8617D"/>
                </a:solidFill>
                <a:latin typeface="Century Gothic"/>
                <a:cs typeface="Century Gothic"/>
              </a:rPr>
              <a:t>meningkatkan  </a:t>
            </a:r>
            <a:r>
              <a:rPr dirty="0" sz="2350" spc="120" b="1">
                <a:solidFill>
                  <a:srgbClr val="B8617D"/>
                </a:solidFill>
                <a:latin typeface="Century Gothic"/>
                <a:cs typeface="Century Gothic"/>
              </a:rPr>
              <a:t>pengetahuan </a:t>
            </a:r>
            <a:r>
              <a:rPr dirty="0" sz="2350" spc="155" b="1">
                <a:solidFill>
                  <a:srgbClr val="B8617D"/>
                </a:solidFill>
                <a:latin typeface="Century Gothic"/>
                <a:cs typeface="Century Gothic"/>
              </a:rPr>
              <a:t>terhadap </a:t>
            </a:r>
            <a:r>
              <a:rPr dirty="0" sz="2350" spc="120" b="1">
                <a:solidFill>
                  <a:srgbClr val="B8617D"/>
                </a:solidFill>
                <a:latin typeface="Century Gothic"/>
                <a:cs typeface="Century Gothic"/>
              </a:rPr>
              <a:t>berbagai </a:t>
            </a:r>
            <a:r>
              <a:rPr dirty="0" sz="2350" spc="30" b="1">
                <a:solidFill>
                  <a:srgbClr val="B8617D"/>
                </a:solidFill>
                <a:latin typeface="Century Gothic"/>
                <a:cs typeface="Century Gothic"/>
              </a:rPr>
              <a:t>macam 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kelompok  </a:t>
            </a:r>
            <a:r>
              <a:rPr dirty="0" sz="2350" spc="55" b="1">
                <a:solidFill>
                  <a:srgbClr val="B8617D"/>
                </a:solidFill>
                <a:latin typeface="Century Gothic"/>
                <a:cs typeface="Century Gothic"/>
              </a:rPr>
              <a:t>dan </a:t>
            </a:r>
            <a:r>
              <a:rPr dirty="0" sz="2350" spc="130" b="1">
                <a:solidFill>
                  <a:srgbClr val="B8617D"/>
                </a:solidFill>
                <a:latin typeface="Century Gothic"/>
                <a:cs typeface="Century Gothic"/>
              </a:rPr>
              <a:t>pengaruh </a:t>
            </a:r>
            <a:r>
              <a:rPr dirty="0" sz="2350" spc="110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2350" spc="165" b="1">
                <a:solidFill>
                  <a:srgbClr val="B8617D"/>
                </a:solidFill>
                <a:latin typeface="Century Gothic"/>
                <a:cs typeface="Century Gothic"/>
              </a:rPr>
              <a:t>kita </a:t>
            </a:r>
            <a:r>
              <a:rPr dirty="0" sz="2350" spc="170" b="1">
                <a:solidFill>
                  <a:srgbClr val="B8617D"/>
                </a:solidFill>
                <a:latin typeface="Century Gothic"/>
                <a:cs typeface="Century Gothic"/>
              </a:rPr>
              <a:t>sendiri</a:t>
            </a:r>
            <a:r>
              <a:rPr dirty="0" sz="2350" spc="680" b="1">
                <a:solidFill>
                  <a:srgbClr val="B8617D"/>
                </a:solidFill>
                <a:latin typeface="Century Gothic"/>
                <a:cs typeface="Century Gothic"/>
              </a:rPr>
              <a:t> </a:t>
            </a:r>
            <a:r>
              <a:rPr dirty="0" sz="2350" spc="-7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endParaRPr sz="2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9029" y="2279681"/>
            <a:ext cx="1422400" cy="668020"/>
          </a:xfrm>
          <a:custGeom>
            <a:avLst/>
            <a:gdLst/>
            <a:ahLst/>
            <a:cxnLst/>
            <a:rect l="l" t="t" r="r" b="b"/>
            <a:pathLst>
              <a:path w="1422400" h="668019">
                <a:moveTo>
                  <a:pt x="678277" y="0"/>
                </a:moveTo>
                <a:lnTo>
                  <a:pt x="1422257" y="80020"/>
                </a:lnTo>
                <a:lnTo>
                  <a:pt x="1353656" y="184215"/>
                </a:lnTo>
                <a:lnTo>
                  <a:pt x="1120800" y="406870"/>
                </a:lnTo>
                <a:lnTo>
                  <a:pt x="683108" y="613084"/>
                </a:lnTo>
                <a:lnTo>
                  <a:pt x="0" y="667962"/>
                </a:lnTo>
                <a:lnTo>
                  <a:pt x="48310" y="518801"/>
                </a:lnTo>
                <a:lnTo>
                  <a:pt x="247349" y="221203"/>
                </a:lnTo>
                <a:lnTo>
                  <a:pt x="678277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88740" y="2232497"/>
            <a:ext cx="1917064" cy="1107440"/>
          </a:xfrm>
          <a:custGeom>
            <a:avLst/>
            <a:gdLst/>
            <a:ahLst/>
            <a:cxnLst/>
            <a:rect l="l" t="t" r="r" b="b"/>
            <a:pathLst>
              <a:path w="1917065" h="1107439">
                <a:moveTo>
                  <a:pt x="1633609" y="0"/>
                </a:moveTo>
                <a:lnTo>
                  <a:pt x="1695077" y="521"/>
                </a:lnTo>
                <a:lnTo>
                  <a:pt x="1750312" y="2525"/>
                </a:lnTo>
                <a:lnTo>
                  <a:pt x="1798710" y="5535"/>
                </a:lnTo>
                <a:lnTo>
                  <a:pt x="1839665" y="9070"/>
                </a:lnTo>
                <a:lnTo>
                  <a:pt x="1885818" y="14312"/>
                </a:lnTo>
                <a:lnTo>
                  <a:pt x="1916955" y="18899"/>
                </a:lnTo>
                <a:lnTo>
                  <a:pt x="1463079" y="587098"/>
                </a:lnTo>
                <a:lnTo>
                  <a:pt x="821276" y="916930"/>
                </a:lnTo>
                <a:lnTo>
                  <a:pt x="248073" y="1069798"/>
                </a:lnTo>
                <a:lnTo>
                  <a:pt x="0" y="1107108"/>
                </a:lnTo>
                <a:lnTo>
                  <a:pt x="27142" y="1037995"/>
                </a:lnTo>
                <a:lnTo>
                  <a:pt x="55902" y="971765"/>
                </a:lnTo>
                <a:lnTo>
                  <a:pt x="86206" y="908358"/>
                </a:lnTo>
                <a:lnTo>
                  <a:pt x="117976" y="847715"/>
                </a:lnTo>
                <a:lnTo>
                  <a:pt x="151138" y="789776"/>
                </a:lnTo>
                <a:lnTo>
                  <a:pt x="185615" y="734480"/>
                </a:lnTo>
                <a:lnTo>
                  <a:pt x="221332" y="681769"/>
                </a:lnTo>
                <a:lnTo>
                  <a:pt x="258215" y="631581"/>
                </a:lnTo>
                <a:lnTo>
                  <a:pt x="296185" y="583859"/>
                </a:lnTo>
                <a:lnTo>
                  <a:pt x="335170" y="538540"/>
                </a:lnTo>
                <a:lnTo>
                  <a:pt x="375091" y="495567"/>
                </a:lnTo>
                <a:lnTo>
                  <a:pt x="415875" y="454879"/>
                </a:lnTo>
                <a:lnTo>
                  <a:pt x="457445" y="416416"/>
                </a:lnTo>
                <a:lnTo>
                  <a:pt x="499726" y="380118"/>
                </a:lnTo>
                <a:lnTo>
                  <a:pt x="542642" y="345925"/>
                </a:lnTo>
                <a:lnTo>
                  <a:pt x="586117" y="313779"/>
                </a:lnTo>
                <a:lnTo>
                  <a:pt x="630077" y="283618"/>
                </a:lnTo>
                <a:lnTo>
                  <a:pt x="674444" y="255383"/>
                </a:lnTo>
                <a:lnTo>
                  <a:pt x="719144" y="229015"/>
                </a:lnTo>
                <a:lnTo>
                  <a:pt x="764101" y="204453"/>
                </a:lnTo>
                <a:lnTo>
                  <a:pt x="809239" y="181638"/>
                </a:lnTo>
                <a:lnTo>
                  <a:pt x="854483" y="160509"/>
                </a:lnTo>
                <a:lnTo>
                  <a:pt x="899757" y="141008"/>
                </a:lnTo>
                <a:lnTo>
                  <a:pt x="944985" y="123073"/>
                </a:lnTo>
                <a:lnTo>
                  <a:pt x="990093" y="106646"/>
                </a:lnTo>
                <a:lnTo>
                  <a:pt x="1035003" y="91667"/>
                </a:lnTo>
                <a:lnTo>
                  <a:pt x="1079641" y="78075"/>
                </a:lnTo>
                <a:lnTo>
                  <a:pt x="1123931" y="65811"/>
                </a:lnTo>
                <a:lnTo>
                  <a:pt x="1167797" y="54815"/>
                </a:lnTo>
                <a:lnTo>
                  <a:pt x="1211163" y="45028"/>
                </a:lnTo>
                <a:lnTo>
                  <a:pt x="1253955" y="36388"/>
                </a:lnTo>
                <a:lnTo>
                  <a:pt x="1296096" y="28838"/>
                </a:lnTo>
                <a:lnTo>
                  <a:pt x="1337511" y="22316"/>
                </a:lnTo>
                <a:lnTo>
                  <a:pt x="1378124" y="16763"/>
                </a:lnTo>
                <a:lnTo>
                  <a:pt x="1417859" y="12119"/>
                </a:lnTo>
                <a:lnTo>
                  <a:pt x="1456642" y="8325"/>
                </a:lnTo>
                <a:lnTo>
                  <a:pt x="1531044" y="3045"/>
                </a:lnTo>
                <a:lnTo>
                  <a:pt x="1600727" y="444"/>
                </a:lnTo>
                <a:lnTo>
                  <a:pt x="1633609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47855" y="6810528"/>
            <a:ext cx="551815" cy="1233170"/>
          </a:xfrm>
          <a:custGeom>
            <a:avLst/>
            <a:gdLst/>
            <a:ahLst/>
            <a:cxnLst/>
            <a:rect l="l" t="t" r="r" b="b"/>
            <a:pathLst>
              <a:path w="551814" h="1233170">
                <a:moveTo>
                  <a:pt x="551191" y="0"/>
                </a:moveTo>
                <a:lnTo>
                  <a:pt x="544105" y="444985"/>
                </a:lnTo>
                <a:lnTo>
                  <a:pt x="347643" y="840654"/>
                </a:lnTo>
                <a:lnTo>
                  <a:pt x="116397" y="1124149"/>
                </a:lnTo>
                <a:lnTo>
                  <a:pt x="4961" y="1232615"/>
                </a:lnTo>
                <a:lnTo>
                  <a:pt x="620" y="1146496"/>
                </a:lnTo>
                <a:lnTo>
                  <a:pt x="0" y="1064089"/>
                </a:lnTo>
                <a:lnTo>
                  <a:pt x="2867" y="985331"/>
                </a:lnTo>
                <a:lnTo>
                  <a:pt x="8987" y="910158"/>
                </a:lnTo>
                <a:lnTo>
                  <a:pt x="18127" y="838505"/>
                </a:lnTo>
                <a:lnTo>
                  <a:pt x="30053" y="770309"/>
                </a:lnTo>
                <a:lnTo>
                  <a:pt x="44529" y="705505"/>
                </a:lnTo>
                <a:lnTo>
                  <a:pt x="61323" y="644029"/>
                </a:lnTo>
                <a:lnTo>
                  <a:pt x="80201" y="585816"/>
                </a:lnTo>
                <a:lnTo>
                  <a:pt x="100928" y="530803"/>
                </a:lnTo>
                <a:lnTo>
                  <a:pt x="123270" y="478925"/>
                </a:lnTo>
                <a:lnTo>
                  <a:pt x="146994" y="430118"/>
                </a:lnTo>
                <a:lnTo>
                  <a:pt x="171865" y="384318"/>
                </a:lnTo>
                <a:lnTo>
                  <a:pt x="197649" y="341460"/>
                </a:lnTo>
                <a:lnTo>
                  <a:pt x="224113" y="301481"/>
                </a:lnTo>
                <a:lnTo>
                  <a:pt x="251022" y="264316"/>
                </a:lnTo>
                <a:lnTo>
                  <a:pt x="278143" y="229901"/>
                </a:lnTo>
                <a:lnTo>
                  <a:pt x="305240" y="198171"/>
                </a:lnTo>
                <a:lnTo>
                  <a:pt x="332082" y="169063"/>
                </a:lnTo>
                <a:lnTo>
                  <a:pt x="384058" y="118455"/>
                </a:lnTo>
                <a:lnTo>
                  <a:pt x="432200" y="77562"/>
                </a:lnTo>
                <a:lnTo>
                  <a:pt x="474635" y="45871"/>
                </a:lnTo>
                <a:lnTo>
                  <a:pt x="509491" y="22868"/>
                </a:lnTo>
                <a:lnTo>
                  <a:pt x="543471" y="3530"/>
                </a:lnTo>
                <a:lnTo>
                  <a:pt x="55119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95312" y="7804615"/>
            <a:ext cx="1563370" cy="664210"/>
          </a:xfrm>
          <a:custGeom>
            <a:avLst/>
            <a:gdLst/>
            <a:ahLst/>
            <a:cxnLst/>
            <a:rect l="l" t="t" r="r" b="b"/>
            <a:pathLst>
              <a:path w="1563370" h="664209">
                <a:moveTo>
                  <a:pt x="1047080" y="0"/>
                </a:moveTo>
                <a:lnTo>
                  <a:pt x="1418345" y="29010"/>
                </a:lnTo>
                <a:lnTo>
                  <a:pt x="1563034" y="73492"/>
                </a:lnTo>
                <a:lnTo>
                  <a:pt x="1546137" y="120438"/>
                </a:lnTo>
                <a:lnTo>
                  <a:pt x="1525783" y="164964"/>
                </a:lnTo>
                <a:lnTo>
                  <a:pt x="1502158" y="207128"/>
                </a:lnTo>
                <a:lnTo>
                  <a:pt x="1475447" y="246988"/>
                </a:lnTo>
                <a:lnTo>
                  <a:pt x="1445835" y="284601"/>
                </a:lnTo>
                <a:lnTo>
                  <a:pt x="1413508" y="320025"/>
                </a:lnTo>
                <a:lnTo>
                  <a:pt x="1378650" y="353319"/>
                </a:lnTo>
                <a:lnTo>
                  <a:pt x="1341447" y="384540"/>
                </a:lnTo>
                <a:lnTo>
                  <a:pt x="1302083" y="413745"/>
                </a:lnTo>
                <a:lnTo>
                  <a:pt x="1260744" y="440993"/>
                </a:lnTo>
                <a:lnTo>
                  <a:pt x="1217615" y="466340"/>
                </a:lnTo>
                <a:lnTo>
                  <a:pt x="1172881" y="489846"/>
                </a:lnTo>
                <a:lnTo>
                  <a:pt x="1126727" y="511567"/>
                </a:lnTo>
                <a:lnTo>
                  <a:pt x="1079338" y="531562"/>
                </a:lnTo>
                <a:lnTo>
                  <a:pt x="1030900" y="549887"/>
                </a:lnTo>
                <a:lnTo>
                  <a:pt x="981597" y="566602"/>
                </a:lnTo>
                <a:lnTo>
                  <a:pt x="931614" y="581764"/>
                </a:lnTo>
                <a:lnTo>
                  <a:pt x="881137" y="595429"/>
                </a:lnTo>
                <a:lnTo>
                  <a:pt x="830351" y="607657"/>
                </a:lnTo>
                <a:lnTo>
                  <a:pt x="779441" y="618505"/>
                </a:lnTo>
                <a:lnTo>
                  <a:pt x="728592" y="628031"/>
                </a:lnTo>
                <a:lnTo>
                  <a:pt x="677989" y="636292"/>
                </a:lnTo>
                <a:lnTo>
                  <a:pt x="627817" y="643347"/>
                </a:lnTo>
                <a:lnTo>
                  <a:pt x="578261" y="649252"/>
                </a:lnTo>
                <a:lnTo>
                  <a:pt x="529507" y="654066"/>
                </a:lnTo>
                <a:lnTo>
                  <a:pt x="481739" y="657847"/>
                </a:lnTo>
                <a:lnTo>
                  <a:pt x="435143" y="660652"/>
                </a:lnTo>
                <a:lnTo>
                  <a:pt x="389903" y="662539"/>
                </a:lnTo>
                <a:lnTo>
                  <a:pt x="346206" y="663566"/>
                </a:lnTo>
                <a:lnTo>
                  <a:pt x="304235" y="663790"/>
                </a:lnTo>
                <a:lnTo>
                  <a:pt x="264177" y="663270"/>
                </a:lnTo>
                <a:lnTo>
                  <a:pt x="190537" y="660226"/>
                </a:lnTo>
                <a:lnTo>
                  <a:pt x="126767" y="654896"/>
                </a:lnTo>
                <a:lnTo>
                  <a:pt x="74347" y="647743"/>
                </a:lnTo>
                <a:lnTo>
                  <a:pt x="34758" y="639229"/>
                </a:lnTo>
                <a:lnTo>
                  <a:pt x="0" y="619963"/>
                </a:lnTo>
                <a:lnTo>
                  <a:pt x="1643" y="615018"/>
                </a:lnTo>
                <a:lnTo>
                  <a:pt x="543444" y="143117"/>
                </a:lnTo>
                <a:lnTo>
                  <a:pt x="10470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24385" y="6"/>
            <a:ext cx="482600" cy="1338580"/>
          </a:xfrm>
          <a:custGeom>
            <a:avLst/>
            <a:gdLst/>
            <a:ahLst/>
            <a:cxnLst/>
            <a:rect l="l" t="t" r="r" b="b"/>
            <a:pathLst>
              <a:path w="482600" h="1338580">
                <a:moveTo>
                  <a:pt x="232940" y="0"/>
                </a:moveTo>
                <a:lnTo>
                  <a:pt x="247410" y="0"/>
                </a:lnTo>
                <a:lnTo>
                  <a:pt x="482512" y="411653"/>
                </a:lnTo>
                <a:lnTo>
                  <a:pt x="463027" y="852449"/>
                </a:lnTo>
                <a:lnTo>
                  <a:pt x="337259" y="1198477"/>
                </a:lnTo>
                <a:lnTo>
                  <a:pt x="260768" y="1338532"/>
                </a:lnTo>
                <a:lnTo>
                  <a:pt x="214047" y="1287742"/>
                </a:lnTo>
                <a:lnTo>
                  <a:pt x="172666" y="1236247"/>
                </a:lnTo>
                <a:lnTo>
                  <a:pt x="136385" y="1184178"/>
                </a:lnTo>
                <a:lnTo>
                  <a:pt x="104966" y="1131662"/>
                </a:lnTo>
                <a:lnTo>
                  <a:pt x="78170" y="1078829"/>
                </a:lnTo>
                <a:lnTo>
                  <a:pt x="55759" y="1025808"/>
                </a:lnTo>
                <a:lnTo>
                  <a:pt x="37494" y="972729"/>
                </a:lnTo>
                <a:lnTo>
                  <a:pt x="23135" y="919721"/>
                </a:lnTo>
                <a:lnTo>
                  <a:pt x="12446" y="866913"/>
                </a:lnTo>
                <a:lnTo>
                  <a:pt x="5185" y="814434"/>
                </a:lnTo>
                <a:lnTo>
                  <a:pt x="1116" y="762413"/>
                </a:lnTo>
                <a:lnTo>
                  <a:pt x="0" y="710979"/>
                </a:lnTo>
                <a:lnTo>
                  <a:pt x="1596" y="660263"/>
                </a:lnTo>
                <a:lnTo>
                  <a:pt x="5668" y="610392"/>
                </a:lnTo>
                <a:lnTo>
                  <a:pt x="11976" y="561496"/>
                </a:lnTo>
                <a:lnTo>
                  <a:pt x="20282" y="513704"/>
                </a:lnTo>
                <a:lnTo>
                  <a:pt x="30346" y="467146"/>
                </a:lnTo>
                <a:lnTo>
                  <a:pt x="41931" y="421951"/>
                </a:lnTo>
                <a:lnTo>
                  <a:pt x="54797" y="378247"/>
                </a:lnTo>
                <a:lnTo>
                  <a:pt x="68705" y="336165"/>
                </a:lnTo>
                <a:lnTo>
                  <a:pt x="83418" y="295832"/>
                </a:lnTo>
                <a:lnTo>
                  <a:pt x="98696" y="257379"/>
                </a:lnTo>
                <a:lnTo>
                  <a:pt x="114301" y="220935"/>
                </a:lnTo>
                <a:lnTo>
                  <a:pt x="145536" y="154588"/>
                </a:lnTo>
                <a:lnTo>
                  <a:pt x="175214" y="97827"/>
                </a:lnTo>
                <a:lnTo>
                  <a:pt x="201424" y="51683"/>
                </a:lnTo>
                <a:lnTo>
                  <a:pt x="222257" y="17191"/>
                </a:lnTo>
                <a:lnTo>
                  <a:pt x="23294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1216" y="1152797"/>
            <a:ext cx="969010" cy="470534"/>
          </a:xfrm>
          <a:custGeom>
            <a:avLst/>
            <a:gdLst/>
            <a:ahLst/>
            <a:cxnLst/>
            <a:rect l="l" t="t" r="r" b="b"/>
            <a:pathLst>
              <a:path w="969010" h="470534">
                <a:moveTo>
                  <a:pt x="581697" y="0"/>
                </a:moveTo>
                <a:lnTo>
                  <a:pt x="628441" y="18"/>
                </a:lnTo>
                <a:lnTo>
                  <a:pt x="675915" y="4723"/>
                </a:lnTo>
                <a:lnTo>
                  <a:pt x="723989" y="14532"/>
                </a:lnTo>
                <a:lnTo>
                  <a:pt x="772532" y="29864"/>
                </a:lnTo>
                <a:lnTo>
                  <a:pt x="821414" y="51138"/>
                </a:lnTo>
                <a:lnTo>
                  <a:pt x="870503" y="78772"/>
                </a:lnTo>
                <a:lnTo>
                  <a:pt x="919670" y="113185"/>
                </a:lnTo>
                <a:lnTo>
                  <a:pt x="968784" y="154796"/>
                </a:lnTo>
                <a:lnTo>
                  <a:pt x="896399" y="236750"/>
                </a:lnTo>
                <a:lnTo>
                  <a:pt x="695025" y="388812"/>
                </a:lnTo>
                <a:lnTo>
                  <a:pt x="388334" y="470283"/>
                </a:lnTo>
                <a:lnTo>
                  <a:pt x="0" y="340462"/>
                </a:lnTo>
                <a:lnTo>
                  <a:pt x="25297" y="310857"/>
                </a:lnTo>
                <a:lnTo>
                  <a:pt x="56952" y="277273"/>
                </a:lnTo>
                <a:lnTo>
                  <a:pt x="99885" y="235636"/>
                </a:lnTo>
                <a:lnTo>
                  <a:pt x="153050" y="189293"/>
                </a:lnTo>
                <a:lnTo>
                  <a:pt x="183144" y="165405"/>
                </a:lnTo>
                <a:lnTo>
                  <a:pt x="215404" y="141596"/>
                </a:lnTo>
                <a:lnTo>
                  <a:pt x="249701" y="118286"/>
                </a:lnTo>
                <a:lnTo>
                  <a:pt x="285902" y="95893"/>
                </a:lnTo>
                <a:lnTo>
                  <a:pt x="323879" y="74836"/>
                </a:lnTo>
                <a:lnTo>
                  <a:pt x="363500" y="55534"/>
                </a:lnTo>
                <a:lnTo>
                  <a:pt x="404634" y="38406"/>
                </a:lnTo>
                <a:lnTo>
                  <a:pt x="447152" y="23869"/>
                </a:lnTo>
                <a:lnTo>
                  <a:pt x="490922" y="12344"/>
                </a:lnTo>
                <a:lnTo>
                  <a:pt x="535814" y="4247"/>
                </a:lnTo>
                <a:lnTo>
                  <a:pt x="581697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77846" y="6"/>
            <a:ext cx="532130" cy="178435"/>
          </a:xfrm>
          <a:custGeom>
            <a:avLst/>
            <a:gdLst/>
            <a:ahLst/>
            <a:cxnLst/>
            <a:rect l="l" t="t" r="r" b="b"/>
            <a:pathLst>
              <a:path w="532129" h="178435">
                <a:moveTo>
                  <a:pt x="363986" y="0"/>
                </a:moveTo>
                <a:lnTo>
                  <a:pt x="531568" y="0"/>
                </a:lnTo>
                <a:lnTo>
                  <a:pt x="522218" y="22198"/>
                </a:lnTo>
                <a:lnTo>
                  <a:pt x="498786" y="60037"/>
                </a:lnTo>
                <a:lnTo>
                  <a:pt x="469975" y="93669"/>
                </a:lnTo>
                <a:lnTo>
                  <a:pt x="436372" y="122504"/>
                </a:lnTo>
                <a:lnTo>
                  <a:pt x="398564" y="145954"/>
                </a:lnTo>
                <a:lnTo>
                  <a:pt x="357138" y="163433"/>
                </a:lnTo>
                <a:lnTo>
                  <a:pt x="312682" y="174351"/>
                </a:lnTo>
                <a:lnTo>
                  <a:pt x="265784" y="178121"/>
                </a:lnTo>
                <a:lnTo>
                  <a:pt x="218885" y="174351"/>
                </a:lnTo>
                <a:lnTo>
                  <a:pt x="174429" y="163433"/>
                </a:lnTo>
                <a:lnTo>
                  <a:pt x="133004" y="145954"/>
                </a:lnTo>
                <a:lnTo>
                  <a:pt x="95195" y="122504"/>
                </a:lnTo>
                <a:lnTo>
                  <a:pt x="61592" y="93669"/>
                </a:lnTo>
                <a:lnTo>
                  <a:pt x="32781" y="60037"/>
                </a:lnTo>
                <a:lnTo>
                  <a:pt x="19674" y="38871"/>
                </a:lnTo>
                <a:lnTo>
                  <a:pt x="265784" y="38871"/>
                </a:lnTo>
                <a:lnTo>
                  <a:pt x="312986" y="31238"/>
                </a:lnTo>
                <a:lnTo>
                  <a:pt x="354005" y="9989"/>
                </a:lnTo>
                <a:lnTo>
                  <a:pt x="363986" y="0"/>
                </a:lnTo>
                <a:close/>
              </a:path>
              <a:path w="532129" h="178435">
                <a:moveTo>
                  <a:pt x="0" y="0"/>
                </a:moveTo>
                <a:lnTo>
                  <a:pt x="169578" y="0"/>
                </a:lnTo>
                <a:lnTo>
                  <a:pt x="179789" y="9989"/>
                </a:lnTo>
                <a:lnTo>
                  <a:pt x="220560" y="31238"/>
                </a:lnTo>
                <a:lnTo>
                  <a:pt x="265784" y="38871"/>
                </a:lnTo>
                <a:lnTo>
                  <a:pt x="19674" y="38871"/>
                </a:lnTo>
                <a:lnTo>
                  <a:pt x="9350" y="22198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91505" y="6217428"/>
            <a:ext cx="577215" cy="577850"/>
          </a:xfrm>
          <a:custGeom>
            <a:avLst/>
            <a:gdLst/>
            <a:ahLst/>
            <a:cxnLst/>
            <a:rect l="l" t="t" r="r" b="b"/>
            <a:pathLst>
              <a:path w="577215" h="577850">
                <a:moveTo>
                  <a:pt x="288573" y="0"/>
                </a:moveTo>
                <a:lnTo>
                  <a:pt x="335472" y="3770"/>
                </a:lnTo>
                <a:lnTo>
                  <a:pt x="379928" y="14688"/>
                </a:lnTo>
                <a:lnTo>
                  <a:pt x="421353" y="32166"/>
                </a:lnTo>
                <a:lnTo>
                  <a:pt x="459162" y="55617"/>
                </a:lnTo>
                <a:lnTo>
                  <a:pt x="492765" y="84452"/>
                </a:lnTo>
                <a:lnTo>
                  <a:pt x="521576" y="118083"/>
                </a:lnTo>
                <a:lnTo>
                  <a:pt x="545007" y="155923"/>
                </a:lnTo>
                <a:lnTo>
                  <a:pt x="562471" y="197383"/>
                </a:lnTo>
                <a:lnTo>
                  <a:pt x="573380" y="241876"/>
                </a:lnTo>
                <a:lnTo>
                  <a:pt x="577147" y="288813"/>
                </a:lnTo>
                <a:lnTo>
                  <a:pt x="573380" y="335751"/>
                </a:lnTo>
                <a:lnTo>
                  <a:pt x="562471" y="380243"/>
                </a:lnTo>
                <a:lnTo>
                  <a:pt x="545007" y="421704"/>
                </a:lnTo>
                <a:lnTo>
                  <a:pt x="521576" y="459543"/>
                </a:lnTo>
                <a:lnTo>
                  <a:pt x="492765" y="493175"/>
                </a:lnTo>
                <a:lnTo>
                  <a:pt x="459162" y="522010"/>
                </a:lnTo>
                <a:lnTo>
                  <a:pt x="421353" y="545460"/>
                </a:lnTo>
                <a:lnTo>
                  <a:pt x="379928" y="562939"/>
                </a:lnTo>
                <a:lnTo>
                  <a:pt x="335472" y="573857"/>
                </a:lnTo>
                <a:lnTo>
                  <a:pt x="288573" y="577627"/>
                </a:lnTo>
                <a:lnTo>
                  <a:pt x="241675" y="573857"/>
                </a:lnTo>
                <a:lnTo>
                  <a:pt x="197219" y="562939"/>
                </a:lnTo>
                <a:lnTo>
                  <a:pt x="155793" y="545460"/>
                </a:lnTo>
                <a:lnTo>
                  <a:pt x="117985" y="522010"/>
                </a:lnTo>
                <a:lnTo>
                  <a:pt x="84382" y="493175"/>
                </a:lnTo>
                <a:lnTo>
                  <a:pt x="55571" y="459543"/>
                </a:lnTo>
                <a:lnTo>
                  <a:pt x="39271" y="433220"/>
                </a:lnTo>
                <a:lnTo>
                  <a:pt x="288573" y="433220"/>
                </a:lnTo>
                <a:lnTo>
                  <a:pt x="335776" y="425587"/>
                </a:lnTo>
                <a:lnTo>
                  <a:pt x="376795" y="404339"/>
                </a:lnTo>
                <a:lnTo>
                  <a:pt x="409156" y="371950"/>
                </a:lnTo>
                <a:lnTo>
                  <a:pt x="430387" y="330898"/>
                </a:lnTo>
                <a:lnTo>
                  <a:pt x="438014" y="283656"/>
                </a:lnTo>
                <a:lnTo>
                  <a:pt x="430387" y="236414"/>
                </a:lnTo>
                <a:lnTo>
                  <a:pt x="409156" y="195361"/>
                </a:lnTo>
                <a:lnTo>
                  <a:pt x="376795" y="162973"/>
                </a:lnTo>
                <a:lnTo>
                  <a:pt x="335776" y="141725"/>
                </a:lnTo>
                <a:lnTo>
                  <a:pt x="288573" y="134092"/>
                </a:lnTo>
                <a:lnTo>
                  <a:pt x="45658" y="134092"/>
                </a:lnTo>
                <a:lnTo>
                  <a:pt x="55571" y="118083"/>
                </a:lnTo>
                <a:lnTo>
                  <a:pt x="84382" y="84452"/>
                </a:lnTo>
                <a:lnTo>
                  <a:pt x="117985" y="55617"/>
                </a:lnTo>
                <a:lnTo>
                  <a:pt x="155793" y="32166"/>
                </a:lnTo>
                <a:lnTo>
                  <a:pt x="197219" y="14688"/>
                </a:lnTo>
                <a:lnTo>
                  <a:pt x="241675" y="3770"/>
                </a:lnTo>
                <a:lnTo>
                  <a:pt x="288573" y="0"/>
                </a:lnTo>
                <a:close/>
              </a:path>
              <a:path w="577215" h="577850">
                <a:moveTo>
                  <a:pt x="45658" y="134092"/>
                </a:moveTo>
                <a:lnTo>
                  <a:pt x="288573" y="134092"/>
                </a:lnTo>
                <a:lnTo>
                  <a:pt x="241371" y="141725"/>
                </a:lnTo>
                <a:lnTo>
                  <a:pt x="200352" y="162973"/>
                </a:lnTo>
                <a:lnTo>
                  <a:pt x="167991" y="195361"/>
                </a:lnTo>
                <a:lnTo>
                  <a:pt x="146760" y="236414"/>
                </a:lnTo>
                <a:lnTo>
                  <a:pt x="139133" y="283656"/>
                </a:lnTo>
                <a:lnTo>
                  <a:pt x="146760" y="330898"/>
                </a:lnTo>
                <a:lnTo>
                  <a:pt x="167991" y="371950"/>
                </a:lnTo>
                <a:lnTo>
                  <a:pt x="200352" y="404339"/>
                </a:lnTo>
                <a:lnTo>
                  <a:pt x="241371" y="425587"/>
                </a:lnTo>
                <a:lnTo>
                  <a:pt x="288573" y="433220"/>
                </a:lnTo>
                <a:lnTo>
                  <a:pt x="39271" y="433220"/>
                </a:lnTo>
                <a:lnTo>
                  <a:pt x="32139" y="421704"/>
                </a:lnTo>
                <a:lnTo>
                  <a:pt x="14676" y="380243"/>
                </a:lnTo>
                <a:lnTo>
                  <a:pt x="3766" y="335751"/>
                </a:lnTo>
                <a:lnTo>
                  <a:pt x="0" y="288813"/>
                </a:lnTo>
                <a:lnTo>
                  <a:pt x="3766" y="241876"/>
                </a:lnTo>
                <a:lnTo>
                  <a:pt x="14676" y="197383"/>
                </a:lnTo>
                <a:lnTo>
                  <a:pt x="32139" y="155923"/>
                </a:lnTo>
                <a:lnTo>
                  <a:pt x="45658" y="134092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7576" y="3432439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40563" y="161"/>
                </a:lnTo>
                <a:lnTo>
                  <a:pt x="147113" y="644"/>
                </a:lnTo>
                <a:lnTo>
                  <a:pt x="185253" y="10208"/>
                </a:lnTo>
                <a:lnTo>
                  <a:pt x="218978" y="30436"/>
                </a:lnTo>
                <a:lnTo>
                  <a:pt x="245381" y="59596"/>
                </a:lnTo>
                <a:lnTo>
                  <a:pt x="262193" y="9516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60"/>
                </a:lnTo>
                <a:lnTo>
                  <a:pt x="241591" y="213979"/>
                </a:lnTo>
                <a:lnTo>
                  <a:pt x="213800" y="241792"/>
                </a:lnTo>
                <a:lnTo>
                  <a:pt x="179108" y="260349"/>
                </a:lnTo>
                <a:lnTo>
                  <a:pt x="140562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49" y="260349"/>
                </a:lnTo>
                <a:lnTo>
                  <a:pt x="54161" y="241792"/>
                </a:lnTo>
                <a:lnTo>
                  <a:pt x="26370" y="213979"/>
                </a:lnTo>
                <a:lnTo>
                  <a:pt x="7828" y="179260"/>
                </a:lnTo>
                <a:lnTo>
                  <a:pt x="161" y="140679"/>
                </a:lnTo>
                <a:lnTo>
                  <a:pt x="0" y="134092"/>
                </a:lnTo>
                <a:lnTo>
                  <a:pt x="161" y="127505"/>
                </a:lnTo>
                <a:lnTo>
                  <a:pt x="7828" y="88926"/>
                </a:lnTo>
                <a:lnTo>
                  <a:pt x="26370" y="54207"/>
                </a:lnTo>
                <a:lnTo>
                  <a:pt x="54161" y="26392"/>
                </a:lnTo>
                <a:lnTo>
                  <a:pt x="88851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9034424"/>
            <a:ext cx="93980" cy="255904"/>
          </a:xfrm>
          <a:custGeom>
            <a:avLst/>
            <a:gdLst/>
            <a:ahLst/>
            <a:cxnLst/>
            <a:rect l="l" t="t" r="r" b="b"/>
            <a:pathLst>
              <a:path w="93980" h="255904">
                <a:moveTo>
                  <a:pt x="0" y="0"/>
                </a:moveTo>
                <a:lnTo>
                  <a:pt x="39576" y="20173"/>
                </a:lnTo>
                <a:lnTo>
                  <a:pt x="67367" y="47987"/>
                </a:lnTo>
                <a:lnTo>
                  <a:pt x="85909" y="82706"/>
                </a:lnTo>
                <a:lnTo>
                  <a:pt x="93575" y="121285"/>
                </a:lnTo>
                <a:lnTo>
                  <a:pt x="93736" y="127872"/>
                </a:lnTo>
                <a:lnTo>
                  <a:pt x="93575" y="134460"/>
                </a:lnTo>
                <a:lnTo>
                  <a:pt x="85909" y="173040"/>
                </a:lnTo>
                <a:lnTo>
                  <a:pt x="67367" y="207758"/>
                </a:lnTo>
                <a:lnTo>
                  <a:pt x="39576" y="235572"/>
                </a:lnTo>
                <a:lnTo>
                  <a:pt x="4886" y="254130"/>
                </a:lnTo>
                <a:lnTo>
                  <a:pt x="0" y="255746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79029" y="8981788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72874" y="5772"/>
                </a:lnTo>
                <a:lnTo>
                  <a:pt x="208417" y="22599"/>
                </a:lnTo>
                <a:lnTo>
                  <a:pt x="237551" y="49024"/>
                </a:lnTo>
                <a:lnTo>
                  <a:pt x="257762" y="82777"/>
                </a:lnTo>
                <a:lnTo>
                  <a:pt x="267318" y="12094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59"/>
                </a:lnTo>
                <a:lnTo>
                  <a:pt x="241591" y="213977"/>
                </a:lnTo>
                <a:lnTo>
                  <a:pt x="213800" y="241792"/>
                </a:lnTo>
                <a:lnTo>
                  <a:pt x="179111" y="260349"/>
                </a:lnTo>
                <a:lnTo>
                  <a:pt x="140562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51" y="260349"/>
                </a:lnTo>
                <a:lnTo>
                  <a:pt x="54162" y="241792"/>
                </a:lnTo>
                <a:lnTo>
                  <a:pt x="26370" y="213977"/>
                </a:lnTo>
                <a:lnTo>
                  <a:pt x="7828" y="179259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8" y="88925"/>
                </a:lnTo>
                <a:lnTo>
                  <a:pt x="26370" y="54206"/>
                </a:lnTo>
                <a:lnTo>
                  <a:pt x="54162" y="26392"/>
                </a:lnTo>
                <a:lnTo>
                  <a:pt x="88851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21969" y="420524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69" h="268605">
                <a:moveTo>
                  <a:pt x="133981" y="0"/>
                </a:moveTo>
                <a:lnTo>
                  <a:pt x="172875" y="5773"/>
                </a:lnTo>
                <a:lnTo>
                  <a:pt x="208417" y="22600"/>
                </a:lnTo>
                <a:lnTo>
                  <a:pt x="237551" y="49025"/>
                </a:lnTo>
                <a:lnTo>
                  <a:pt x="257763" y="82779"/>
                </a:lnTo>
                <a:lnTo>
                  <a:pt x="267317" y="120949"/>
                </a:lnTo>
                <a:lnTo>
                  <a:pt x="267961" y="134092"/>
                </a:lnTo>
                <a:lnTo>
                  <a:pt x="267800" y="140680"/>
                </a:lnTo>
                <a:lnTo>
                  <a:pt x="260133" y="179260"/>
                </a:lnTo>
                <a:lnTo>
                  <a:pt x="241591" y="213980"/>
                </a:lnTo>
                <a:lnTo>
                  <a:pt x="213798" y="241794"/>
                </a:lnTo>
                <a:lnTo>
                  <a:pt x="179111" y="260350"/>
                </a:lnTo>
                <a:lnTo>
                  <a:pt x="140563" y="268023"/>
                </a:lnTo>
                <a:lnTo>
                  <a:pt x="133981" y="268184"/>
                </a:lnTo>
                <a:lnTo>
                  <a:pt x="127399" y="268023"/>
                </a:lnTo>
                <a:lnTo>
                  <a:pt x="88852" y="260350"/>
                </a:lnTo>
                <a:lnTo>
                  <a:pt x="54160" y="241792"/>
                </a:lnTo>
                <a:lnTo>
                  <a:pt x="26370" y="213979"/>
                </a:lnTo>
                <a:lnTo>
                  <a:pt x="7828" y="179260"/>
                </a:lnTo>
                <a:lnTo>
                  <a:pt x="161" y="140680"/>
                </a:lnTo>
                <a:lnTo>
                  <a:pt x="0" y="134092"/>
                </a:lnTo>
                <a:lnTo>
                  <a:pt x="161" y="127505"/>
                </a:lnTo>
                <a:lnTo>
                  <a:pt x="7829" y="88927"/>
                </a:lnTo>
                <a:lnTo>
                  <a:pt x="26370" y="54208"/>
                </a:lnTo>
                <a:lnTo>
                  <a:pt x="54162" y="26394"/>
                </a:lnTo>
                <a:lnTo>
                  <a:pt x="88852" y="7836"/>
                </a:lnTo>
                <a:lnTo>
                  <a:pt x="127399" y="161"/>
                </a:lnTo>
                <a:lnTo>
                  <a:pt x="13398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75591" y="5737791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69" h="268604">
                <a:moveTo>
                  <a:pt x="133981" y="0"/>
                </a:moveTo>
                <a:lnTo>
                  <a:pt x="172874" y="5773"/>
                </a:lnTo>
                <a:lnTo>
                  <a:pt x="208417" y="22599"/>
                </a:lnTo>
                <a:lnTo>
                  <a:pt x="237551" y="49024"/>
                </a:lnTo>
                <a:lnTo>
                  <a:pt x="257763" y="82777"/>
                </a:lnTo>
                <a:lnTo>
                  <a:pt x="267318" y="12094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60"/>
                </a:lnTo>
                <a:lnTo>
                  <a:pt x="241591" y="213978"/>
                </a:lnTo>
                <a:lnTo>
                  <a:pt x="213800" y="241792"/>
                </a:lnTo>
                <a:lnTo>
                  <a:pt x="179111" y="260349"/>
                </a:lnTo>
                <a:lnTo>
                  <a:pt x="140563" y="268023"/>
                </a:lnTo>
                <a:lnTo>
                  <a:pt x="133981" y="268184"/>
                </a:lnTo>
                <a:lnTo>
                  <a:pt x="127399" y="268023"/>
                </a:lnTo>
                <a:lnTo>
                  <a:pt x="88851" y="260349"/>
                </a:lnTo>
                <a:lnTo>
                  <a:pt x="54163" y="241792"/>
                </a:lnTo>
                <a:lnTo>
                  <a:pt x="26371" y="213978"/>
                </a:lnTo>
                <a:lnTo>
                  <a:pt x="7829" y="179260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9" y="88925"/>
                </a:lnTo>
                <a:lnTo>
                  <a:pt x="26371" y="54207"/>
                </a:lnTo>
                <a:lnTo>
                  <a:pt x="54163" y="26392"/>
                </a:lnTo>
                <a:lnTo>
                  <a:pt x="88851" y="7835"/>
                </a:lnTo>
                <a:lnTo>
                  <a:pt x="127399" y="161"/>
                </a:lnTo>
                <a:lnTo>
                  <a:pt x="13398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829" y="6"/>
            <a:ext cx="374650" cy="69850"/>
          </a:xfrm>
          <a:custGeom>
            <a:avLst/>
            <a:gdLst/>
            <a:ahLst/>
            <a:cxnLst/>
            <a:rect l="l" t="t" r="r" b="b"/>
            <a:pathLst>
              <a:path w="374650" h="69850">
                <a:moveTo>
                  <a:pt x="0" y="0"/>
                </a:moveTo>
                <a:lnTo>
                  <a:pt x="374270" y="0"/>
                </a:lnTo>
                <a:lnTo>
                  <a:pt x="357723" y="14198"/>
                </a:lnTo>
                <a:lnTo>
                  <a:pt x="319915" y="37649"/>
                </a:lnTo>
                <a:lnTo>
                  <a:pt x="278489" y="55127"/>
                </a:lnTo>
                <a:lnTo>
                  <a:pt x="234033" y="66045"/>
                </a:lnTo>
                <a:lnTo>
                  <a:pt x="187134" y="69815"/>
                </a:lnTo>
                <a:lnTo>
                  <a:pt x="140236" y="66045"/>
                </a:lnTo>
                <a:lnTo>
                  <a:pt x="95780" y="55127"/>
                </a:lnTo>
                <a:lnTo>
                  <a:pt x="54354" y="37649"/>
                </a:lnTo>
                <a:lnTo>
                  <a:pt x="16546" y="14198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36981" y="2122462"/>
            <a:ext cx="577215" cy="577850"/>
          </a:xfrm>
          <a:custGeom>
            <a:avLst/>
            <a:gdLst/>
            <a:ahLst/>
            <a:cxnLst/>
            <a:rect l="l" t="t" r="r" b="b"/>
            <a:pathLst>
              <a:path w="577214" h="577850">
                <a:moveTo>
                  <a:pt x="288573" y="0"/>
                </a:moveTo>
                <a:lnTo>
                  <a:pt x="335472" y="3770"/>
                </a:lnTo>
                <a:lnTo>
                  <a:pt x="379928" y="14688"/>
                </a:lnTo>
                <a:lnTo>
                  <a:pt x="421353" y="32166"/>
                </a:lnTo>
                <a:lnTo>
                  <a:pt x="459162" y="55617"/>
                </a:lnTo>
                <a:lnTo>
                  <a:pt x="492765" y="84452"/>
                </a:lnTo>
                <a:lnTo>
                  <a:pt x="521576" y="118083"/>
                </a:lnTo>
                <a:lnTo>
                  <a:pt x="545007" y="155923"/>
                </a:lnTo>
                <a:lnTo>
                  <a:pt x="562471" y="197383"/>
                </a:lnTo>
                <a:lnTo>
                  <a:pt x="573380" y="241876"/>
                </a:lnTo>
                <a:lnTo>
                  <a:pt x="577147" y="288813"/>
                </a:lnTo>
                <a:lnTo>
                  <a:pt x="573380" y="335751"/>
                </a:lnTo>
                <a:lnTo>
                  <a:pt x="562471" y="380244"/>
                </a:lnTo>
                <a:lnTo>
                  <a:pt x="545007" y="421704"/>
                </a:lnTo>
                <a:lnTo>
                  <a:pt x="521576" y="459544"/>
                </a:lnTo>
                <a:lnTo>
                  <a:pt x="492765" y="493175"/>
                </a:lnTo>
                <a:lnTo>
                  <a:pt x="459162" y="522010"/>
                </a:lnTo>
                <a:lnTo>
                  <a:pt x="421353" y="545461"/>
                </a:lnTo>
                <a:lnTo>
                  <a:pt x="379928" y="562939"/>
                </a:lnTo>
                <a:lnTo>
                  <a:pt x="335472" y="573857"/>
                </a:lnTo>
                <a:lnTo>
                  <a:pt x="288573" y="577628"/>
                </a:lnTo>
                <a:lnTo>
                  <a:pt x="241675" y="573857"/>
                </a:lnTo>
                <a:lnTo>
                  <a:pt x="197219" y="562939"/>
                </a:lnTo>
                <a:lnTo>
                  <a:pt x="155793" y="545461"/>
                </a:lnTo>
                <a:lnTo>
                  <a:pt x="117985" y="522010"/>
                </a:lnTo>
                <a:lnTo>
                  <a:pt x="84382" y="493175"/>
                </a:lnTo>
                <a:lnTo>
                  <a:pt x="55571" y="459544"/>
                </a:lnTo>
                <a:lnTo>
                  <a:pt x="42464" y="438378"/>
                </a:lnTo>
                <a:lnTo>
                  <a:pt x="288573" y="438378"/>
                </a:lnTo>
                <a:lnTo>
                  <a:pt x="335776" y="430745"/>
                </a:lnTo>
                <a:lnTo>
                  <a:pt x="376795" y="409496"/>
                </a:lnTo>
                <a:lnTo>
                  <a:pt x="409156" y="377108"/>
                </a:lnTo>
                <a:lnTo>
                  <a:pt x="430387" y="336055"/>
                </a:lnTo>
                <a:lnTo>
                  <a:pt x="438014" y="288813"/>
                </a:lnTo>
                <a:lnTo>
                  <a:pt x="430387" y="241572"/>
                </a:lnTo>
                <a:lnTo>
                  <a:pt x="409156" y="200519"/>
                </a:lnTo>
                <a:lnTo>
                  <a:pt x="376795" y="168131"/>
                </a:lnTo>
                <a:lnTo>
                  <a:pt x="335776" y="146882"/>
                </a:lnTo>
                <a:lnTo>
                  <a:pt x="288573" y="139250"/>
                </a:lnTo>
                <a:lnTo>
                  <a:pt x="42464" y="139250"/>
                </a:lnTo>
                <a:lnTo>
                  <a:pt x="55571" y="118083"/>
                </a:lnTo>
                <a:lnTo>
                  <a:pt x="84382" y="84452"/>
                </a:lnTo>
                <a:lnTo>
                  <a:pt x="117985" y="55617"/>
                </a:lnTo>
                <a:lnTo>
                  <a:pt x="155793" y="32166"/>
                </a:lnTo>
                <a:lnTo>
                  <a:pt x="197219" y="14688"/>
                </a:lnTo>
                <a:lnTo>
                  <a:pt x="241675" y="3770"/>
                </a:lnTo>
                <a:lnTo>
                  <a:pt x="288573" y="0"/>
                </a:lnTo>
                <a:close/>
              </a:path>
              <a:path w="577214" h="577850">
                <a:moveTo>
                  <a:pt x="42464" y="139250"/>
                </a:moveTo>
                <a:lnTo>
                  <a:pt x="288573" y="139250"/>
                </a:lnTo>
                <a:lnTo>
                  <a:pt x="241371" y="146882"/>
                </a:lnTo>
                <a:lnTo>
                  <a:pt x="200352" y="168131"/>
                </a:lnTo>
                <a:lnTo>
                  <a:pt x="167991" y="200519"/>
                </a:lnTo>
                <a:lnTo>
                  <a:pt x="146760" y="241572"/>
                </a:lnTo>
                <a:lnTo>
                  <a:pt x="139133" y="288813"/>
                </a:lnTo>
                <a:lnTo>
                  <a:pt x="146760" y="336055"/>
                </a:lnTo>
                <a:lnTo>
                  <a:pt x="167991" y="377108"/>
                </a:lnTo>
                <a:lnTo>
                  <a:pt x="200352" y="409496"/>
                </a:lnTo>
                <a:lnTo>
                  <a:pt x="241371" y="430745"/>
                </a:lnTo>
                <a:lnTo>
                  <a:pt x="288573" y="438378"/>
                </a:lnTo>
                <a:lnTo>
                  <a:pt x="42464" y="438378"/>
                </a:lnTo>
                <a:lnTo>
                  <a:pt x="32139" y="421704"/>
                </a:lnTo>
                <a:lnTo>
                  <a:pt x="14676" y="380244"/>
                </a:lnTo>
                <a:lnTo>
                  <a:pt x="3766" y="335751"/>
                </a:lnTo>
                <a:lnTo>
                  <a:pt x="0" y="288813"/>
                </a:lnTo>
                <a:lnTo>
                  <a:pt x="3766" y="241876"/>
                </a:lnTo>
                <a:lnTo>
                  <a:pt x="14676" y="197383"/>
                </a:lnTo>
                <a:lnTo>
                  <a:pt x="32139" y="155923"/>
                </a:lnTo>
                <a:lnTo>
                  <a:pt x="42464" y="13925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26678" y="6516557"/>
            <a:ext cx="511809" cy="711835"/>
          </a:xfrm>
          <a:custGeom>
            <a:avLst/>
            <a:gdLst/>
            <a:ahLst/>
            <a:cxnLst/>
            <a:rect l="l" t="t" r="r" b="b"/>
            <a:pathLst>
              <a:path w="511810" h="711834">
                <a:moveTo>
                  <a:pt x="511720" y="0"/>
                </a:moveTo>
                <a:lnTo>
                  <a:pt x="502380" y="96701"/>
                </a:lnTo>
                <a:lnTo>
                  <a:pt x="444730" y="317179"/>
                </a:lnTo>
                <a:lnTo>
                  <a:pt x="294324" y="556998"/>
                </a:lnTo>
                <a:lnTo>
                  <a:pt x="6716" y="711719"/>
                </a:lnTo>
                <a:lnTo>
                  <a:pt x="6729" y="709255"/>
                </a:lnTo>
                <a:lnTo>
                  <a:pt x="4101" y="690455"/>
                </a:lnTo>
                <a:lnTo>
                  <a:pt x="2323" y="674729"/>
                </a:lnTo>
                <a:lnTo>
                  <a:pt x="812" y="655194"/>
                </a:lnTo>
                <a:lnTo>
                  <a:pt x="0" y="632154"/>
                </a:lnTo>
                <a:lnTo>
                  <a:pt x="318" y="605915"/>
                </a:lnTo>
                <a:lnTo>
                  <a:pt x="6075" y="545059"/>
                </a:lnTo>
                <a:lnTo>
                  <a:pt x="21540" y="475067"/>
                </a:lnTo>
                <a:lnTo>
                  <a:pt x="33993" y="437409"/>
                </a:lnTo>
                <a:lnTo>
                  <a:pt x="50168" y="398382"/>
                </a:lnTo>
                <a:lnTo>
                  <a:pt x="70499" y="358292"/>
                </a:lnTo>
                <a:lnTo>
                  <a:pt x="95416" y="317444"/>
                </a:lnTo>
                <a:lnTo>
                  <a:pt x="125352" y="276143"/>
                </a:lnTo>
                <a:lnTo>
                  <a:pt x="160739" y="234695"/>
                </a:lnTo>
                <a:lnTo>
                  <a:pt x="202009" y="193405"/>
                </a:lnTo>
                <a:lnTo>
                  <a:pt x="249593" y="152577"/>
                </a:lnTo>
                <a:lnTo>
                  <a:pt x="303925" y="112518"/>
                </a:lnTo>
                <a:lnTo>
                  <a:pt x="365435" y="73531"/>
                </a:lnTo>
                <a:lnTo>
                  <a:pt x="434556" y="35924"/>
                </a:lnTo>
                <a:lnTo>
                  <a:pt x="51172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73206" y="5"/>
            <a:ext cx="14414793" cy="10286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580" y="10154437"/>
            <a:ext cx="140970" cy="132715"/>
          </a:xfrm>
          <a:custGeom>
            <a:avLst/>
            <a:gdLst/>
            <a:ahLst/>
            <a:cxnLst/>
            <a:rect l="l" t="t" r="r" b="b"/>
            <a:pathLst>
              <a:path w="140970" h="132715">
                <a:moveTo>
                  <a:pt x="70138" y="0"/>
                </a:moveTo>
                <a:lnTo>
                  <a:pt x="140808" y="132562"/>
                </a:lnTo>
                <a:lnTo>
                  <a:pt x="0" y="132562"/>
                </a:lnTo>
                <a:lnTo>
                  <a:pt x="7013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8877334"/>
            <a:ext cx="445770" cy="1301115"/>
          </a:xfrm>
          <a:custGeom>
            <a:avLst/>
            <a:gdLst/>
            <a:ahLst/>
            <a:cxnLst/>
            <a:rect l="l" t="t" r="r" b="b"/>
            <a:pathLst>
              <a:path w="445770" h="1301115">
                <a:moveTo>
                  <a:pt x="120718" y="0"/>
                </a:moveTo>
                <a:lnTo>
                  <a:pt x="445768" y="203242"/>
                </a:lnTo>
                <a:lnTo>
                  <a:pt x="409651" y="650374"/>
                </a:lnTo>
                <a:lnTo>
                  <a:pt x="229068" y="1097507"/>
                </a:lnTo>
                <a:lnTo>
                  <a:pt x="120718" y="1300749"/>
                </a:lnTo>
                <a:lnTo>
                  <a:pt x="13183" y="1097507"/>
                </a:lnTo>
                <a:lnTo>
                  <a:pt x="0" y="1064616"/>
                </a:lnTo>
                <a:lnTo>
                  <a:pt x="0" y="76053"/>
                </a:lnTo>
                <a:lnTo>
                  <a:pt x="12071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10096558"/>
            <a:ext cx="134620" cy="142875"/>
          </a:xfrm>
          <a:custGeom>
            <a:avLst/>
            <a:gdLst/>
            <a:ahLst/>
            <a:cxnLst/>
            <a:rect l="l" t="t" r="r" b="b"/>
            <a:pathLst>
              <a:path w="134620" h="142875">
                <a:moveTo>
                  <a:pt x="0" y="0"/>
                </a:moveTo>
                <a:lnTo>
                  <a:pt x="133996" y="71434"/>
                </a:lnTo>
                <a:lnTo>
                  <a:pt x="0" y="142331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0343" y="9842944"/>
            <a:ext cx="1301115" cy="444500"/>
          </a:xfrm>
          <a:custGeom>
            <a:avLst/>
            <a:gdLst/>
            <a:ahLst/>
            <a:cxnLst/>
            <a:rect l="l" t="t" r="r" b="b"/>
            <a:pathLst>
              <a:path w="1301115" h="444500">
                <a:moveTo>
                  <a:pt x="1097507" y="0"/>
                </a:moveTo>
                <a:lnTo>
                  <a:pt x="1300749" y="325049"/>
                </a:lnTo>
                <a:lnTo>
                  <a:pt x="1225775" y="444055"/>
                </a:lnTo>
                <a:lnTo>
                  <a:pt x="231860" y="444055"/>
                </a:lnTo>
                <a:lnTo>
                  <a:pt x="203242" y="432584"/>
                </a:lnTo>
                <a:lnTo>
                  <a:pt x="0" y="325049"/>
                </a:lnTo>
                <a:lnTo>
                  <a:pt x="203242" y="216699"/>
                </a:lnTo>
                <a:lnTo>
                  <a:pt x="650374" y="36116"/>
                </a:lnTo>
                <a:lnTo>
                  <a:pt x="1097507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157524"/>
            <a:ext cx="130175" cy="129539"/>
          </a:xfrm>
          <a:custGeom>
            <a:avLst/>
            <a:gdLst/>
            <a:ahLst/>
            <a:cxnLst/>
            <a:rect l="l" t="t" r="r" b="b"/>
            <a:pathLst>
              <a:path w="130175" h="129540">
                <a:moveTo>
                  <a:pt x="130155" y="0"/>
                </a:moveTo>
                <a:lnTo>
                  <a:pt x="90583" y="129474"/>
                </a:lnTo>
                <a:lnTo>
                  <a:pt x="0" y="129474"/>
                </a:lnTo>
                <a:lnTo>
                  <a:pt x="0" y="39962"/>
                </a:lnTo>
                <a:lnTo>
                  <a:pt x="130155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3431" y="9169610"/>
            <a:ext cx="1005840" cy="1005205"/>
          </a:xfrm>
          <a:custGeom>
            <a:avLst/>
            <a:gdLst/>
            <a:ahLst/>
            <a:cxnLst/>
            <a:rect l="l" t="t" r="r" b="b"/>
            <a:pathLst>
              <a:path w="1005840" h="1005204">
                <a:moveTo>
                  <a:pt x="547473" y="0"/>
                </a:moveTo>
                <a:lnTo>
                  <a:pt x="919770" y="84868"/>
                </a:lnTo>
                <a:lnTo>
                  <a:pt x="1005345" y="457874"/>
                </a:lnTo>
                <a:lnTo>
                  <a:pt x="663697" y="748568"/>
                </a:lnTo>
                <a:lnTo>
                  <a:pt x="220143" y="937355"/>
                </a:lnTo>
                <a:lnTo>
                  <a:pt x="0" y="1004639"/>
                </a:lnTo>
                <a:lnTo>
                  <a:pt x="67519" y="784730"/>
                </a:lnTo>
                <a:lnTo>
                  <a:pt x="256700" y="341569"/>
                </a:lnTo>
                <a:lnTo>
                  <a:pt x="547473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9806900"/>
            <a:ext cx="130810" cy="368300"/>
          </a:xfrm>
          <a:custGeom>
            <a:avLst/>
            <a:gdLst/>
            <a:ahLst/>
            <a:cxnLst/>
            <a:rect l="l" t="t" r="r" b="b"/>
            <a:pathLst>
              <a:path w="130810" h="368300">
                <a:moveTo>
                  <a:pt x="0" y="0"/>
                </a:moveTo>
                <a:lnTo>
                  <a:pt x="63051" y="147772"/>
                </a:lnTo>
                <a:lnTo>
                  <a:pt x="130532" y="367720"/>
                </a:lnTo>
                <a:lnTo>
                  <a:pt x="0" y="327824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3801" y="10157896"/>
            <a:ext cx="364490" cy="129539"/>
          </a:xfrm>
          <a:custGeom>
            <a:avLst/>
            <a:gdLst/>
            <a:ahLst/>
            <a:cxnLst/>
            <a:rect l="l" t="t" r="r" b="b"/>
            <a:pathLst>
              <a:path w="364490" h="129540">
                <a:moveTo>
                  <a:pt x="0" y="0"/>
                </a:moveTo>
                <a:lnTo>
                  <a:pt x="219948" y="67480"/>
                </a:lnTo>
                <a:lnTo>
                  <a:pt x="364374" y="129103"/>
                </a:lnTo>
                <a:lnTo>
                  <a:pt x="39460" y="129103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9906965"/>
            <a:ext cx="398780" cy="380365"/>
          </a:xfrm>
          <a:custGeom>
            <a:avLst/>
            <a:gdLst/>
            <a:ahLst/>
            <a:cxnLst/>
            <a:rect l="l" t="t" r="r" b="b"/>
            <a:pathLst>
              <a:path w="398780" h="380365">
                <a:moveTo>
                  <a:pt x="118581" y="0"/>
                </a:moveTo>
                <a:lnTo>
                  <a:pt x="159617" y="3026"/>
                </a:lnTo>
                <a:lnTo>
                  <a:pt x="199765" y="12042"/>
                </a:lnTo>
                <a:lnTo>
                  <a:pt x="238155" y="26851"/>
                </a:lnTo>
                <a:lnTo>
                  <a:pt x="273957" y="47132"/>
                </a:lnTo>
                <a:lnTo>
                  <a:pt x="306396" y="72447"/>
                </a:lnTo>
                <a:lnTo>
                  <a:pt x="334768" y="102249"/>
                </a:lnTo>
                <a:lnTo>
                  <a:pt x="358462" y="135890"/>
                </a:lnTo>
                <a:lnTo>
                  <a:pt x="376962" y="172644"/>
                </a:lnTo>
                <a:lnTo>
                  <a:pt x="389869" y="211715"/>
                </a:lnTo>
                <a:lnTo>
                  <a:pt x="396904" y="252256"/>
                </a:lnTo>
                <a:lnTo>
                  <a:pt x="398166" y="286534"/>
                </a:lnTo>
                <a:lnTo>
                  <a:pt x="397914" y="293392"/>
                </a:lnTo>
                <a:lnTo>
                  <a:pt x="392877" y="334230"/>
                </a:lnTo>
                <a:lnTo>
                  <a:pt x="381902" y="373887"/>
                </a:lnTo>
                <a:lnTo>
                  <a:pt x="379618" y="380033"/>
                </a:lnTo>
                <a:lnTo>
                  <a:pt x="0" y="380033"/>
                </a:lnTo>
                <a:lnTo>
                  <a:pt x="0" y="26396"/>
                </a:lnTo>
                <a:lnTo>
                  <a:pt x="5246" y="23993"/>
                </a:lnTo>
                <a:lnTo>
                  <a:pt x="43992" y="10130"/>
                </a:lnTo>
                <a:lnTo>
                  <a:pt x="84344" y="2103"/>
                </a:lnTo>
                <a:lnTo>
                  <a:pt x="118581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70298" y="10160827"/>
            <a:ext cx="125730" cy="126364"/>
          </a:xfrm>
          <a:custGeom>
            <a:avLst/>
            <a:gdLst/>
            <a:ahLst/>
            <a:cxnLst/>
            <a:rect l="l" t="t" r="r" b="b"/>
            <a:pathLst>
              <a:path w="125730" h="126365">
                <a:moveTo>
                  <a:pt x="62548" y="0"/>
                </a:moveTo>
                <a:lnTo>
                  <a:pt x="112319" y="93359"/>
                </a:lnTo>
                <a:lnTo>
                  <a:pt x="125571" y="126172"/>
                </a:lnTo>
                <a:lnTo>
                  <a:pt x="0" y="126172"/>
                </a:lnTo>
                <a:lnTo>
                  <a:pt x="13152" y="93359"/>
                </a:lnTo>
                <a:lnTo>
                  <a:pt x="6254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84658" y="9574190"/>
            <a:ext cx="297815" cy="597535"/>
          </a:xfrm>
          <a:custGeom>
            <a:avLst/>
            <a:gdLst/>
            <a:ahLst/>
            <a:cxnLst/>
            <a:rect l="l" t="t" r="r" b="b"/>
            <a:pathLst>
              <a:path w="297814" h="597534">
                <a:moveTo>
                  <a:pt x="148188" y="0"/>
                </a:moveTo>
                <a:lnTo>
                  <a:pt x="297499" y="93359"/>
                </a:lnTo>
                <a:lnTo>
                  <a:pt x="280909" y="298749"/>
                </a:lnTo>
                <a:lnTo>
                  <a:pt x="197958" y="504139"/>
                </a:lnTo>
                <a:lnTo>
                  <a:pt x="148188" y="597499"/>
                </a:lnTo>
                <a:lnTo>
                  <a:pt x="98792" y="504139"/>
                </a:lnTo>
                <a:lnTo>
                  <a:pt x="16465" y="298749"/>
                </a:lnTo>
                <a:lnTo>
                  <a:pt x="0" y="93359"/>
                </a:lnTo>
                <a:lnTo>
                  <a:pt x="14818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41444" y="10017743"/>
            <a:ext cx="597535" cy="269875"/>
          </a:xfrm>
          <a:custGeom>
            <a:avLst/>
            <a:gdLst/>
            <a:ahLst/>
            <a:cxnLst/>
            <a:rect l="l" t="t" r="r" b="b"/>
            <a:pathLst>
              <a:path w="597535" h="269875">
                <a:moveTo>
                  <a:pt x="93359" y="0"/>
                </a:moveTo>
                <a:lnTo>
                  <a:pt x="298750" y="16590"/>
                </a:lnTo>
                <a:lnTo>
                  <a:pt x="504141" y="99540"/>
                </a:lnTo>
                <a:lnTo>
                  <a:pt x="597501" y="149311"/>
                </a:lnTo>
                <a:lnTo>
                  <a:pt x="504141" y="198707"/>
                </a:lnTo>
                <a:lnTo>
                  <a:pt x="328134" y="269256"/>
                </a:lnTo>
                <a:lnTo>
                  <a:pt x="75566" y="269256"/>
                </a:lnTo>
                <a:lnTo>
                  <a:pt x="0" y="149311"/>
                </a:lnTo>
                <a:lnTo>
                  <a:pt x="93359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28081" y="10017743"/>
            <a:ext cx="597535" cy="269875"/>
          </a:xfrm>
          <a:custGeom>
            <a:avLst/>
            <a:gdLst/>
            <a:ahLst/>
            <a:cxnLst/>
            <a:rect l="l" t="t" r="r" b="b"/>
            <a:pathLst>
              <a:path w="597535" h="269875">
                <a:moveTo>
                  <a:pt x="504139" y="0"/>
                </a:moveTo>
                <a:lnTo>
                  <a:pt x="597498" y="149311"/>
                </a:lnTo>
                <a:lnTo>
                  <a:pt x="521933" y="269256"/>
                </a:lnTo>
                <a:lnTo>
                  <a:pt x="269365" y="269256"/>
                </a:lnTo>
                <a:lnTo>
                  <a:pt x="93359" y="198707"/>
                </a:lnTo>
                <a:lnTo>
                  <a:pt x="0" y="149311"/>
                </a:lnTo>
                <a:lnTo>
                  <a:pt x="93359" y="99540"/>
                </a:lnTo>
                <a:lnTo>
                  <a:pt x="298749" y="16590"/>
                </a:lnTo>
                <a:lnTo>
                  <a:pt x="504139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24568" y="10162245"/>
            <a:ext cx="313055" cy="125095"/>
          </a:xfrm>
          <a:custGeom>
            <a:avLst/>
            <a:gdLst/>
            <a:ahLst/>
            <a:cxnLst/>
            <a:rect l="l" t="t" r="r" b="b"/>
            <a:pathLst>
              <a:path w="313055" h="125095">
                <a:moveTo>
                  <a:pt x="312613" y="0"/>
                </a:moveTo>
                <a:lnTo>
                  <a:pt x="281706" y="101123"/>
                </a:lnTo>
                <a:lnTo>
                  <a:pt x="271648" y="124753"/>
                </a:lnTo>
                <a:lnTo>
                  <a:pt x="0" y="124753"/>
                </a:lnTo>
                <a:lnTo>
                  <a:pt x="8032" y="117915"/>
                </a:lnTo>
                <a:lnTo>
                  <a:pt x="211598" y="31015"/>
                </a:lnTo>
                <a:lnTo>
                  <a:pt x="312613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629499" y="9708447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80" h="461645">
                <a:moveTo>
                  <a:pt x="251481" y="0"/>
                </a:moveTo>
                <a:lnTo>
                  <a:pt x="422496" y="38984"/>
                </a:lnTo>
                <a:lnTo>
                  <a:pt x="461804" y="210324"/>
                </a:lnTo>
                <a:lnTo>
                  <a:pt x="304869" y="343854"/>
                </a:lnTo>
                <a:lnTo>
                  <a:pt x="101122" y="430573"/>
                </a:lnTo>
                <a:lnTo>
                  <a:pt x="0" y="461480"/>
                </a:lnTo>
                <a:lnTo>
                  <a:pt x="31015" y="360465"/>
                </a:lnTo>
                <a:lnTo>
                  <a:pt x="117915" y="156899"/>
                </a:lnTo>
                <a:lnTo>
                  <a:pt x="251481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75547" y="9708563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80" h="461645">
                <a:moveTo>
                  <a:pt x="210377" y="0"/>
                </a:moveTo>
                <a:lnTo>
                  <a:pt x="343939" y="156906"/>
                </a:lnTo>
                <a:lnTo>
                  <a:pt x="430809" y="360502"/>
                </a:lnTo>
                <a:lnTo>
                  <a:pt x="461807" y="461535"/>
                </a:lnTo>
                <a:lnTo>
                  <a:pt x="360684" y="430628"/>
                </a:lnTo>
                <a:lnTo>
                  <a:pt x="156937" y="343908"/>
                </a:lnTo>
                <a:lnTo>
                  <a:pt x="0" y="210377"/>
                </a:lnTo>
                <a:lnTo>
                  <a:pt x="39305" y="39036"/>
                </a:lnTo>
                <a:lnTo>
                  <a:pt x="210377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29669" y="10162416"/>
            <a:ext cx="313055" cy="125095"/>
          </a:xfrm>
          <a:custGeom>
            <a:avLst/>
            <a:gdLst/>
            <a:ahLst/>
            <a:cxnLst/>
            <a:rect l="l" t="t" r="r" b="b"/>
            <a:pathLst>
              <a:path w="313055" h="125095">
                <a:moveTo>
                  <a:pt x="0" y="0"/>
                </a:moveTo>
                <a:lnTo>
                  <a:pt x="101033" y="30997"/>
                </a:lnTo>
                <a:lnTo>
                  <a:pt x="304630" y="117867"/>
                </a:lnTo>
                <a:lnTo>
                  <a:pt x="312520" y="124583"/>
                </a:lnTo>
                <a:lnTo>
                  <a:pt x="40893" y="124583"/>
                </a:lnTo>
                <a:lnTo>
                  <a:pt x="30907" y="101121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03399" y="10047151"/>
            <a:ext cx="257175" cy="240029"/>
          </a:xfrm>
          <a:custGeom>
            <a:avLst/>
            <a:gdLst/>
            <a:ahLst/>
            <a:cxnLst/>
            <a:rect l="l" t="t" r="r" b="b"/>
            <a:pathLst>
              <a:path w="257175" h="240029">
                <a:moveTo>
                  <a:pt x="120030" y="0"/>
                </a:moveTo>
                <a:lnTo>
                  <a:pt x="136901" y="0"/>
                </a:lnTo>
                <a:lnTo>
                  <a:pt x="145255" y="822"/>
                </a:lnTo>
                <a:lnTo>
                  <a:pt x="185420" y="13006"/>
                </a:lnTo>
                <a:lnTo>
                  <a:pt x="225269" y="43591"/>
                </a:lnTo>
                <a:lnTo>
                  <a:pt x="250381" y="87097"/>
                </a:lnTo>
                <a:lnTo>
                  <a:pt x="256931" y="120030"/>
                </a:lnTo>
                <a:lnTo>
                  <a:pt x="256931" y="136901"/>
                </a:lnTo>
                <a:lnTo>
                  <a:pt x="243925" y="185420"/>
                </a:lnTo>
                <a:lnTo>
                  <a:pt x="213340" y="225269"/>
                </a:lnTo>
                <a:lnTo>
                  <a:pt x="193003" y="239847"/>
                </a:lnTo>
                <a:lnTo>
                  <a:pt x="63928" y="239847"/>
                </a:lnTo>
                <a:lnTo>
                  <a:pt x="31662" y="213340"/>
                </a:lnTo>
                <a:lnTo>
                  <a:pt x="6550" y="169834"/>
                </a:lnTo>
                <a:lnTo>
                  <a:pt x="0" y="136901"/>
                </a:lnTo>
                <a:lnTo>
                  <a:pt x="0" y="120030"/>
                </a:lnTo>
                <a:lnTo>
                  <a:pt x="13006" y="71511"/>
                </a:lnTo>
                <a:lnTo>
                  <a:pt x="43591" y="31662"/>
                </a:lnTo>
                <a:lnTo>
                  <a:pt x="87097" y="6550"/>
                </a:lnTo>
                <a:lnTo>
                  <a:pt x="120030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0" y="7649478"/>
            <a:ext cx="254635" cy="597535"/>
          </a:xfrm>
          <a:custGeom>
            <a:avLst/>
            <a:gdLst/>
            <a:ahLst/>
            <a:cxnLst/>
            <a:rect l="l" t="t" r="r" b="b"/>
            <a:pathLst>
              <a:path w="254635" h="597534">
                <a:moveTo>
                  <a:pt x="104980" y="0"/>
                </a:moveTo>
                <a:lnTo>
                  <a:pt x="154750" y="93359"/>
                </a:lnTo>
                <a:lnTo>
                  <a:pt x="237701" y="298749"/>
                </a:lnTo>
                <a:lnTo>
                  <a:pt x="254291" y="504139"/>
                </a:lnTo>
                <a:lnTo>
                  <a:pt x="104980" y="597498"/>
                </a:lnTo>
                <a:lnTo>
                  <a:pt x="0" y="531360"/>
                </a:lnTo>
                <a:lnTo>
                  <a:pt x="0" y="232031"/>
                </a:lnTo>
                <a:lnTo>
                  <a:pt x="55584" y="93359"/>
                </a:lnTo>
                <a:lnTo>
                  <a:pt x="10498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0" y="7062841"/>
            <a:ext cx="254635" cy="597535"/>
          </a:xfrm>
          <a:custGeom>
            <a:avLst/>
            <a:gdLst/>
            <a:ahLst/>
            <a:cxnLst/>
            <a:rect l="l" t="t" r="r" b="b"/>
            <a:pathLst>
              <a:path w="254635" h="597534">
                <a:moveTo>
                  <a:pt x="104980" y="0"/>
                </a:moveTo>
                <a:lnTo>
                  <a:pt x="254291" y="93359"/>
                </a:lnTo>
                <a:lnTo>
                  <a:pt x="237701" y="298749"/>
                </a:lnTo>
                <a:lnTo>
                  <a:pt x="154750" y="504139"/>
                </a:lnTo>
                <a:lnTo>
                  <a:pt x="104980" y="597498"/>
                </a:lnTo>
                <a:lnTo>
                  <a:pt x="55584" y="504139"/>
                </a:lnTo>
                <a:lnTo>
                  <a:pt x="0" y="365467"/>
                </a:lnTo>
                <a:lnTo>
                  <a:pt x="0" y="66137"/>
                </a:lnTo>
                <a:lnTo>
                  <a:pt x="10498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7598778"/>
            <a:ext cx="111125" cy="113664"/>
          </a:xfrm>
          <a:custGeom>
            <a:avLst/>
            <a:gdLst/>
            <a:ahLst/>
            <a:cxnLst/>
            <a:rect l="l" t="t" r="r" b="b"/>
            <a:pathLst>
              <a:path w="111125" h="113665">
                <a:moveTo>
                  <a:pt x="0" y="0"/>
                </a:moveTo>
                <a:lnTo>
                  <a:pt x="17720" y="7156"/>
                </a:lnTo>
                <a:lnTo>
                  <a:pt x="111079" y="56926"/>
                </a:lnTo>
                <a:lnTo>
                  <a:pt x="17720" y="106323"/>
                </a:lnTo>
                <a:lnTo>
                  <a:pt x="0" y="113425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0214" y="7506393"/>
            <a:ext cx="597535" cy="297815"/>
          </a:xfrm>
          <a:custGeom>
            <a:avLst/>
            <a:gdLst/>
            <a:ahLst/>
            <a:cxnLst/>
            <a:rect l="l" t="t" r="r" b="b"/>
            <a:pathLst>
              <a:path w="597535" h="297815">
                <a:moveTo>
                  <a:pt x="504139" y="0"/>
                </a:moveTo>
                <a:lnTo>
                  <a:pt x="597498" y="149311"/>
                </a:lnTo>
                <a:lnTo>
                  <a:pt x="504139" y="297499"/>
                </a:lnTo>
                <a:lnTo>
                  <a:pt x="298749" y="281034"/>
                </a:lnTo>
                <a:lnTo>
                  <a:pt x="93359" y="198707"/>
                </a:lnTo>
                <a:lnTo>
                  <a:pt x="0" y="149311"/>
                </a:lnTo>
                <a:lnTo>
                  <a:pt x="93359" y="99540"/>
                </a:lnTo>
                <a:lnTo>
                  <a:pt x="298749" y="16590"/>
                </a:lnTo>
                <a:lnTo>
                  <a:pt x="504139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7650896"/>
            <a:ext cx="109855" cy="285750"/>
          </a:xfrm>
          <a:custGeom>
            <a:avLst/>
            <a:gdLst/>
            <a:ahLst/>
            <a:cxnLst/>
            <a:rect l="l" t="t" r="r" b="b"/>
            <a:pathLst>
              <a:path w="109855" h="285750">
                <a:moveTo>
                  <a:pt x="109315" y="0"/>
                </a:moveTo>
                <a:lnTo>
                  <a:pt x="78407" y="101123"/>
                </a:lnTo>
                <a:lnTo>
                  <a:pt x="0" y="285340"/>
                </a:lnTo>
                <a:lnTo>
                  <a:pt x="0" y="34558"/>
                </a:lnTo>
                <a:lnTo>
                  <a:pt x="8300" y="31015"/>
                </a:lnTo>
                <a:lnTo>
                  <a:pt x="109315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1632" y="7197097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80" h="461645">
                <a:moveTo>
                  <a:pt x="251481" y="0"/>
                </a:moveTo>
                <a:lnTo>
                  <a:pt x="422496" y="38984"/>
                </a:lnTo>
                <a:lnTo>
                  <a:pt x="461804" y="210324"/>
                </a:lnTo>
                <a:lnTo>
                  <a:pt x="304869" y="343854"/>
                </a:lnTo>
                <a:lnTo>
                  <a:pt x="101122" y="430573"/>
                </a:lnTo>
                <a:lnTo>
                  <a:pt x="0" y="461480"/>
                </a:lnTo>
                <a:lnTo>
                  <a:pt x="31015" y="360465"/>
                </a:lnTo>
                <a:lnTo>
                  <a:pt x="117915" y="156899"/>
                </a:lnTo>
                <a:lnTo>
                  <a:pt x="251481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7373759"/>
            <a:ext cx="109855" cy="285115"/>
          </a:xfrm>
          <a:custGeom>
            <a:avLst/>
            <a:gdLst/>
            <a:ahLst/>
            <a:cxnLst/>
            <a:rect l="l" t="t" r="r" b="b"/>
            <a:pathLst>
              <a:path w="109855" h="285115">
                <a:moveTo>
                  <a:pt x="0" y="0"/>
                </a:moveTo>
                <a:lnTo>
                  <a:pt x="78491" y="183957"/>
                </a:lnTo>
                <a:lnTo>
                  <a:pt x="109488" y="284990"/>
                </a:lnTo>
                <a:lnTo>
                  <a:pt x="8365" y="254083"/>
                </a:lnTo>
                <a:lnTo>
                  <a:pt x="0" y="250522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1803" y="7651066"/>
            <a:ext cx="461645" cy="462280"/>
          </a:xfrm>
          <a:custGeom>
            <a:avLst/>
            <a:gdLst/>
            <a:ahLst/>
            <a:cxnLst/>
            <a:rect l="l" t="t" r="r" b="b"/>
            <a:pathLst>
              <a:path w="461645" h="462279">
                <a:moveTo>
                  <a:pt x="0" y="0"/>
                </a:moveTo>
                <a:lnTo>
                  <a:pt x="101033" y="30997"/>
                </a:lnTo>
                <a:lnTo>
                  <a:pt x="304630" y="117867"/>
                </a:lnTo>
                <a:lnTo>
                  <a:pt x="461536" y="251427"/>
                </a:lnTo>
                <a:lnTo>
                  <a:pt x="422498" y="422496"/>
                </a:lnTo>
                <a:lnTo>
                  <a:pt x="251159" y="461801"/>
                </a:lnTo>
                <a:lnTo>
                  <a:pt x="117628" y="304866"/>
                </a:lnTo>
                <a:lnTo>
                  <a:pt x="30907" y="101121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7535802"/>
            <a:ext cx="233045" cy="257175"/>
          </a:xfrm>
          <a:custGeom>
            <a:avLst/>
            <a:gdLst/>
            <a:ahLst/>
            <a:cxnLst/>
            <a:rect l="l" t="t" r="r" b="b"/>
            <a:pathLst>
              <a:path w="233045" h="257175">
                <a:moveTo>
                  <a:pt x="95563" y="0"/>
                </a:moveTo>
                <a:lnTo>
                  <a:pt x="112433" y="0"/>
                </a:lnTo>
                <a:lnTo>
                  <a:pt x="120788" y="822"/>
                </a:lnTo>
                <a:lnTo>
                  <a:pt x="160953" y="13006"/>
                </a:lnTo>
                <a:lnTo>
                  <a:pt x="200802" y="43591"/>
                </a:lnTo>
                <a:lnTo>
                  <a:pt x="225913" y="87097"/>
                </a:lnTo>
                <a:lnTo>
                  <a:pt x="232464" y="120030"/>
                </a:lnTo>
                <a:lnTo>
                  <a:pt x="232464" y="136901"/>
                </a:lnTo>
                <a:lnTo>
                  <a:pt x="219457" y="185420"/>
                </a:lnTo>
                <a:lnTo>
                  <a:pt x="188873" y="225269"/>
                </a:lnTo>
                <a:lnTo>
                  <a:pt x="145367" y="250381"/>
                </a:lnTo>
                <a:lnTo>
                  <a:pt x="112433" y="256931"/>
                </a:lnTo>
                <a:lnTo>
                  <a:pt x="95563" y="256931"/>
                </a:lnTo>
                <a:lnTo>
                  <a:pt x="47043" y="243925"/>
                </a:lnTo>
                <a:lnTo>
                  <a:pt x="7194" y="213340"/>
                </a:lnTo>
                <a:lnTo>
                  <a:pt x="0" y="52878"/>
                </a:lnTo>
                <a:lnTo>
                  <a:pt x="1869" y="50080"/>
                </a:lnTo>
                <a:lnTo>
                  <a:pt x="39640" y="16964"/>
                </a:lnTo>
                <a:lnTo>
                  <a:pt x="87209" y="822"/>
                </a:lnTo>
                <a:lnTo>
                  <a:pt x="95563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97924" y="8436219"/>
            <a:ext cx="297815" cy="597535"/>
          </a:xfrm>
          <a:custGeom>
            <a:avLst/>
            <a:gdLst/>
            <a:ahLst/>
            <a:cxnLst/>
            <a:rect l="l" t="t" r="r" b="b"/>
            <a:pathLst>
              <a:path w="297814" h="597534">
                <a:moveTo>
                  <a:pt x="148188" y="0"/>
                </a:moveTo>
                <a:lnTo>
                  <a:pt x="197958" y="93359"/>
                </a:lnTo>
                <a:lnTo>
                  <a:pt x="280909" y="298749"/>
                </a:lnTo>
                <a:lnTo>
                  <a:pt x="297499" y="504139"/>
                </a:lnTo>
                <a:lnTo>
                  <a:pt x="148188" y="597498"/>
                </a:lnTo>
                <a:lnTo>
                  <a:pt x="0" y="504139"/>
                </a:lnTo>
                <a:lnTo>
                  <a:pt x="16465" y="298749"/>
                </a:lnTo>
                <a:lnTo>
                  <a:pt x="98792" y="93359"/>
                </a:lnTo>
                <a:lnTo>
                  <a:pt x="14818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97924" y="7849582"/>
            <a:ext cx="297815" cy="597535"/>
          </a:xfrm>
          <a:custGeom>
            <a:avLst/>
            <a:gdLst/>
            <a:ahLst/>
            <a:cxnLst/>
            <a:rect l="l" t="t" r="r" b="b"/>
            <a:pathLst>
              <a:path w="297814" h="597534">
                <a:moveTo>
                  <a:pt x="148188" y="0"/>
                </a:moveTo>
                <a:lnTo>
                  <a:pt x="297499" y="93359"/>
                </a:lnTo>
                <a:lnTo>
                  <a:pt x="280909" y="298749"/>
                </a:lnTo>
                <a:lnTo>
                  <a:pt x="197958" y="504139"/>
                </a:lnTo>
                <a:lnTo>
                  <a:pt x="148188" y="597499"/>
                </a:lnTo>
                <a:lnTo>
                  <a:pt x="98792" y="504139"/>
                </a:lnTo>
                <a:lnTo>
                  <a:pt x="16465" y="298749"/>
                </a:lnTo>
                <a:lnTo>
                  <a:pt x="0" y="93359"/>
                </a:lnTo>
                <a:lnTo>
                  <a:pt x="148188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54710" y="8293134"/>
            <a:ext cx="597535" cy="297815"/>
          </a:xfrm>
          <a:custGeom>
            <a:avLst/>
            <a:gdLst/>
            <a:ahLst/>
            <a:cxnLst/>
            <a:rect l="l" t="t" r="r" b="b"/>
            <a:pathLst>
              <a:path w="597535" h="297815">
                <a:moveTo>
                  <a:pt x="93359" y="0"/>
                </a:moveTo>
                <a:lnTo>
                  <a:pt x="298750" y="16590"/>
                </a:lnTo>
                <a:lnTo>
                  <a:pt x="504142" y="99540"/>
                </a:lnTo>
                <a:lnTo>
                  <a:pt x="597501" y="149311"/>
                </a:lnTo>
                <a:lnTo>
                  <a:pt x="504142" y="198707"/>
                </a:lnTo>
                <a:lnTo>
                  <a:pt x="298750" y="281034"/>
                </a:lnTo>
                <a:lnTo>
                  <a:pt x="93359" y="297499"/>
                </a:lnTo>
                <a:lnTo>
                  <a:pt x="0" y="149311"/>
                </a:lnTo>
                <a:lnTo>
                  <a:pt x="93359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841347" y="8293134"/>
            <a:ext cx="597535" cy="297815"/>
          </a:xfrm>
          <a:custGeom>
            <a:avLst/>
            <a:gdLst/>
            <a:ahLst/>
            <a:cxnLst/>
            <a:rect l="l" t="t" r="r" b="b"/>
            <a:pathLst>
              <a:path w="597535" h="297815">
                <a:moveTo>
                  <a:pt x="504139" y="0"/>
                </a:moveTo>
                <a:lnTo>
                  <a:pt x="597498" y="149311"/>
                </a:lnTo>
                <a:lnTo>
                  <a:pt x="504139" y="297499"/>
                </a:lnTo>
                <a:lnTo>
                  <a:pt x="298749" y="281034"/>
                </a:lnTo>
                <a:lnTo>
                  <a:pt x="93359" y="198707"/>
                </a:lnTo>
                <a:lnTo>
                  <a:pt x="0" y="149311"/>
                </a:lnTo>
                <a:lnTo>
                  <a:pt x="93359" y="99540"/>
                </a:lnTo>
                <a:lnTo>
                  <a:pt x="298749" y="16590"/>
                </a:lnTo>
                <a:lnTo>
                  <a:pt x="504139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88967" y="8437637"/>
            <a:ext cx="461645" cy="462280"/>
          </a:xfrm>
          <a:custGeom>
            <a:avLst/>
            <a:gdLst/>
            <a:ahLst/>
            <a:cxnLst/>
            <a:rect l="l" t="t" r="r" b="b"/>
            <a:pathLst>
              <a:path w="461644" h="462279">
                <a:moveTo>
                  <a:pt x="461480" y="0"/>
                </a:moveTo>
                <a:lnTo>
                  <a:pt x="430573" y="101123"/>
                </a:lnTo>
                <a:lnTo>
                  <a:pt x="343852" y="304870"/>
                </a:lnTo>
                <a:lnTo>
                  <a:pt x="210322" y="461807"/>
                </a:lnTo>
                <a:lnTo>
                  <a:pt x="38984" y="422498"/>
                </a:lnTo>
                <a:lnTo>
                  <a:pt x="0" y="251482"/>
                </a:lnTo>
                <a:lnTo>
                  <a:pt x="156899" y="117915"/>
                </a:lnTo>
                <a:lnTo>
                  <a:pt x="360465" y="31015"/>
                </a:lnTo>
                <a:lnTo>
                  <a:pt x="46148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42765" y="7983839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80" h="461645">
                <a:moveTo>
                  <a:pt x="251481" y="0"/>
                </a:moveTo>
                <a:lnTo>
                  <a:pt x="422496" y="38984"/>
                </a:lnTo>
                <a:lnTo>
                  <a:pt x="461804" y="210324"/>
                </a:lnTo>
                <a:lnTo>
                  <a:pt x="304869" y="343854"/>
                </a:lnTo>
                <a:lnTo>
                  <a:pt x="101122" y="430573"/>
                </a:lnTo>
                <a:lnTo>
                  <a:pt x="0" y="461480"/>
                </a:lnTo>
                <a:lnTo>
                  <a:pt x="31015" y="360465"/>
                </a:lnTo>
                <a:lnTo>
                  <a:pt x="117915" y="156899"/>
                </a:lnTo>
                <a:lnTo>
                  <a:pt x="251481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88813" y="7983954"/>
            <a:ext cx="462280" cy="461645"/>
          </a:xfrm>
          <a:custGeom>
            <a:avLst/>
            <a:gdLst/>
            <a:ahLst/>
            <a:cxnLst/>
            <a:rect l="l" t="t" r="r" b="b"/>
            <a:pathLst>
              <a:path w="462280" h="461645">
                <a:moveTo>
                  <a:pt x="210377" y="0"/>
                </a:moveTo>
                <a:lnTo>
                  <a:pt x="343939" y="156906"/>
                </a:lnTo>
                <a:lnTo>
                  <a:pt x="430809" y="360502"/>
                </a:lnTo>
                <a:lnTo>
                  <a:pt x="461807" y="461535"/>
                </a:lnTo>
                <a:lnTo>
                  <a:pt x="360684" y="430628"/>
                </a:lnTo>
                <a:lnTo>
                  <a:pt x="156937" y="343908"/>
                </a:lnTo>
                <a:lnTo>
                  <a:pt x="0" y="210377"/>
                </a:lnTo>
                <a:lnTo>
                  <a:pt x="39305" y="39036"/>
                </a:lnTo>
                <a:lnTo>
                  <a:pt x="210377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42935" y="8437807"/>
            <a:ext cx="461645" cy="462280"/>
          </a:xfrm>
          <a:custGeom>
            <a:avLst/>
            <a:gdLst/>
            <a:ahLst/>
            <a:cxnLst/>
            <a:rect l="l" t="t" r="r" b="b"/>
            <a:pathLst>
              <a:path w="461644" h="462279">
                <a:moveTo>
                  <a:pt x="0" y="0"/>
                </a:moveTo>
                <a:lnTo>
                  <a:pt x="101033" y="30997"/>
                </a:lnTo>
                <a:lnTo>
                  <a:pt x="304630" y="117867"/>
                </a:lnTo>
                <a:lnTo>
                  <a:pt x="461536" y="251427"/>
                </a:lnTo>
                <a:lnTo>
                  <a:pt x="422498" y="422496"/>
                </a:lnTo>
                <a:lnTo>
                  <a:pt x="251159" y="461801"/>
                </a:lnTo>
                <a:lnTo>
                  <a:pt x="117628" y="304866"/>
                </a:lnTo>
                <a:lnTo>
                  <a:pt x="30907" y="101121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716665" y="832254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20030" y="0"/>
                </a:moveTo>
                <a:lnTo>
                  <a:pt x="136901" y="0"/>
                </a:lnTo>
                <a:lnTo>
                  <a:pt x="145255" y="822"/>
                </a:lnTo>
                <a:lnTo>
                  <a:pt x="185420" y="13006"/>
                </a:lnTo>
                <a:lnTo>
                  <a:pt x="225269" y="43591"/>
                </a:lnTo>
                <a:lnTo>
                  <a:pt x="250381" y="87097"/>
                </a:lnTo>
                <a:lnTo>
                  <a:pt x="256931" y="120030"/>
                </a:lnTo>
                <a:lnTo>
                  <a:pt x="256931" y="136901"/>
                </a:lnTo>
                <a:lnTo>
                  <a:pt x="243925" y="185420"/>
                </a:lnTo>
                <a:lnTo>
                  <a:pt x="213340" y="225269"/>
                </a:lnTo>
                <a:lnTo>
                  <a:pt x="169834" y="250381"/>
                </a:lnTo>
                <a:lnTo>
                  <a:pt x="136901" y="256931"/>
                </a:lnTo>
                <a:lnTo>
                  <a:pt x="120030" y="256931"/>
                </a:lnTo>
                <a:lnTo>
                  <a:pt x="71511" y="243925"/>
                </a:lnTo>
                <a:lnTo>
                  <a:pt x="31662" y="213340"/>
                </a:lnTo>
                <a:lnTo>
                  <a:pt x="6550" y="169834"/>
                </a:lnTo>
                <a:lnTo>
                  <a:pt x="0" y="136901"/>
                </a:lnTo>
                <a:lnTo>
                  <a:pt x="0" y="120030"/>
                </a:lnTo>
                <a:lnTo>
                  <a:pt x="13006" y="71511"/>
                </a:lnTo>
                <a:lnTo>
                  <a:pt x="43591" y="31662"/>
                </a:lnTo>
                <a:lnTo>
                  <a:pt x="87097" y="6550"/>
                </a:lnTo>
                <a:lnTo>
                  <a:pt x="120030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E7D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2549" y="1"/>
            <a:ext cx="715645" cy="2440305"/>
          </a:xfrm>
          <a:custGeom>
            <a:avLst/>
            <a:gdLst/>
            <a:ahLst/>
            <a:cxnLst/>
            <a:rect l="l" t="t" r="r" b="b"/>
            <a:pathLst>
              <a:path w="715645" h="2440305">
                <a:moveTo>
                  <a:pt x="530113" y="2440280"/>
                </a:moveTo>
                <a:lnTo>
                  <a:pt x="512666" y="2440280"/>
                </a:lnTo>
                <a:lnTo>
                  <a:pt x="491742" y="2429918"/>
                </a:lnTo>
                <a:lnTo>
                  <a:pt x="476135" y="2413011"/>
                </a:lnTo>
                <a:lnTo>
                  <a:pt x="467888" y="2391196"/>
                </a:lnTo>
                <a:lnTo>
                  <a:pt x="469047" y="2366109"/>
                </a:lnTo>
                <a:lnTo>
                  <a:pt x="485428" y="2302179"/>
                </a:lnTo>
                <a:lnTo>
                  <a:pt x="500590" y="2239166"/>
                </a:lnTo>
                <a:lnTo>
                  <a:pt x="514546" y="2177058"/>
                </a:lnTo>
                <a:lnTo>
                  <a:pt x="527312" y="2115846"/>
                </a:lnTo>
                <a:lnTo>
                  <a:pt x="538901" y="2055520"/>
                </a:lnTo>
                <a:lnTo>
                  <a:pt x="549328" y="1996067"/>
                </a:lnTo>
                <a:lnTo>
                  <a:pt x="558608" y="1937479"/>
                </a:lnTo>
                <a:lnTo>
                  <a:pt x="566755" y="1879745"/>
                </a:lnTo>
                <a:lnTo>
                  <a:pt x="573783" y="1822854"/>
                </a:lnTo>
                <a:lnTo>
                  <a:pt x="579708" y="1766796"/>
                </a:lnTo>
                <a:lnTo>
                  <a:pt x="584544" y="1711560"/>
                </a:lnTo>
                <a:lnTo>
                  <a:pt x="588304" y="1657136"/>
                </a:lnTo>
                <a:lnTo>
                  <a:pt x="591004" y="1603513"/>
                </a:lnTo>
                <a:lnTo>
                  <a:pt x="592659" y="1550681"/>
                </a:lnTo>
                <a:lnTo>
                  <a:pt x="593282" y="1498630"/>
                </a:lnTo>
                <a:lnTo>
                  <a:pt x="592888" y="1447349"/>
                </a:lnTo>
                <a:lnTo>
                  <a:pt x="591492" y="1396828"/>
                </a:lnTo>
                <a:lnTo>
                  <a:pt x="589109" y="1347055"/>
                </a:lnTo>
                <a:lnTo>
                  <a:pt x="585752" y="1298022"/>
                </a:lnTo>
                <a:lnTo>
                  <a:pt x="581436" y="1249716"/>
                </a:lnTo>
                <a:lnTo>
                  <a:pt x="576176" y="1202129"/>
                </a:lnTo>
                <a:lnTo>
                  <a:pt x="569986" y="1155249"/>
                </a:lnTo>
                <a:lnTo>
                  <a:pt x="562881" y="1109065"/>
                </a:lnTo>
                <a:lnTo>
                  <a:pt x="554875" y="1063568"/>
                </a:lnTo>
                <a:lnTo>
                  <a:pt x="545983" y="1018747"/>
                </a:lnTo>
                <a:lnTo>
                  <a:pt x="536219" y="974592"/>
                </a:lnTo>
                <a:lnTo>
                  <a:pt x="525598" y="931092"/>
                </a:lnTo>
                <a:lnTo>
                  <a:pt x="514134" y="888236"/>
                </a:lnTo>
                <a:lnTo>
                  <a:pt x="501842" y="846014"/>
                </a:lnTo>
                <a:lnTo>
                  <a:pt x="488736" y="804416"/>
                </a:lnTo>
                <a:lnTo>
                  <a:pt x="474831" y="763432"/>
                </a:lnTo>
                <a:lnTo>
                  <a:pt x="460142" y="723050"/>
                </a:lnTo>
                <a:lnTo>
                  <a:pt x="444682" y="683260"/>
                </a:lnTo>
                <a:lnTo>
                  <a:pt x="428466" y="644053"/>
                </a:lnTo>
                <a:lnTo>
                  <a:pt x="411509" y="605416"/>
                </a:lnTo>
                <a:lnTo>
                  <a:pt x="393826" y="567341"/>
                </a:lnTo>
                <a:lnTo>
                  <a:pt x="375430" y="529816"/>
                </a:lnTo>
                <a:lnTo>
                  <a:pt x="356337" y="492831"/>
                </a:lnTo>
                <a:lnTo>
                  <a:pt x="336561" y="456376"/>
                </a:lnTo>
                <a:lnTo>
                  <a:pt x="316116" y="420440"/>
                </a:lnTo>
                <a:lnTo>
                  <a:pt x="295017" y="385013"/>
                </a:lnTo>
                <a:lnTo>
                  <a:pt x="273278" y="350084"/>
                </a:lnTo>
                <a:lnTo>
                  <a:pt x="250914" y="315643"/>
                </a:lnTo>
                <a:lnTo>
                  <a:pt x="227939" y="281679"/>
                </a:lnTo>
                <a:lnTo>
                  <a:pt x="204369" y="248181"/>
                </a:lnTo>
                <a:lnTo>
                  <a:pt x="180216" y="215141"/>
                </a:lnTo>
                <a:lnTo>
                  <a:pt x="155497" y="182546"/>
                </a:lnTo>
                <a:lnTo>
                  <a:pt x="130225" y="150387"/>
                </a:lnTo>
                <a:lnTo>
                  <a:pt x="104415" y="118653"/>
                </a:lnTo>
                <a:lnTo>
                  <a:pt x="78081" y="87333"/>
                </a:lnTo>
                <a:lnTo>
                  <a:pt x="51239" y="56417"/>
                </a:lnTo>
                <a:lnTo>
                  <a:pt x="23901" y="25896"/>
                </a:lnTo>
                <a:lnTo>
                  <a:pt x="0" y="0"/>
                </a:lnTo>
                <a:lnTo>
                  <a:pt x="161920" y="0"/>
                </a:lnTo>
                <a:lnTo>
                  <a:pt x="203238" y="49030"/>
                </a:lnTo>
                <a:lnTo>
                  <a:pt x="228918" y="80834"/>
                </a:lnTo>
                <a:lnTo>
                  <a:pt x="254107" y="113063"/>
                </a:lnTo>
                <a:lnTo>
                  <a:pt x="278790" y="145726"/>
                </a:lnTo>
                <a:lnTo>
                  <a:pt x="302953" y="178832"/>
                </a:lnTo>
                <a:lnTo>
                  <a:pt x="326581" y="212388"/>
                </a:lnTo>
                <a:lnTo>
                  <a:pt x="349660" y="246406"/>
                </a:lnTo>
                <a:lnTo>
                  <a:pt x="372176" y="280892"/>
                </a:lnTo>
                <a:lnTo>
                  <a:pt x="394114" y="315856"/>
                </a:lnTo>
                <a:lnTo>
                  <a:pt x="415460" y="351307"/>
                </a:lnTo>
                <a:lnTo>
                  <a:pt x="436199" y="387254"/>
                </a:lnTo>
                <a:lnTo>
                  <a:pt x="456317" y="423705"/>
                </a:lnTo>
                <a:lnTo>
                  <a:pt x="475800" y="460669"/>
                </a:lnTo>
                <a:lnTo>
                  <a:pt x="494633" y="498155"/>
                </a:lnTo>
                <a:lnTo>
                  <a:pt x="512802" y="536173"/>
                </a:lnTo>
                <a:lnTo>
                  <a:pt x="530293" y="574729"/>
                </a:lnTo>
                <a:lnTo>
                  <a:pt x="547091" y="613835"/>
                </a:lnTo>
                <a:lnTo>
                  <a:pt x="563182" y="653498"/>
                </a:lnTo>
                <a:lnTo>
                  <a:pt x="578551" y="693726"/>
                </a:lnTo>
                <a:lnTo>
                  <a:pt x="593184" y="734530"/>
                </a:lnTo>
                <a:lnTo>
                  <a:pt x="607067" y="775918"/>
                </a:lnTo>
                <a:lnTo>
                  <a:pt x="620185" y="817898"/>
                </a:lnTo>
                <a:lnTo>
                  <a:pt x="632524" y="860480"/>
                </a:lnTo>
                <a:lnTo>
                  <a:pt x="644069" y="903672"/>
                </a:lnTo>
                <a:lnTo>
                  <a:pt x="654807" y="947483"/>
                </a:lnTo>
                <a:lnTo>
                  <a:pt x="664722" y="991923"/>
                </a:lnTo>
                <a:lnTo>
                  <a:pt x="673801" y="1036998"/>
                </a:lnTo>
                <a:lnTo>
                  <a:pt x="682029" y="1082720"/>
                </a:lnTo>
                <a:lnTo>
                  <a:pt x="689391" y="1129096"/>
                </a:lnTo>
                <a:lnTo>
                  <a:pt x="695874" y="1176135"/>
                </a:lnTo>
                <a:lnTo>
                  <a:pt x="701463" y="1223846"/>
                </a:lnTo>
                <a:lnTo>
                  <a:pt x="706143" y="1272238"/>
                </a:lnTo>
                <a:lnTo>
                  <a:pt x="709900" y="1321320"/>
                </a:lnTo>
                <a:lnTo>
                  <a:pt x="712720" y="1371100"/>
                </a:lnTo>
                <a:lnTo>
                  <a:pt x="714589" y="1421587"/>
                </a:lnTo>
                <a:lnTo>
                  <a:pt x="715491" y="1472791"/>
                </a:lnTo>
                <a:lnTo>
                  <a:pt x="715413" y="1524720"/>
                </a:lnTo>
                <a:lnTo>
                  <a:pt x="714340" y="1577382"/>
                </a:lnTo>
                <a:lnTo>
                  <a:pt x="712258" y="1630788"/>
                </a:lnTo>
                <a:lnTo>
                  <a:pt x="709153" y="1684944"/>
                </a:lnTo>
                <a:lnTo>
                  <a:pt x="705009" y="1739861"/>
                </a:lnTo>
                <a:lnTo>
                  <a:pt x="699814" y="1795547"/>
                </a:lnTo>
                <a:lnTo>
                  <a:pt x="693551" y="1852011"/>
                </a:lnTo>
                <a:lnTo>
                  <a:pt x="686208" y="1909262"/>
                </a:lnTo>
                <a:lnTo>
                  <a:pt x="677769" y="1967308"/>
                </a:lnTo>
                <a:lnTo>
                  <a:pt x="668221" y="2026159"/>
                </a:lnTo>
                <a:lnTo>
                  <a:pt x="657548" y="2085823"/>
                </a:lnTo>
                <a:lnTo>
                  <a:pt x="645737" y="2146309"/>
                </a:lnTo>
                <a:lnTo>
                  <a:pt x="632773" y="2207626"/>
                </a:lnTo>
                <a:lnTo>
                  <a:pt x="618641" y="2269782"/>
                </a:lnTo>
                <a:lnTo>
                  <a:pt x="603328" y="2332788"/>
                </a:lnTo>
                <a:lnTo>
                  <a:pt x="586819" y="2396650"/>
                </a:lnTo>
                <a:lnTo>
                  <a:pt x="549401" y="2437144"/>
                </a:lnTo>
                <a:lnTo>
                  <a:pt x="530113" y="244028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115" y="1"/>
            <a:ext cx="468630" cy="3365500"/>
          </a:xfrm>
          <a:custGeom>
            <a:avLst/>
            <a:gdLst/>
            <a:ahLst/>
            <a:cxnLst/>
            <a:rect l="l" t="t" r="r" b="b"/>
            <a:pathLst>
              <a:path w="468630" h="3365500">
                <a:moveTo>
                  <a:pt x="59430" y="3365231"/>
                </a:moveTo>
                <a:lnTo>
                  <a:pt x="8383" y="3339872"/>
                </a:lnTo>
                <a:lnTo>
                  <a:pt x="0" y="3318329"/>
                </a:lnTo>
                <a:lnTo>
                  <a:pt x="613" y="3295151"/>
                </a:lnTo>
                <a:lnTo>
                  <a:pt x="11449" y="3273609"/>
                </a:lnTo>
                <a:lnTo>
                  <a:pt x="31763" y="3243647"/>
                </a:lnTo>
                <a:lnTo>
                  <a:pt x="51332" y="3212849"/>
                </a:lnTo>
                <a:lnTo>
                  <a:pt x="88280" y="3148798"/>
                </a:lnTo>
                <a:lnTo>
                  <a:pt x="122376" y="3081570"/>
                </a:lnTo>
                <a:lnTo>
                  <a:pt x="138381" y="3046800"/>
                </a:lnTo>
                <a:lnTo>
                  <a:pt x="153706" y="3011278"/>
                </a:lnTo>
                <a:lnTo>
                  <a:pt x="168360" y="2975019"/>
                </a:lnTo>
                <a:lnTo>
                  <a:pt x="182354" y="2938035"/>
                </a:lnTo>
                <a:lnTo>
                  <a:pt x="195699" y="2900343"/>
                </a:lnTo>
                <a:lnTo>
                  <a:pt x="208405" y="2861954"/>
                </a:lnTo>
                <a:lnTo>
                  <a:pt x="220484" y="2822885"/>
                </a:lnTo>
                <a:lnTo>
                  <a:pt x="231945" y="2783149"/>
                </a:lnTo>
                <a:lnTo>
                  <a:pt x="242799" y="2742760"/>
                </a:lnTo>
                <a:lnTo>
                  <a:pt x="253057" y="2701732"/>
                </a:lnTo>
                <a:lnTo>
                  <a:pt x="262729" y="2660080"/>
                </a:lnTo>
                <a:lnTo>
                  <a:pt x="271826" y="2617817"/>
                </a:lnTo>
                <a:lnTo>
                  <a:pt x="280359" y="2574958"/>
                </a:lnTo>
                <a:lnTo>
                  <a:pt x="288337" y="2531517"/>
                </a:lnTo>
                <a:lnTo>
                  <a:pt x="295773" y="2487508"/>
                </a:lnTo>
                <a:lnTo>
                  <a:pt x="302797" y="2442085"/>
                </a:lnTo>
                <a:lnTo>
                  <a:pt x="309056" y="2397842"/>
                </a:lnTo>
                <a:lnTo>
                  <a:pt x="314925" y="2352214"/>
                </a:lnTo>
                <a:lnTo>
                  <a:pt x="320294" y="2306074"/>
                </a:lnTo>
                <a:lnTo>
                  <a:pt x="325172" y="2259437"/>
                </a:lnTo>
                <a:lnTo>
                  <a:pt x="329570" y="2212318"/>
                </a:lnTo>
                <a:lnTo>
                  <a:pt x="333499" y="2164729"/>
                </a:lnTo>
                <a:lnTo>
                  <a:pt x="336969" y="2116685"/>
                </a:lnTo>
                <a:lnTo>
                  <a:pt x="339992" y="2068201"/>
                </a:lnTo>
                <a:lnTo>
                  <a:pt x="342577" y="2019290"/>
                </a:lnTo>
                <a:lnTo>
                  <a:pt x="344735" y="1969967"/>
                </a:lnTo>
                <a:lnTo>
                  <a:pt x="346478" y="1920246"/>
                </a:lnTo>
                <a:lnTo>
                  <a:pt x="347814" y="1870140"/>
                </a:lnTo>
                <a:lnTo>
                  <a:pt x="348756" y="1819665"/>
                </a:lnTo>
                <a:lnTo>
                  <a:pt x="349313" y="1768834"/>
                </a:lnTo>
                <a:lnTo>
                  <a:pt x="349460" y="1707086"/>
                </a:lnTo>
                <a:lnTo>
                  <a:pt x="349317" y="1666161"/>
                </a:lnTo>
                <a:lnTo>
                  <a:pt x="348784" y="1614348"/>
                </a:lnTo>
                <a:lnTo>
                  <a:pt x="347910" y="1562235"/>
                </a:lnTo>
                <a:lnTo>
                  <a:pt x="346704" y="1509838"/>
                </a:lnTo>
                <a:lnTo>
                  <a:pt x="345177" y="1457169"/>
                </a:lnTo>
                <a:lnTo>
                  <a:pt x="343340" y="1404244"/>
                </a:lnTo>
                <a:lnTo>
                  <a:pt x="341203" y="1351076"/>
                </a:lnTo>
                <a:lnTo>
                  <a:pt x="338777" y="1297680"/>
                </a:lnTo>
                <a:lnTo>
                  <a:pt x="336073" y="1244070"/>
                </a:lnTo>
                <a:lnTo>
                  <a:pt x="333100" y="1190259"/>
                </a:lnTo>
                <a:lnTo>
                  <a:pt x="329871" y="1136262"/>
                </a:lnTo>
                <a:lnTo>
                  <a:pt x="326395" y="1082094"/>
                </a:lnTo>
                <a:lnTo>
                  <a:pt x="322682" y="1027768"/>
                </a:lnTo>
                <a:lnTo>
                  <a:pt x="318744" y="973298"/>
                </a:lnTo>
                <a:lnTo>
                  <a:pt x="314592" y="918699"/>
                </a:lnTo>
                <a:lnTo>
                  <a:pt x="310234" y="863985"/>
                </a:lnTo>
                <a:lnTo>
                  <a:pt x="305683" y="809169"/>
                </a:lnTo>
                <a:lnTo>
                  <a:pt x="300949" y="754267"/>
                </a:lnTo>
                <a:lnTo>
                  <a:pt x="296043" y="699292"/>
                </a:lnTo>
                <a:lnTo>
                  <a:pt x="290974" y="644258"/>
                </a:lnTo>
                <a:lnTo>
                  <a:pt x="285754" y="589179"/>
                </a:lnTo>
                <a:lnTo>
                  <a:pt x="280393" y="534071"/>
                </a:lnTo>
                <a:lnTo>
                  <a:pt x="274902" y="478946"/>
                </a:lnTo>
                <a:lnTo>
                  <a:pt x="269291" y="423819"/>
                </a:lnTo>
                <a:lnTo>
                  <a:pt x="263572" y="368704"/>
                </a:lnTo>
                <a:lnTo>
                  <a:pt x="257753" y="313615"/>
                </a:lnTo>
                <a:lnTo>
                  <a:pt x="251847" y="258567"/>
                </a:lnTo>
                <a:lnTo>
                  <a:pt x="245864" y="203573"/>
                </a:lnTo>
                <a:lnTo>
                  <a:pt x="239814" y="148648"/>
                </a:lnTo>
                <a:lnTo>
                  <a:pt x="233708" y="93806"/>
                </a:lnTo>
                <a:lnTo>
                  <a:pt x="227557" y="39060"/>
                </a:lnTo>
                <a:lnTo>
                  <a:pt x="223134" y="0"/>
                </a:lnTo>
                <a:lnTo>
                  <a:pt x="343231" y="0"/>
                </a:lnTo>
                <a:lnTo>
                  <a:pt x="352000" y="77255"/>
                </a:lnTo>
                <a:lnTo>
                  <a:pt x="358162" y="132205"/>
                </a:lnTo>
                <a:lnTo>
                  <a:pt x="364264" y="187236"/>
                </a:lnTo>
                <a:lnTo>
                  <a:pt x="370296" y="242334"/>
                </a:lnTo>
                <a:lnTo>
                  <a:pt x="376246" y="297486"/>
                </a:lnTo>
                <a:lnTo>
                  <a:pt x="382105" y="352678"/>
                </a:lnTo>
                <a:lnTo>
                  <a:pt x="387863" y="407898"/>
                </a:lnTo>
                <a:lnTo>
                  <a:pt x="393508" y="463133"/>
                </a:lnTo>
                <a:lnTo>
                  <a:pt x="399030" y="518369"/>
                </a:lnTo>
                <a:lnTo>
                  <a:pt x="404419" y="573592"/>
                </a:lnTo>
                <a:lnTo>
                  <a:pt x="409665" y="628791"/>
                </a:lnTo>
                <a:lnTo>
                  <a:pt x="414757" y="683950"/>
                </a:lnTo>
                <a:lnTo>
                  <a:pt x="419685" y="739058"/>
                </a:lnTo>
                <a:lnTo>
                  <a:pt x="424438" y="794101"/>
                </a:lnTo>
                <a:lnTo>
                  <a:pt x="429005" y="849066"/>
                </a:lnTo>
                <a:lnTo>
                  <a:pt x="433377" y="903940"/>
                </a:lnTo>
                <a:lnTo>
                  <a:pt x="437543" y="958708"/>
                </a:lnTo>
                <a:lnTo>
                  <a:pt x="441493" y="1013359"/>
                </a:lnTo>
                <a:lnTo>
                  <a:pt x="445216" y="1067879"/>
                </a:lnTo>
                <a:lnTo>
                  <a:pt x="448701" y="1122255"/>
                </a:lnTo>
                <a:lnTo>
                  <a:pt x="451939" y="1176473"/>
                </a:lnTo>
                <a:lnTo>
                  <a:pt x="454918" y="1230521"/>
                </a:lnTo>
                <a:lnTo>
                  <a:pt x="457630" y="1284384"/>
                </a:lnTo>
                <a:lnTo>
                  <a:pt x="460062" y="1338051"/>
                </a:lnTo>
                <a:lnTo>
                  <a:pt x="462204" y="1391507"/>
                </a:lnTo>
                <a:lnTo>
                  <a:pt x="464047" y="1444739"/>
                </a:lnTo>
                <a:lnTo>
                  <a:pt x="465580" y="1497735"/>
                </a:lnTo>
                <a:lnTo>
                  <a:pt x="466792" y="1550481"/>
                </a:lnTo>
                <a:lnTo>
                  <a:pt x="467673" y="1602963"/>
                </a:lnTo>
                <a:lnTo>
                  <a:pt x="468212" y="1655169"/>
                </a:lnTo>
                <a:lnTo>
                  <a:pt x="468364" y="1717661"/>
                </a:lnTo>
                <a:lnTo>
                  <a:pt x="468225" y="1758699"/>
                </a:lnTo>
                <a:lnTo>
                  <a:pt x="467677" y="1809997"/>
                </a:lnTo>
                <a:lnTo>
                  <a:pt x="466746" y="1860965"/>
                </a:lnTo>
                <a:lnTo>
                  <a:pt x="465422" y="1911590"/>
                </a:lnTo>
                <a:lnTo>
                  <a:pt x="463693" y="1961860"/>
                </a:lnTo>
                <a:lnTo>
                  <a:pt x="461550" y="2011761"/>
                </a:lnTo>
                <a:lnTo>
                  <a:pt x="458982" y="2061280"/>
                </a:lnTo>
                <a:lnTo>
                  <a:pt x="455979" y="2110403"/>
                </a:lnTo>
                <a:lnTo>
                  <a:pt x="452530" y="2159118"/>
                </a:lnTo>
                <a:lnTo>
                  <a:pt x="448625" y="2207411"/>
                </a:lnTo>
                <a:lnTo>
                  <a:pt x="444253" y="2255269"/>
                </a:lnTo>
                <a:lnTo>
                  <a:pt x="439405" y="2302678"/>
                </a:lnTo>
                <a:lnTo>
                  <a:pt x="434069" y="2349626"/>
                </a:lnTo>
                <a:lnTo>
                  <a:pt x="428235" y="2396100"/>
                </a:lnTo>
                <a:lnTo>
                  <a:pt x="421893" y="2442085"/>
                </a:lnTo>
                <a:lnTo>
                  <a:pt x="415032" y="2487570"/>
                </a:lnTo>
                <a:lnTo>
                  <a:pt x="407642" y="2532540"/>
                </a:lnTo>
                <a:lnTo>
                  <a:pt x="399712" y="2576982"/>
                </a:lnTo>
                <a:lnTo>
                  <a:pt x="391233" y="2620884"/>
                </a:lnTo>
                <a:lnTo>
                  <a:pt x="382193" y="2664232"/>
                </a:lnTo>
                <a:lnTo>
                  <a:pt x="372583" y="2707012"/>
                </a:lnTo>
                <a:lnTo>
                  <a:pt x="362391" y="2749212"/>
                </a:lnTo>
                <a:lnTo>
                  <a:pt x="351607" y="2790819"/>
                </a:lnTo>
                <a:lnTo>
                  <a:pt x="340222" y="2831818"/>
                </a:lnTo>
                <a:lnTo>
                  <a:pt x="328224" y="2872198"/>
                </a:lnTo>
                <a:lnTo>
                  <a:pt x="315603" y="2911944"/>
                </a:lnTo>
                <a:lnTo>
                  <a:pt x="302349" y="2951044"/>
                </a:lnTo>
                <a:lnTo>
                  <a:pt x="288451" y="2989484"/>
                </a:lnTo>
                <a:lnTo>
                  <a:pt x="273899" y="3027251"/>
                </a:lnTo>
                <a:lnTo>
                  <a:pt x="258682" y="3064332"/>
                </a:lnTo>
                <a:lnTo>
                  <a:pt x="242791" y="3100713"/>
                </a:lnTo>
                <a:lnTo>
                  <a:pt x="226213" y="3136382"/>
                </a:lnTo>
                <a:lnTo>
                  <a:pt x="208940" y="3171325"/>
                </a:lnTo>
                <a:lnTo>
                  <a:pt x="190961" y="3205529"/>
                </a:lnTo>
                <a:lnTo>
                  <a:pt x="172265" y="3238981"/>
                </a:lnTo>
                <a:lnTo>
                  <a:pt x="132682" y="3303575"/>
                </a:lnTo>
                <a:lnTo>
                  <a:pt x="101141" y="3348666"/>
                </a:lnTo>
                <a:lnTo>
                  <a:pt x="74970" y="3363527"/>
                </a:lnTo>
                <a:lnTo>
                  <a:pt x="59430" y="336523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94230" y="470805"/>
            <a:ext cx="1803400" cy="2122805"/>
          </a:xfrm>
          <a:custGeom>
            <a:avLst/>
            <a:gdLst/>
            <a:ahLst/>
            <a:cxnLst/>
            <a:rect l="l" t="t" r="r" b="b"/>
            <a:pathLst>
              <a:path w="1803400" h="2122805">
                <a:moveTo>
                  <a:pt x="1742168" y="2122180"/>
                </a:moveTo>
                <a:lnTo>
                  <a:pt x="1638579" y="2067609"/>
                </a:lnTo>
                <a:lnTo>
                  <a:pt x="1567541" y="2021260"/>
                </a:lnTo>
                <a:lnTo>
                  <a:pt x="1498495" y="1974454"/>
                </a:lnTo>
                <a:lnTo>
                  <a:pt x="1431415" y="1927239"/>
                </a:lnTo>
                <a:lnTo>
                  <a:pt x="1366275" y="1879661"/>
                </a:lnTo>
                <a:lnTo>
                  <a:pt x="1303048" y="1831768"/>
                </a:lnTo>
                <a:lnTo>
                  <a:pt x="1241709" y="1783606"/>
                </a:lnTo>
                <a:lnTo>
                  <a:pt x="1182231" y="1735223"/>
                </a:lnTo>
                <a:lnTo>
                  <a:pt x="1124587" y="1686666"/>
                </a:lnTo>
                <a:lnTo>
                  <a:pt x="1068752" y="1637982"/>
                </a:lnTo>
                <a:lnTo>
                  <a:pt x="1014700" y="1589219"/>
                </a:lnTo>
                <a:lnTo>
                  <a:pt x="962403" y="1540422"/>
                </a:lnTo>
                <a:lnTo>
                  <a:pt x="911837" y="1491640"/>
                </a:lnTo>
                <a:lnTo>
                  <a:pt x="862974" y="1442919"/>
                </a:lnTo>
                <a:lnTo>
                  <a:pt x="815788" y="1394306"/>
                </a:lnTo>
                <a:lnTo>
                  <a:pt x="770254" y="1345850"/>
                </a:lnTo>
                <a:lnTo>
                  <a:pt x="726345" y="1297596"/>
                </a:lnTo>
                <a:lnTo>
                  <a:pt x="684034" y="1249591"/>
                </a:lnTo>
                <a:lnTo>
                  <a:pt x="643296" y="1201884"/>
                </a:lnTo>
                <a:lnTo>
                  <a:pt x="604104" y="1154521"/>
                </a:lnTo>
                <a:lnTo>
                  <a:pt x="566433" y="1107549"/>
                </a:lnTo>
                <a:lnTo>
                  <a:pt x="530255" y="1061015"/>
                </a:lnTo>
                <a:lnTo>
                  <a:pt x="495545" y="1014966"/>
                </a:lnTo>
                <a:lnTo>
                  <a:pt x="462276" y="969450"/>
                </a:lnTo>
                <a:lnTo>
                  <a:pt x="430422" y="924514"/>
                </a:lnTo>
                <a:lnTo>
                  <a:pt x="399958" y="880204"/>
                </a:lnTo>
                <a:lnTo>
                  <a:pt x="370856" y="836568"/>
                </a:lnTo>
                <a:lnTo>
                  <a:pt x="343090" y="793653"/>
                </a:lnTo>
                <a:lnTo>
                  <a:pt x="316635" y="751506"/>
                </a:lnTo>
                <a:lnTo>
                  <a:pt x="291463" y="710173"/>
                </a:lnTo>
                <a:lnTo>
                  <a:pt x="267550" y="669704"/>
                </a:lnTo>
                <a:lnTo>
                  <a:pt x="244868" y="630143"/>
                </a:lnTo>
                <a:lnTo>
                  <a:pt x="223391" y="591539"/>
                </a:lnTo>
                <a:lnTo>
                  <a:pt x="203094" y="553938"/>
                </a:lnTo>
                <a:lnTo>
                  <a:pt x="183949" y="517388"/>
                </a:lnTo>
                <a:lnTo>
                  <a:pt x="165931" y="481935"/>
                </a:lnTo>
                <a:lnTo>
                  <a:pt x="149013" y="447627"/>
                </a:lnTo>
                <a:lnTo>
                  <a:pt x="118374" y="382635"/>
                </a:lnTo>
                <a:lnTo>
                  <a:pt x="91822" y="322787"/>
                </a:lnTo>
                <a:lnTo>
                  <a:pt x="69147" y="268460"/>
                </a:lnTo>
                <a:lnTo>
                  <a:pt x="50139" y="220031"/>
                </a:lnTo>
                <a:lnTo>
                  <a:pt x="34589" y="177878"/>
                </a:lnTo>
                <a:lnTo>
                  <a:pt x="17287" y="127237"/>
                </a:lnTo>
                <a:lnTo>
                  <a:pt x="4360" y="85196"/>
                </a:lnTo>
                <a:lnTo>
                  <a:pt x="0" y="52696"/>
                </a:lnTo>
                <a:lnTo>
                  <a:pt x="7224" y="30677"/>
                </a:lnTo>
                <a:lnTo>
                  <a:pt x="22627" y="12747"/>
                </a:lnTo>
                <a:lnTo>
                  <a:pt x="45391" y="1772"/>
                </a:lnTo>
                <a:lnTo>
                  <a:pt x="68631" y="0"/>
                </a:lnTo>
                <a:lnTo>
                  <a:pt x="90645" y="7226"/>
                </a:lnTo>
                <a:lnTo>
                  <a:pt x="108570" y="22632"/>
                </a:lnTo>
                <a:lnTo>
                  <a:pt x="119543" y="45402"/>
                </a:lnTo>
                <a:lnTo>
                  <a:pt x="121338" y="51380"/>
                </a:lnTo>
                <a:lnTo>
                  <a:pt x="123260" y="57681"/>
                </a:lnTo>
                <a:lnTo>
                  <a:pt x="138409" y="103699"/>
                </a:lnTo>
                <a:lnTo>
                  <a:pt x="158371" y="158550"/>
                </a:lnTo>
                <a:lnTo>
                  <a:pt x="176182" y="203989"/>
                </a:lnTo>
                <a:lnTo>
                  <a:pt x="197850" y="256019"/>
                </a:lnTo>
                <a:lnTo>
                  <a:pt x="223594" y="314207"/>
                </a:lnTo>
                <a:lnTo>
                  <a:pt x="253631" y="378119"/>
                </a:lnTo>
                <a:lnTo>
                  <a:pt x="288179" y="447322"/>
                </a:lnTo>
                <a:lnTo>
                  <a:pt x="307214" y="483772"/>
                </a:lnTo>
                <a:lnTo>
                  <a:pt x="327457" y="521382"/>
                </a:lnTo>
                <a:lnTo>
                  <a:pt x="348938" y="560098"/>
                </a:lnTo>
                <a:lnTo>
                  <a:pt x="371683" y="599865"/>
                </a:lnTo>
                <a:lnTo>
                  <a:pt x="395720" y="640630"/>
                </a:lnTo>
                <a:lnTo>
                  <a:pt x="421075" y="682339"/>
                </a:lnTo>
                <a:lnTo>
                  <a:pt x="447776" y="724936"/>
                </a:lnTo>
                <a:lnTo>
                  <a:pt x="475850" y="768368"/>
                </a:lnTo>
                <a:lnTo>
                  <a:pt x="505324" y="812581"/>
                </a:lnTo>
                <a:lnTo>
                  <a:pt x="536227" y="857521"/>
                </a:lnTo>
                <a:lnTo>
                  <a:pt x="568584" y="903132"/>
                </a:lnTo>
                <a:lnTo>
                  <a:pt x="602423" y="949362"/>
                </a:lnTo>
                <a:lnTo>
                  <a:pt x="637772" y="996156"/>
                </a:lnTo>
                <a:lnTo>
                  <a:pt x="674658" y="1043459"/>
                </a:lnTo>
                <a:lnTo>
                  <a:pt x="713108" y="1091218"/>
                </a:lnTo>
                <a:lnTo>
                  <a:pt x="753149" y="1139379"/>
                </a:lnTo>
                <a:lnTo>
                  <a:pt x="794808" y="1187886"/>
                </a:lnTo>
                <a:lnTo>
                  <a:pt x="838113" y="1236686"/>
                </a:lnTo>
                <a:lnTo>
                  <a:pt x="883092" y="1285725"/>
                </a:lnTo>
                <a:lnTo>
                  <a:pt x="929770" y="1334949"/>
                </a:lnTo>
                <a:lnTo>
                  <a:pt x="978176" y="1384303"/>
                </a:lnTo>
                <a:lnTo>
                  <a:pt x="1028337" y="1433733"/>
                </a:lnTo>
                <a:lnTo>
                  <a:pt x="1080280" y="1483185"/>
                </a:lnTo>
                <a:lnTo>
                  <a:pt x="1134032" y="1532605"/>
                </a:lnTo>
                <a:lnTo>
                  <a:pt x="1189621" y="1581938"/>
                </a:lnTo>
                <a:lnTo>
                  <a:pt x="1247074" y="1631131"/>
                </a:lnTo>
                <a:lnTo>
                  <a:pt x="1306418" y="1680129"/>
                </a:lnTo>
                <a:lnTo>
                  <a:pt x="1367680" y="1728878"/>
                </a:lnTo>
                <a:lnTo>
                  <a:pt x="1430887" y="1777323"/>
                </a:lnTo>
                <a:lnTo>
                  <a:pt x="1496068" y="1825411"/>
                </a:lnTo>
                <a:lnTo>
                  <a:pt x="1563248" y="1873088"/>
                </a:lnTo>
                <a:lnTo>
                  <a:pt x="1632456" y="1920299"/>
                </a:lnTo>
                <a:lnTo>
                  <a:pt x="1703719" y="1966989"/>
                </a:lnTo>
                <a:lnTo>
                  <a:pt x="1777064" y="2013106"/>
                </a:lnTo>
                <a:lnTo>
                  <a:pt x="1793284" y="2029126"/>
                </a:lnTo>
                <a:lnTo>
                  <a:pt x="1802145" y="2049645"/>
                </a:lnTo>
                <a:lnTo>
                  <a:pt x="1802826" y="2072619"/>
                </a:lnTo>
                <a:lnTo>
                  <a:pt x="1794511" y="2096002"/>
                </a:lnTo>
                <a:lnTo>
                  <a:pt x="1783879" y="2107455"/>
                </a:lnTo>
                <a:lnTo>
                  <a:pt x="1771611" y="2115635"/>
                </a:lnTo>
                <a:lnTo>
                  <a:pt x="1757708" y="2120544"/>
                </a:lnTo>
                <a:lnTo>
                  <a:pt x="1742168" y="212218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53639" y="1"/>
            <a:ext cx="291465" cy="158750"/>
          </a:xfrm>
          <a:custGeom>
            <a:avLst/>
            <a:gdLst/>
            <a:ahLst/>
            <a:cxnLst/>
            <a:rect l="l" t="t" r="r" b="b"/>
            <a:pathLst>
              <a:path w="291464" h="158750">
                <a:moveTo>
                  <a:pt x="57250" y="158441"/>
                </a:moveTo>
                <a:lnTo>
                  <a:pt x="17993" y="143716"/>
                </a:lnTo>
                <a:lnTo>
                  <a:pt x="0" y="87542"/>
                </a:lnTo>
                <a:lnTo>
                  <a:pt x="8655" y="66000"/>
                </a:lnTo>
                <a:lnTo>
                  <a:pt x="26716" y="49366"/>
                </a:lnTo>
                <a:lnTo>
                  <a:pt x="73809" y="17078"/>
                </a:lnTo>
                <a:lnTo>
                  <a:pt x="98193" y="0"/>
                </a:lnTo>
                <a:lnTo>
                  <a:pt x="291121" y="0"/>
                </a:lnTo>
                <a:lnTo>
                  <a:pt x="277507" y="10139"/>
                </a:lnTo>
                <a:lnTo>
                  <a:pt x="232421" y="43001"/>
                </a:lnTo>
                <a:lnTo>
                  <a:pt x="186502" y="75760"/>
                </a:lnTo>
                <a:lnTo>
                  <a:pt x="139746" y="108422"/>
                </a:lnTo>
                <a:lnTo>
                  <a:pt x="92144" y="140988"/>
                </a:lnTo>
                <a:lnTo>
                  <a:pt x="83012" y="149237"/>
                </a:lnTo>
                <a:lnTo>
                  <a:pt x="74697" y="154623"/>
                </a:lnTo>
                <a:lnTo>
                  <a:pt x="66382" y="157554"/>
                </a:lnTo>
                <a:lnTo>
                  <a:pt x="57250" y="15844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11860" y="1"/>
            <a:ext cx="12176138" cy="4176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09208" y="1"/>
            <a:ext cx="173779" cy="119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25681" y="1"/>
            <a:ext cx="478790" cy="892175"/>
          </a:xfrm>
          <a:custGeom>
            <a:avLst/>
            <a:gdLst/>
            <a:ahLst/>
            <a:cxnLst/>
            <a:rect l="l" t="t" r="r" b="b"/>
            <a:pathLst>
              <a:path w="478789" h="892175">
                <a:moveTo>
                  <a:pt x="176465" y="891661"/>
                </a:moveTo>
                <a:lnTo>
                  <a:pt x="175021" y="891422"/>
                </a:lnTo>
                <a:lnTo>
                  <a:pt x="0" y="441625"/>
                </a:lnTo>
                <a:lnTo>
                  <a:pt x="57249" y="22097"/>
                </a:lnTo>
                <a:lnTo>
                  <a:pt x="67397" y="0"/>
                </a:lnTo>
                <a:lnTo>
                  <a:pt x="452157" y="0"/>
                </a:lnTo>
                <a:lnTo>
                  <a:pt x="461440" y="43118"/>
                </a:lnTo>
                <a:lnTo>
                  <a:pt x="470494" y="100808"/>
                </a:lnTo>
                <a:lnTo>
                  <a:pt x="476040" y="156701"/>
                </a:lnTo>
                <a:lnTo>
                  <a:pt x="478319" y="210771"/>
                </a:lnTo>
                <a:lnTo>
                  <a:pt x="477570" y="262991"/>
                </a:lnTo>
                <a:lnTo>
                  <a:pt x="474033" y="313334"/>
                </a:lnTo>
                <a:lnTo>
                  <a:pt x="467948" y="361774"/>
                </a:lnTo>
                <a:lnTo>
                  <a:pt x="459556" y="408282"/>
                </a:lnTo>
                <a:lnTo>
                  <a:pt x="449095" y="452834"/>
                </a:lnTo>
                <a:lnTo>
                  <a:pt x="436807" y="495401"/>
                </a:lnTo>
                <a:lnTo>
                  <a:pt x="422929" y="535957"/>
                </a:lnTo>
                <a:lnTo>
                  <a:pt x="407704" y="574474"/>
                </a:lnTo>
                <a:lnTo>
                  <a:pt x="391370" y="610927"/>
                </a:lnTo>
                <a:lnTo>
                  <a:pt x="374167" y="645288"/>
                </a:lnTo>
                <a:lnTo>
                  <a:pt x="338116" y="707628"/>
                </a:lnTo>
                <a:lnTo>
                  <a:pt x="301469" y="761277"/>
                </a:lnTo>
                <a:lnTo>
                  <a:pt x="266145" y="806023"/>
                </a:lnTo>
                <a:lnTo>
                  <a:pt x="234063" y="841649"/>
                </a:lnTo>
                <a:lnTo>
                  <a:pt x="196219" y="877519"/>
                </a:lnTo>
                <a:lnTo>
                  <a:pt x="176465" y="89166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69127" y="75545"/>
            <a:ext cx="389255" cy="881380"/>
          </a:xfrm>
          <a:custGeom>
            <a:avLst/>
            <a:gdLst/>
            <a:ahLst/>
            <a:cxnLst/>
            <a:rect l="l" t="t" r="r" b="b"/>
            <a:pathLst>
              <a:path w="389254" h="881380">
                <a:moveTo>
                  <a:pt x="307513" y="881321"/>
                </a:moveTo>
                <a:lnTo>
                  <a:pt x="41301" y="587161"/>
                </a:lnTo>
                <a:lnTo>
                  <a:pt x="0" y="301590"/>
                </a:lnTo>
                <a:lnTo>
                  <a:pt x="63383" y="85555"/>
                </a:lnTo>
                <a:lnTo>
                  <a:pt x="111228" y="0"/>
                </a:lnTo>
                <a:lnTo>
                  <a:pt x="166803" y="41026"/>
                </a:lnTo>
                <a:lnTo>
                  <a:pt x="214967" y="84247"/>
                </a:lnTo>
                <a:lnTo>
                  <a:pt x="256167" y="129313"/>
                </a:lnTo>
                <a:lnTo>
                  <a:pt x="290853" y="175872"/>
                </a:lnTo>
                <a:lnTo>
                  <a:pt x="319474" y="223576"/>
                </a:lnTo>
                <a:lnTo>
                  <a:pt x="342477" y="272072"/>
                </a:lnTo>
                <a:lnTo>
                  <a:pt x="360311" y="321012"/>
                </a:lnTo>
                <a:lnTo>
                  <a:pt x="373427" y="370045"/>
                </a:lnTo>
                <a:lnTo>
                  <a:pt x="382271" y="418820"/>
                </a:lnTo>
                <a:lnTo>
                  <a:pt x="387292" y="466988"/>
                </a:lnTo>
                <a:lnTo>
                  <a:pt x="388940" y="514197"/>
                </a:lnTo>
                <a:lnTo>
                  <a:pt x="387663" y="560097"/>
                </a:lnTo>
                <a:lnTo>
                  <a:pt x="383910" y="604339"/>
                </a:lnTo>
                <a:lnTo>
                  <a:pt x="378129" y="646572"/>
                </a:lnTo>
                <a:lnTo>
                  <a:pt x="370769" y="686445"/>
                </a:lnTo>
                <a:lnTo>
                  <a:pt x="362279" y="723608"/>
                </a:lnTo>
                <a:lnTo>
                  <a:pt x="343703" y="788404"/>
                </a:lnTo>
                <a:lnTo>
                  <a:pt x="325991" y="838156"/>
                </a:lnTo>
                <a:lnTo>
                  <a:pt x="308892" y="878449"/>
                </a:lnTo>
                <a:lnTo>
                  <a:pt x="307513" y="88132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56282" y="1"/>
            <a:ext cx="794385" cy="247650"/>
          </a:xfrm>
          <a:custGeom>
            <a:avLst/>
            <a:gdLst/>
            <a:ahLst/>
            <a:cxnLst/>
            <a:rect l="l" t="t" r="r" b="b"/>
            <a:pathLst>
              <a:path w="794385" h="247650">
                <a:moveTo>
                  <a:pt x="405503" y="247041"/>
                </a:moveTo>
                <a:lnTo>
                  <a:pt x="358208" y="245010"/>
                </a:lnTo>
                <a:lnTo>
                  <a:pt x="311577" y="240336"/>
                </a:lnTo>
                <a:lnTo>
                  <a:pt x="266162" y="233505"/>
                </a:lnTo>
                <a:lnTo>
                  <a:pt x="222513" y="225007"/>
                </a:lnTo>
                <a:lnTo>
                  <a:pt x="181181" y="215331"/>
                </a:lnTo>
                <a:lnTo>
                  <a:pt x="142716" y="204963"/>
                </a:lnTo>
                <a:lnTo>
                  <a:pt x="76590" y="184109"/>
                </a:lnTo>
                <a:lnTo>
                  <a:pt x="28541" y="166354"/>
                </a:lnTo>
                <a:lnTo>
                  <a:pt x="0" y="154077"/>
                </a:lnTo>
                <a:lnTo>
                  <a:pt x="249173" y="14462"/>
                </a:lnTo>
                <a:lnTo>
                  <a:pt x="356486" y="0"/>
                </a:lnTo>
                <a:lnTo>
                  <a:pt x="725636" y="0"/>
                </a:lnTo>
                <a:lnTo>
                  <a:pt x="793865" y="14462"/>
                </a:lnTo>
                <a:lnTo>
                  <a:pt x="770209" y="65736"/>
                </a:lnTo>
                <a:lnTo>
                  <a:pt x="741712" y="109482"/>
                </a:lnTo>
                <a:lnTo>
                  <a:pt x="708923" y="146188"/>
                </a:lnTo>
                <a:lnTo>
                  <a:pt x="672394" y="176343"/>
                </a:lnTo>
                <a:lnTo>
                  <a:pt x="632675" y="200435"/>
                </a:lnTo>
                <a:lnTo>
                  <a:pt x="590316" y="218952"/>
                </a:lnTo>
                <a:lnTo>
                  <a:pt x="545869" y="232382"/>
                </a:lnTo>
                <a:lnTo>
                  <a:pt x="499884" y="241215"/>
                </a:lnTo>
                <a:lnTo>
                  <a:pt x="452912" y="245938"/>
                </a:lnTo>
                <a:lnTo>
                  <a:pt x="405503" y="24704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39157" y="1292462"/>
            <a:ext cx="1060450" cy="550545"/>
          </a:xfrm>
          <a:custGeom>
            <a:avLst/>
            <a:gdLst/>
            <a:ahLst/>
            <a:cxnLst/>
            <a:rect l="l" t="t" r="r" b="b"/>
            <a:pathLst>
              <a:path w="1060450" h="550544">
                <a:moveTo>
                  <a:pt x="1059941" y="550090"/>
                </a:moveTo>
                <a:lnTo>
                  <a:pt x="625659" y="543887"/>
                </a:lnTo>
                <a:lnTo>
                  <a:pt x="291156" y="372844"/>
                </a:lnTo>
                <a:lnTo>
                  <a:pt x="76060" y="171534"/>
                </a:lnTo>
                <a:lnTo>
                  <a:pt x="0" y="74525"/>
                </a:lnTo>
                <a:lnTo>
                  <a:pt x="70722" y="48595"/>
                </a:lnTo>
                <a:lnTo>
                  <a:pt x="138581" y="28497"/>
                </a:lnTo>
                <a:lnTo>
                  <a:pt x="203619" y="13912"/>
                </a:lnTo>
                <a:lnTo>
                  <a:pt x="265880" y="4520"/>
                </a:lnTo>
                <a:lnTo>
                  <a:pt x="325408" y="0"/>
                </a:lnTo>
                <a:lnTo>
                  <a:pt x="382247" y="30"/>
                </a:lnTo>
                <a:lnTo>
                  <a:pt x="436440" y="4292"/>
                </a:lnTo>
                <a:lnTo>
                  <a:pt x="488031" y="12463"/>
                </a:lnTo>
                <a:lnTo>
                  <a:pt x="537063" y="24225"/>
                </a:lnTo>
                <a:lnTo>
                  <a:pt x="583581" y="39256"/>
                </a:lnTo>
                <a:lnTo>
                  <a:pt x="627628" y="57235"/>
                </a:lnTo>
                <a:lnTo>
                  <a:pt x="669248" y="77843"/>
                </a:lnTo>
                <a:lnTo>
                  <a:pt x="708484" y="100758"/>
                </a:lnTo>
                <a:lnTo>
                  <a:pt x="745380" y="125661"/>
                </a:lnTo>
                <a:lnTo>
                  <a:pt x="779979" y="152230"/>
                </a:lnTo>
                <a:lnTo>
                  <a:pt x="812327" y="180145"/>
                </a:lnTo>
                <a:lnTo>
                  <a:pt x="842465" y="209086"/>
                </a:lnTo>
                <a:lnTo>
                  <a:pt x="870439" y="238732"/>
                </a:lnTo>
                <a:lnTo>
                  <a:pt x="896291" y="268763"/>
                </a:lnTo>
                <a:lnTo>
                  <a:pt x="920065" y="298858"/>
                </a:lnTo>
                <a:lnTo>
                  <a:pt x="961556" y="357957"/>
                </a:lnTo>
                <a:lnTo>
                  <a:pt x="995259" y="413468"/>
                </a:lnTo>
                <a:lnTo>
                  <a:pt x="1021526" y="462824"/>
                </a:lnTo>
                <a:lnTo>
                  <a:pt x="1040706" y="503462"/>
                </a:lnTo>
                <a:lnTo>
                  <a:pt x="1056950" y="542464"/>
                </a:lnTo>
                <a:lnTo>
                  <a:pt x="1059200" y="548328"/>
                </a:lnTo>
                <a:lnTo>
                  <a:pt x="1059941" y="55009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82129" y="2359639"/>
            <a:ext cx="820419" cy="879475"/>
          </a:xfrm>
          <a:custGeom>
            <a:avLst/>
            <a:gdLst/>
            <a:ahLst/>
            <a:cxnLst/>
            <a:rect l="l" t="t" r="r" b="b"/>
            <a:pathLst>
              <a:path w="820420" h="879475">
                <a:moveTo>
                  <a:pt x="820036" y="879067"/>
                </a:moveTo>
                <a:lnTo>
                  <a:pt x="356994" y="718114"/>
                </a:lnTo>
                <a:lnTo>
                  <a:pt x="112318" y="419318"/>
                </a:lnTo>
                <a:lnTo>
                  <a:pt x="16493" y="131157"/>
                </a:lnTo>
                <a:lnTo>
                  <a:pt x="0" y="2108"/>
                </a:lnTo>
                <a:lnTo>
                  <a:pt x="67838" y="0"/>
                </a:lnTo>
                <a:lnTo>
                  <a:pt x="131845" y="2981"/>
                </a:lnTo>
                <a:lnTo>
                  <a:pt x="192133" y="10732"/>
                </a:lnTo>
                <a:lnTo>
                  <a:pt x="248811" y="22936"/>
                </a:lnTo>
                <a:lnTo>
                  <a:pt x="301991" y="39271"/>
                </a:lnTo>
                <a:lnTo>
                  <a:pt x="351783" y="59420"/>
                </a:lnTo>
                <a:lnTo>
                  <a:pt x="398297" y="83063"/>
                </a:lnTo>
                <a:lnTo>
                  <a:pt x="441646" y="109882"/>
                </a:lnTo>
                <a:lnTo>
                  <a:pt x="481938" y="139557"/>
                </a:lnTo>
                <a:lnTo>
                  <a:pt x="519286" y="171769"/>
                </a:lnTo>
                <a:lnTo>
                  <a:pt x="553799" y="206199"/>
                </a:lnTo>
                <a:lnTo>
                  <a:pt x="585588" y="242528"/>
                </a:lnTo>
                <a:lnTo>
                  <a:pt x="614764" y="280437"/>
                </a:lnTo>
                <a:lnTo>
                  <a:pt x="641438" y="319607"/>
                </a:lnTo>
                <a:lnTo>
                  <a:pt x="665721" y="359718"/>
                </a:lnTo>
                <a:lnTo>
                  <a:pt x="687723" y="400453"/>
                </a:lnTo>
                <a:lnTo>
                  <a:pt x="707554" y="441491"/>
                </a:lnTo>
                <a:lnTo>
                  <a:pt x="725326" y="482514"/>
                </a:lnTo>
                <a:lnTo>
                  <a:pt x="741149" y="523203"/>
                </a:lnTo>
                <a:lnTo>
                  <a:pt x="755134" y="563238"/>
                </a:lnTo>
                <a:lnTo>
                  <a:pt x="767392" y="602301"/>
                </a:lnTo>
                <a:lnTo>
                  <a:pt x="778032" y="640073"/>
                </a:lnTo>
                <a:lnTo>
                  <a:pt x="794907" y="710465"/>
                </a:lnTo>
                <a:lnTo>
                  <a:pt x="806642" y="771862"/>
                </a:lnTo>
                <a:lnTo>
                  <a:pt x="814125" y="821712"/>
                </a:lnTo>
                <a:lnTo>
                  <a:pt x="819312" y="869252"/>
                </a:lnTo>
                <a:lnTo>
                  <a:pt x="820036" y="879067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01026" y="891511"/>
            <a:ext cx="972819" cy="894715"/>
          </a:xfrm>
          <a:custGeom>
            <a:avLst/>
            <a:gdLst/>
            <a:ahLst/>
            <a:cxnLst/>
            <a:rect l="l" t="t" r="r" b="b"/>
            <a:pathLst>
              <a:path w="972820" h="894714">
                <a:moveTo>
                  <a:pt x="0" y="894322"/>
                </a:moveTo>
                <a:lnTo>
                  <a:pt x="18537" y="833979"/>
                </a:lnTo>
                <a:lnTo>
                  <a:pt x="40443" y="775664"/>
                </a:lnTo>
                <a:lnTo>
                  <a:pt x="65458" y="719386"/>
                </a:lnTo>
                <a:lnTo>
                  <a:pt x="93320" y="665155"/>
                </a:lnTo>
                <a:lnTo>
                  <a:pt x="123771" y="612978"/>
                </a:lnTo>
                <a:lnTo>
                  <a:pt x="156549" y="562864"/>
                </a:lnTo>
                <a:lnTo>
                  <a:pt x="191394" y="514823"/>
                </a:lnTo>
                <a:lnTo>
                  <a:pt x="228045" y="468863"/>
                </a:lnTo>
                <a:lnTo>
                  <a:pt x="266243" y="424993"/>
                </a:lnTo>
                <a:lnTo>
                  <a:pt x="305727" y="383222"/>
                </a:lnTo>
                <a:lnTo>
                  <a:pt x="346236" y="343558"/>
                </a:lnTo>
                <a:lnTo>
                  <a:pt x="387510" y="306010"/>
                </a:lnTo>
                <a:lnTo>
                  <a:pt x="429289" y="270587"/>
                </a:lnTo>
                <a:lnTo>
                  <a:pt x="471313" y="237298"/>
                </a:lnTo>
                <a:lnTo>
                  <a:pt x="513320" y="206152"/>
                </a:lnTo>
                <a:lnTo>
                  <a:pt x="555051" y="177157"/>
                </a:lnTo>
                <a:lnTo>
                  <a:pt x="596246" y="150323"/>
                </a:lnTo>
                <a:lnTo>
                  <a:pt x="636643" y="125657"/>
                </a:lnTo>
                <a:lnTo>
                  <a:pt x="675983" y="103169"/>
                </a:lnTo>
                <a:lnTo>
                  <a:pt x="714005" y="82868"/>
                </a:lnTo>
                <a:lnTo>
                  <a:pt x="750449" y="64761"/>
                </a:lnTo>
                <a:lnTo>
                  <a:pt x="817560" y="35170"/>
                </a:lnTo>
                <a:lnTo>
                  <a:pt x="875234" y="14466"/>
                </a:lnTo>
                <a:lnTo>
                  <a:pt x="921388" y="2719"/>
                </a:lnTo>
                <a:lnTo>
                  <a:pt x="953939" y="0"/>
                </a:lnTo>
                <a:lnTo>
                  <a:pt x="964462" y="2047"/>
                </a:lnTo>
                <a:lnTo>
                  <a:pt x="970804" y="6378"/>
                </a:lnTo>
                <a:lnTo>
                  <a:pt x="972703" y="13000"/>
                </a:lnTo>
                <a:lnTo>
                  <a:pt x="965416" y="84640"/>
                </a:lnTo>
                <a:lnTo>
                  <a:pt x="954191" y="152291"/>
                </a:lnTo>
                <a:lnTo>
                  <a:pt x="939274" y="216067"/>
                </a:lnTo>
                <a:lnTo>
                  <a:pt x="920916" y="276083"/>
                </a:lnTo>
                <a:lnTo>
                  <a:pt x="899364" y="332452"/>
                </a:lnTo>
                <a:lnTo>
                  <a:pt x="874867" y="385289"/>
                </a:lnTo>
                <a:lnTo>
                  <a:pt x="847673" y="434709"/>
                </a:lnTo>
                <a:lnTo>
                  <a:pt x="818031" y="480824"/>
                </a:lnTo>
                <a:lnTo>
                  <a:pt x="786189" y="523750"/>
                </a:lnTo>
                <a:lnTo>
                  <a:pt x="752395" y="563601"/>
                </a:lnTo>
                <a:lnTo>
                  <a:pt x="716899" y="600490"/>
                </a:lnTo>
                <a:lnTo>
                  <a:pt x="679947" y="634533"/>
                </a:lnTo>
                <a:lnTo>
                  <a:pt x="641790" y="665842"/>
                </a:lnTo>
                <a:lnTo>
                  <a:pt x="602674" y="694533"/>
                </a:lnTo>
                <a:lnTo>
                  <a:pt x="562850" y="720719"/>
                </a:lnTo>
                <a:lnTo>
                  <a:pt x="522564" y="744515"/>
                </a:lnTo>
                <a:lnTo>
                  <a:pt x="482067" y="766035"/>
                </a:lnTo>
                <a:lnTo>
                  <a:pt x="441605" y="785393"/>
                </a:lnTo>
                <a:lnTo>
                  <a:pt x="401427" y="802702"/>
                </a:lnTo>
                <a:lnTo>
                  <a:pt x="361783" y="818079"/>
                </a:lnTo>
                <a:lnTo>
                  <a:pt x="322920" y="831635"/>
                </a:lnTo>
                <a:lnTo>
                  <a:pt x="285086" y="843487"/>
                </a:lnTo>
                <a:lnTo>
                  <a:pt x="213503" y="862530"/>
                </a:lnTo>
                <a:lnTo>
                  <a:pt x="149019" y="876123"/>
                </a:lnTo>
                <a:lnTo>
                  <a:pt x="93623" y="885178"/>
                </a:lnTo>
                <a:lnTo>
                  <a:pt x="49303" y="890608"/>
                </a:lnTo>
                <a:lnTo>
                  <a:pt x="7936" y="893956"/>
                </a:lnTo>
                <a:lnTo>
                  <a:pt x="0" y="894322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57083" y="2321798"/>
            <a:ext cx="1095375" cy="592455"/>
          </a:xfrm>
          <a:custGeom>
            <a:avLst/>
            <a:gdLst/>
            <a:ahLst/>
            <a:cxnLst/>
            <a:rect l="l" t="t" r="r" b="b"/>
            <a:pathLst>
              <a:path w="1095375" h="592455">
                <a:moveTo>
                  <a:pt x="418196" y="592410"/>
                </a:moveTo>
                <a:lnTo>
                  <a:pt x="122610" y="580480"/>
                </a:lnTo>
                <a:lnTo>
                  <a:pt x="0" y="546054"/>
                </a:lnTo>
                <a:lnTo>
                  <a:pt x="272277" y="203151"/>
                </a:lnTo>
                <a:lnTo>
                  <a:pt x="637382" y="44311"/>
                </a:lnTo>
                <a:lnTo>
                  <a:pt x="957504" y="0"/>
                </a:lnTo>
                <a:lnTo>
                  <a:pt x="1094836" y="681"/>
                </a:lnTo>
                <a:lnTo>
                  <a:pt x="778394" y="444819"/>
                </a:lnTo>
                <a:lnTo>
                  <a:pt x="418196" y="59241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5774" y="3264884"/>
            <a:ext cx="704215" cy="1671320"/>
          </a:xfrm>
          <a:custGeom>
            <a:avLst/>
            <a:gdLst/>
            <a:ahLst/>
            <a:cxnLst/>
            <a:rect l="l" t="t" r="r" b="b"/>
            <a:pathLst>
              <a:path w="704215" h="1671320">
                <a:moveTo>
                  <a:pt x="658646" y="1671021"/>
                </a:moveTo>
                <a:lnTo>
                  <a:pt x="160435" y="1179845"/>
                </a:lnTo>
                <a:lnTo>
                  <a:pt x="0" y="630996"/>
                </a:lnTo>
                <a:lnTo>
                  <a:pt x="19492" y="184404"/>
                </a:lnTo>
                <a:lnTo>
                  <a:pt x="61066" y="0"/>
                </a:lnTo>
                <a:lnTo>
                  <a:pt x="118103" y="28856"/>
                </a:lnTo>
                <a:lnTo>
                  <a:pt x="171797" y="60070"/>
                </a:lnTo>
                <a:lnTo>
                  <a:pt x="222242" y="93502"/>
                </a:lnTo>
                <a:lnTo>
                  <a:pt x="269532" y="129014"/>
                </a:lnTo>
                <a:lnTo>
                  <a:pt x="313763" y="166469"/>
                </a:lnTo>
                <a:lnTo>
                  <a:pt x="355028" y="205728"/>
                </a:lnTo>
                <a:lnTo>
                  <a:pt x="393423" y="246653"/>
                </a:lnTo>
                <a:lnTo>
                  <a:pt x="429041" y="289105"/>
                </a:lnTo>
                <a:lnTo>
                  <a:pt x="461977" y="332947"/>
                </a:lnTo>
                <a:lnTo>
                  <a:pt x="492325" y="378041"/>
                </a:lnTo>
                <a:lnTo>
                  <a:pt x="520181" y="424247"/>
                </a:lnTo>
                <a:lnTo>
                  <a:pt x="545638" y="471429"/>
                </a:lnTo>
                <a:lnTo>
                  <a:pt x="568792" y="519447"/>
                </a:lnTo>
                <a:lnTo>
                  <a:pt x="589736" y="568164"/>
                </a:lnTo>
                <a:lnTo>
                  <a:pt x="608565" y="617442"/>
                </a:lnTo>
                <a:lnTo>
                  <a:pt x="625373" y="667142"/>
                </a:lnTo>
                <a:lnTo>
                  <a:pt x="640256" y="717126"/>
                </a:lnTo>
                <a:lnTo>
                  <a:pt x="653307" y="767256"/>
                </a:lnTo>
                <a:lnTo>
                  <a:pt x="664621" y="817393"/>
                </a:lnTo>
                <a:lnTo>
                  <a:pt x="674292" y="867401"/>
                </a:lnTo>
                <a:lnTo>
                  <a:pt x="682416" y="917139"/>
                </a:lnTo>
                <a:lnTo>
                  <a:pt x="689086" y="966471"/>
                </a:lnTo>
                <a:lnTo>
                  <a:pt x="694397" y="1015258"/>
                </a:lnTo>
                <a:lnTo>
                  <a:pt x="698443" y="1063362"/>
                </a:lnTo>
                <a:lnTo>
                  <a:pt x="701319" y="1110644"/>
                </a:lnTo>
                <a:lnTo>
                  <a:pt x="703120" y="1156967"/>
                </a:lnTo>
                <a:lnTo>
                  <a:pt x="703940" y="1202193"/>
                </a:lnTo>
                <a:lnTo>
                  <a:pt x="703873" y="1246182"/>
                </a:lnTo>
                <a:lnTo>
                  <a:pt x="703014" y="1288797"/>
                </a:lnTo>
                <a:lnTo>
                  <a:pt x="701457" y="1329901"/>
                </a:lnTo>
                <a:lnTo>
                  <a:pt x="699297" y="1369353"/>
                </a:lnTo>
                <a:lnTo>
                  <a:pt x="693546" y="1442755"/>
                </a:lnTo>
                <a:lnTo>
                  <a:pt x="686516" y="1507897"/>
                </a:lnTo>
                <a:lnTo>
                  <a:pt x="678964" y="1563674"/>
                </a:lnTo>
                <a:lnTo>
                  <a:pt x="671645" y="1608980"/>
                </a:lnTo>
                <a:lnTo>
                  <a:pt x="662757" y="1654889"/>
                </a:lnTo>
                <a:lnTo>
                  <a:pt x="658646" y="1671021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3249954"/>
            <a:ext cx="969644" cy="754380"/>
          </a:xfrm>
          <a:custGeom>
            <a:avLst/>
            <a:gdLst/>
            <a:ahLst/>
            <a:cxnLst/>
            <a:rect l="l" t="t" r="r" b="b"/>
            <a:pathLst>
              <a:path w="969644" h="754379">
                <a:moveTo>
                  <a:pt x="0" y="754086"/>
                </a:moveTo>
                <a:lnTo>
                  <a:pt x="0" y="134150"/>
                </a:lnTo>
                <a:lnTo>
                  <a:pt x="305085" y="17656"/>
                </a:lnTo>
                <a:lnTo>
                  <a:pt x="766764" y="0"/>
                </a:lnTo>
                <a:lnTo>
                  <a:pt x="969184" y="23655"/>
                </a:lnTo>
                <a:lnTo>
                  <a:pt x="950604" y="88614"/>
                </a:lnTo>
                <a:lnTo>
                  <a:pt x="929274" y="149763"/>
                </a:lnTo>
                <a:lnTo>
                  <a:pt x="905341" y="207212"/>
                </a:lnTo>
                <a:lnTo>
                  <a:pt x="878950" y="261068"/>
                </a:lnTo>
                <a:lnTo>
                  <a:pt x="850246" y="311438"/>
                </a:lnTo>
                <a:lnTo>
                  <a:pt x="819375" y="358432"/>
                </a:lnTo>
                <a:lnTo>
                  <a:pt x="786483" y="402157"/>
                </a:lnTo>
                <a:lnTo>
                  <a:pt x="751715" y="442721"/>
                </a:lnTo>
                <a:lnTo>
                  <a:pt x="715217" y="480232"/>
                </a:lnTo>
                <a:lnTo>
                  <a:pt x="677134" y="514799"/>
                </a:lnTo>
                <a:lnTo>
                  <a:pt x="637613" y="546528"/>
                </a:lnTo>
                <a:lnTo>
                  <a:pt x="596798" y="575529"/>
                </a:lnTo>
                <a:lnTo>
                  <a:pt x="554836" y="601909"/>
                </a:lnTo>
                <a:lnTo>
                  <a:pt x="511871" y="625776"/>
                </a:lnTo>
                <a:lnTo>
                  <a:pt x="468050" y="647238"/>
                </a:lnTo>
                <a:lnTo>
                  <a:pt x="423519" y="666404"/>
                </a:lnTo>
                <a:lnTo>
                  <a:pt x="378422" y="683380"/>
                </a:lnTo>
                <a:lnTo>
                  <a:pt x="332905" y="698276"/>
                </a:lnTo>
                <a:lnTo>
                  <a:pt x="287115" y="711200"/>
                </a:lnTo>
                <a:lnTo>
                  <a:pt x="241196" y="722258"/>
                </a:lnTo>
                <a:lnTo>
                  <a:pt x="195294" y="731560"/>
                </a:lnTo>
                <a:lnTo>
                  <a:pt x="149555" y="739214"/>
                </a:lnTo>
                <a:lnTo>
                  <a:pt x="104125" y="745326"/>
                </a:lnTo>
                <a:lnTo>
                  <a:pt x="59149" y="750006"/>
                </a:lnTo>
                <a:lnTo>
                  <a:pt x="14772" y="753362"/>
                </a:lnTo>
                <a:lnTo>
                  <a:pt x="0" y="754086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35259" y="2454202"/>
            <a:ext cx="1003300" cy="558165"/>
          </a:xfrm>
          <a:custGeom>
            <a:avLst/>
            <a:gdLst/>
            <a:ahLst/>
            <a:cxnLst/>
            <a:rect l="l" t="t" r="r" b="b"/>
            <a:pathLst>
              <a:path w="1003300" h="558164">
                <a:moveTo>
                  <a:pt x="1003236" y="557629"/>
                </a:moveTo>
                <a:lnTo>
                  <a:pt x="541011" y="514681"/>
                </a:lnTo>
                <a:lnTo>
                  <a:pt x="230089" y="335117"/>
                </a:lnTo>
                <a:lnTo>
                  <a:pt x="54932" y="139192"/>
                </a:lnTo>
                <a:lnTo>
                  <a:pt x="0" y="47160"/>
                </a:lnTo>
                <a:lnTo>
                  <a:pt x="70256" y="26971"/>
                </a:lnTo>
                <a:lnTo>
                  <a:pt x="137536" y="12615"/>
                </a:lnTo>
                <a:lnTo>
                  <a:pt x="201887" y="3742"/>
                </a:lnTo>
                <a:lnTo>
                  <a:pt x="263354" y="0"/>
                </a:lnTo>
                <a:lnTo>
                  <a:pt x="321984" y="1039"/>
                </a:lnTo>
                <a:lnTo>
                  <a:pt x="377825" y="6508"/>
                </a:lnTo>
                <a:lnTo>
                  <a:pt x="430921" y="16058"/>
                </a:lnTo>
                <a:lnTo>
                  <a:pt x="481321" y="29336"/>
                </a:lnTo>
                <a:lnTo>
                  <a:pt x="529071" y="45994"/>
                </a:lnTo>
                <a:lnTo>
                  <a:pt x="574216" y="65679"/>
                </a:lnTo>
                <a:lnTo>
                  <a:pt x="616804" y="88042"/>
                </a:lnTo>
                <a:lnTo>
                  <a:pt x="656882" y="112732"/>
                </a:lnTo>
                <a:lnTo>
                  <a:pt x="694495" y="139398"/>
                </a:lnTo>
                <a:lnTo>
                  <a:pt x="729691" y="167690"/>
                </a:lnTo>
                <a:lnTo>
                  <a:pt x="762515" y="197256"/>
                </a:lnTo>
                <a:lnTo>
                  <a:pt x="793015" y="227747"/>
                </a:lnTo>
                <a:lnTo>
                  <a:pt x="821237" y="258812"/>
                </a:lnTo>
                <a:lnTo>
                  <a:pt x="847228" y="290100"/>
                </a:lnTo>
                <a:lnTo>
                  <a:pt x="871034" y="321261"/>
                </a:lnTo>
                <a:lnTo>
                  <a:pt x="912277" y="381798"/>
                </a:lnTo>
                <a:lnTo>
                  <a:pt x="945340" y="437617"/>
                </a:lnTo>
                <a:lnTo>
                  <a:pt x="970595" y="485915"/>
                </a:lnTo>
                <a:lnTo>
                  <a:pt x="988414" y="523886"/>
                </a:lnTo>
                <a:lnTo>
                  <a:pt x="999170" y="548726"/>
                </a:lnTo>
                <a:lnTo>
                  <a:pt x="1002016" y="555345"/>
                </a:lnTo>
                <a:lnTo>
                  <a:pt x="1003236" y="557629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2165413"/>
            <a:ext cx="1336040" cy="732790"/>
          </a:xfrm>
          <a:custGeom>
            <a:avLst/>
            <a:gdLst/>
            <a:ahLst/>
            <a:cxnLst/>
            <a:rect l="l" t="t" r="r" b="b"/>
            <a:pathLst>
              <a:path w="1336040" h="732789">
                <a:moveTo>
                  <a:pt x="0" y="732722"/>
                </a:moveTo>
                <a:lnTo>
                  <a:pt x="0" y="291308"/>
                </a:lnTo>
                <a:lnTo>
                  <a:pt x="570070" y="92713"/>
                </a:lnTo>
                <a:lnTo>
                  <a:pt x="1105766" y="12407"/>
                </a:lnTo>
                <a:lnTo>
                  <a:pt x="1335583" y="0"/>
                </a:lnTo>
                <a:lnTo>
                  <a:pt x="762266" y="527784"/>
                </a:lnTo>
                <a:lnTo>
                  <a:pt x="164414" y="727526"/>
                </a:lnTo>
                <a:lnTo>
                  <a:pt x="0" y="732722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2630" y="1161928"/>
            <a:ext cx="1203960" cy="565150"/>
          </a:xfrm>
          <a:custGeom>
            <a:avLst/>
            <a:gdLst/>
            <a:ahLst/>
            <a:cxnLst/>
            <a:rect l="l" t="t" r="r" b="b"/>
            <a:pathLst>
              <a:path w="1203960" h="565150">
                <a:moveTo>
                  <a:pt x="629748" y="565074"/>
                </a:moveTo>
                <a:lnTo>
                  <a:pt x="0" y="497379"/>
                </a:lnTo>
                <a:lnTo>
                  <a:pt x="58067" y="409233"/>
                </a:lnTo>
                <a:lnTo>
                  <a:pt x="255170" y="220875"/>
                </a:lnTo>
                <a:lnTo>
                  <a:pt x="625659" y="46424"/>
                </a:lnTo>
                <a:lnTo>
                  <a:pt x="1203883" y="0"/>
                </a:lnTo>
                <a:lnTo>
                  <a:pt x="1162990" y="126185"/>
                </a:lnTo>
                <a:lnTo>
                  <a:pt x="994512" y="377943"/>
                </a:lnTo>
                <a:lnTo>
                  <a:pt x="629748" y="565074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830341"/>
            <a:ext cx="1405890" cy="936625"/>
          </a:xfrm>
          <a:custGeom>
            <a:avLst/>
            <a:gdLst/>
            <a:ahLst/>
            <a:cxnLst/>
            <a:rect l="l" t="t" r="r" b="b"/>
            <a:pathLst>
              <a:path w="1405890" h="936625">
                <a:moveTo>
                  <a:pt x="7451" y="936603"/>
                </a:moveTo>
                <a:lnTo>
                  <a:pt x="0" y="936522"/>
                </a:lnTo>
                <a:lnTo>
                  <a:pt x="0" y="648773"/>
                </a:lnTo>
                <a:lnTo>
                  <a:pt x="166935" y="439911"/>
                </a:lnTo>
                <a:lnTo>
                  <a:pt x="710196" y="160884"/>
                </a:lnTo>
                <a:lnTo>
                  <a:pt x="1195389" y="31563"/>
                </a:lnTo>
                <a:lnTo>
                  <a:pt x="1405373" y="0"/>
                </a:lnTo>
                <a:lnTo>
                  <a:pt x="1377936" y="69157"/>
                </a:lnTo>
                <a:lnTo>
                  <a:pt x="1348585" y="134888"/>
                </a:lnTo>
                <a:lnTo>
                  <a:pt x="1317425" y="197277"/>
                </a:lnTo>
                <a:lnTo>
                  <a:pt x="1284566" y="256410"/>
                </a:lnTo>
                <a:lnTo>
                  <a:pt x="1250113" y="312372"/>
                </a:lnTo>
                <a:lnTo>
                  <a:pt x="1214174" y="365246"/>
                </a:lnTo>
                <a:lnTo>
                  <a:pt x="1176857" y="415117"/>
                </a:lnTo>
                <a:lnTo>
                  <a:pt x="1138268" y="462072"/>
                </a:lnTo>
                <a:lnTo>
                  <a:pt x="1098515" y="506193"/>
                </a:lnTo>
                <a:lnTo>
                  <a:pt x="1057704" y="547566"/>
                </a:lnTo>
                <a:lnTo>
                  <a:pt x="1015944" y="586275"/>
                </a:lnTo>
                <a:lnTo>
                  <a:pt x="973341" y="622406"/>
                </a:lnTo>
                <a:lnTo>
                  <a:pt x="930003" y="656043"/>
                </a:lnTo>
                <a:lnTo>
                  <a:pt x="886036" y="687271"/>
                </a:lnTo>
                <a:lnTo>
                  <a:pt x="841548" y="716174"/>
                </a:lnTo>
                <a:lnTo>
                  <a:pt x="796647" y="742837"/>
                </a:lnTo>
                <a:lnTo>
                  <a:pt x="751438" y="767346"/>
                </a:lnTo>
                <a:lnTo>
                  <a:pt x="706030" y="789784"/>
                </a:lnTo>
                <a:lnTo>
                  <a:pt x="660530" y="810237"/>
                </a:lnTo>
                <a:lnTo>
                  <a:pt x="615045" y="828789"/>
                </a:lnTo>
                <a:lnTo>
                  <a:pt x="569682" y="845525"/>
                </a:lnTo>
                <a:lnTo>
                  <a:pt x="524548" y="860530"/>
                </a:lnTo>
                <a:lnTo>
                  <a:pt x="479750" y="873888"/>
                </a:lnTo>
                <a:lnTo>
                  <a:pt x="435397" y="885685"/>
                </a:lnTo>
                <a:lnTo>
                  <a:pt x="391594" y="896004"/>
                </a:lnTo>
                <a:lnTo>
                  <a:pt x="348449" y="904931"/>
                </a:lnTo>
                <a:lnTo>
                  <a:pt x="306070" y="912551"/>
                </a:lnTo>
                <a:lnTo>
                  <a:pt x="264563" y="918947"/>
                </a:lnTo>
                <a:lnTo>
                  <a:pt x="224036" y="924206"/>
                </a:lnTo>
                <a:lnTo>
                  <a:pt x="184596" y="928411"/>
                </a:lnTo>
                <a:lnTo>
                  <a:pt x="146350" y="931648"/>
                </a:lnTo>
                <a:lnTo>
                  <a:pt x="73869" y="935554"/>
                </a:lnTo>
                <a:lnTo>
                  <a:pt x="7451" y="936603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74193" y="31983"/>
            <a:ext cx="1736089" cy="725805"/>
          </a:xfrm>
          <a:custGeom>
            <a:avLst/>
            <a:gdLst/>
            <a:ahLst/>
            <a:cxnLst/>
            <a:rect l="l" t="t" r="r" b="b"/>
            <a:pathLst>
              <a:path w="1736089" h="725805">
                <a:moveTo>
                  <a:pt x="1346046" y="725722"/>
                </a:moveTo>
                <a:lnTo>
                  <a:pt x="1306141" y="725360"/>
                </a:lnTo>
                <a:lnTo>
                  <a:pt x="1264830" y="723923"/>
                </a:lnTo>
                <a:lnTo>
                  <a:pt x="1222189" y="721302"/>
                </a:lnTo>
                <a:lnTo>
                  <a:pt x="1178295" y="717389"/>
                </a:lnTo>
                <a:lnTo>
                  <a:pt x="1133225" y="712077"/>
                </a:lnTo>
                <a:lnTo>
                  <a:pt x="1087057" y="705255"/>
                </a:lnTo>
                <a:lnTo>
                  <a:pt x="1039866" y="696817"/>
                </a:lnTo>
                <a:lnTo>
                  <a:pt x="991731" y="686654"/>
                </a:lnTo>
                <a:lnTo>
                  <a:pt x="942728" y="674658"/>
                </a:lnTo>
                <a:lnTo>
                  <a:pt x="892933" y="660719"/>
                </a:lnTo>
                <a:lnTo>
                  <a:pt x="842425" y="644731"/>
                </a:lnTo>
                <a:lnTo>
                  <a:pt x="791280" y="626585"/>
                </a:lnTo>
                <a:lnTo>
                  <a:pt x="739575" y="606172"/>
                </a:lnTo>
                <a:lnTo>
                  <a:pt x="687386" y="583384"/>
                </a:lnTo>
                <a:lnTo>
                  <a:pt x="634792" y="558112"/>
                </a:lnTo>
                <a:lnTo>
                  <a:pt x="581868" y="530250"/>
                </a:lnTo>
                <a:lnTo>
                  <a:pt x="528693" y="499687"/>
                </a:lnTo>
                <a:lnTo>
                  <a:pt x="475342" y="466317"/>
                </a:lnTo>
                <a:lnTo>
                  <a:pt x="421892" y="430029"/>
                </a:lnTo>
                <a:lnTo>
                  <a:pt x="368422" y="390718"/>
                </a:lnTo>
                <a:lnTo>
                  <a:pt x="315007" y="348273"/>
                </a:lnTo>
                <a:lnTo>
                  <a:pt x="261725" y="302587"/>
                </a:lnTo>
                <a:lnTo>
                  <a:pt x="208653" y="253551"/>
                </a:lnTo>
                <a:lnTo>
                  <a:pt x="155867" y="201058"/>
                </a:lnTo>
                <a:lnTo>
                  <a:pt x="103445" y="144998"/>
                </a:lnTo>
                <a:lnTo>
                  <a:pt x="51464" y="85263"/>
                </a:lnTo>
                <a:lnTo>
                  <a:pt x="0" y="21746"/>
                </a:lnTo>
                <a:lnTo>
                  <a:pt x="181700" y="0"/>
                </a:lnTo>
                <a:lnTo>
                  <a:pt x="629203" y="17929"/>
                </a:lnTo>
                <a:lnTo>
                  <a:pt x="1196113" y="200288"/>
                </a:lnTo>
                <a:lnTo>
                  <a:pt x="1736034" y="671830"/>
                </a:lnTo>
                <a:lnTo>
                  <a:pt x="1734613" y="672303"/>
                </a:lnTo>
                <a:lnTo>
                  <a:pt x="1687161" y="685616"/>
                </a:lnTo>
                <a:lnTo>
                  <a:pt x="1629185" y="698462"/>
                </a:lnTo>
                <a:lnTo>
                  <a:pt x="1579525" y="707245"/>
                </a:lnTo>
                <a:lnTo>
                  <a:pt x="1521775" y="715193"/>
                </a:lnTo>
                <a:lnTo>
                  <a:pt x="1456550" y="721439"/>
                </a:lnTo>
                <a:lnTo>
                  <a:pt x="1384467" y="725117"/>
                </a:lnTo>
                <a:lnTo>
                  <a:pt x="1346046" y="725722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7338" y="1"/>
            <a:ext cx="127000" cy="14604"/>
          </a:xfrm>
          <a:custGeom>
            <a:avLst/>
            <a:gdLst/>
            <a:ahLst/>
            <a:cxnLst/>
            <a:rect l="l" t="t" r="r" b="b"/>
            <a:pathLst>
              <a:path w="127000" h="14604">
                <a:moveTo>
                  <a:pt x="0" y="14462"/>
                </a:moveTo>
                <a:lnTo>
                  <a:pt x="4732" y="0"/>
                </a:lnTo>
                <a:lnTo>
                  <a:pt x="126819" y="0"/>
                </a:lnTo>
                <a:lnTo>
                  <a:pt x="114772" y="4441"/>
                </a:lnTo>
                <a:lnTo>
                  <a:pt x="0" y="14462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44340" y="2523177"/>
            <a:ext cx="408940" cy="1143635"/>
          </a:xfrm>
          <a:custGeom>
            <a:avLst/>
            <a:gdLst/>
            <a:ahLst/>
            <a:cxnLst/>
            <a:rect l="l" t="t" r="r" b="b"/>
            <a:pathLst>
              <a:path w="408939" h="1143635">
                <a:moveTo>
                  <a:pt x="205145" y="1143100"/>
                </a:moveTo>
                <a:lnTo>
                  <a:pt x="0" y="784109"/>
                </a:lnTo>
                <a:lnTo>
                  <a:pt x="16493" y="411210"/>
                </a:lnTo>
                <a:lnTo>
                  <a:pt x="122950" y="118482"/>
                </a:lnTo>
                <a:lnTo>
                  <a:pt x="187697" y="0"/>
                </a:lnTo>
                <a:lnTo>
                  <a:pt x="233391" y="50188"/>
                </a:lnTo>
                <a:lnTo>
                  <a:pt x="272979" y="101164"/>
                </a:lnTo>
                <a:lnTo>
                  <a:pt x="306782" y="152752"/>
                </a:lnTo>
                <a:lnTo>
                  <a:pt x="335120" y="204779"/>
                </a:lnTo>
                <a:lnTo>
                  <a:pt x="358316" y="257072"/>
                </a:lnTo>
                <a:lnTo>
                  <a:pt x="376690" y="309457"/>
                </a:lnTo>
                <a:lnTo>
                  <a:pt x="390562" y="361760"/>
                </a:lnTo>
                <a:lnTo>
                  <a:pt x="400253" y="413809"/>
                </a:lnTo>
                <a:lnTo>
                  <a:pt x="406085" y="465429"/>
                </a:lnTo>
                <a:lnTo>
                  <a:pt x="408377" y="516447"/>
                </a:lnTo>
                <a:lnTo>
                  <a:pt x="407452" y="566689"/>
                </a:lnTo>
                <a:lnTo>
                  <a:pt x="403629" y="615982"/>
                </a:lnTo>
                <a:lnTo>
                  <a:pt x="397230" y="664153"/>
                </a:lnTo>
                <a:lnTo>
                  <a:pt x="388575" y="711027"/>
                </a:lnTo>
                <a:lnTo>
                  <a:pt x="377985" y="756431"/>
                </a:lnTo>
                <a:lnTo>
                  <a:pt x="365782" y="800192"/>
                </a:lnTo>
                <a:lnTo>
                  <a:pt x="352285" y="842136"/>
                </a:lnTo>
                <a:lnTo>
                  <a:pt x="337817" y="882090"/>
                </a:lnTo>
                <a:lnTo>
                  <a:pt x="322696" y="919879"/>
                </a:lnTo>
                <a:lnTo>
                  <a:pt x="307246" y="955331"/>
                </a:lnTo>
                <a:lnTo>
                  <a:pt x="276636" y="1018527"/>
                </a:lnTo>
                <a:lnTo>
                  <a:pt x="248555" y="1070291"/>
                </a:lnTo>
                <a:lnTo>
                  <a:pt x="225568" y="1109233"/>
                </a:lnTo>
                <a:lnTo>
                  <a:pt x="210242" y="1133966"/>
                </a:lnTo>
                <a:lnTo>
                  <a:pt x="206255" y="1140570"/>
                </a:lnTo>
                <a:lnTo>
                  <a:pt x="205145" y="114310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36399" y="2282464"/>
            <a:ext cx="820419" cy="398780"/>
          </a:xfrm>
          <a:custGeom>
            <a:avLst/>
            <a:gdLst/>
            <a:ahLst/>
            <a:cxnLst/>
            <a:rect l="l" t="t" r="r" b="b"/>
            <a:pathLst>
              <a:path w="820420" h="398780">
                <a:moveTo>
                  <a:pt x="298040" y="398190"/>
                </a:moveTo>
                <a:lnTo>
                  <a:pt x="249586" y="394098"/>
                </a:lnTo>
                <a:lnTo>
                  <a:pt x="200384" y="383722"/>
                </a:lnTo>
                <a:lnTo>
                  <a:pt x="150630" y="366439"/>
                </a:lnTo>
                <a:lnTo>
                  <a:pt x="100518" y="341623"/>
                </a:lnTo>
                <a:lnTo>
                  <a:pt x="50242" y="308648"/>
                </a:lnTo>
                <a:lnTo>
                  <a:pt x="0" y="266891"/>
                </a:lnTo>
                <a:lnTo>
                  <a:pt x="61271" y="197561"/>
                </a:lnTo>
                <a:lnTo>
                  <a:pt x="231725" y="68921"/>
                </a:lnTo>
                <a:lnTo>
                  <a:pt x="491326" y="0"/>
                </a:lnTo>
                <a:lnTo>
                  <a:pt x="820036" y="109824"/>
                </a:lnTo>
                <a:lnTo>
                  <a:pt x="788675" y="145697"/>
                </a:lnTo>
                <a:lnTo>
                  <a:pt x="750178" y="184676"/>
                </a:lnTo>
                <a:lnTo>
                  <a:pt x="698549" y="231017"/>
                </a:lnTo>
                <a:lnTo>
                  <a:pt x="668298" y="255387"/>
                </a:lnTo>
                <a:lnTo>
                  <a:pt x="635350" y="279722"/>
                </a:lnTo>
                <a:lnTo>
                  <a:pt x="599898" y="303399"/>
                </a:lnTo>
                <a:lnTo>
                  <a:pt x="562139" y="325791"/>
                </a:lnTo>
                <a:lnTo>
                  <a:pt x="522267" y="346275"/>
                </a:lnTo>
                <a:lnTo>
                  <a:pt x="480477" y="364225"/>
                </a:lnTo>
                <a:lnTo>
                  <a:pt x="436965" y="379016"/>
                </a:lnTo>
                <a:lnTo>
                  <a:pt x="391924" y="390024"/>
                </a:lnTo>
                <a:lnTo>
                  <a:pt x="345551" y="396624"/>
                </a:lnTo>
                <a:lnTo>
                  <a:pt x="298040" y="398190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76458" y="3504847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266" y="488654"/>
                </a:moveTo>
                <a:lnTo>
                  <a:pt x="194947" y="483703"/>
                </a:lnTo>
                <a:lnTo>
                  <a:pt x="149054" y="469498"/>
                </a:lnTo>
                <a:lnTo>
                  <a:pt x="107556" y="447010"/>
                </a:lnTo>
                <a:lnTo>
                  <a:pt x="71426" y="417210"/>
                </a:lnTo>
                <a:lnTo>
                  <a:pt x="41633" y="381071"/>
                </a:lnTo>
                <a:lnTo>
                  <a:pt x="19151" y="339563"/>
                </a:lnTo>
                <a:lnTo>
                  <a:pt x="4949" y="293658"/>
                </a:lnTo>
                <a:lnTo>
                  <a:pt x="0" y="244327"/>
                </a:lnTo>
                <a:lnTo>
                  <a:pt x="4949" y="194996"/>
                </a:lnTo>
                <a:lnTo>
                  <a:pt x="19151" y="149091"/>
                </a:lnTo>
                <a:lnTo>
                  <a:pt x="41633" y="107583"/>
                </a:lnTo>
                <a:lnTo>
                  <a:pt x="71426" y="71443"/>
                </a:lnTo>
                <a:lnTo>
                  <a:pt x="107556" y="41644"/>
                </a:lnTo>
                <a:lnTo>
                  <a:pt x="149054" y="19156"/>
                </a:lnTo>
                <a:lnTo>
                  <a:pt x="194947" y="4950"/>
                </a:lnTo>
                <a:lnTo>
                  <a:pt x="244266" y="0"/>
                </a:lnTo>
                <a:lnTo>
                  <a:pt x="293584" y="4950"/>
                </a:lnTo>
                <a:lnTo>
                  <a:pt x="339478" y="19156"/>
                </a:lnTo>
                <a:lnTo>
                  <a:pt x="380975" y="41644"/>
                </a:lnTo>
                <a:lnTo>
                  <a:pt x="417106" y="71443"/>
                </a:lnTo>
                <a:lnTo>
                  <a:pt x="446898" y="107583"/>
                </a:lnTo>
                <a:lnTo>
                  <a:pt x="452432" y="117801"/>
                </a:lnTo>
                <a:lnTo>
                  <a:pt x="244266" y="117801"/>
                </a:lnTo>
                <a:lnTo>
                  <a:pt x="195058" y="127754"/>
                </a:lnTo>
                <a:lnTo>
                  <a:pt x="154847" y="154886"/>
                </a:lnTo>
                <a:lnTo>
                  <a:pt x="127721" y="195107"/>
                </a:lnTo>
                <a:lnTo>
                  <a:pt x="117771" y="244327"/>
                </a:lnTo>
                <a:lnTo>
                  <a:pt x="127721" y="293546"/>
                </a:lnTo>
                <a:lnTo>
                  <a:pt x="154847" y="333768"/>
                </a:lnTo>
                <a:lnTo>
                  <a:pt x="195058" y="360900"/>
                </a:lnTo>
                <a:lnTo>
                  <a:pt x="244266" y="370853"/>
                </a:lnTo>
                <a:lnTo>
                  <a:pt x="451414" y="370853"/>
                </a:lnTo>
                <a:lnTo>
                  <a:pt x="445748" y="381071"/>
                </a:lnTo>
                <a:lnTo>
                  <a:pt x="415470" y="417210"/>
                </a:lnTo>
                <a:lnTo>
                  <a:pt x="379058" y="447010"/>
                </a:lnTo>
                <a:lnTo>
                  <a:pt x="337637" y="469498"/>
                </a:lnTo>
                <a:lnTo>
                  <a:pt x="292332" y="483703"/>
                </a:lnTo>
                <a:lnTo>
                  <a:pt x="244266" y="488654"/>
                </a:lnTo>
                <a:close/>
              </a:path>
              <a:path w="488950" h="488950">
                <a:moveTo>
                  <a:pt x="451414" y="370853"/>
                </a:moveTo>
                <a:lnTo>
                  <a:pt x="244266" y="370853"/>
                </a:lnTo>
                <a:lnTo>
                  <a:pt x="293473" y="360900"/>
                </a:lnTo>
                <a:lnTo>
                  <a:pt x="333685" y="333768"/>
                </a:lnTo>
                <a:lnTo>
                  <a:pt x="360810" y="293546"/>
                </a:lnTo>
                <a:lnTo>
                  <a:pt x="370761" y="244327"/>
                </a:lnTo>
                <a:lnTo>
                  <a:pt x="360197" y="195107"/>
                </a:lnTo>
                <a:lnTo>
                  <a:pt x="332049" y="154886"/>
                </a:lnTo>
                <a:lnTo>
                  <a:pt x="291633" y="127754"/>
                </a:lnTo>
                <a:lnTo>
                  <a:pt x="244266" y="117801"/>
                </a:lnTo>
                <a:lnTo>
                  <a:pt x="452432" y="117801"/>
                </a:lnTo>
                <a:lnTo>
                  <a:pt x="469380" y="149091"/>
                </a:lnTo>
                <a:lnTo>
                  <a:pt x="483582" y="194996"/>
                </a:lnTo>
                <a:lnTo>
                  <a:pt x="488532" y="244327"/>
                </a:lnTo>
                <a:lnTo>
                  <a:pt x="483403" y="293658"/>
                </a:lnTo>
                <a:lnTo>
                  <a:pt x="468767" y="339563"/>
                </a:lnTo>
                <a:lnTo>
                  <a:pt x="451414" y="370853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4042" y="4394896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266" y="488654"/>
                </a:moveTo>
                <a:lnTo>
                  <a:pt x="194947" y="483703"/>
                </a:lnTo>
                <a:lnTo>
                  <a:pt x="149054" y="469498"/>
                </a:lnTo>
                <a:lnTo>
                  <a:pt x="107556" y="447010"/>
                </a:lnTo>
                <a:lnTo>
                  <a:pt x="71426" y="417210"/>
                </a:lnTo>
                <a:lnTo>
                  <a:pt x="41633" y="381071"/>
                </a:lnTo>
                <a:lnTo>
                  <a:pt x="19151" y="339563"/>
                </a:lnTo>
                <a:lnTo>
                  <a:pt x="4949" y="293658"/>
                </a:lnTo>
                <a:lnTo>
                  <a:pt x="0" y="244327"/>
                </a:lnTo>
                <a:lnTo>
                  <a:pt x="4949" y="194996"/>
                </a:lnTo>
                <a:lnTo>
                  <a:pt x="19151" y="149091"/>
                </a:lnTo>
                <a:lnTo>
                  <a:pt x="41633" y="107583"/>
                </a:lnTo>
                <a:lnTo>
                  <a:pt x="71426" y="71443"/>
                </a:lnTo>
                <a:lnTo>
                  <a:pt x="107556" y="41644"/>
                </a:lnTo>
                <a:lnTo>
                  <a:pt x="149054" y="19156"/>
                </a:lnTo>
                <a:lnTo>
                  <a:pt x="194947" y="4950"/>
                </a:lnTo>
                <a:lnTo>
                  <a:pt x="244266" y="0"/>
                </a:lnTo>
                <a:lnTo>
                  <a:pt x="293584" y="4950"/>
                </a:lnTo>
                <a:lnTo>
                  <a:pt x="339478" y="19156"/>
                </a:lnTo>
                <a:lnTo>
                  <a:pt x="380975" y="41644"/>
                </a:lnTo>
                <a:lnTo>
                  <a:pt x="417106" y="71443"/>
                </a:lnTo>
                <a:lnTo>
                  <a:pt x="446898" y="107583"/>
                </a:lnTo>
                <a:lnTo>
                  <a:pt x="452432" y="117801"/>
                </a:lnTo>
                <a:lnTo>
                  <a:pt x="244266" y="117801"/>
                </a:lnTo>
                <a:lnTo>
                  <a:pt x="195058" y="127754"/>
                </a:lnTo>
                <a:lnTo>
                  <a:pt x="154847" y="154886"/>
                </a:lnTo>
                <a:lnTo>
                  <a:pt x="127721" y="195107"/>
                </a:lnTo>
                <a:lnTo>
                  <a:pt x="117771" y="244327"/>
                </a:lnTo>
                <a:lnTo>
                  <a:pt x="127721" y="293546"/>
                </a:lnTo>
                <a:lnTo>
                  <a:pt x="154847" y="333768"/>
                </a:lnTo>
                <a:lnTo>
                  <a:pt x="195058" y="360900"/>
                </a:lnTo>
                <a:lnTo>
                  <a:pt x="244266" y="370853"/>
                </a:lnTo>
                <a:lnTo>
                  <a:pt x="452432" y="370853"/>
                </a:lnTo>
                <a:lnTo>
                  <a:pt x="446898" y="381071"/>
                </a:lnTo>
                <a:lnTo>
                  <a:pt x="417106" y="417210"/>
                </a:lnTo>
                <a:lnTo>
                  <a:pt x="380975" y="447010"/>
                </a:lnTo>
                <a:lnTo>
                  <a:pt x="339478" y="469498"/>
                </a:lnTo>
                <a:lnTo>
                  <a:pt x="293584" y="483703"/>
                </a:lnTo>
                <a:lnTo>
                  <a:pt x="244266" y="488654"/>
                </a:lnTo>
                <a:close/>
              </a:path>
              <a:path w="488950" h="488950">
                <a:moveTo>
                  <a:pt x="452432" y="370853"/>
                </a:moveTo>
                <a:lnTo>
                  <a:pt x="244266" y="370853"/>
                </a:lnTo>
                <a:lnTo>
                  <a:pt x="293473" y="360900"/>
                </a:lnTo>
                <a:lnTo>
                  <a:pt x="333685" y="333768"/>
                </a:lnTo>
                <a:lnTo>
                  <a:pt x="360810" y="293546"/>
                </a:lnTo>
                <a:lnTo>
                  <a:pt x="370761" y="244327"/>
                </a:lnTo>
                <a:lnTo>
                  <a:pt x="360810" y="195107"/>
                </a:lnTo>
                <a:lnTo>
                  <a:pt x="333685" y="154886"/>
                </a:lnTo>
                <a:lnTo>
                  <a:pt x="293473" y="127754"/>
                </a:lnTo>
                <a:lnTo>
                  <a:pt x="244266" y="117801"/>
                </a:lnTo>
                <a:lnTo>
                  <a:pt x="452432" y="117801"/>
                </a:lnTo>
                <a:lnTo>
                  <a:pt x="469380" y="149091"/>
                </a:lnTo>
                <a:lnTo>
                  <a:pt x="483582" y="194996"/>
                </a:lnTo>
                <a:lnTo>
                  <a:pt x="488532" y="244327"/>
                </a:lnTo>
                <a:lnTo>
                  <a:pt x="483582" y="293658"/>
                </a:lnTo>
                <a:lnTo>
                  <a:pt x="469380" y="339563"/>
                </a:lnTo>
                <a:lnTo>
                  <a:pt x="452432" y="370853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4576" y="524932"/>
            <a:ext cx="226818" cy="22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90206" y="3072913"/>
            <a:ext cx="226817" cy="22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204163" y="4106939"/>
            <a:ext cx="226819" cy="22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46094" y="1371350"/>
            <a:ext cx="488950" cy="488950"/>
          </a:xfrm>
          <a:custGeom>
            <a:avLst/>
            <a:gdLst/>
            <a:ahLst/>
            <a:cxnLst/>
            <a:rect l="l" t="t" r="r" b="b"/>
            <a:pathLst>
              <a:path w="488950" h="488950">
                <a:moveTo>
                  <a:pt x="244266" y="488654"/>
                </a:moveTo>
                <a:lnTo>
                  <a:pt x="194947" y="483703"/>
                </a:lnTo>
                <a:lnTo>
                  <a:pt x="149054" y="469498"/>
                </a:lnTo>
                <a:lnTo>
                  <a:pt x="107556" y="447009"/>
                </a:lnTo>
                <a:lnTo>
                  <a:pt x="71426" y="417210"/>
                </a:lnTo>
                <a:lnTo>
                  <a:pt x="41633" y="381070"/>
                </a:lnTo>
                <a:lnTo>
                  <a:pt x="19151" y="339563"/>
                </a:lnTo>
                <a:lnTo>
                  <a:pt x="4949" y="293658"/>
                </a:lnTo>
                <a:lnTo>
                  <a:pt x="0" y="244327"/>
                </a:lnTo>
                <a:lnTo>
                  <a:pt x="4949" y="194996"/>
                </a:lnTo>
                <a:lnTo>
                  <a:pt x="19151" y="149091"/>
                </a:lnTo>
                <a:lnTo>
                  <a:pt x="41633" y="107583"/>
                </a:lnTo>
                <a:lnTo>
                  <a:pt x="71426" y="71443"/>
                </a:lnTo>
                <a:lnTo>
                  <a:pt x="107556" y="41644"/>
                </a:lnTo>
                <a:lnTo>
                  <a:pt x="149054" y="19156"/>
                </a:lnTo>
                <a:lnTo>
                  <a:pt x="194947" y="4950"/>
                </a:lnTo>
                <a:lnTo>
                  <a:pt x="244266" y="0"/>
                </a:lnTo>
                <a:lnTo>
                  <a:pt x="293584" y="4950"/>
                </a:lnTo>
                <a:lnTo>
                  <a:pt x="339478" y="19156"/>
                </a:lnTo>
                <a:lnTo>
                  <a:pt x="380975" y="41644"/>
                </a:lnTo>
                <a:lnTo>
                  <a:pt x="417106" y="71443"/>
                </a:lnTo>
                <a:lnTo>
                  <a:pt x="446898" y="107583"/>
                </a:lnTo>
                <a:lnTo>
                  <a:pt x="452432" y="117800"/>
                </a:lnTo>
                <a:lnTo>
                  <a:pt x="244266" y="117800"/>
                </a:lnTo>
                <a:lnTo>
                  <a:pt x="195058" y="127754"/>
                </a:lnTo>
                <a:lnTo>
                  <a:pt x="154847" y="154886"/>
                </a:lnTo>
                <a:lnTo>
                  <a:pt x="127721" y="195107"/>
                </a:lnTo>
                <a:lnTo>
                  <a:pt x="117771" y="244327"/>
                </a:lnTo>
                <a:lnTo>
                  <a:pt x="127721" y="293546"/>
                </a:lnTo>
                <a:lnTo>
                  <a:pt x="154847" y="333768"/>
                </a:lnTo>
                <a:lnTo>
                  <a:pt x="195058" y="360900"/>
                </a:lnTo>
                <a:lnTo>
                  <a:pt x="244266" y="370853"/>
                </a:lnTo>
                <a:lnTo>
                  <a:pt x="452432" y="370853"/>
                </a:lnTo>
                <a:lnTo>
                  <a:pt x="446898" y="381070"/>
                </a:lnTo>
                <a:lnTo>
                  <a:pt x="417106" y="417210"/>
                </a:lnTo>
                <a:lnTo>
                  <a:pt x="380975" y="447009"/>
                </a:lnTo>
                <a:lnTo>
                  <a:pt x="339478" y="469498"/>
                </a:lnTo>
                <a:lnTo>
                  <a:pt x="293584" y="483703"/>
                </a:lnTo>
                <a:lnTo>
                  <a:pt x="244266" y="488654"/>
                </a:lnTo>
                <a:close/>
              </a:path>
              <a:path w="488950" h="488950">
                <a:moveTo>
                  <a:pt x="452432" y="370853"/>
                </a:moveTo>
                <a:lnTo>
                  <a:pt x="244266" y="370853"/>
                </a:lnTo>
                <a:lnTo>
                  <a:pt x="293473" y="360900"/>
                </a:lnTo>
                <a:lnTo>
                  <a:pt x="333685" y="333768"/>
                </a:lnTo>
                <a:lnTo>
                  <a:pt x="360810" y="293546"/>
                </a:lnTo>
                <a:lnTo>
                  <a:pt x="370761" y="244327"/>
                </a:lnTo>
                <a:lnTo>
                  <a:pt x="360810" y="195107"/>
                </a:lnTo>
                <a:lnTo>
                  <a:pt x="333685" y="154886"/>
                </a:lnTo>
                <a:lnTo>
                  <a:pt x="293473" y="127754"/>
                </a:lnTo>
                <a:lnTo>
                  <a:pt x="244266" y="117800"/>
                </a:lnTo>
                <a:lnTo>
                  <a:pt x="452432" y="117800"/>
                </a:lnTo>
                <a:lnTo>
                  <a:pt x="469380" y="149091"/>
                </a:lnTo>
                <a:lnTo>
                  <a:pt x="483582" y="194996"/>
                </a:lnTo>
                <a:lnTo>
                  <a:pt x="488532" y="244327"/>
                </a:lnTo>
                <a:lnTo>
                  <a:pt x="483582" y="293658"/>
                </a:lnTo>
                <a:lnTo>
                  <a:pt x="469380" y="339563"/>
                </a:lnTo>
                <a:lnTo>
                  <a:pt x="452432" y="370853"/>
                </a:lnTo>
                <a:close/>
              </a:path>
            </a:pathLst>
          </a:custGeom>
          <a:solidFill>
            <a:srgbClr val="FFE6DE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5298" y="4019550"/>
            <a:ext cx="4038600" cy="5772150"/>
          </a:xfrm>
          <a:custGeom>
            <a:avLst/>
            <a:gdLst/>
            <a:ahLst/>
            <a:cxnLst/>
            <a:rect l="l" t="t" r="r" b="b"/>
            <a:pathLst>
              <a:path w="4038600" h="5772150">
                <a:moveTo>
                  <a:pt x="0" y="0"/>
                </a:moveTo>
                <a:lnTo>
                  <a:pt x="4038599" y="0"/>
                </a:lnTo>
                <a:lnTo>
                  <a:pt x="4038599" y="5772149"/>
                </a:lnTo>
                <a:lnTo>
                  <a:pt x="0" y="577214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pc="295"/>
              <a:t>Klasifikasi</a:t>
            </a:r>
            <a:r>
              <a:rPr dirty="0" spc="-40"/>
              <a:t> </a:t>
            </a:r>
            <a:r>
              <a:rPr dirty="0" spc="409"/>
              <a:t>Kelompok</a:t>
            </a:r>
          </a:p>
        </p:txBody>
      </p:sp>
      <p:sp>
        <p:nvSpPr>
          <p:cNvPr id="34" name="object 34"/>
          <p:cNvSpPr/>
          <p:nvPr/>
        </p:nvSpPr>
        <p:spPr>
          <a:xfrm>
            <a:off x="1743073" y="3248024"/>
            <a:ext cx="1543050" cy="1536700"/>
          </a:xfrm>
          <a:custGeom>
            <a:avLst/>
            <a:gdLst/>
            <a:ahLst/>
            <a:cxnLst/>
            <a:rect l="l" t="t" r="r" b="b"/>
            <a:pathLst>
              <a:path w="1543050" h="1536700">
                <a:moveTo>
                  <a:pt x="922042" y="12699"/>
                </a:moveTo>
                <a:lnTo>
                  <a:pt x="621008" y="12699"/>
                </a:lnTo>
                <a:lnTo>
                  <a:pt x="639629" y="0"/>
                </a:lnTo>
                <a:lnTo>
                  <a:pt x="903420" y="0"/>
                </a:lnTo>
                <a:lnTo>
                  <a:pt x="922042" y="12699"/>
                </a:lnTo>
                <a:close/>
              </a:path>
              <a:path w="1543050" h="1536700">
                <a:moveTo>
                  <a:pt x="977295" y="25399"/>
                </a:moveTo>
                <a:lnTo>
                  <a:pt x="565754" y="25399"/>
                </a:lnTo>
                <a:lnTo>
                  <a:pt x="584059" y="12699"/>
                </a:lnTo>
                <a:lnTo>
                  <a:pt x="958990" y="12699"/>
                </a:lnTo>
                <a:lnTo>
                  <a:pt x="977295" y="25399"/>
                </a:lnTo>
                <a:close/>
              </a:path>
              <a:path w="1543050" h="1536700">
                <a:moveTo>
                  <a:pt x="1013543" y="38099"/>
                </a:moveTo>
                <a:lnTo>
                  <a:pt x="529506" y="38099"/>
                </a:lnTo>
                <a:lnTo>
                  <a:pt x="547563" y="25399"/>
                </a:lnTo>
                <a:lnTo>
                  <a:pt x="995487" y="25399"/>
                </a:lnTo>
                <a:lnTo>
                  <a:pt x="1013543" y="38099"/>
                </a:lnTo>
                <a:close/>
              </a:path>
              <a:path w="1543050" h="1536700">
                <a:moveTo>
                  <a:pt x="1049187" y="50799"/>
                </a:moveTo>
                <a:lnTo>
                  <a:pt x="493862" y="50799"/>
                </a:lnTo>
                <a:lnTo>
                  <a:pt x="511605" y="38099"/>
                </a:lnTo>
                <a:lnTo>
                  <a:pt x="1031444" y="38099"/>
                </a:lnTo>
                <a:lnTo>
                  <a:pt x="1049187" y="50799"/>
                </a:lnTo>
                <a:close/>
              </a:path>
              <a:path w="1543050" h="1536700">
                <a:moveTo>
                  <a:pt x="1084184" y="63499"/>
                </a:moveTo>
                <a:lnTo>
                  <a:pt x="458865" y="63499"/>
                </a:lnTo>
                <a:lnTo>
                  <a:pt x="476275" y="50799"/>
                </a:lnTo>
                <a:lnTo>
                  <a:pt x="1066774" y="50799"/>
                </a:lnTo>
                <a:lnTo>
                  <a:pt x="1084184" y="63499"/>
                </a:lnTo>
                <a:close/>
              </a:path>
              <a:path w="1543050" h="1536700">
                <a:moveTo>
                  <a:pt x="1135219" y="88899"/>
                </a:moveTo>
                <a:lnTo>
                  <a:pt x="407830" y="88899"/>
                </a:lnTo>
                <a:lnTo>
                  <a:pt x="441655" y="63499"/>
                </a:lnTo>
                <a:lnTo>
                  <a:pt x="1101394" y="63499"/>
                </a:lnTo>
                <a:lnTo>
                  <a:pt x="1135219" y="88899"/>
                </a:lnTo>
                <a:close/>
              </a:path>
              <a:path w="1543050" h="1536700">
                <a:moveTo>
                  <a:pt x="1215780" y="139699"/>
                </a:moveTo>
                <a:lnTo>
                  <a:pt x="327269" y="139699"/>
                </a:lnTo>
                <a:lnTo>
                  <a:pt x="342888" y="126999"/>
                </a:lnTo>
                <a:lnTo>
                  <a:pt x="358765" y="114299"/>
                </a:lnTo>
                <a:lnTo>
                  <a:pt x="374881" y="101599"/>
                </a:lnTo>
                <a:lnTo>
                  <a:pt x="391236" y="88899"/>
                </a:lnTo>
                <a:lnTo>
                  <a:pt x="1151813" y="88899"/>
                </a:lnTo>
                <a:lnTo>
                  <a:pt x="1168168" y="101599"/>
                </a:lnTo>
                <a:lnTo>
                  <a:pt x="1184284" y="114299"/>
                </a:lnTo>
                <a:lnTo>
                  <a:pt x="1200161" y="126999"/>
                </a:lnTo>
                <a:lnTo>
                  <a:pt x="1215780" y="139699"/>
                </a:lnTo>
                <a:close/>
              </a:path>
              <a:path w="1543050" h="1536700">
                <a:moveTo>
                  <a:pt x="1184284" y="1422399"/>
                </a:moveTo>
                <a:lnTo>
                  <a:pt x="358765" y="1422399"/>
                </a:lnTo>
                <a:lnTo>
                  <a:pt x="342888" y="1409699"/>
                </a:lnTo>
                <a:lnTo>
                  <a:pt x="311927" y="1384299"/>
                </a:lnTo>
                <a:lnTo>
                  <a:pt x="282074" y="1358899"/>
                </a:lnTo>
                <a:lnTo>
                  <a:pt x="253400" y="1333499"/>
                </a:lnTo>
                <a:lnTo>
                  <a:pt x="212746" y="1295399"/>
                </a:lnTo>
                <a:lnTo>
                  <a:pt x="175128" y="1257299"/>
                </a:lnTo>
                <a:lnTo>
                  <a:pt x="151829" y="1219199"/>
                </a:lnTo>
                <a:lnTo>
                  <a:pt x="140740" y="1206499"/>
                </a:lnTo>
                <a:lnTo>
                  <a:pt x="130025" y="1193799"/>
                </a:lnTo>
                <a:lnTo>
                  <a:pt x="119696" y="1181099"/>
                </a:lnTo>
                <a:lnTo>
                  <a:pt x="109765" y="1155699"/>
                </a:lnTo>
                <a:lnTo>
                  <a:pt x="100233" y="1142999"/>
                </a:lnTo>
                <a:lnTo>
                  <a:pt x="91100" y="1130299"/>
                </a:lnTo>
                <a:lnTo>
                  <a:pt x="82377" y="1117599"/>
                </a:lnTo>
                <a:lnTo>
                  <a:pt x="74074" y="1092199"/>
                </a:lnTo>
                <a:lnTo>
                  <a:pt x="66191" y="1079499"/>
                </a:lnTo>
                <a:lnTo>
                  <a:pt x="58728" y="1054099"/>
                </a:lnTo>
                <a:lnTo>
                  <a:pt x="51695" y="1041399"/>
                </a:lnTo>
                <a:lnTo>
                  <a:pt x="45099" y="1028699"/>
                </a:lnTo>
                <a:lnTo>
                  <a:pt x="38941" y="1003299"/>
                </a:lnTo>
                <a:lnTo>
                  <a:pt x="33221" y="990599"/>
                </a:lnTo>
                <a:lnTo>
                  <a:pt x="27945" y="965199"/>
                </a:lnTo>
                <a:lnTo>
                  <a:pt x="23121" y="952499"/>
                </a:lnTo>
                <a:lnTo>
                  <a:pt x="18747" y="939799"/>
                </a:lnTo>
                <a:lnTo>
                  <a:pt x="14824" y="914399"/>
                </a:lnTo>
                <a:lnTo>
                  <a:pt x="11357" y="901699"/>
                </a:lnTo>
                <a:lnTo>
                  <a:pt x="8350" y="876299"/>
                </a:lnTo>
                <a:lnTo>
                  <a:pt x="5802" y="863599"/>
                </a:lnTo>
                <a:lnTo>
                  <a:pt x="3715" y="838199"/>
                </a:lnTo>
                <a:lnTo>
                  <a:pt x="2089" y="825499"/>
                </a:lnTo>
                <a:lnTo>
                  <a:pt x="928" y="800099"/>
                </a:lnTo>
                <a:lnTo>
                  <a:pt x="232" y="787399"/>
                </a:lnTo>
                <a:lnTo>
                  <a:pt x="0" y="761999"/>
                </a:lnTo>
                <a:lnTo>
                  <a:pt x="232" y="749299"/>
                </a:lnTo>
                <a:lnTo>
                  <a:pt x="928" y="723899"/>
                </a:lnTo>
                <a:lnTo>
                  <a:pt x="2089" y="711199"/>
                </a:lnTo>
                <a:lnTo>
                  <a:pt x="3715" y="685799"/>
                </a:lnTo>
                <a:lnTo>
                  <a:pt x="5802" y="673099"/>
                </a:lnTo>
                <a:lnTo>
                  <a:pt x="8350" y="647699"/>
                </a:lnTo>
                <a:lnTo>
                  <a:pt x="11357" y="634999"/>
                </a:lnTo>
                <a:lnTo>
                  <a:pt x="14824" y="609599"/>
                </a:lnTo>
                <a:lnTo>
                  <a:pt x="18747" y="596899"/>
                </a:lnTo>
                <a:lnTo>
                  <a:pt x="23121" y="571499"/>
                </a:lnTo>
                <a:lnTo>
                  <a:pt x="27945" y="558799"/>
                </a:lnTo>
                <a:lnTo>
                  <a:pt x="33221" y="546099"/>
                </a:lnTo>
                <a:lnTo>
                  <a:pt x="38941" y="520699"/>
                </a:lnTo>
                <a:lnTo>
                  <a:pt x="45099" y="507999"/>
                </a:lnTo>
                <a:lnTo>
                  <a:pt x="51695" y="482599"/>
                </a:lnTo>
                <a:lnTo>
                  <a:pt x="58728" y="469899"/>
                </a:lnTo>
                <a:lnTo>
                  <a:pt x="66191" y="457199"/>
                </a:lnTo>
                <a:lnTo>
                  <a:pt x="74074" y="431799"/>
                </a:lnTo>
                <a:lnTo>
                  <a:pt x="82377" y="419099"/>
                </a:lnTo>
                <a:lnTo>
                  <a:pt x="91100" y="406399"/>
                </a:lnTo>
                <a:lnTo>
                  <a:pt x="100233" y="380999"/>
                </a:lnTo>
                <a:lnTo>
                  <a:pt x="109765" y="368299"/>
                </a:lnTo>
                <a:lnTo>
                  <a:pt x="119696" y="355599"/>
                </a:lnTo>
                <a:lnTo>
                  <a:pt x="130025" y="330199"/>
                </a:lnTo>
                <a:lnTo>
                  <a:pt x="140740" y="317499"/>
                </a:lnTo>
                <a:lnTo>
                  <a:pt x="151829" y="304799"/>
                </a:lnTo>
                <a:lnTo>
                  <a:pt x="163292" y="292099"/>
                </a:lnTo>
                <a:lnTo>
                  <a:pt x="175128" y="279399"/>
                </a:lnTo>
                <a:lnTo>
                  <a:pt x="187322" y="266699"/>
                </a:lnTo>
                <a:lnTo>
                  <a:pt x="199862" y="241299"/>
                </a:lnTo>
                <a:lnTo>
                  <a:pt x="239531" y="203199"/>
                </a:lnTo>
                <a:lnTo>
                  <a:pt x="282074" y="165099"/>
                </a:lnTo>
                <a:lnTo>
                  <a:pt x="311927" y="139699"/>
                </a:lnTo>
                <a:lnTo>
                  <a:pt x="1231122" y="139699"/>
                </a:lnTo>
                <a:lnTo>
                  <a:pt x="1260975" y="165099"/>
                </a:lnTo>
                <a:lnTo>
                  <a:pt x="1289650" y="190499"/>
                </a:lnTo>
                <a:lnTo>
                  <a:pt x="1330304" y="228599"/>
                </a:lnTo>
                <a:lnTo>
                  <a:pt x="1355727" y="266699"/>
                </a:lnTo>
                <a:lnTo>
                  <a:pt x="1367922" y="279399"/>
                </a:lnTo>
                <a:lnTo>
                  <a:pt x="1402309" y="317499"/>
                </a:lnTo>
                <a:lnTo>
                  <a:pt x="1423354" y="355599"/>
                </a:lnTo>
                <a:lnTo>
                  <a:pt x="1433284" y="368299"/>
                </a:lnTo>
                <a:lnTo>
                  <a:pt x="1442816" y="380999"/>
                </a:lnTo>
                <a:lnTo>
                  <a:pt x="1451949" y="406399"/>
                </a:lnTo>
                <a:lnTo>
                  <a:pt x="1460672" y="419099"/>
                </a:lnTo>
                <a:lnTo>
                  <a:pt x="1468976" y="431799"/>
                </a:lnTo>
                <a:lnTo>
                  <a:pt x="1476858" y="457199"/>
                </a:lnTo>
                <a:lnTo>
                  <a:pt x="1484321" y="469899"/>
                </a:lnTo>
                <a:lnTo>
                  <a:pt x="1491354" y="482599"/>
                </a:lnTo>
                <a:lnTo>
                  <a:pt x="1497950" y="507999"/>
                </a:lnTo>
                <a:lnTo>
                  <a:pt x="1504108" y="520699"/>
                </a:lnTo>
                <a:lnTo>
                  <a:pt x="1509828" y="546099"/>
                </a:lnTo>
                <a:lnTo>
                  <a:pt x="1515104" y="558799"/>
                </a:lnTo>
                <a:lnTo>
                  <a:pt x="1519929" y="571499"/>
                </a:lnTo>
                <a:lnTo>
                  <a:pt x="1524302" y="596899"/>
                </a:lnTo>
                <a:lnTo>
                  <a:pt x="1528225" y="609599"/>
                </a:lnTo>
                <a:lnTo>
                  <a:pt x="1531692" y="634999"/>
                </a:lnTo>
                <a:lnTo>
                  <a:pt x="1534700" y="647699"/>
                </a:lnTo>
                <a:lnTo>
                  <a:pt x="1537247" y="673099"/>
                </a:lnTo>
                <a:lnTo>
                  <a:pt x="1539335" y="685799"/>
                </a:lnTo>
                <a:lnTo>
                  <a:pt x="1540960" y="711199"/>
                </a:lnTo>
                <a:lnTo>
                  <a:pt x="1542121" y="723899"/>
                </a:lnTo>
                <a:lnTo>
                  <a:pt x="1542818" y="749299"/>
                </a:lnTo>
                <a:lnTo>
                  <a:pt x="1543050" y="761999"/>
                </a:lnTo>
                <a:lnTo>
                  <a:pt x="1542818" y="787399"/>
                </a:lnTo>
                <a:lnTo>
                  <a:pt x="1542121" y="800099"/>
                </a:lnTo>
                <a:lnTo>
                  <a:pt x="1540960" y="825499"/>
                </a:lnTo>
                <a:lnTo>
                  <a:pt x="1539335" y="838199"/>
                </a:lnTo>
                <a:lnTo>
                  <a:pt x="1537247" y="863599"/>
                </a:lnTo>
                <a:lnTo>
                  <a:pt x="1534700" y="876299"/>
                </a:lnTo>
                <a:lnTo>
                  <a:pt x="1531692" y="901699"/>
                </a:lnTo>
                <a:lnTo>
                  <a:pt x="1528225" y="914399"/>
                </a:lnTo>
                <a:lnTo>
                  <a:pt x="1524302" y="939799"/>
                </a:lnTo>
                <a:lnTo>
                  <a:pt x="1519929" y="952499"/>
                </a:lnTo>
                <a:lnTo>
                  <a:pt x="1515104" y="965199"/>
                </a:lnTo>
                <a:lnTo>
                  <a:pt x="1509828" y="990599"/>
                </a:lnTo>
                <a:lnTo>
                  <a:pt x="1504108" y="1003299"/>
                </a:lnTo>
                <a:lnTo>
                  <a:pt x="1497950" y="1028699"/>
                </a:lnTo>
                <a:lnTo>
                  <a:pt x="1491354" y="1041399"/>
                </a:lnTo>
                <a:lnTo>
                  <a:pt x="1484321" y="1054099"/>
                </a:lnTo>
                <a:lnTo>
                  <a:pt x="1476858" y="1079499"/>
                </a:lnTo>
                <a:lnTo>
                  <a:pt x="1468976" y="1092199"/>
                </a:lnTo>
                <a:lnTo>
                  <a:pt x="1460673" y="1117599"/>
                </a:lnTo>
                <a:lnTo>
                  <a:pt x="1451949" y="1130299"/>
                </a:lnTo>
                <a:lnTo>
                  <a:pt x="1442816" y="1142999"/>
                </a:lnTo>
                <a:lnTo>
                  <a:pt x="1433284" y="1155699"/>
                </a:lnTo>
                <a:lnTo>
                  <a:pt x="1423354" y="1181099"/>
                </a:lnTo>
                <a:lnTo>
                  <a:pt x="1413024" y="1193799"/>
                </a:lnTo>
                <a:lnTo>
                  <a:pt x="1402309" y="1206499"/>
                </a:lnTo>
                <a:lnTo>
                  <a:pt x="1391220" y="1219199"/>
                </a:lnTo>
                <a:lnTo>
                  <a:pt x="1379757" y="1244599"/>
                </a:lnTo>
                <a:lnTo>
                  <a:pt x="1343187" y="1282699"/>
                </a:lnTo>
                <a:lnTo>
                  <a:pt x="1303519" y="1320799"/>
                </a:lnTo>
                <a:lnTo>
                  <a:pt x="1260975" y="1358899"/>
                </a:lnTo>
                <a:lnTo>
                  <a:pt x="1231122" y="1384299"/>
                </a:lnTo>
                <a:lnTo>
                  <a:pt x="1200161" y="1409699"/>
                </a:lnTo>
                <a:lnTo>
                  <a:pt x="1184284" y="1422399"/>
                </a:lnTo>
                <a:close/>
              </a:path>
              <a:path w="1543050" h="1536700">
                <a:moveTo>
                  <a:pt x="1118406" y="1460499"/>
                </a:moveTo>
                <a:lnTo>
                  <a:pt x="424643" y="1460499"/>
                </a:lnTo>
                <a:lnTo>
                  <a:pt x="391236" y="1435099"/>
                </a:lnTo>
                <a:lnTo>
                  <a:pt x="374881" y="1422399"/>
                </a:lnTo>
                <a:lnTo>
                  <a:pt x="1168168" y="1422399"/>
                </a:lnTo>
                <a:lnTo>
                  <a:pt x="1151813" y="1435099"/>
                </a:lnTo>
                <a:lnTo>
                  <a:pt x="1118406" y="1460499"/>
                </a:lnTo>
                <a:close/>
              </a:path>
              <a:path w="1543050" h="1536700">
                <a:moveTo>
                  <a:pt x="1084184" y="1473199"/>
                </a:moveTo>
                <a:lnTo>
                  <a:pt x="458865" y="1473199"/>
                </a:lnTo>
                <a:lnTo>
                  <a:pt x="441655" y="1460499"/>
                </a:lnTo>
                <a:lnTo>
                  <a:pt x="1101394" y="1460499"/>
                </a:lnTo>
                <a:lnTo>
                  <a:pt x="1084184" y="1473199"/>
                </a:lnTo>
                <a:close/>
              </a:path>
              <a:path w="1543050" h="1536700">
                <a:moveTo>
                  <a:pt x="1049187" y="1485899"/>
                </a:moveTo>
                <a:lnTo>
                  <a:pt x="493862" y="1485899"/>
                </a:lnTo>
                <a:lnTo>
                  <a:pt x="476275" y="1473199"/>
                </a:lnTo>
                <a:lnTo>
                  <a:pt x="1066774" y="1473199"/>
                </a:lnTo>
                <a:lnTo>
                  <a:pt x="1049187" y="1485899"/>
                </a:lnTo>
                <a:close/>
              </a:path>
              <a:path w="1543050" h="1536700">
                <a:moveTo>
                  <a:pt x="1013543" y="1498599"/>
                </a:moveTo>
                <a:lnTo>
                  <a:pt x="529506" y="1498599"/>
                </a:lnTo>
                <a:lnTo>
                  <a:pt x="511605" y="1485899"/>
                </a:lnTo>
                <a:lnTo>
                  <a:pt x="1031444" y="1485899"/>
                </a:lnTo>
                <a:lnTo>
                  <a:pt x="1013543" y="1498599"/>
                </a:lnTo>
                <a:close/>
              </a:path>
              <a:path w="1543050" h="1536700">
                <a:moveTo>
                  <a:pt x="977295" y="1511299"/>
                </a:moveTo>
                <a:lnTo>
                  <a:pt x="565754" y="1511299"/>
                </a:lnTo>
                <a:lnTo>
                  <a:pt x="547563" y="1498599"/>
                </a:lnTo>
                <a:lnTo>
                  <a:pt x="995486" y="1498599"/>
                </a:lnTo>
                <a:lnTo>
                  <a:pt x="977295" y="1511299"/>
                </a:lnTo>
                <a:close/>
              </a:path>
              <a:path w="1543050" h="1536700">
                <a:moveTo>
                  <a:pt x="940572" y="1523999"/>
                </a:moveTo>
                <a:lnTo>
                  <a:pt x="602477" y="1523999"/>
                </a:lnTo>
                <a:lnTo>
                  <a:pt x="584059" y="1511299"/>
                </a:lnTo>
                <a:lnTo>
                  <a:pt x="958990" y="1511299"/>
                </a:lnTo>
                <a:lnTo>
                  <a:pt x="940572" y="1523999"/>
                </a:lnTo>
                <a:close/>
              </a:path>
              <a:path w="1543050" h="1536700">
                <a:moveTo>
                  <a:pt x="865973" y="1536699"/>
                </a:moveTo>
                <a:lnTo>
                  <a:pt x="677076" y="1536699"/>
                </a:lnTo>
                <a:lnTo>
                  <a:pt x="658318" y="1523999"/>
                </a:lnTo>
                <a:lnTo>
                  <a:pt x="884731" y="1523999"/>
                </a:lnTo>
                <a:lnTo>
                  <a:pt x="865973" y="1536699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408958" y="36282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08958" y="4015238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03420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5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116479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5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504583" y="37168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05046" y="401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504469" y="40162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205111" y="37167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23355" y="3927911"/>
            <a:ext cx="169471" cy="169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14899" y="4019550"/>
            <a:ext cx="4038600" cy="5772150"/>
          </a:xfrm>
          <a:custGeom>
            <a:avLst/>
            <a:gdLst/>
            <a:ahLst/>
            <a:cxnLst/>
            <a:rect l="l" t="t" r="r" b="b"/>
            <a:pathLst>
              <a:path w="4038600" h="5772150">
                <a:moveTo>
                  <a:pt x="0" y="0"/>
                </a:moveTo>
                <a:lnTo>
                  <a:pt x="4038599" y="0"/>
                </a:lnTo>
                <a:lnTo>
                  <a:pt x="4038599" y="5772149"/>
                </a:lnTo>
                <a:lnTo>
                  <a:pt x="0" y="577214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162674" y="3248024"/>
            <a:ext cx="1543050" cy="1536700"/>
          </a:xfrm>
          <a:custGeom>
            <a:avLst/>
            <a:gdLst/>
            <a:ahLst/>
            <a:cxnLst/>
            <a:rect l="l" t="t" r="r" b="b"/>
            <a:pathLst>
              <a:path w="1543050" h="1536700">
                <a:moveTo>
                  <a:pt x="922042" y="12699"/>
                </a:moveTo>
                <a:lnTo>
                  <a:pt x="621008" y="12699"/>
                </a:lnTo>
                <a:lnTo>
                  <a:pt x="639629" y="0"/>
                </a:lnTo>
                <a:lnTo>
                  <a:pt x="903420" y="0"/>
                </a:lnTo>
                <a:lnTo>
                  <a:pt x="922042" y="12699"/>
                </a:lnTo>
                <a:close/>
              </a:path>
              <a:path w="1543050" h="1536700">
                <a:moveTo>
                  <a:pt x="977295" y="25399"/>
                </a:moveTo>
                <a:lnTo>
                  <a:pt x="565754" y="25399"/>
                </a:lnTo>
                <a:lnTo>
                  <a:pt x="584059" y="12699"/>
                </a:lnTo>
                <a:lnTo>
                  <a:pt x="958990" y="12699"/>
                </a:lnTo>
                <a:lnTo>
                  <a:pt x="977295" y="25399"/>
                </a:lnTo>
                <a:close/>
              </a:path>
              <a:path w="1543050" h="1536700">
                <a:moveTo>
                  <a:pt x="1013543" y="38099"/>
                </a:moveTo>
                <a:lnTo>
                  <a:pt x="529506" y="38099"/>
                </a:lnTo>
                <a:lnTo>
                  <a:pt x="547563" y="25399"/>
                </a:lnTo>
                <a:lnTo>
                  <a:pt x="995487" y="25399"/>
                </a:lnTo>
                <a:lnTo>
                  <a:pt x="1013543" y="38099"/>
                </a:lnTo>
                <a:close/>
              </a:path>
              <a:path w="1543050" h="1536700">
                <a:moveTo>
                  <a:pt x="1049187" y="50799"/>
                </a:moveTo>
                <a:lnTo>
                  <a:pt x="493862" y="50799"/>
                </a:lnTo>
                <a:lnTo>
                  <a:pt x="511605" y="38099"/>
                </a:lnTo>
                <a:lnTo>
                  <a:pt x="1031444" y="38099"/>
                </a:lnTo>
                <a:lnTo>
                  <a:pt x="1049187" y="50799"/>
                </a:lnTo>
                <a:close/>
              </a:path>
              <a:path w="1543050" h="1536700">
                <a:moveTo>
                  <a:pt x="1084184" y="63499"/>
                </a:moveTo>
                <a:lnTo>
                  <a:pt x="458865" y="63499"/>
                </a:lnTo>
                <a:lnTo>
                  <a:pt x="476275" y="50799"/>
                </a:lnTo>
                <a:lnTo>
                  <a:pt x="1066774" y="50799"/>
                </a:lnTo>
                <a:lnTo>
                  <a:pt x="1084184" y="63499"/>
                </a:lnTo>
                <a:close/>
              </a:path>
              <a:path w="1543050" h="1536700">
                <a:moveTo>
                  <a:pt x="1135219" y="88899"/>
                </a:moveTo>
                <a:lnTo>
                  <a:pt x="407830" y="88899"/>
                </a:lnTo>
                <a:lnTo>
                  <a:pt x="441655" y="63499"/>
                </a:lnTo>
                <a:lnTo>
                  <a:pt x="1101394" y="63499"/>
                </a:lnTo>
                <a:lnTo>
                  <a:pt x="1135219" y="88899"/>
                </a:lnTo>
                <a:close/>
              </a:path>
              <a:path w="1543050" h="1536700">
                <a:moveTo>
                  <a:pt x="1215780" y="139699"/>
                </a:moveTo>
                <a:lnTo>
                  <a:pt x="327269" y="139699"/>
                </a:lnTo>
                <a:lnTo>
                  <a:pt x="342888" y="126999"/>
                </a:lnTo>
                <a:lnTo>
                  <a:pt x="358765" y="114299"/>
                </a:lnTo>
                <a:lnTo>
                  <a:pt x="374881" y="101599"/>
                </a:lnTo>
                <a:lnTo>
                  <a:pt x="391236" y="88899"/>
                </a:lnTo>
                <a:lnTo>
                  <a:pt x="1151813" y="88899"/>
                </a:lnTo>
                <a:lnTo>
                  <a:pt x="1168168" y="101599"/>
                </a:lnTo>
                <a:lnTo>
                  <a:pt x="1184284" y="114299"/>
                </a:lnTo>
                <a:lnTo>
                  <a:pt x="1200161" y="126999"/>
                </a:lnTo>
                <a:lnTo>
                  <a:pt x="1215780" y="139699"/>
                </a:lnTo>
                <a:close/>
              </a:path>
              <a:path w="1543050" h="1536700">
                <a:moveTo>
                  <a:pt x="1184284" y="1422399"/>
                </a:moveTo>
                <a:lnTo>
                  <a:pt x="358765" y="1422399"/>
                </a:lnTo>
                <a:lnTo>
                  <a:pt x="342888" y="1409699"/>
                </a:lnTo>
                <a:lnTo>
                  <a:pt x="311927" y="1384299"/>
                </a:lnTo>
                <a:lnTo>
                  <a:pt x="282074" y="1358899"/>
                </a:lnTo>
                <a:lnTo>
                  <a:pt x="253400" y="1333499"/>
                </a:lnTo>
                <a:lnTo>
                  <a:pt x="212746" y="1295399"/>
                </a:lnTo>
                <a:lnTo>
                  <a:pt x="175128" y="1257299"/>
                </a:lnTo>
                <a:lnTo>
                  <a:pt x="151829" y="1219199"/>
                </a:lnTo>
                <a:lnTo>
                  <a:pt x="140740" y="1206499"/>
                </a:lnTo>
                <a:lnTo>
                  <a:pt x="130025" y="1193799"/>
                </a:lnTo>
                <a:lnTo>
                  <a:pt x="119696" y="1181099"/>
                </a:lnTo>
                <a:lnTo>
                  <a:pt x="109765" y="1155699"/>
                </a:lnTo>
                <a:lnTo>
                  <a:pt x="100233" y="1142999"/>
                </a:lnTo>
                <a:lnTo>
                  <a:pt x="91100" y="1130299"/>
                </a:lnTo>
                <a:lnTo>
                  <a:pt x="82377" y="1117599"/>
                </a:lnTo>
                <a:lnTo>
                  <a:pt x="74074" y="1092199"/>
                </a:lnTo>
                <a:lnTo>
                  <a:pt x="66191" y="1079499"/>
                </a:lnTo>
                <a:lnTo>
                  <a:pt x="58728" y="1054099"/>
                </a:lnTo>
                <a:lnTo>
                  <a:pt x="51695" y="1041399"/>
                </a:lnTo>
                <a:lnTo>
                  <a:pt x="45099" y="1028699"/>
                </a:lnTo>
                <a:lnTo>
                  <a:pt x="38941" y="1003299"/>
                </a:lnTo>
                <a:lnTo>
                  <a:pt x="33221" y="990599"/>
                </a:lnTo>
                <a:lnTo>
                  <a:pt x="27945" y="965199"/>
                </a:lnTo>
                <a:lnTo>
                  <a:pt x="23121" y="952499"/>
                </a:lnTo>
                <a:lnTo>
                  <a:pt x="18747" y="939799"/>
                </a:lnTo>
                <a:lnTo>
                  <a:pt x="14824" y="914399"/>
                </a:lnTo>
                <a:lnTo>
                  <a:pt x="11357" y="901699"/>
                </a:lnTo>
                <a:lnTo>
                  <a:pt x="8350" y="876299"/>
                </a:lnTo>
                <a:lnTo>
                  <a:pt x="5802" y="863599"/>
                </a:lnTo>
                <a:lnTo>
                  <a:pt x="3715" y="838199"/>
                </a:lnTo>
                <a:lnTo>
                  <a:pt x="2089" y="825499"/>
                </a:lnTo>
                <a:lnTo>
                  <a:pt x="928" y="800099"/>
                </a:lnTo>
                <a:lnTo>
                  <a:pt x="232" y="787399"/>
                </a:lnTo>
                <a:lnTo>
                  <a:pt x="0" y="761999"/>
                </a:lnTo>
                <a:lnTo>
                  <a:pt x="232" y="749299"/>
                </a:lnTo>
                <a:lnTo>
                  <a:pt x="928" y="723899"/>
                </a:lnTo>
                <a:lnTo>
                  <a:pt x="2089" y="711199"/>
                </a:lnTo>
                <a:lnTo>
                  <a:pt x="3715" y="685799"/>
                </a:lnTo>
                <a:lnTo>
                  <a:pt x="5802" y="673099"/>
                </a:lnTo>
                <a:lnTo>
                  <a:pt x="8350" y="647699"/>
                </a:lnTo>
                <a:lnTo>
                  <a:pt x="11357" y="634999"/>
                </a:lnTo>
                <a:lnTo>
                  <a:pt x="14824" y="609599"/>
                </a:lnTo>
                <a:lnTo>
                  <a:pt x="18747" y="596899"/>
                </a:lnTo>
                <a:lnTo>
                  <a:pt x="23121" y="571499"/>
                </a:lnTo>
                <a:lnTo>
                  <a:pt x="27945" y="558799"/>
                </a:lnTo>
                <a:lnTo>
                  <a:pt x="33221" y="546099"/>
                </a:lnTo>
                <a:lnTo>
                  <a:pt x="38941" y="520699"/>
                </a:lnTo>
                <a:lnTo>
                  <a:pt x="45099" y="507999"/>
                </a:lnTo>
                <a:lnTo>
                  <a:pt x="51695" y="482599"/>
                </a:lnTo>
                <a:lnTo>
                  <a:pt x="58728" y="469899"/>
                </a:lnTo>
                <a:lnTo>
                  <a:pt x="66191" y="457199"/>
                </a:lnTo>
                <a:lnTo>
                  <a:pt x="74074" y="431799"/>
                </a:lnTo>
                <a:lnTo>
                  <a:pt x="82377" y="419099"/>
                </a:lnTo>
                <a:lnTo>
                  <a:pt x="91100" y="406399"/>
                </a:lnTo>
                <a:lnTo>
                  <a:pt x="100233" y="380999"/>
                </a:lnTo>
                <a:lnTo>
                  <a:pt x="109765" y="368299"/>
                </a:lnTo>
                <a:lnTo>
                  <a:pt x="119696" y="355599"/>
                </a:lnTo>
                <a:lnTo>
                  <a:pt x="130025" y="330199"/>
                </a:lnTo>
                <a:lnTo>
                  <a:pt x="140740" y="317499"/>
                </a:lnTo>
                <a:lnTo>
                  <a:pt x="151829" y="304799"/>
                </a:lnTo>
                <a:lnTo>
                  <a:pt x="163292" y="292099"/>
                </a:lnTo>
                <a:lnTo>
                  <a:pt x="175128" y="279399"/>
                </a:lnTo>
                <a:lnTo>
                  <a:pt x="187322" y="266699"/>
                </a:lnTo>
                <a:lnTo>
                  <a:pt x="199862" y="241299"/>
                </a:lnTo>
                <a:lnTo>
                  <a:pt x="239531" y="203199"/>
                </a:lnTo>
                <a:lnTo>
                  <a:pt x="282074" y="165099"/>
                </a:lnTo>
                <a:lnTo>
                  <a:pt x="311927" y="139699"/>
                </a:lnTo>
                <a:lnTo>
                  <a:pt x="1231122" y="139699"/>
                </a:lnTo>
                <a:lnTo>
                  <a:pt x="1260975" y="165099"/>
                </a:lnTo>
                <a:lnTo>
                  <a:pt x="1289650" y="190499"/>
                </a:lnTo>
                <a:lnTo>
                  <a:pt x="1330304" y="228599"/>
                </a:lnTo>
                <a:lnTo>
                  <a:pt x="1355727" y="266699"/>
                </a:lnTo>
                <a:lnTo>
                  <a:pt x="1367922" y="279399"/>
                </a:lnTo>
                <a:lnTo>
                  <a:pt x="1402309" y="317499"/>
                </a:lnTo>
                <a:lnTo>
                  <a:pt x="1423354" y="355599"/>
                </a:lnTo>
                <a:lnTo>
                  <a:pt x="1433284" y="368299"/>
                </a:lnTo>
                <a:lnTo>
                  <a:pt x="1442816" y="380999"/>
                </a:lnTo>
                <a:lnTo>
                  <a:pt x="1451949" y="406399"/>
                </a:lnTo>
                <a:lnTo>
                  <a:pt x="1460672" y="419099"/>
                </a:lnTo>
                <a:lnTo>
                  <a:pt x="1468976" y="431799"/>
                </a:lnTo>
                <a:lnTo>
                  <a:pt x="1476858" y="457199"/>
                </a:lnTo>
                <a:lnTo>
                  <a:pt x="1484321" y="469899"/>
                </a:lnTo>
                <a:lnTo>
                  <a:pt x="1491354" y="482599"/>
                </a:lnTo>
                <a:lnTo>
                  <a:pt x="1497950" y="507999"/>
                </a:lnTo>
                <a:lnTo>
                  <a:pt x="1504108" y="520699"/>
                </a:lnTo>
                <a:lnTo>
                  <a:pt x="1509828" y="546099"/>
                </a:lnTo>
                <a:lnTo>
                  <a:pt x="1515104" y="558799"/>
                </a:lnTo>
                <a:lnTo>
                  <a:pt x="1519929" y="571499"/>
                </a:lnTo>
                <a:lnTo>
                  <a:pt x="1524302" y="596899"/>
                </a:lnTo>
                <a:lnTo>
                  <a:pt x="1528225" y="609599"/>
                </a:lnTo>
                <a:lnTo>
                  <a:pt x="1531692" y="634999"/>
                </a:lnTo>
                <a:lnTo>
                  <a:pt x="1534700" y="647699"/>
                </a:lnTo>
                <a:lnTo>
                  <a:pt x="1537247" y="673099"/>
                </a:lnTo>
                <a:lnTo>
                  <a:pt x="1539335" y="685799"/>
                </a:lnTo>
                <a:lnTo>
                  <a:pt x="1540960" y="711199"/>
                </a:lnTo>
                <a:lnTo>
                  <a:pt x="1542121" y="723899"/>
                </a:lnTo>
                <a:lnTo>
                  <a:pt x="1542818" y="749299"/>
                </a:lnTo>
                <a:lnTo>
                  <a:pt x="1543050" y="761999"/>
                </a:lnTo>
                <a:lnTo>
                  <a:pt x="1542818" y="787399"/>
                </a:lnTo>
                <a:lnTo>
                  <a:pt x="1542121" y="800099"/>
                </a:lnTo>
                <a:lnTo>
                  <a:pt x="1540960" y="825499"/>
                </a:lnTo>
                <a:lnTo>
                  <a:pt x="1539335" y="838199"/>
                </a:lnTo>
                <a:lnTo>
                  <a:pt x="1537247" y="863599"/>
                </a:lnTo>
                <a:lnTo>
                  <a:pt x="1534700" y="876299"/>
                </a:lnTo>
                <a:lnTo>
                  <a:pt x="1531692" y="901699"/>
                </a:lnTo>
                <a:lnTo>
                  <a:pt x="1528225" y="914399"/>
                </a:lnTo>
                <a:lnTo>
                  <a:pt x="1524302" y="939799"/>
                </a:lnTo>
                <a:lnTo>
                  <a:pt x="1519929" y="952499"/>
                </a:lnTo>
                <a:lnTo>
                  <a:pt x="1515104" y="965199"/>
                </a:lnTo>
                <a:lnTo>
                  <a:pt x="1509828" y="990599"/>
                </a:lnTo>
                <a:lnTo>
                  <a:pt x="1504108" y="1003299"/>
                </a:lnTo>
                <a:lnTo>
                  <a:pt x="1497950" y="1028699"/>
                </a:lnTo>
                <a:lnTo>
                  <a:pt x="1491354" y="1041399"/>
                </a:lnTo>
                <a:lnTo>
                  <a:pt x="1484321" y="1054099"/>
                </a:lnTo>
                <a:lnTo>
                  <a:pt x="1476858" y="1079499"/>
                </a:lnTo>
                <a:lnTo>
                  <a:pt x="1468976" y="1092199"/>
                </a:lnTo>
                <a:lnTo>
                  <a:pt x="1460673" y="1117599"/>
                </a:lnTo>
                <a:lnTo>
                  <a:pt x="1451949" y="1130299"/>
                </a:lnTo>
                <a:lnTo>
                  <a:pt x="1442816" y="1142999"/>
                </a:lnTo>
                <a:lnTo>
                  <a:pt x="1433284" y="1155699"/>
                </a:lnTo>
                <a:lnTo>
                  <a:pt x="1423354" y="1181099"/>
                </a:lnTo>
                <a:lnTo>
                  <a:pt x="1413024" y="1193799"/>
                </a:lnTo>
                <a:lnTo>
                  <a:pt x="1402309" y="1206499"/>
                </a:lnTo>
                <a:lnTo>
                  <a:pt x="1391220" y="1219199"/>
                </a:lnTo>
                <a:lnTo>
                  <a:pt x="1379757" y="1244599"/>
                </a:lnTo>
                <a:lnTo>
                  <a:pt x="1343187" y="1282699"/>
                </a:lnTo>
                <a:lnTo>
                  <a:pt x="1303519" y="1320799"/>
                </a:lnTo>
                <a:lnTo>
                  <a:pt x="1260975" y="1358899"/>
                </a:lnTo>
                <a:lnTo>
                  <a:pt x="1231122" y="1384299"/>
                </a:lnTo>
                <a:lnTo>
                  <a:pt x="1200161" y="1409699"/>
                </a:lnTo>
                <a:lnTo>
                  <a:pt x="1184284" y="1422399"/>
                </a:lnTo>
                <a:close/>
              </a:path>
              <a:path w="1543050" h="1536700">
                <a:moveTo>
                  <a:pt x="1118406" y="1460499"/>
                </a:moveTo>
                <a:lnTo>
                  <a:pt x="424643" y="1460499"/>
                </a:lnTo>
                <a:lnTo>
                  <a:pt x="391236" y="1435099"/>
                </a:lnTo>
                <a:lnTo>
                  <a:pt x="374881" y="1422399"/>
                </a:lnTo>
                <a:lnTo>
                  <a:pt x="1168168" y="1422399"/>
                </a:lnTo>
                <a:lnTo>
                  <a:pt x="1151813" y="1435099"/>
                </a:lnTo>
                <a:lnTo>
                  <a:pt x="1118406" y="1460499"/>
                </a:lnTo>
                <a:close/>
              </a:path>
              <a:path w="1543050" h="1536700">
                <a:moveTo>
                  <a:pt x="1084184" y="1473199"/>
                </a:moveTo>
                <a:lnTo>
                  <a:pt x="458865" y="1473199"/>
                </a:lnTo>
                <a:lnTo>
                  <a:pt x="441655" y="1460499"/>
                </a:lnTo>
                <a:lnTo>
                  <a:pt x="1101394" y="1460499"/>
                </a:lnTo>
                <a:lnTo>
                  <a:pt x="1084184" y="1473199"/>
                </a:lnTo>
                <a:close/>
              </a:path>
              <a:path w="1543050" h="1536700">
                <a:moveTo>
                  <a:pt x="1049187" y="1485899"/>
                </a:moveTo>
                <a:lnTo>
                  <a:pt x="493862" y="1485899"/>
                </a:lnTo>
                <a:lnTo>
                  <a:pt x="476275" y="1473199"/>
                </a:lnTo>
                <a:lnTo>
                  <a:pt x="1066774" y="1473199"/>
                </a:lnTo>
                <a:lnTo>
                  <a:pt x="1049187" y="1485899"/>
                </a:lnTo>
                <a:close/>
              </a:path>
              <a:path w="1543050" h="1536700">
                <a:moveTo>
                  <a:pt x="1013543" y="1498599"/>
                </a:moveTo>
                <a:lnTo>
                  <a:pt x="529506" y="1498599"/>
                </a:lnTo>
                <a:lnTo>
                  <a:pt x="511605" y="1485899"/>
                </a:lnTo>
                <a:lnTo>
                  <a:pt x="1031444" y="1485899"/>
                </a:lnTo>
                <a:lnTo>
                  <a:pt x="1013543" y="1498599"/>
                </a:lnTo>
                <a:close/>
              </a:path>
              <a:path w="1543050" h="1536700">
                <a:moveTo>
                  <a:pt x="977295" y="1511299"/>
                </a:moveTo>
                <a:lnTo>
                  <a:pt x="565754" y="1511299"/>
                </a:lnTo>
                <a:lnTo>
                  <a:pt x="547563" y="1498599"/>
                </a:lnTo>
                <a:lnTo>
                  <a:pt x="995486" y="1498599"/>
                </a:lnTo>
                <a:lnTo>
                  <a:pt x="977295" y="1511299"/>
                </a:lnTo>
                <a:close/>
              </a:path>
              <a:path w="1543050" h="1536700">
                <a:moveTo>
                  <a:pt x="940572" y="1523999"/>
                </a:moveTo>
                <a:lnTo>
                  <a:pt x="602477" y="1523999"/>
                </a:lnTo>
                <a:lnTo>
                  <a:pt x="584059" y="1511299"/>
                </a:lnTo>
                <a:lnTo>
                  <a:pt x="958990" y="1511299"/>
                </a:lnTo>
                <a:lnTo>
                  <a:pt x="940572" y="1523999"/>
                </a:lnTo>
                <a:close/>
              </a:path>
              <a:path w="1543050" h="1536700">
                <a:moveTo>
                  <a:pt x="865973" y="1536699"/>
                </a:moveTo>
                <a:lnTo>
                  <a:pt x="677076" y="1536699"/>
                </a:lnTo>
                <a:lnTo>
                  <a:pt x="658318" y="1523999"/>
                </a:lnTo>
                <a:lnTo>
                  <a:pt x="884731" y="1523999"/>
                </a:lnTo>
                <a:lnTo>
                  <a:pt x="865973" y="1536699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28559" y="36282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28559" y="4015238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23020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36080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24184" y="37168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624647" y="401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924070" y="40162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624711" y="37167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842955" y="3927911"/>
            <a:ext cx="169471" cy="1694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334499" y="4019550"/>
            <a:ext cx="4038600" cy="5772150"/>
          </a:xfrm>
          <a:custGeom>
            <a:avLst/>
            <a:gdLst/>
            <a:ahLst/>
            <a:cxnLst/>
            <a:rect l="l" t="t" r="r" b="b"/>
            <a:pathLst>
              <a:path w="4038600" h="5772150">
                <a:moveTo>
                  <a:pt x="0" y="0"/>
                </a:moveTo>
                <a:lnTo>
                  <a:pt x="4038599" y="0"/>
                </a:lnTo>
                <a:lnTo>
                  <a:pt x="4038599" y="5772149"/>
                </a:lnTo>
                <a:lnTo>
                  <a:pt x="0" y="577214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582274" y="3248024"/>
            <a:ext cx="1543050" cy="1536700"/>
          </a:xfrm>
          <a:custGeom>
            <a:avLst/>
            <a:gdLst/>
            <a:ahLst/>
            <a:cxnLst/>
            <a:rect l="l" t="t" r="r" b="b"/>
            <a:pathLst>
              <a:path w="1543050" h="1536700">
                <a:moveTo>
                  <a:pt x="922042" y="12699"/>
                </a:moveTo>
                <a:lnTo>
                  <a:pt x="621008" y="12699"/>
                </a:lnTo>
                <a:lnTo>
                  <a:pt x="639629" y="0"/>
                </a:lnTo>
                <a:lnTo>
                  <a:pt x="903420" y="0"/>
                </a:lnTo>
                <a:lnTo>
                  <a:pt x="922042" y="12699"/>
                </a:lnTo>
                <a:close/>
              </a:path>
              <a:path w="1543050" h="1536700">
                <a:moveTo>
                  <a:pt x="977295" y="25399"/>
                </a:moveTo>
                <a:lnTo>
                  <a:pt x="565754" y="25399"/>
                </a:lnTo>
                <a:lnTo>
                  <a:pt x="584059" y="12699"/>
                </a:lnTo>
                <a:lnTo>
                  <a:pt x="958990" y="12699"/>
                </a:lnTo>
                <a:lnTo>
                  <a:pt x="977295" y="25399"/>
                </a:lnTo>
                <a:close/>
              </a:path>
              <a:path w="1543050" h="1536700">
                <a:moveTo>
                  <a:pt x="1013543" y="38099"/>
                </a:moveTo>
                <a:lnTo>
                  <a:pt x="529506" y="38099"/>
                </a:lnTo>
                <a:lnTo>
                  <a:pt x="547563" y="25399"/>
                </a:lnTo>
                <a:lnTo>
                  <a:pt x="995487" y="25399"/>
                </a:lnTo>
                <a:lnTo>
                  <a:pt x="1013543" y="38099"/>
                </a:lnTo>
                <a:close/>
              </a:path>
              <a:path w="1543050" h="1536700">
                <a:moveTo>
                  <a:pt x="1049187" y="50799"/>
                </a:moveTo>
                <a:lnTo>
                  <a:pt x="493862" y="50799"/>
                </a:lnTo>
                <a:lnTo>
                  <a:pt x="511605" y="38099"/>
                </a:lnTo>
                <a:lnTo>
                  <a:pt x="1031444" y="38099"/>
                </a:lnTo>
                <a:lnTo>
                  <a:pt x="1049187" y="50799"/>
                </a:lnTo>
                <a:close/>
              </a:path>
              <a:path w="1543050" h="1536700">
                <a:moveTo>
                  <a:pt x="1084184" y="63499"/>
                </a:moveTo>
                <a:lnTo>
                  <a:pt x="458865" y="63499"/>
                </a:lnTo>
                <a:lnTo>
                  <a:pt x="476275" y="50799"/>
                </a:lnTo>
                <a:lnTo>
                  <a:pt x="1066774" y="50799"/>
                </a:lnTo>
                <a:lnTo>
                  <a:pt x="1084184" y="63499"/>
                </a:lnTo>
                <a:close/>
              </a:path>
              <a:path w="1543050" h="1536700">
                <a:moveTo>
                  <a:pt x="1135219" y="88899"/>
                </a:moveTo>
                <a:lnTo>
                  <a:pt x="407830" y="88899"/>
                </a:lnTo>
                <a:lnTo>
                  <a:pt x="441655" y="63499"/>
                </a:lnTo>
                <a:lnTo>
                  <a:pt x="1101394" y="63499"/>
                </a:lnTo>
                <a:lnTo>
                  <a:pt x="1135219" y="88899"/>
                </a:lnTo>
                <a:close/>
              </a:path>
              <a:path w="1543050" h="1536700">
                <a:moveTo>
                  <a:pt x="1215780" y="139699"/>
                </a:moveTo>
                <a:lnTo>
                  <a:pt x="327269" y="139699"/>
                </a:lnTo>
                <a:lnTo>
                  <a:pt x="342888" y="126999"/>
                </a:lnTo>
                <a:lnTo>
                  <a:pt x="358765" y="114299"/>
                </a:lnTo>
                <a:lnTo>
                  <a:pt x="374881" y="101599"/>
                </a:lnTo>
                <a:lnTo>
                  <a:pt x="391236" y="88899"/>
                </a:lnTo>
                <a:lnTo>
                  <a:pt x="1151813" y="88899"/>
                </a:lnTo>
                <a:lnTo>
                  <a:pt x="1168168" y="101599"/>
                </a:lnTo>
                <a:lnTo>
                  <a:pt x="1184284" y="114299"/>
                </a:lnTo>
                <a:lnTo>
                  <a:pt x="1200161" y="126999"/>
                </a:lnTo>
                <a:lnTo>
                  <a:pt x="1215780" y="139699"/>
                </a:lnTo>
                <a:close/>
              </a:path>
              <a:path w="1543050" h="1536700">
                <a:moveTo>
                  <a:pt x="1184284" y="1422399"/>
                </a:moveTo>
                <a:lnTo>
                  <a:pt x="358765" y="1422399"/>
                </a:lnTo>
                <a:lnTo>
                  <a:pt x="342888" y="1409699"/>
                </a:lnTo>
                <a:lnTo>
                  <a:pt x="311927" y="1384299"/>
                </a:lnTo>
                <a:lnTo>
                  <a:pt x="282074" y="1358899"/>
                </a:lnTo>
                <a:lnTo>
                  <a:pt x="253400" y="1333499"/>
                </a:lnTo>
                <a:lnTo>
                  <a:pt x="212746" y="1295399"/>
                </a:lnTo>
                <a:lnTo>
                  <a:pt x="175128" y="1257299"/>
                </a:lnTo>
                <a:lnTo>
                  <a:pt x="151829" y="1219199"/>
                </a:lnTo>
                <a:lnTo>
                  <a:pt x="140740" y="1206499"/>
                </a:lnTo>
                <a:lnTo>
                  <a:pt x="130025" y="1193799"/>
                </a:lnTo>
                <a:lnTo>
                  <a:pt x="119696" y="1181099"/>
                </a:lnTo>
                <a:lnTo>
                  <a:pt x="109765" y="1155699"/>
                </a:lnTo>
                <a:lnTo>
                  <a:pt x="100233" y="1142999"/>
                </a:lnTo>
                <a:lnTo>
                  <a:pt x="91100" y="1130299"/>
                </a:lnTo>
                <a:lnTo>
                  <a:pt x="82377" y="1117599"/>
                </a:lnTo>
                <a:lnTo>
                  <a:pt x="74074" y="1092199"/>
                </a:lnTo>
                <a:lnTo>
                  <a:pt x="66191" y="1079499"/>
                </a:lnTo>
                <a:lnTo>
                  <a:pt x="58728" y="1054099"/>
                </a:lnTo>
                <a:lnTo>
                  <a:pt x="51695" y="1041399"/>
                </a:lnTo>
                <a:lnTo>
                  <a:pt x="45099" y="1028699"/>
                </a:lnTo>
                <a:lnTo>
                  <a:pt x="38941" y="1003299"/>
                </a:lnTo>
                <a:lnTo>
                  <a:pt x="33221" y="990599"/>
                </a:lnTo>
                <a:lnTo>
                  <a:pt x="27945" y="965199"/>
                </a:lnTo>
                <a:lnTo>
                  <a:pt x="23121" y="952499"/>
                </a:lnTo>
                <a:lnTo>
                  <a:pt x="18747" y="939799"/>
                </a:lnTo>
                <a:lnTo>
                  <a:pt x="14824" y="914399"/>
                </a:lnTo>
                <a:lnTo>
                  <a:pt x="11357" y="901699"/>
                </a:lnTo>
                <a:lnTo>
                  <a:pt x="8350" y="876299"/>
                </a:lnTo>
                <a:lnTo>
                  <a:pt x="5802" y="863599"/>
                </a:lnTo>
                <a:lnTo>
                  <a:pt x="3715" y="838199"/>
                </a:lnTo>
                <a:lnTo>
                  <a:pt x="2089" y="825499"/>
                </a:lnTo>
                <a:lnTo>
                  <a:pt x="928" y="800099"/>
                </a:lnTo>
                <a:lnTo>
                  <a:pt x="232" y="787399"/>
                </a:lnTo>
                <a:lnTo>
                  <a:pt x="0" y="761999"/>
                </a:lnTo>
                <a:lnTo>
                  <a:pt x="232" y="749299"/>
                </a:lnTo>
                <a:lnTo>
                  <a:pt x="928" y="723899"/>
                </a:lnTo>
                <a:lnTo>
                  <a:pt x="2089" y="711199"/>
                </a:lnTo>
                <a:lnTo>
                  <a:pt x="3715" y="685799"/>
                </a:lnTo>
                <a:lnTo>
                  <a:pt x="5802" y="673099"/>
                </a:lnTo>
                <a:lnTo>
                  <a:pt x="8350" y="647699"/>
                </a:lnTo>
                <a:lnTo>
                  <a:pt x="11357" y="634999"/>
                </a:lnTo>
                <a:lnTo>
                  <a:pt x="14824" y="609599"/>
                </a:lnTo>
                <a:lnTo>
                  <a:pt x="18747" y="596899"/>
                </a:lnTo>
                <a:lnTo>
                  <a:pt x="23121" y="571499"/>
                </a:lnTo>
                <a:lnTo>
                  <a:pt x="27945" y="558799"/>
                </a:lnTo>
                <a:lnTo>
                  <a:pt x="33221" y="546099"/>
                </a:lnTo>
                <a:lnTo>
                  <a:pt x="38941" y="520699"/>
                </a:lnTo>
                <a:lnTo>
                  <a:pt x="45099" y="507999"/>
                </a:lnTo>
                <a:lnTo>
                  <a:pt x="51695" y="482599"/>
                </a:lnTo>
                <a:lnTo>
                  <a:pt x="58728" y="469899"/>
                </a:lnTo>
                <a:lnTo>
                  <a:pt x="66191" y="457199"/>
                </a:lnTo>
                <a:lnTo>
                  <a:pt x="74074" y="431799"/>
                </a:lnTo>
                <a:lnTo>
                  <a:pt x="82377" y="419099"/>
                </a:lnTo>
                <a:lnTo>
                  <a:pt x="91100" y="406399"/>
                </a:lnTo>
                <a:lnTo>
                  <a:pt x="100233" y="380999"/>
                </a:lnTo>
                <a:lnTo>
                  <a:pt x="109765" y="368299"/>
                </a:lnTo>
                <a:lnTo>
                  <a:pt x="119696" y="355599"/>
                </a:lnTo>
                <a:lnTo>
                  <a:pt x="130025" y="330199"/>
                </a:lnTo>
                <a:lnTo>
                  <a:pt x="140740" y="317499"/>
                </a:lnTo>
                <a:lnTo>
                  <a:pt x="151829" y="304799"/>
                </a:lnTo>
                <a:lnTo>
                  <a:pt x="163292" y="292099"/>
                </a:lnTo>
                <a:lnTo>
                  <a:pt x="175128" y="279399"/>
                </a:lnTo>
                <a:lnTo>
                  <a:pt x="187322" y="266699"/>
                </a:lnTo>
                <a:lnTo>
                  <a:pt x="199862" y="241299"/>
                </a:lnTo>
                <a:lnTo>
                  <a:pt x="239531" y="203199"/>
                </a:lnTo>
                <a:lnTo>
                  <a:pt x="282074" y="165099"/>
                </a:lnTo>
                <a:lnTo>
                  <a:pt x="311927" y="139699"/>
                </a:lnTo>
                <a:lnTo>
                  <a:pt x="1231122" y="139699"/>
                </a:lnTo>
                <a:lnTo>
                  <a:pt x="1260975" y="165099"/>
                </a:lnTo>
                <a:lnTo>
                  <a:pt x="1289650" y="190499"/>
                </a:lnTo>
                <a:lnTo>
                  <a:pt x="1330304" y="228599"/>
                </a:lnTo>
                <a:lnTo>
                  <a:pt x="1355727" y="266699"/>
                </a:lnTo>
                <a:lnTo>
                  <a:pt x="1367922" y="279399"/>
                </a:lnTo>
                <a:lnTo>
                  <a:pt x="1402309" y="317499"/>
                </a:lnTo>
                <a:lnTo>
                  <a:pt x="1423354" y="355599"/>
                </a:lnTo>
                <a:lnTo>
                  <a:pt x="1433284" y="368299"/>
                </a:lnTo>
                <a:lnTo>
                  <a:pt x="1442816" y="380999"/>
                </a:lnTo>
                <a:lnTo>
                  <a:pt x="1451949" y="406399"/>
                </a:lnTo>
                <a:lnTo>
                  <a:pt x="1460672" y="419099"/>
                </a:lnTo>
                <a:lnTo>
                  <a:pt x="1468976" y="431799"/>
                </a:lnTo>
                <a:lnTo>
                  <a:pt x="1476858" y="457199"/>
                </a:lnTo>
                <a:lnTo>
                  <a:pt x="1484321" y="469899"/>
                </a:lnTo>
                <a:lnTo>
                  <a:pt x="1491354" y="482599"/>
                </a:lnTo>
                <a:lnTo>
                  <a:pt x="1497950" y="507999"/>
                </a:lnTo>
                <a:lnTo>
                  <a:pt x="1504108" y="520699"/>
                </a:lnTo>
                <a:lnTo>
                  <a:pt x="1509828" y="546099"/>
                </a:lnTo>
                <a:lnTo>
                  <a:pt x="1515104" y="558799"/>
                </a:lnTo>
                <a:lnTo>
                  <a:pt x="1519929" y="571499"/>
                </a:lnTo>
                <a:lnTo>
                  <a:pt x="1524302" y="596899"/>
                </a:lnTo>
                <a:lnTo>
                  <a:pt x="1528225" y="609599"/>
                </a:lnTo>
                <a:lnTo>
                  <a:pt x="1531692" y="634999"/>
                </a:lnTo>
                <a:lnTo>
                  <a:pt x="1534700" y="647699"/>
                </a:lnTo>
                <a:lnTo>
                  <a:pt x="1537247" y="673099"/>
                </a:lnTo>
                <a:lnTo>
                  <a:pt x="1539335" y="685799"/>
                </a:lnTo>
                <a:lnTo>
                  <a:pt x="1540960" y="711199"/>
                </a:lnTo>
                <a:lnTo>
                  <a:pt x="1542121" y="723899"/>
                </a:lnTo>
                <a:lnTo>
                  <a:pt x="1542818" y="749299"/>
                </a:lnTo>
                <a:lnTo>
                  <a:pt x="1543050" y="761999"/>
                </a:lnTo>
                <a:lnTo>
                  <a:pt x="1542818" y="787399"/>
                </a:lnTo>
                <a:lnTo>
                  <a:pt x="1542121" y="800099"/>
                </a:lnTo>
                <a:lnTo>
                  <a:pt x="1540960" y="825499"/>
                </a:lnTo>
                <a:lnTo>
                  <a:pt x="1539335" y="838199"/>
                </a:lnTo>
                <a:lnTo>
                  <a:pt x="1537247" y="863599"/>
                </a:lnTo>
                <a:lnTo>
                  <a:pt x="1534700" y="876299"/>
                </a:lnTo>
                <a:lnTo>
                  <a:pt x="1531692" y="901699"/>
                </a:lnTo>
                <a:lnTo>
                  <a:pt x="1528225" y="914399"/>
                </a:lnTo>
                <a:lnTo>
                  <a:pt x="1524302" y="939799"/>
                </a:lnTo>
                <a:lnTo>
                  <a:pt x="1519929" y="952499"/>
                </a:lnTo>
                <a:lnTo>
                  <a:pt x="1515104" y="965199"/>
                </a:lnTo>
                <a:lnTo>
                  <a:pt x="1509828" y="990599"/>
                </a:lnTo>
                <a:lnTo>
                  <a:pt x="1504108" y="1003299"/>
                </a:lnTo>
                <a:lnTo>
                  <a:pt x="1497950" y="1028699"/>
                </a:lnTo>
                <a:lnTo>
                  <a:pt x="1491354" y="1041399"/>
                </a:lnTo>
                <a:lnTo>
                  <a:pt x="1484321" y="1054099"/>
                </a:lnTo>
                <a:lnTo>
                  <a:pt x="1476858" y="1079499"/>
                </a:lnTo>
                <a:lnTo>
                  <a:pt x="1468976" y="1092199"/>
                </a:lnTo>
                <a:lnTo>
                  <a:pt x="1460673" y="1117599"/>
                </a:lnTo>
                <a:lnTo>
                  <a:pt x="1451949" y="1130299"/>
                </a:lnTo>
                <a:lnTo>
                  <a:pt x="1442816" y="1142999"/>
                </a:lnTo>
                <a:lnTo>
                  <a:pt x="1433284" y="1155699"/>
                </a:lnTo>
                <a:lnTo>
                  <a:pt x="1423354" y="1181099"/>
                </a:lnTo>
                <a:lnTo>
                  <a:pt x="1413024" y="1193799"/>
                </a:lnTo>
                <a:lnTo>
                  <a:pt x="1402309" y="1206499"/>
                </a:lnTo>
                <a:lnTo>
                  <a:pt x="1391220" y="1219199"/>
                </a:lnTo>
                <a:lnTo>
                  <a:pt x="1379757" y="1244599"/>
                </a:lnTo>
                <a:lnTo>
                  <a:pt x="1343187" y="1282699"/>
                </a:lnTo>
                <a:lnTo>
                  <a:pt x="1303519" y="1320799"/>
                </a:lnTo>
                <a:lnTo>
                  <a:pt x="1260975" y="1358899"/>
                </a:lnTo>
                <a:lnTo>
                  <a:pt x="1231122" y="1384299"/>
                </a:lnTo>
                <a:lnTo>
                  <a:pt x="1200161" y="1409699"/>
                </a:lnTo>
                <a:lnTo>
                  <a:pt x="1184284" y="1422399"/>
                </a:lnTo>
                <a:close/>
              </a:path>
              <a:path w="1543050" h="1536700">
                <a:moveTo>
                  <a:pt x="1118406" y="1460499"/>
                </a:moveTo>
                <a:lnTo>
                  <a:pt x="424643" y="1460499"/>
                </a:lnTo>
                <a:lnTo>
                  <a:pt x="391236" y="1435099"/>
                </a:lnTo>
                <a:lnTo>
                  <a:pt x="374881" y="1422399"/>
                </a:lnTo>
                <a:lnTo>
                  <a:pt x="1168168" y="1422399"/>
                </a:lnTo>
                <a:lnTo>
                  <a:pt x="1151813" y="1435099"/>
                </a:lnTo>
                <a:lnTo>
                  <a:pt x="1118406" y="1460499"/>
                </a:lnTo>
                <a:close/>
              </a:path>
              <a:path w="1543050" h="1536700">
                <a:moveTo>
                  <a:pt x="1084184" y="1473199"/>
                </a:moveTo>
                <a:lnTo>
                  <a:pt x="458865" y="1473199"/>
                </a:lnTo>
                <a:lnTo>
                  <a:pt x="441655" y="1460499"/>
                </a:lnTo>
                <a:lnTo>
                  <a:pt x="1101394" y="1460499"/>
                </a:lnTo>
                <a:lnTo>
                  <a:pt x="1084184" y="1473199"/>
                </a:lnTo>
                <a:close/>
              </a:path>
              <a:path w="1543050" h="1536700">
                <a:moveTo>
                  <a:pt x="1049187" y="1485899"/>
                </a:moveTo>
                <a:lnTo>
                  <a:pt x="493862" y="1485899"/>
                </a:lnTo>
                <a:lnTo>
                  <a:pt x="476275" y="1473199"/>
                </a:lnTo>
                <a:lnTo>
                  <a:pt x="1066774" y="1473199"/>
                </a:lnTo>
                <a:lnTo>
                  <a:pt x="1049187" y="1485899"/>
                </a:lnTo>
                <a:close/>
              </a:path>
              <a:path w="1543050" h="1536700">
                <a:moveTo>
                  <a:pt x="1013543" y="1498599"/>
                </a:moveTo>
                <a:lnTo>
                  <a:pt x="529506" y="1498599"/>
                </a:lnTo>
                <a:lnTo>
                  <a:pt x="511605" y="1485899"/>
                </a:lnTo>
                <a:lnTo>
                  <a:pt x="1031444" y="1485899"/>
                </a:lnTo>
                <a:lnTo>
                  <a:pt x="1013543" y="1498599"/>
                </a:lnTo>
                <a:close/>
              </a:path>
              <a:path w="1543050" h="1536700">
                <a:moveTo>
                  <a:pt x="977295" y="1511299"/>
                </a:moveTo>
                <a:lnTo>
                  <a:pt x="565754" y="1511299"/>
                </a:lnTo>
                <a:lnTo>
                  <a:pt x="547563" y="1498599"/>
                </a:lnTo>
                <a:lnTo>
                  <a:pt x="995486" y="1498599"/>
                </a:lnTo>
                <a:lnTo>
                  <a:pt x="977295" y="1511299"/>
                </a:lnTo>
                <a:close/>
              </a:path>
              <a:path w="1543050" h="1536700">
                <a:moveTo>
                  <a:pt x="940572" y="1523999"/>
                </a:moveTo>
                <a:lnTo>
                  <a:pt x="602477" y="1523999"/>
                </a:lnTo>
                <a:lnTo>
                  <a:pt x="584059" y="1511299"/>
                </a:lnTo>
                <a:lnTo>
                  <a:pt x="958990" y="1511299"/>
                </a:lnTo>
                <a:lnTo>
                  <a:pt x="940572" y="1523999"/>
                </a:lnTo>
                <a:close/>
              </a:path>
              <a:path w="1543050" h="1536700">
                <a:moveTo>
                  <a:pt x="865973" y="1536699"/>
                </a:moveTo>
                <a:lnTo>
                  <a:pt x="677076" y="1536699"/>
                </a:lnTo>
                <a:lnTo>
                  <a:pt x="658318" y="1523999"/>
                </a:lnTo>
                <a:lnTo>
                  <a:pt x="884731" y="1523999"/>
                </a:lnTo>
                <a:lnTo>
                  <a:pt x="865973" y="1536699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248159" y="36282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248159" y="4015238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342620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955680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343785" y="37168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1044248" y="401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343671" y="40162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1044312" y="37167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1262555" y="3927911"/>
            <a:ext cx="169471" cy="1694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3754101" y="4019550"/>
            <a:ext cx="4038600" cy="5772150"/>
          </a:xfrm>
          <a:custGeom>
            <a:avLst/>
            <a:gdLst/>
            <a:ahLst/>
            <a:cxnLst/>
            <a:rect l="l" t="t" r="r" b="b"/>
            <a:pathLst>
              <a:path w="4038600" h="5772150">
                <a:moveTo>
                  <a:pt x="0" y="0"/>
                </a:moveTo>
                <a:lnTo>
                  <a:pt x="4038599" y="0"/>
                </a:lnTo>
                <a:lnTo>
                  <a:pt x="4038599" y="5772149"/>
                </a:lnTo>
                <a:lnTo>
                  <a:pt x="0" y="5772149"/>
                </a:lnTo>
                <a:lnTo>
                  <a:pt x="0" y="0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5001876" y="3248024"/>
            <a:ext cx="1543050" cy="1536700"/>
          </a:xfrm>
          <a:custGeom>
            <a:avLst/>
            <a:gdLst/>
            <a:ahLst/>
            <a:cxnLst/>
            <a:rect l="l" t="t" r="r" b="b"/>
            <a:pathLst>
              <a:path w="1543050" h="1536700">
                <a:moveTo>
                  <a:pt x="922042" y="12699"/>
                </a:moveTo>
                <a:lnTo>
                  <a:pt x="621008" y="12699"/>
                </a:lnTo>
                <a:lnTo>
                  <a:pt x="639629" y="0"/>
                </a:lnTo>
                <a:lnTo>
                  <a:pt x="903420" y="0"/>
                </a:lnTo>
                <a:lnTo>
                  <a:pt x="922042" y="12699"/>
                </a:lnTo>
                <a:close/>
              </a:path>
              <a:path w="1543050" h="1536700">
                <a:moveTo>
                  <a:pt x="977295" y="25399"/>
                </a:moveTo>
                <a:lnTo>
                  <a:pt x="565754" y="25399"/>
                </a:lnTo>
                <a:lnTo>
                  <a:pt x="584059" y="12699"/>
                </a:lnTo>
                <a:lnTo>
                  <a:pt x="958990" y="12699"/>
                </a:lnTo>
                <a:lnTo>
                  <a:pt x="977295" y="25399"/>
                </a:lnTo>
                <a:close/>
              </a:path>
              <a:path w="1543050" h="1536700">
                <a:moveTo>
                  <a:pt x="1013543" y="38099"/>
                </a:moveTo>
                <a:lnTo>
                  <a:pt x="529506" y="38099"/>
                </a:lnTo>
                <a:lnTo>
                  <a:pt x="547563" y="25399"/>
                </a:lnTo>
                <a:lnTo>
                  <a:pt x="995487" y="25399"/>
                </a:lnTo>
                <a:lnTo>
                  <a:pt x="1013543" y="38099"/>
                </a:lnTo>
                <a:close/>
              </a:path>
              <a:path w="1543050" h="1536700">
                <a:moveTo>
                  <a:pt x="1049187" y="50799"/>
                </a:moveTo>
                <a:lnTo>
                  <a:pt x="493862" y="50799"/>
                </a:lnTo>
                <a:lnTo>
                  <a:pt x="511605" y="38099"/>
                </a:lnTo>
                <a:lnTo>
                  <a:pt x="1031444" y="38099"/>
                </a:lnTo>
                <a:lnTo>
                  <a:pt x="1049187" y="50799"/>
                </a:lnTo>
                <a:close/>
              </a:path>
              <a:path w="1543050" h="1536700">
                <a:moveTo>
                  <a:pt x="1084184" y="63499"/>
                </a:moveTo>
                <a:lnTo>
                  <a:pt x="458865" y="63499"/>
                </a:lnTo>
                <a:lnTo>
                  <a:pt x="476275" y="50799"/>
                </a:lnTo>
                <a:lnTo>
                  <a:pt x="1066774" y="50799"/>
                </a:lnTo>
                <a:lnTo>
                  <a:pt x="1084184" y="63499"/>
                </a:lnTo>
                <a:close/>
              </a:path>
              <a:path w="1543050" h="1536700">
                <a:moveTo>
                  <a:pt x="1135219" y="88899"/>
                </a:moveTo>
                <a:lnTo>
                  <a:pt x="407830" y="88899"/>
                </a:lnTo>
                <a:lnTo>
                  <a:pt x="441655" y="63499"/>
                </a:lnTo>
                <a:lnTo>
                  <a:pt x="1101394" y="63499"/>
                </a:lnTo>
                <a:lnTo>
                  <a:pt x="1135219" y="88899"/>
                </a:lnTo>
                <a:close/>
              </a:path>
              <a:path w="1543050" h="1536700">
                <a:moveTo>
                  <a:pt x="1215780" y="139699"/>
                </a:moveTo>
                <a:lnTo>
                  <a:pt x="327269" y="139699"/>
                </a:lnTo>
                <a:lnTo>
                  <a:pt x="342888" y="126999"/>
                </a:lnTo>
                <a:lnTo>
                  <a:pt x="358765" y="114299"/>
                </a:lnTo>
                <a:lnTo>
                  <a:pt x="374881" y="101599"/>
                </a:lnTo>
                <a:lnTo>
                  <a:pt x="391236" y="88899"/>
                </a:lnTo>
                <a:lnTo>
                  <a:pt x="1151813" y="88899"/>
                </a:lnTo>
                <a:lnTo>
                  <a:pt x="1168168" y="101599"/>
                </a:lnTo>
                <a:lnTo>
                  <a:pt x="1184284" y="114299"/>
                </a:lnTo>
                <a:lnTo>
                  <a:pt x="1200161" y="126999"/>
                </a:lnTo>
                <a:lnTo>
                  <a:pt x="1215780" y="139699"/>
                </a:lnTo>
                <a:close/>
              </a:path>
              <a:path w="1543050" h="1536700">
                <a:moveTo>
                  <a:pt x="1184284" y="1422399"/>
                </a:moveTo>
                <a:lnTo>
                  <a:pt x="358765" y="1422399"/>
                </a:lnTo>
                <a:lnTo>
                  <a:pt x="342888" y="1409699"/>
                </a:lnTo>
                <a:lnTo>
                  <a:pt x="311927" y="1384299"/>
                </a:lnTo>
                <a:lnTo>
                  <a:pt x="282074" y="1358899"/>
                </a:lnTo>
                <a:lnTo>
                  <a:pt x="253400" y="1333499"/>
                </a:lnTo>
                <a:lnTo>
                  <a:pt x="212746" y="1295399"/>
                </a:lnTo>
                <a:lnTo>
                  <a:pt x="175128" y="1257299"/>
                </a:lnTo>
                <a:lnTo>
                  <a:pt x="151829" y="1219199"/>
                </a:lnTo>
                <a:lnTo>
                  <a:pt x="140740" y="1206499"/>
                </a:lnTo>
                <a:lnTo>
                  <a:pt x="130025" y="1193799"/>
                </a:lnTo>
                <a:lnTo>
                  <a:pt x="119696" y="1181099"/>
                </a:lnTo>
                <a:lnTo>
                  <a:pt x="109765" y="1155699"/>
                </a:lnTo>
                <a:lnTo>
                  <a:pt x="100233" y="1142999"/>
                </a:lnTo>
                <a:lnTo>
                  <a:pt x="91100" y="1130299"/>
                </a:lnTo>
                <a:lnTo>
                  <a:pt x="82377" y="1117599"/>
                </a:lnTo>
                <a:lnTo>
                  <a:pt x="74074" y="1092199"/>
                </a:lnTo>
                <a:lnTo>
                  <a:pt x="66191" y="1079499"/>
                </a:lnTo>
                <a:lnTo>
                  <a:pt x="58728" y="1054099"/>
                </a:lnTo>
                <a:lnTo>
                  <a:pt x="51695" y="1041399"/>
                </a:lnTo>
                <a:lnTo>
                  <a:pt x="45099" y="1028699"/>
                </a:lnTo>
                <a:lnTo>
                  <a:pt x="38941" y="1003299"/>
                </a:lnTo>
                <a:lnTo>
                  <a:pt x="33221" y="990599"/>
                </a:lnTo>
                <a:lnTo>
                  <a:pt x="27945" y="965199"/>
                </a:lnTo>
                <a:lnTo>
                  <a:pt x="23121" y="952499"/>
                </a:lnTo>
                <a:lnTo>
                  <a:pt x="18747" y="939799"/>
                </a:lnTo>
                <a:lnTo>
                  <a:pt x="14824" y="914399"/>
                </a:lnTo>
                <a:lnTo>
                  <a:pt x="11357" y="901699"/>
                </a:lnTo>
                <a:lnTo>
                  <a:pt x="8350" y="876299"/>
                </a:lnTo>
                <a:lnTo>
                  <a:pt x="5802" y="863599"/>
                </a:lnTo>
                <a:lnTo>
                  <a:pt x="3715" y="838199"/>
                </a:lnTo>
                <a:lnTo>
                  <a:pt x="2089" y="825499"/>
                </a:lnTo>
                <a:lnTo>
                  <a:pt x="928" y="800099"/>
                </a:lnTo>
                <a:lnTo>
                  <a:pt x="232" y="787399"/>
                </a:lnTo>
                <a:lnTo>
                  <a:pt x="0" y="761999"/>
                </a:lnTo>
                <a:lnTo>
                  <a:pt x="232" y="749299"/>
                </a:lnTo>
                <a:lnTo>
                  <a:pt x="928" y="723899"/>
                </a:lnTo>
                <a:lnTo>
                  <a:pt x="2089" y="711199"/>
                </a:lnTo>
                <a:lnTo>
                  <a:pt x="3715" y="685799"/>
                </a:lnTo>
                <a:lnTo>
                  <a:pt x="5802" y="673099"/>
                </a:lnTo>
                <a:lnTo>
                  <a:pt x="8350" y="647699"/>
                </a:lnTo>
                <a:lnTo>
                  <a:pt x="11357" y="634999"/>
                </a:lnTo>
                <a:lnTo>
                  <a:pt x="14824" y="609599"/>
                </a:lnTo>
                <a:lnTo>
                  <a:pt x="18747" y="596899"/>
                </a:lnTo>
                <a:lnTo>
                  <a:pt x="23121" y="571499"/>
                </a:lnTo>
                <a:lnTo>
                  <a:pt x="27945" y="558799"/>
                </a:lnTo>
                <a:lnTo>
                  <a:pt x="33221" y="546099"/>
                </a:lnTo>
                <a:lnTo>
                  <a:pt x="38941" y="520699"/>
                </a:lnTo>
                <a:lnTo>
                  <a:pt x="45099" y="507999"/>
                </a:lnTo>
                <a:lnTo>
                  <a:pt x="51695" y="482599"/>
                </a:lnTo>
                <a:lnTo>
                  <a:pt x="58728" y="469899"/>
                </a:lnTo>
                <a:lnTo>
                  <a:pt x="66191" y="457199"/>
                </a:lnTo>
                <a:lnTo>
                  <a:pt x="74074" y="431799"/>
                </a:lnTo>
                <a:lnTo>
                  <a:pt x="82377" y="419099"/>
                </a:lnTo>
                <a:lnTo>
                  <a:pt x="91100" y="406399"/>
                </a:lnTo>
                <a:lnTo>
                  <a:pt x="100233" y="380999"/>
                </a:lnTo>
                <a:lnTo>
                  <a:pt x="109765" y="368299"/>
                </a:lnTo>
                <a:lnTo>
                  <a:pt x="119696" y="355599"/>
                </a:lnTo>
                <a:lnTo>
                  <a:pt x="130025" y="330199"/>
                </a:lnTo>
                <a:lnTo>
                  <a:pt x="140740" y="317499"/>
                </a:lnTo>
                <a:lnTo>
                  <a:pt x="151829" y="304799"/>
                </a:lnTo>
                <a:lnTo>
                  <a:pt x="163292" y="292099"/>
                </a:lnTo>
                <a:lnTo>
                  <a:pt x="175128" y="279399"/>
                </a:lnTo>
                <a:lnTo>
                  <a:pt x="187322" y="266699"/>
                </a:lnTo>
                <a:lnTo>
                  <a:pt x="199862" y="241299"/>
                </a:lnTo>
                <a:lnTo>
                  <a:pt x="239531" y="203199"/>
                </a:lnTo>
                <a:lnTo>
                  <a:pt x="282074" y="165099"/>
                </a:lnTo>
                <a:lnTo>
                  <a:pt x="311927" y="139699"/>
                </a:lnTo>
                <a:lnTo>
                  <a:pt x="1231122" y="139699"/>
                </a:lnTo>
                <a:lnTo>
                  <a:pt x="1260975" y="165099"/>
                </a:lnTo>
                <a:lnTo>
                  <a:pt x="1289650" y="190499"/>
                </a:lnTo>
                <a:lnTo>
                  <a:pt x="1330304" y="228599"/>
                </a:lnTo>
                <a:lnTo>
                  <a:pt x="1355727" y="266699"/>
                </a:lnTo>
                <a:lnTo>
                  <a:pt x="1367922" y="279399"/>
                </a:lnTo>
                <a:lnTo>
                  <a:pt x="1402309" y="317499"/>
                </a:lnTo>
                <a:lnTo>
                  <a:pt x="1423354" y="355599"/>
                </a:lnTo>
                <a:lnTo>
                  <a:pt x="1433284" y="368299"/>
                </a:lnTo>
                <a:lnTo>
                  <a:pt x="1442816" y="380999"/>
                </a:lnTo>
                <a:lnTo>
                  <a:pt x="1451949" y="406399"/>
                </a:lnTo>
                <a:lnTo>
                  <a:pt x="1460672" y="419099"/>
                </a:lnTo>
                <a:lnTo>
                  <a:pt x="1468976" y="431799"/>
                </a:lnTo>
                <a:lnTo>
                  <a:pt x="1476858" y="457199"/>
                </a:lnTo>
                <a:lnTo>
                  <a:pt x="1484321" y="469899"/>
                </a:lnTo>
                <a:lnTo>
                  <a:pt x="1491354" y="482599"/>
                </a:lnTo>
                <a:lnTo>
                  <a:pt x="1497950" y="507999"/>
                </a:lnTo>
                <a:lnTo>
                  <a:pt x="1504108" y="520699"/>
                </a:lnTo>
                <a:lnTo>
                  <a:pt x="1509828" y="546099"/>
                </a:lnTo>
                <a:lnTo>
                  <a:pt x="1515104" y="558799"/>
                </a:lnTo>
                <a:lnTo>
                  <a:pt x="1519929" y="571499"/>
                </a:lnTo>
                <a:lnTo>
                  <a:pt x="1524302" y="596899"/>
                </a:lnTo>
                <a:lnTo>
                  <a:pt x="1528225" y="609599"/>
                </a:lnTo>
                <a:lnTo>
                  <a:pt x="1531692" y="634999"/>
                </a:lnTo>
                <a:lnTo>
                  <a:pt x="1534700" y="647699"/>
                </a:lnTo>
                <a:lnTo>
                  <a:pt x="1537247" y="673099"/>
                </a:lnTo>
                <a:lnTo>
                  <a:pt x="1539335" y="685799"/>
                </a:lnTo>
                <a:lnTo>
                  <a:pt x="1540960" y="711199"/>
                </a:lnTo>
                <a:lnTo>
                  <a:pt x="1542121" y="723899"/>
                </a:lnTo>
                <a:lnTo>
                  <a:pt x="1542818" y="749299"/>
                </a:lnTo>
                <a:lnTo>
                  <a:pt x="1543050" y="761999"/>
                </a:lnTo>
                <a:lnTo>
                  <a:pt x="1542818" y="787399"/>
                </a:lnTo>
                <a:lnTo>
                  <a:pt x="1542121" y="800099"/>
                </a:lnTo>
                <a:lnTo>
                  <a:pt x="1540960" y="825499"/>
                </a:lnTo>
                <a:lnTo>
                  <a:pt x="1539335" y="838199"/>
                </a:lnTo>
                <a:lnTo>
                  <a:pt x="1537247" y="863599"/>
                </a:lnTo>
                <a:lnTo>
                  <a:pt x="1534700" y="876299"/>
                </a:lnTo>
                <a:lnTo>
                  <a:pt x="1531692" y="901699"/>
                </a:lnTo>
                <a:lnTo>
                  <a:pt x="1528225" y="914399"/>
                </a:lnTo>
                <a:lnTo>
                  <a:pt x="1524302" y="939799"/>
                </a:lnTo>
                <a:lnTo>
                  <a:pt x="1519929" y="952499"/>
                </a:lnTo>
                <a:lnTo>
                  <a:pt x="1515104" y="965199"/>
                </a:lnTo>
                <a:lnTo>
                  <a:pt x="1509828" y="990599"/>
                </a:lnTo>
                <a:lnTo>
                  <a:pt x="1504108" y="1003299"/>
                </a:lnTo>
                <a:lnTo>
                  <a:pt x="1497950" y="1028699"/>
                </a:lnTo>
                <a:lnTo>
                  <a:pt x="1491354" y="1041399"/>
                </a:lnTo>
                <a:lnTo>
                  <a:pt x="1484321" y="1054099"/>
                </a:lnTo>
                <a:lnTo>
                  <a:pt x="1476858" y="1079499"/>
                </a:lnTo>
                <a:lnTo>
                  <a:pt x="1468976" y="1092199"/>
                </a:lnTo>
                <a:lnTo>
                  <a:pt x="1460673" y="1117599"/>
                </a:lnTo>
                <a:lnTo>
                  <a:pt x="1451949" y="1130299"/>
                </a:lnTo>
                <a:lnTo>
                  <a:pt x="1442816" y="1142999"/>
                </a:lnTo>
                <a:lnTo>
                  <a:pt x="1433284" y="1155699"/>
                </a:lnTo>
                <a:lnTo>
                  <a:pt x="1423354" y="1181099"/>
                </a:lnTo>
                <a:lnTo>
                  <a:pt x="1413024" y="1193799"/>
                </a:lnTo>
                <a:lnTo>
                  <a:pt x="1402309" y="1206499"/>
                </a:lnTo>
                <a:lnTo>
                  <a:pt x="1391220" y="1219199"/>
                </a:lnTo>
                <a:lnTo>
                  <a:pt x="1379757" y="1244599"/>
                </a:lnTo>
                <a:lnTo>
                  <a:pt x="1343187" y="1282699"/>
                </a:lnTo>
                <a:lnTo>
                  <a:pt x="1303519" y="1320799"/>
                </a:lnTo>
                <a:lnTo>
                  <a:pt x="1260975" y="1358899"/>
                </a:lnTo>
                <a:lnTo>
                  <a:pt x="1231122" y="1384299"/>
                </a:lnTo>
                <a:lnTo>
                  <a:pt x="1200161" y="1409699"/>
                </a:lnTo>
                <a:lnTo>
                  <a:pt x="1184284" y="1422399"/>
                </a:lnTo>
                <a:close/>
              </a:path>
              <a:path w="1543050" h="1536700">
                <a:moveTo>
                  <a:pt x="1118406" y="1460499"/>
                </a:moveTo>
                <a:lnTo>
                  <a:pt x="424643" y="1460499"/>
                </a:lnTo>
                <a:lnTo>
                  <a:pt x="391236" y="1435099"/>
                </a:lnTo>
                <a:lnTo>
                  <a:pt x="374881" y="1422399"/>
                </a:lnTo>
                <a:lnTo>
                  <a:pt x="1168168" y="1422399"/>
                </a:lnTo>
                <a:lnTo>
                  <a:pt x="1151813" y="1435099"/>
                </a:lnTo>
                <a:lnTo>
                  <a:pt x="1118406" y="1460499"/>
                </a:lnTo>
                <a:close/>
              </a:path>
              <a:path w="1543050" h="1536700">
                <a:moveTo>
                  <a:pt x="1084184" y="1473199"/>
                </a:moveTo>
                <a:lnTo>
                  <a:pt x="458865" y="1473199"/>
                </a:lnTo>
                <a:lnTo>
                  <a:pt x="441655" y="1460499"/>
                </a:lnTo>
                <a:lnTo>
                  <a:pt x="1101394" y="1460499"/>
                </a:lnTo>
                <a:lnTo>
                  <a:pt x="1084184" y="1473199"/>
                </a:lnTo>
                <a:close/>
              </a:path>
              <a:path w="1543050" h="1536700">
                <a:moveTo>
                  <a:pt x="1049187" y="1485899"/>
                </a:moveTo>
                <a:lnTo>
                  <a:pt x="493862" y="1485899"/>
                </a:lnTo>
                <a:lnTo>
                  <a:pt x="476275" y="1473199"/>
                </a:lnTo>
                <a:lnTo>
                  <a:pt x="1066774" y="1473199"/>
                </a:lnTo>
                <a:lnTo>
                  <a:pt x="1049187" y="1485899"/>
                </a:lnTo>
                <a:close/>
              </a:path>
              <a:path w="1543050" h="1536700">
                <a:moveTo>
                  <a:pt x="1013543" y="1498599"/>
                </a:moveTo>
                <a:lnTo>
                  <a:pt x="529506" y="1498599"/>
                </a:lnTo>
                <a:lnTo>
                  <a:pt x="511605" y="1485899"/>
                </a:lnTo>
                <a:lnTo>
                  <a:pt x="1031444" y="1485899"/>
                </a:lnTo>
                <a:lnTo>
                  <a:pt x="1013543" y="1498599"/>
                </a:lnTo>
                <a:close/>
              </a:path>
              <a:path w="1543050" h="1536700">
                <a:moveTo>
                  <a:pt x="977295" y="1511299"/>
                </a:moveTo>
                <a:lnTo>
                  <a:pt x="565754" y="1511299"/>
                </a:lnTo>
                <a:lnTo>
                  <a:pt x="547563" y="1498599"/>
                </a:lnTo>
                <a:lnTo>
                  <a:pt x="995486" y="1498599"/>
                </a:lnTo>
                <a:lnTo>
                  <a:pt x="977295" y="1511299"/>
                </a:lnTo>
                <a:close/>
              </a:path>
              <a:path w="1543050" h="1536700">
                <a:moveTo>
                  <a:pt x="940572" y="1523999"/>
                </a:moveTo>
                <a:lnTo>
                  <a:pt x="602477" y="1523999"/>
                </a:lnTo>
                <a:lnTo>
                  <a:pt x="584059" y="1511299"/>
                </a:lnTo>
                <a:lnTo>
                  <a:pt x="958990" y="1511299"/>
                </a:lnTo>
                <a:lnTo>
                  <a:pt x="940572" y="1523999"/>
                </a:lnTo>
                <a:close/>
              </a:path>
              <a:path w="1543050" h="1536700">
                <a:moveTo>
                  <a:pt x="865973" y="1536699"/>
                </a:moveTo>
                <a:lnTo>
                  <a:pt x="677076" y="1536699"/>
                </a:lnTo>
                <a:lnTo>
                  <a:pt x="658318" y="1523999"/>
                </a:lnTo>
                <a:lnTo>
                  <a:pt x="884731" y="1523999"/>
                </a:lnTo>
                <a:lnTo>
                  <a:pt x="865973" y="1536699"/>
                </a:lnTo>
                <a:close/>
              </a:path>
            </a:pathLst>
          </a:custGeom>
          <a:solidFill>
            <a:srgbClr val="FFE6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667759" y="3628295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65656" y="332528"/>
                </a:lnTo>
                <a:lnTo>
                  <a:pt x="10942" y="197053"/>
                </a:lnTo>
                <a:lnTo>
                  <a:pt x="0" y="61579"/>
                </a:lnTo>
                <a:lnTo>
                  <a:pt x="98484" y="0"/>
                </a:lnTo>
                <a:lnTo>
                  <a:pt x="196229" y="61579"/>
                </a:lnTo>
                <a:lnTo>
                  <a:pt x="185368" y="197053"/>
                </a:lnTo>
                <a:lnTo>
                  <a:pt x="131066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5667759" y="4015238"/>
            <a:ext cx="196850" cy="394335"/>
          </a:xfrm>
          <a:custGeom>
            <a:avLst/>
            <a:gdLst/>
            <a:ahLst/>
            <a:cxnLst/>
            <a:rect l="l" t="t" r="r" b="b"/>
            <a:pathLst>
              <a:path w="196850" h="394335">
                <a:moveTo>
                  <a:pt x="98484" y="394107"/>
                </a:moveTo>
                <a:lnTo>
                  <a:pt x="0" y="332528"/>
                </a:lnTo>
                <a:lnTo>
                  <a:pt x="10942" y="197053"/>
                </a:lnTo>
                <a:lnTo>
                  <a:pt x="65656" y="61579"/>
                </a:lnTo>
                <a:lnTo>
                  <a:pt x="98484" y="0"/>
                </a:lnTo>
                <a:lnTo>
                  <a:pt x="131066" y="61579"/>
                </a:lnTo>
                <a:lnTo>
                  <a:pt x="185368" y="197053"/>
                </a:lnTo>
                <a:lnTo>
                  <a:pt x="196229" y="332528"/>
                </a:lnTo>
                <a:lnTo>
                  <a:pt x="98484" y="394107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5762222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332529" y="196229"/>
                </a:moveTo>
                <a:lnTo>
                  <a:pt x="197054" y="185286"/>
                </a:lnTo>
                <a:lnTo>
                  <a:pt x="61579" y="130572"/>
                </a:lnTo>
                <a:lnTo>
                  <a:pt x="0" y="97744"/>
                </a:lnTo>
                <a:lnTo>
                  <a:pt x="61579" y="65162"/>
                </a:lnTo>
                <a:lnTo>
                  <a:pt x="197054" y="10860"/>
                </a:lnTo>
                <a:lnTo>
                  <a:pt x="332529" y="0"/>
                </a:lnTo>
                <a:lnTo>
                  <a:pt x="394109" y="97744"/>
                </a:lnTo>
                <a:lnTo>
                  <a:pt x="33252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5375281" y="3920551"/>
            <a:ext cx="394335" cy="196850"/>
          </a:xfrm>
          <a:custGeom>
            <a:avLst/>
            <a:gdLst/>
            <a:ahLst/>
            <a:cxnLst/>
            <a:rect l="l" t="t" r="r" b="b"/>
            <a:pathLst>
              <a:path w="394334" h="196850">
                <a:moveTo>
                  <a:pt x="61579" y="196229"/>
                </a:moveTo>
                <a:lnTo>
                  <a:pt x="0" y="97744"/>
                </a:lnTo>
                <a:lnTo>
                  <a:pt x="61579" y="0"/>
                </a:lnTo>
                <a:lnTo>
                  <a:pt x="197053" y="10860"/>
                </a:lnTo>
                <a:lnTo>
                  <a:pt x="332528" y="65162"/>
                </a:lnTo>
                <a:lnTo>
                  <a:pt x="394107" y="97744"/>
                </a:lnTo>
                <a:lnTo>
                  <a:pt x="332528" y="130572"/>
                </a:lnTo>
                <a:lnTo>
                  <a:pt x="197053" y="185286"/>
                </a:lnTo>
                <a:lnTo>
                  <a:pt x="61579" y="196229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763385" y="37168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605"/>
                </a:moveTo>
                <a:lnTo>
                  <a:pt x="20386" y="237905"/>
                </a:lnTo>
                <a:lnTo>
                  <a:pt x="77586" y="103514"/>
                </a:lnTo>
                <a:lnTo>
                  <a:pt x="165662" y="0"/>
                </a:lnTo>
                <a:lnTo>
                  <a:pt x="278676" y="25927"/>
                </a:lnTo>
                <a:lnTo>
                  <a:pt x="304390" y="138728"/>
                </a:lnTo>
                <a:lnTo>
                  <a:pt x="200900" y="226829"/>
                </a:lnTo>
                <a:lnTo>
                  <a:pt x="66628" y="284148"/>
                </a:lnTo>
                <a:lnTo>
                  <a:pt x="0" y="304605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5463848" y="4016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8728" y="304390"/>
                </a:moveTo>
                <a:lnTo>
                  <a:pt x="25927" y="278676"/>
                </a:lnTo>
                <a:lnTo>
                  <a:pt x="0" y="165661"/>
                </a:lnTo>
                <a:lnTo>
                  <a:pt x="103514" y="77585"/>
                </a:lnTo>
                <a:lnTo>
                  <a:pt x="237904" y="20385"/>
                </a:lnTo>
                <a:lnTo>
                  <a:pt x="304604" y="0"/>
                </a:lnTo>
                <a:lnTo>
                  <a:pt x="284146" y="66628"/>
                </a:lnTo>
                <a:lnTo>
                  <a:pt x="226828" y="200900"/>
                </a:lnTo>
                <a:lnTo>
                  <a:pt x="138728" y="304390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5763271" y="401628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5841" y="304426"/>
                </a:moveTo>
                <a:lnTo>
                  <a:pt x="77745" y="200931"/>
                </a:lnTo>
                <a:lnTo>
                  <a:pt x="20445" y="66640"/>
                </a:lnTo>
                <a:lnTo>
                  <a:pt x="0" y="0"/>
                </a:lnTo>
                <a:lnTo>
                  <a:pt x="66700" y="20386"/>
                </a:lnTo>
                <a:lnTo>
                  <a:pt x="201090" y="77586"/>
                </a:lnTo>
                <a:lnTo>
                  <a:pt x="304605" y="165662"/>
                </a:lnTo>
                <a:lnTo>
                  <a:pt x="278679" y="278678"/>
                </a:lnTo>
                <a:lnTo>
                  <a:pt x="165841" y="304426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5463913" y="3716752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427" y="304602"/>
                </a:moveTo>
                <a:lnTo>
                  <a:pt x="237786" y="284156"/>
                </a:lnTo>
                <a:lnTo>
                  <a:pt x="103494" y="226857"/>
                </a:lnTo>
                <a:lnTo>
                  <a:pt x="0" y="138761"/>
                </a:lnTo>
                <a:lnTo>
                  <a:pt x="25749" y="25925"/>
                </a:lnTo>
                <a:lnTo>
                  <a:pt x="138763" y="0"/>
                </a:lnTo>
                <a:lnTo>
                  <a:pt x="226840" y="103513"/>
                </a:lnTo>
                <a:lnTo>
                  <a:pt x="284040" y="237902"/>
                </a:lnTo>
                <a:lnTo>
                  <a:pt x="304427" y="304602"/>
                </a:lnTo>
                <a:close/>
              </a:path>
            </a:pathLst>
          </a:custGeom>
          <a:solidFill>
            <a:srgbClr val="B861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5682157" y="3927911"/>
            <a:ext cx="169471" cy="169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93799" y="4633794"/>
            <a:ext cx="3645535" cy="471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8279">
              <a:lnSpc>
                <a:spcPct val="100000"/>
              </a:lnSpc>
              <a:spcBef>
                <a:spcPts val="100"/>
              </a:spcBef>
            </a:pPr>
            <a:r>
              <a:rPr dirty="0" sz="2400" spc="110" b="1">
                <a:solidFill>
                  <a:srgbClr val="0E7D80"/>
                </a:solidFill>
                <a:latin typeface="Century Gothic"/>
                <a:cs typeface="Century Gothic"/>
              </a:rPr>
              <a:t>Primer </a:t>
            </a:r>
            <a:r>
              <a:rPr dirty="0" sz="2400" spc="65" b="1">
                <a:solidFill>
                  <a:srgbClr val="0E7D80"/>
                </a:solidFill>
                <a:latin typeface="Century Gothic"/>
                <a:cs typeface="Century Gothic"/>
              </a:rPr>
              <a:t>&amp;</a:t>
            </a:r>
            <a:r>
              <a:rPr dirty="0" sz="2400" spc="5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400" spc="40" b="1">
                <a:solidFill>
                  <a:srgbClr val="0E7D80"/>
                </a:solidFill>
                <a:latin typeface="Century Gothic"/>
                <a:cs typeface="Century Gothic"/>
              </a:rPr>
              <a:t>Sekunder</a:t>
            </a:r>
            <a:endParaRPr sz="2400">
              <a:latin typeface="Century Gothic"/>
              <a:cs typeface="Century Gothic"/>
            </a:endParaRPr>
          </a:p>
          <a:p>
            <a:pPr algn="ctr" marL="12700" marR="5080" indent="-3810">
              <a:lnSpc>
                <a:spcPct val="115399"/>
              </a:lnSpc>
              <a:spcBef>
                <a:spcPts val="1680"/>
              </a:spcBef>
            </a:pPr>
            <a:r>
              <a:rPr dirty="0" sz="1300" spc="70">
                <a:solidFill>
                  <a:srgbClr val="0E7D80"/>
                </a:solidFill>
                <a:latin typeface="Tahoma"/>
                <a:cs typeface="Tahoma"/>
              </a:rPr>
              <a:t>Walaupun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kita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menjadi </a:t>
            </a:r>
            <a:r>
              <a:rPr dirty="0" sz="1300" spc="85">
                <a:solidFill>
                  <a:srgbClr val="0E7D80"/>
                </a:solidFill>
                <a:latin typeface="Tahoma"/>
                <a:cs typeface="Tahoma"/>
              </a:rPr>
              <a:t>anggota </a:t>
            </a:r>
            <a:r>
              <a:rPr dirty="0" sz="1300" spc="90">
                <a:solidFill>
                  <a:srgbClr val="0E7D80"/>
                </a:solidFill>
                <a:latin typeface="Tahoma"/>
                <a:cs typeface="Tahoma"/>
              </a:rPr>
              <a:t>banyak 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kelompok,kita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terikat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secara </a:t>
            </a:r>
            <a:r>
              <a:rPr dirty="0" sz="1300" spc="65">
                <a:solidFill>
                  <a:srgbClr val="0E7D80"/>
                </a:solidFill>
                <a:latin typeface="Tahoma"/>
                <a:cs typeface="Tahoma"/>
              </a:rPr>
              <a:t>emosional</a:t>
            </a:r>
            <a:r>
              <a:rPr dirty="0" sz="1300" spc="-22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100">
                <a:solidFill>
                  <a:srgbClr val="0E7D80"/>
                </a:solidFill>
                <a:latin typeface="Tahoma"/>
                <a:cs typeface="Tahoma"/>
              </a:rPr>
              <a:t>pada 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beberapa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300" spc="20">
                <a:solidFill>
                  <a:srgbClr val="0E7D80"/>
                </a:solidFill>
                <a:latin typeface="Tahoma"/>
                <a:cs typeface="Tahoma"/>
              </a:rPr>
              <a:t>saja. </a:t>
            </a:r>
            <a:r>
              <a:rPr dirty="0" sz="1300" spc="70">
                <a:solidFill>
                  <a:srgbClr val="0E7D80"/>
                </a:solidFill>
                <a:latin typeface="Tahoma"/>
                <a:cs typeface="Tahoma"/>
              </a:rPr>
              <a:t>Hubungan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kita 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dengan </a:t>
            </a:r>
            <a:r>
              <a:rPr dirty="0" sz="1300" spc="65">
                <a:solidFill>
                  <a:srgbClr val="0E7D80"/>
                </a:solidFill>
                <a:latin typeface="Tahoma"/>
                <a:cs typeface="Tahoma"/>
              </a:rPr>
              <a:t>keluarga,kawan-kawan</a:t>
            </a:r>
            <a:r>
              <a:rPr dirty="0" sz="1300" spc="-8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sepermainan, 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dan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tetangga-tetangga </a:t>
            </a:r>
            <a:r>
              <a:rPr dirty="0" sz="1300" spc="9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300" spc="35">
                <a:solidFill>
                  <a:srgbClr val="0E7D80"/>
                </a:solidFill>
                <a:latin typeface="Tahoma"/>
                <a:cs typeface="Tahoma"/>
              </a:rPr>
              <a:t>dekat.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Terasa  </a:t>
            </a:r>
            <a:r>
              <a:rPr dirty="0" sz="1300" spc="35">
                <a:solidFill>
                  <a:srgbClr val="0E7D80"/>
                </a:solidFill>
                <a:latin typeface="Tahoma"/>
                <a:cs typeface="Tahoma"/>
              </a:rPr>
              <a:t>lebih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akrab,lebih </a:t>
            </a:r>
            <a:r>
              <a:rPr dirty="0" sz="1300" spc="45">
                <a:solidFill>
                  <a:srgbClr val="0E7D80"/>
                </a:solidFill>
                <a:latin typeface="Tahoma"/>
                <a:cs typeface="Tahoma"/>
              </a:rPr>
              <a:t>personal, </a:t>
            </a:r>
            <a:r>
              <a:rPr dirty="0" sz="1300" spc="35">
                <a:solidFill>
                  <a:srgbClr val="0E7D80"/>
                </a:solidFill>
                <a:latin typeface="Tahoma"/>
                <a:cs typeface="Tahoma"/>
              </a:rPr>
              <a:t>lebih </a:t>
            </a:r>
            <a:r>
              <a:rPr dirty="0" sz="1300" spc="60">
                <a:solidFill>
                  <a:srgbClr val="0E7D80"/>
                </a:solidFill>
                <a:latin typeface="Tahoma"/>
                <a:cs typeface="Tahoma"/>
              </a:rPr>
              <a:t>menyentuh  </a:t>
            </a:r>
            <a:r>
              <a:rPr dirty="0" sz="1300" spc="40">
                <a:solidFill>
                  <a:srgbClr val="0E7D80"/>
                </a:solidFill>
                <a:latin typeface="Tahoma"/>
                <a:cs typeface="Tahoma"/>
              </a:rPr>
              <a:t>hati </a:t>
            </a:r>
            <a:r>
              <a:rPr dirty="0" sz="1300" spc="15">
                <a:solidFill>
                  <a:srgbClr val="0E7D80"/>
                </a:solidFill>
                <a:latin typeface="Tahoma"/>
                <a:cs typeface="Tahoma"/>
              </a:rPr>
              <a:t>kita.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300" spc="45">
                <a:solidFill>
                  <a:srgbClr val="0E7D80"/>
                </a:solidFill>
                <a:latin typeface="Tahoma"/>
                <a:cs typeface="Tahoma"/>
              </a:rPr>
              <a:t>seperti </a:t>
            </a:r>
            <a:r>
              <a:rPr dirty="0" sz="1300" spc="10">
                <a:solidFill>
                  <a:srgbClr val="0E7D80"/>
                </a:solidFill>
                <a:latin typeface="Tahoma"/>
                <a:cs typeface="Tahoma"/>
              </a:rPr>
              <a:t>ini </a:t>
            </a:r>
            <a:r>
              <a:rPr dirty="0" sz="1300" spc="45">
                <a:solidFill>
                  <a:srgbClr val="0E7D80"/>
                </a:solidFill>
                <a:latin typeface="Tahoma"/>
                <a:cs typeface="Tahoma"/>
              </a:rPr>
              <a:t>disebut oleh  </a:t>
            </a:r>
            <a:r>
              <a:rPr dirty="0" sz="1300" spc="60">
                <a:solidFill>
                  <a:srgbClr val="0E7D80"/>
                </a:solidFill>
                <a:latin typeface="Tahoma"/>
                <a:cs typeface="Tahoma"/>
              </a:rPr>
              <a:t>Charles Horton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Cooley </a:t>
            </a:r>
            <a:r>
              <a:rPr dirty="0" sz="1300" spc="-20">
                <a:solidFill>
                  <a:srgbClr val="0E7D80"/>
                </a:solidFill>
                <a:latin typeface="Tahoma"/>
                <a:cs typeface="Tahoma"/>
              </a:rPr>
              <a:t>(1909)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sebagai  kelompok </a:t>
            </a:r>
            <a:r>
              <a:rPr dirty="0" sz="1300" spc="30">
                <a:solidFill>
                  <a:srgbClr val="0E7D80"/>
                </a:solidFill>
                <a:latin typeface="Tahoma"/>
                <a:cs typeface="Tahoma"/>
              </a:rPr>
              <a:t>primer.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“By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primary </a:t>
            </a:r>
            <a:r>
              <a:rPr dirty="0" sz="1300" spc="70">
                <a:solidFill>
                  <a:srgbClr val="0E7D80"/>
                </a:solidFill>
                <a:latin typeface="Tahoma"/>
                <a:cs typeface="Tahoma"/>
              </a:rPr>
              <a:t>group </a:t>
            </a:r>
            <a:r>
              <a:rPr dirty="0" sz="1300" spc="-20">
                <a:solidFill>
                  <a:srgbClr val="0E7D80"/>
                </a:solidFill>
                <a:latin typeface="Tahoma"/>
                <a:cs typeface="Tahoma"/>
              </a:rPr>
              <a:t>i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mean 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those </a:t>
            </a:r>
            <a:r>
              <a:rPr dirty="0" sz="1300" spc="65">
                <a:solidFill>
                  <a:srgbClr val="0E7D80"/>
                </a:solidFill>
                <a:latin typeface="Tahoma"/>
                <a:cs typeface="Tahoma"/>
              </a:rPr>
              <a:t>characterized </a:t>
            </a:r>
            <a:r>
              <a:rPr dirty="0" sz="1300" spc="90">
                <a:solidFill>
                  <a:srgbClr val="0E7D80"/>
                </a:solidFill>
                <a:latin typeface="Tahoma"/>
                <a:cs typeface="Tahoma"/>
              </a:rPr>
              <a:t>by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intimate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face-to-face  </a:t>
            </a:r>
            <a:r>
              <a:rPr dirty="0" sz="1300" spc="60">
                <a:solidFill>
                  <a:srgbClr val="0E7D80"/>
                </a:solidFill>
                <a:latin typeface="Tahoma"/>
                <a:cs typeface="Tahoma"/>
              </a:rPr>
              <a:t>association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and </a:t>
            </a:r>
            <a:r>
              <a:rPr dirty="0" sz="1300" spc="45">
                <a:solidFill>
                  <a:srgbClr val="0E7D80"/>
                </a:solidFill>
                <a:latin typeface="Tahoma"/>
                <a:cs typeface="Tahoma"/>
              </a:rPr>
              <a:t>cooperation,” </a:t>
            </a:r>
            <a:r>
              <a:rPr dirty="0" sz="1300" spc="35">
                <a:solidFill>
                  <a:srgbClr val="0E7D80"/>
                </a:solidFill>
                <a:latin typeface="Tahoma"/>
                <a:cs typeface="Tahoma"/>
              </a:rPr>
              <a:t>tentu  </a:t>
            </a:r>
            <a:r>
              <a:rPr dirty="0" sz="1300" spc="45">
                <a:solidFill>
                  <a:srgbClr val="0E7D80"/>
                </a:solidFill>
                <a:latin typeface="Tahoma"/>
                <a:cs typeface="Tahoma"/>
              </a:rPr>
              <a:t>aaja,defenisi </a:t>
            </a:r>
            <a:r>
              <a:rPr dirty="0" sz="1300" spc="10">
                <a:solidFill>
                  <a:srgbClr val="0E7D80"/>
                </a:solidFill>
                <a:latin typeface="Tahoma"/>
                <a:cs typeface="Tahoma"/>
              </a:rPr>
              <a:t>ini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tidak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secara </a:t>
            </a:r>
            <a:r>
              <a:rPr dirty="0" sz="1300" spc="70">
                <a:solidFill>
                  <a:srgbClr val="0E7D80"/>
                </a:solidFill>
                <a:latin typeface="Tahoma"/>
                <a:cs typeface="Tahoma"/>
              </a:rPr>
              <a:t>lengkap  </a:t>
            </a:r>
            <a:r>
              <a:rPr dirty="0" sz="1300" spc="90">
                <a:solidFill>
                  <a:srgbClr val="0E7D80"/>
                </a:solidFill>
                <a:latin typeface="Tahoma"/>
                <a:cs typeface="Tahoma"/>
              </a:rPr>
              <a:t>memaparkan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karakteristik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300" spc="-16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30">
                <a:solidFill>
                  <a:srgbClr val="0E7D80"/>
                </a:solidFill>
                <a:latin typeface="Tahoma"/>
                <a:cs typeface="Tahoma"/>
              </a:rPr>
              <a:t>primer.</a:t>
            </a:r>
            <a:endParaRPr sz="1300">
              <a:latin typeface="Tahoma"/>
              <a:cs typeface="Tahoma"/>
            </a:endParaRPr>
          </a:p>
          <a:p>
            <a:pPr algn="ctr" marL="93345" marR="88900">
              <a:lnSpc>
                <a:spcPct val="115399"/>
              </a:lnSpc>
            </a:pP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sekunder yaitu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adalah</a:t>
            </a:r>
            <a:r>
              <a:rPr dirty="0" sz="1300" spc="-19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75">
                <a:solidFill>
                  <a:srgbClr val="0E7D80"/>
                </a:solidFill>
                <a:latin typeface="Tahoma"/>
                <a:cs typeface="Tahoma"/>
              </a:rPr>
              <a:t>kelompok  </a:t>
            </a:r>
            <a:r>
              <a:rPr dirty="0" sz="1300" spc="60">
                <a:solidFill>
                  <a:srgbClr val="0E7D80"/>
                </a:solidFill>
                <a:latin typeface="Tahoma"/>
                <a:cs typeface="Tahoma"/>
              </a:rPr>
              <a:t>primer </a:t>
            </a:r>
            <a:r>
              <a:rPr dirty="0" sz="1300" spc="90">
                <a:solidFill>
                  <a:srgbClr val="0E7D80"/>
                </a:solidFill>
                <a:latin typeface="Tahoma"/>
                <a:cs typeface="Tahoma"/>
              </a:rPr>
              <a:t>bagaimana </a:t>
            </a:r>
            <a:r>
              <a:rPr dirty="0" sz="1300" spc="65">
                <a:solidFill>
                  <a:srgbClr val="0E7D80"/>
                </a:solidFill>
                <a:latin typeface="Tahoma"/>
                <a:cs typeface="Tahoma"/>
              </a:rPr>
              <a:t>hubungan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kita  </a:t>
            </a:r>
            <a:r>
              <a:rPr dirty="0" sz="1300" spc="80">
                <a:solidFill>
                  <a:srgbClr val="0E7D80"/>
                </a:solidFill>
                <a:latin typeface="Tahoma"/>
                <a:cs typeface="Tahoma"/>
              </a:rPr>
              <a:t>dengannya </a:t>
            </a:r>
            <a:r>
              <a:rPr dirty="0" sz="1300" spc="55">
                <a:solidFill>
                  <a:srgbClr val="0E7D80"/>
                </a:solidFill>
                <a:latin typeface="Tahoma"/>
                <a:cs typeface="Tahoma"/>
              </a:rPr>
              <a:t>tidak akrab,tidak</a:t>
            </a:r>
            <a:r>
              <a:rPr dirty="0" sz="1300" spc="-8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personal,tidak  </a:t>
            </a:r>
            <a:r>
              <a:rPr dirty="0" sz="1300" spc="60">
                <a:solidFill>
                  <a:srgbClr val="0E7D80"/>
                </a:solidFill>
                <a:latin typeface="Tahoma"/>
                <a:cs typeface="Tahoma"/>
              </a:rPr>
              <a:t>menyentuh </a:t>
            </a:r>
            <a:r>
              <a:rPr dirty="0" sz="1300" spc="40">
                <a:solidFill>
                  <a:srgbClr val="0E7D80"/>
                </a:solidFill>
                <a:latin typeface="Tahoma"/>
                <a:cs typeface="Tahoma"/>
              </a:rPr>
              <a:t>hati </a:t>
            </a:r>
            <a:r>
              <a:rPr dirty="0" sz="1300" spc="15">
                <a:solidFill>
                  <a:srgbClr val="0E7D80"/>
                </a:solidFill>
                <a:latin typeface="Tahoma"/>
                <a:cs typeface="Tahoma"/>
              </a:rPr>
              <a:t>kita. </a:t>
            </a:r>
            <a:r>
              <a:rPr dirty="0" sz="1300" spc="70">
                <a:solidFill>
                  <a:srgbClr val="0E7D80"/>
                </a:solidFill>
                <a:latin typeface="Tahoma"/>
                <a:cs typeface="Tahoma"/>
              </a:rPr>
              <a:t>Contohnya </a:t>
            </a:r>
            <a:r>
              <a:rPr dirty="0" sz="1300" spc="65">
                <a:solidFill>
                  <a:srgbClr val="0E7D80"/>
                </a:solidFill>
                <a:latin typeface="Tahoma"/>
                <a:cs typeface="Tahoma"/>
              </a:rPr>
              <a:t>organisasi  </a:t>
            </a:r>
            <a:r>
              <a:rPr dirty="0" sz="1300" spc="50">
                <a:solidFill>
                  <a:srgbClr val="0E7D80"/>
                </a:solidFill>
                <a:latin typeface="Tahoma"/>
                <a:cs typeface="Tahoma"/>
              </a:rPr>
              <a:t>massa,fakultas,serikat</a:t>
            </a:r>
            <a:r>
              <a:rPr dirty="0" sz="13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300" spc="25">
                <a:solidFill>
                  <a:srgbClr val="0E7D80"/>
                </a:solidFill>
                <a:latin typeface="Tahoma"/>
                <a:cs typeface="Tahoma"/>
              </a:rPr>
              <a:t>buruh,dll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12005" y="4584064"/>
            <a:ext cx="3252470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35" b="1">
                <a:solidFill>
                  <a:srgbClr val="0E7D80"/>
                </a:solidFill>
                <a:latin typeface="Century Gothic"/>
                <a:cs typeface="Century Gothic"/>
              </a:rPr>
              <a:t>Ingroup </a:t>
            </a:r>
            <a:r>
              <a:rPr dirty="0" sz="2400" spc="65" b="1">
                <a:solidFill>
                  <a:srgbClr val="0E7D80"/>
                </a:solidFill>
                <a:latin typeface="Century Gothic"/>
                <a:cs typeface="Century Gothic"/>
              </a:rPr>
              <a:t>&amp;</a:t>
            </a:r>
            <a:r>
              <a:rPr dirty="0" sz="2400" spc="12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400" spc="45" b="1">
                <a:solidFill>
                  <a:srgbClr val="0E7D80"/>
                </a:solidFill>
                <a:latin typeface="Century Gothic"/>
                <a:cs typeface="Century Gothic"/>
              </a:rPr>
              <a:t>Outgroup</a:t>
            </a:r>
            <a:endParaRPr sz="2400">
              <a:latin typeface="Century Gothic"/>
              <a:cs typeface="Century Gothic"/>
            </a:endParaRPr>
          </a:p>
          <a:p>
            <a:pPr algn="ctr" marL="71120" marR="63500">
              <a:lnSpc>
                <a:spcPct val="113599"/>
              </a:lnSpc>
              <a:spcBef>
                <a:spcPts val="2155"/>
              </a:spcBef>
            </a:pPr>
            <a:r>
              <a:rPr dirty="0" sz="1100" spc="25">
                <a:solidFill>
                  <a:srgbClr val="0E7D80"/>
                </a:solidFill>
                <a:latin typeface="Tahoma"/>
                <a:cs typeface="Tahoma"/>
              </a:rPr>
              <a:t>Ingroup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adalah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kita,sedangkan  </a:t>
            </a:r>
            <a:r>
              <a:rPr dirty="0" sz="1100" spc="50">
                <a:solidFill>
                  <a:srgbClr val="0E7D80"/>
                </a:solidFill>
                <a:latin typeface="Tahoma"/>
                <a:cs typeface="Tahoma"/>
              </a:rPr>
              <a:t>outgroup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adalah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100" spc="35">
                <a:solidFill>
                  <a:srgbClr val="0E7D80"/>
                </a:solidFill>
                <a:latin typeface="Tahoma"/>
                <a:cs typeface="Tahoma"/>
              </a:rPr>
              <a:t>mereka. </a:t>
            </a:r>
            <a:r>
              <a:rPr dirty="0" sz="1100" spc="25">
                <a:solidFill>
                  <a:srgbClr val="0E7D80"/>
                </a:solidFill>
                <a:latin typeface="Tahoma"/>
                <a:cs typeface="Tahoma"/>
              </a:rPr>
              <a:t>Ingroup 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dapat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berupa kelompok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primer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maupun  </a:t>
            </a:r>
            <a:r>
              <a:rPr dirty="0" sz="1100" spc="25">
                <a:solidFill>
                  <a:srgbClr val="0E7D80"/>
                </a:solidFill>
                <a:latin typeface="Tahoma"/>
                <a:cs typeface="Tahoma"/>
              </a:rPr>
              <a:t>sekunder.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Keluarga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kita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adalah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ingroup </a:t>
            </a:r>
            <a:r>
              <a:rPr dirty="0" sz="1100" spc="75">
                <a:solidFill>
                  <a:srgbClr val="0E7D80"/>
                </a:solidFill>
                <a:latin typeface="Tahoma"/>
                <a:cs typeface="Tahoma"/>
              </a:rPr>
              <a:t>yang 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100" spc="20">
                <a:solidFill>
                  <a:srgbClr val="0E7D80"/>
                </a:solidFill>
                <a:latin typeface="Tahoma"/>
                <a:cs typeface="Tahoma"/>
              </a:rPr>
              <a:t>primer. </a:t>
            </a:r>
            <a:r>
              <a:rPr dirty="0" sz="1100" spc="50">
                <a:solidFill>
                  <a:srgbClr val="0E7D80"/>
                </a:solidFill>
                <a:latin typeface="Tahoma"/>
                <a:cs typeface="Tahoma"/>
              </a:rPr>
              <a:t>Fakultas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kita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adalah</a:t>
            </a:r>
            <a:r>
              <a:rPr dirty="0" sz="1100" spc="-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ingroup  </a:t>
            </a:r>
            <a:r>
              <a:rPr dirty="0" sz="1100" spc="7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100" spc="-9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25">
                <a:solidFill>
                  <a:srgbClr val="0E7D80"/>
                </a:solidFill>
                <a:latin typeface="Tahoma"/>
                <a:cs typeface="Tahoma"/>
              </a:rPr>
              <a:t>sekunder.</a:t>
            </a:r>
            <a:endParaRPr sz="1100">
              <a:latin typeface="Tahoma"/>
              <a:cs typeface="Tahoma"/>
            </a:endParaRPr>
          </a:p>
          <a:p>
            <a:pPr marL="175260" marR="167640" indent="710565">
              <a:lnSpc>
                <a:spcPct val="113599"/>
              </a:lnSpc>
              <a:buSzPct val="90909"/>
              <a:buChar char="•"/>
              <a:tabLst>
                <a:tab pos="936625" algn="l"/>
              </a:tabLst>
            </a:pPr>
            <a:r>
              <a:rPr dirty="0" sz="1100" spc="25">
                <a:solidFill>
                  <a:srgbClr val="0E7D80"/>
                </a:solidFill>
                <a:latin typeface="Tahoma"/>
                <a:cs typeface="Tahoma"/>
              </a:rPr>
              <a:t>Ciri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dari ingroup ialah  </a:t>
            </a:r>
            <a:r>
              <a:rPr dirty="0" sz="1100" spc="35">
                <a:solidFill>
                  <a:srgbClr val="0E7D80"/>
                </a:solidFill>
                <a:latin typeface="Tahoma"/>
                <a:cs typeface="Tahoma"/>
              </a:rPr>
              <a:t>kesetiaan,solidaritas,kesenangan, </a:t>
            </a:r>
            <a:r>
              <a:rPr dirty="0" sz="1100" spc="60">
                <a:solidFill>
                  <a:srgbClr val="0E7D80"/>
                </a:solidFill>
                <a:latin typeface="Tahoma"/>
                <a:cs typeface="Tahoma"/>
              </a:rPr>
              <a:t>dan</a:t>
            </a:r>
            <a:r>
              <a:rPr dirty="0" sz="1100" spc="-3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kerja</a:t>
            </a:r>
            <a:endParaRPr sz="1100">
              <a:latin typeface="Tahoma"/>
              <a:cs typeface="Tahoma"/>
            </a:endParaRPr>
          </a:p>
          <a:p>
            <a:pPr marL="1442085">
              <a:lnSpc>
                <a:spcPct val="100000"/>
              </a:lnSpc>
              <a:spcBef>
                <a:spcPts val="180"/>
              </a:spcBef>
            </a:pPr>
            <a:r>
              <a:rPr dirty="0" sz="1100" spc="75">
                <a:solidFill>
                  <a:srgbClr val="0E7D80"/>
                </a:solidFill>
                <a:latin typeface="Tahoma"/>
                <a:cs typeface="Tahoma"/>
              </a:rPr>
              <a:t>sama</a:t>
            </a:r>
            <a:endParaRPr sz="1100">
              <a:latin typeface="Tahoma"/>
              <a:cs typeface="Tahoma"/>
            </a:endParaRPr>
          </a:p>
          <a:p>
            <a:pPr algn="just" marL="22860" marR="5080" indent="-10795">
              <a:lnSpc>
                <a:spcPct val="113599"/>
              </a:lnSpc>
              <a:buSzPct val="90909"/>
              <a:buChar char="•"/>
              <a:tabLst>
                <a:tab pos="63500" algn="l"/>
              </a:tabLst>
            </a:pP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Untuk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membedakan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ingroup </a:t>
            </a:r>
            <a:r>
              <a:rPr dirty="0" sz="1100" spc="60">
                <a:solidFill>
                  <a:srgbClr val="0E7D80"/>
                </a:solidFill>
                <a:latin typeface="Tahoma"/>
                <a:cs typeface="Tahoma"/>
              </a:rPr>
              <a:t>dan </a:t>
            </a:r>
            <a:r>
              <a:rPr dirty="0" sz="1100" spc="30">
                <a:solidFill>
                  <a:srgbClr val="0E7D80"/>
                </a:solidFill>
                <a:latin typeface="Tahoma"/>
                <a:cs typeface="Tahoma"/>
              </a:rPr>
              <a:t>outgroup,</a:t>
            </a:r>
            <a:r>
              <a:rPr dirty="0" sz="1100" spc="-22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kita  </a:t>
            </a:r>
            <a:r>
              <a:rPr dirty="0" sz="1100" spc="60">
                <a:solidFill>
                  <a:srgbClr val="0E7D80"/>
                </a:solidFill>
                <a:latin typeface="Tahoma"/>
                <a:cs typeface="Tahoma"/>
              </a:rPr>
              <a:t>membuat batas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(boundaries) </a:t>
            </a:r>
            <a:r>
              <a:rPr dirty="0" sz="1100" spc="75">
                <a:solidFill>
                  <a:srgbClr val="0E7D80"/>
                </a:solidFill>
                <a:latin typeface="Tahoma"/>
                <a:cs typeface="Tahoma"/>
              </a:rPr>
              <a:t>yang</a:t>
            </a:r>
            <a:r>
              <a:rPr dirty="0" sz="1100" spc="-17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45">
                <a:solidFill>
                  <a:srgbClr val="0E7D80"/>
                </a:solidFill>
                <a:latin typeface="Tahoma"/>
                <a:cs typeface="Tahoma"/>
              </a:rPr>
              <a:t>menentukan 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siapa</a:t>
            </a:r>
            <a:r>
              <a:rPr dirty="0" sz="11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60">
                <a:solidFill>
                  <a:srgbClr val="0E7D80"/>
                </a:solidFill>
                <a:latin typeface="Tahoma"/>
                <a:cs typeface="Tahoma"/>
              </a:rPr>
              <a:t>masuk</a:t>
            </a:r>
            <a:r>
              <a:rPr dirty="0" sz="11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orang</a:t>
            </a:r>
            <a:r>
              <a:rPr dirty="0" sz="11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50">
                <a:solidFill>
                  <a:srgbClr val="0E7D80"/>
                </a:solidFill>
                <a:latin typeface="Tahoma"/>
                <a:cs typeface="Tahoma"/>
              </a:rPr>
              <a:t>dalam,dan</a:t>
            </a:r>
            <a:r>
              <a:rPr dirty="0" sz="11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55">
                <a:solidFill>
                  <a:srgbClr val="0E7D80"/>
                </a:solidFill>
                <a:latin typeface="Tahoma"/>
                <a:cs typeface="Tahoma"/>
              </a:rPr>
              <a:t>siapa</a:t>
            </a:r>
            <a:r>
              <a:rPr dirty="0" sz="11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65">
                <a:solidFill>
                  <a:srgbClr val="0E7D80"/>
                </a:solidFill>
                <a:latin typeface="Tahoma"/>
                <a:cs typeface="Tahoma"/>
              </a:rPr>
              <a:t>orang</a:t>
            </a:r>
            <a:r>
              <a:rPr dirty="0" sz="11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100" spc="40">
                <a:solidFill>
                  <a:srgbClr val="0E7D80"/>
                </a:solidFill>
                <a:latin typeface="Tahoma"/>
                <a:cs typeface="Tahoma"/>
              </a:rPr>
              <a:t>luar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464681" y="4666042"/>
            <a:ext cx="3764915" cy="348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100"/>
              </a:spcBef>
            </a:pPr>
            <a:r>
              <a:rPr dirty="0" sz="2400" spc="15" b="1">
                <a:solidFill>
                  <a:srgbClr val="0E7D80"/>
                </a:solidFill>
                <a:latin typeface="Century Gothic"/>
                <a:cs typeface="Century Gothic"/>
              </a:rPr>
              <a:t>Keanggotaan </a:t>
            </a:r>
            <a:r>
              <a:rPr dirty="0" sz="2400" spc="65" b="1">
                <a:solidFill>
                  <a:srgbClr val="0E7D80"/>
                </a:solidFill>
                <a:latin typeface="Century Gothic"/>
                <a:cs typeface="Century Gothic"/>
              </a:rPr>
              <a:t>&amp;</a:t>
            </a:r>
            <a:r>
              <a:rPr dirty="0" sz="2400" spc="114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400" spc="50" b="1">
                <a:solidFill>
                  <a:srgbClr val="0E7D80"/>
                </a:solidFill>
                <a:latin typeface="Century Gothic"/>
                <a:cs typeface="Century Gothic"/>
              </a:rPr>
              <a:t>Rujukan</a:t>
            </a:r>
            <a:endParaRPr sz="2400">
              <a:latin typeface="Century Gothic"/>
              <a:cs typeface="Century Gothic"/>
            </a:endParaRPr>
          </a:p>
          <a:p>
            <a:pPr algn="just" marL="283845" marR="276860" indent="87630">
              <a:lnSpc>
                <a:spcPct val="114599"/>
              </a:lnSpc>
              <a:spcBef>
                <a:spcPts val="1295"/>
              </a:spcBef>
              <a:buSzPct val="91666"/>
              <a:buChar char="•"/>
              <a:tabLst>
                <a:tab pos="427990" algn="l"/>
              </a:tabLst>
            </a:pP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Theodore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Newcomb,pada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tahun </a:t>
            </a:r>
            <a:r>
              <a:rPr dirty="0" sz="1200" spc="5">
                <a:solidFill>
                  <a:srgbClr val="0E7D80"/>
                </a:solidFill>
                <a:latin typeface="Tahoma"/>
                <a:cs typeface="Tahoma"/>
              </a:rPr>
              <a:t>1930-an 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melahirkan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istilah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75">
                <a:solidFill>
                  <a:srgbClr val="0E7D80"/>
                </a:solidFill>
                <a:latin typeface="Tahoma"/>
                <a:cs typeface="Tahoma"/>
              </a:rPr>
              <a:t>keanggotaan 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(membership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group)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dan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200" spc="-18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rujukan</a:t>
            </a:r>
            <a:endParaRPr sz="1200">
              <a:latin typeface="Tahoma"/>
              <a:cs typeface="Tahoma"/>
            </a:endParaRPr>
          </a:p>
          <a:p>
            <a:pPr algn="just" marL="1214755">
              <a:lnSpc>
                <a:spcPct val="100000"/>
              </a:lnSpc>
              <a:spcBef>
                <a:spcPts val="210"/>
              </a:spcBef>
            </a:pP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(reference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E7D80"/>
                </a:solidFill>
                <a:latin typeface="Tahoma"/>
                <a:cs typeface="Tahoma"/>
              </a:rPr>
              <a:t>group).</a:t>
            </a:r>
            <a:endParaRPr sz="1200">
              <a:latin typeface="Tahoma"/>
              <a:cs typeface="Tahoma"/>
            </a:endParaRPr>
          </a:p>
          <a:p>
            <a:pPr marL="12700" marR="5080" indent="318135">
              <a:lnSpc>
                <a:spcPct val="114599"/>
              </a:lnSpc>
              <a:buSzPct val="91666"/>
              <a:buChar char="•"/>
              <a:tabLst>
                <a:tab pos="386080" algn="l"/>
              </a:tabLst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75">
                <a:solidFill>
                  <a:srgbClr val="0E7D80"/>
                </a:solidFill>
                <a:latin typeface="Tahoma"/>
                <a:cs typeface="Tahoma"/>
              </a:rPr>
              <a:t>keanggotaan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ialah </a:t>
            </a:r>
            <a:r>
              <a:rPr dirty="0" sz="1200" spc="80">
                <a:solidFill>
                  <a:srgbClr val="0E7D80"/>
                </a:solidFill>
                <a:latin typeface="Tahoma"/>
                <a:cs typeface="Tahoma"/>
              </a:rPr>
              <a:t>bagaimana 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10">
                <a:solidFill>
                  <a:srgbClr val="0E7D80"/>
                </a:solidFill>
                <a:latin typeface="Tahoma"/>
                <a:cs typeface="Tahoma"/>
              </a:rPr>
              <a:t>itu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punya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suatu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kebijakan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</a:t>
            </a:r>
            <a:r>
              <a:rPr dirty="0" sz="1200" spc="-26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berbeda  dan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mungkin</a:t>
            </a:r>
            <a:r>
              <a:rPr dirty="0" sz="1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saja</a:t>
            </a:r>
            <a:r>
              <a:rPr dirty="0" sz="1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bertentangan</a:t>
            </a:r>
            <a:r>
              <a:rPr dirty="0" sz="1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dengan</a:t>
            </a:r>
            <a:r>
              <a:rPr dirty="0" sz="1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orang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lain</a:t>
            </a:r>
            <a:endParaRPr sz="1200">
              <a:latin typeface="Tahoma"/>
              <a:cs typeface="Tahoma"/>
            </a:endParaRPr>
          </a:p>
          <a:p>
            <a:pPr algn="ctr" marL="350520" marR="342900">
              <a:lnSpc>
                <a:spcPct val="114599"/>
              </a:lnSpc>
            </a:pP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bila</a:t>
            </a:r>
            <a:r>
              <a:rPr dirty="0" sz="12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mereka</a:t>
            </a:r>
            <a:r>
              <a:rPr dirty="0" sz="12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melakukan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hal</a:t>
            </a:r>
            <a:r>
              <a:rPr dirty="0" sz="12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</a:t>
            </a:r>
            <a:r>
              <a:rPr dirty="0" sz="12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menurut 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10">
                <a:solidFill>
                  <a:srgbClr val="0E7D80"/>
                </a:solidFill>
                <a:latin typeface="Tahoma"/>
                <a:cs typeface="Tahoma"/>
              </a:rPr>
              <a:t>itu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dirasa kurang </a:t>
            </a:r>
            <a:r>
              <a:rPr dirty="0" sz="1200" spc="75">
                <a:solidFill>
                  <a:srgbClr val="0E7D80"/>
                </a:solidFill>
                <a:latin typeface="Tahoma"/>
                <a:cs typeface="Tahoma"/>
              </a:rPr>
              <a:t>cocok</a:t>
            </a:r>
            <a:r>
              <a:rPr dirty="0" sz="1200" spc="-20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didalm  lingkarang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200" spc="-6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tersebut</a:t>
            </a:r>
            <a:endParaRPr sz="1200">
              <a:latin typeface="Tahoma"/>
              <a:cs typeface="Tahoma"/>
            </a:endParaRPr>
          </a:p>
          <a:p>
            <a:pPr marL="15240" marR="7620" indent="188595">
              <a:lnSpc>
                <a:spcPct val="114599"/>
              </a:lnSpc>
              <a:buSzPct val="91666"/>
              <a:buChar char="•"/>
              <a:tabLst>
                <a:tab pos="259715" algn="l"/>
              </a:tabLst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Rujukan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ialah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bisa  menjadikan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suatu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35">
                <a:solidFill>
                  <a:srgbClr val="0E7D80"/>
                </a:solidFill>
                <a:latin typeface="Tahoma"/>
                <a:cs typeface="Tahoma"/>
              </a:rPr>
              <a:t>tertentu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menjadi</a:t>
            </a:r>
            <a:r>
              <a:rPr dirty="0" sz="1200" spc="-22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tolak</a:t>
            </a:r>
            <a:endParaRPr sz="1200">
              <a:latin typeface="Tahoma"/>
              <a:cs typeface="Tahoma"/>
            </a:endParaRPr>
          </a:p>
          <a:p>
            <a:pPr marL="241935" marR="234315" indent="168275">
              <a:lnSpc>
                <a:spcPct val="114599"/>
              </a:lnSpc>
            </a:pP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ukur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terhadap kelompok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lainnya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karena 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menunjukkan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sikap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dan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membentuk</a:t>
            </a:r>
            <a:r>
              <a:rPr dirty="0" sz="1200" spc="-24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E7D80"/>
                </a:solidFill>
                <a:latin typeface="Tahoma"/>
                <a:cs typeface="Tahoma"/>
              </a:rPr>
              <a:t>diri nya.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4008823" y="4586922"/>
            <a:ext cx="3516629" cy="3960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110" b="1">
                <a:solidFill>
                  <a:srgbClr val="0E7D80"/>
                </a:solidFill>
                <a:latin typeface="Century Gothic"/>
                <a:cs typeface="Century Gothic"/>
              </a:rPr>
              <a:t>Deskriptif </a:t>
            </a:r>
            <a:r>
              <a:rPr dirty="0" sz="2400" spc="65" b="1">
                <a:solidFill>
                  <a:srgbClr val="0E7D80"/>
                </a:solidFill>
                <a:latin typeface="Century Gothic"/>
                <a:cs typeface="Century Gothic"/>
              </a:rPr>
              <a:t>&amp;</a:t>
            </a:r>
            <a:r>
              <a:rPr dirty="0" sz="2400" spc="45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2400" spc="135" b="1">
                <a:solidFill>
                  <a:srgbClr val="0E7D80"/>
                </a:solidFill>
                <a:latin typeface="Century Gothic"/>
                <a:cs typeface="Century Gothic"/>
              </a:rPr>
              <a:t>Preskriptif</a:t>
            </a:r>
            <a:endParaRPr sz="2400">
              <a:latin typeface="Century Gothic"/>
              <a:cs typeface="Century Gothic"/>
            </a:endParaRPr>
          </a:p>
          <a:p>
            <a:pPr marL="390525" marR="370840" indent="98425">
              <a:lnSpc>
                <a:spcPct val="114599"/>
              </a:lnSpc>
              <a:spcBef>
                <a:spcPts val="1700"/>
              </a:spcBef>
              <a:buSzPct val="91666"/>
              <a:buChar char="•"/>
              <a:tabLst>
                <a:tab pos="544830" algn="l"/>
              </a:tabLst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deskriptif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menunjukkan 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klasifikasi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 dengan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melihat 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proses </a:t>
            </a:r>
            <a:r>
              <a:rPr dirty="0" sz="1200" spc="60">
                <a:solidFill>
                  <a:srgbClr val="0E7D80"/>
                </a:solidFill>
                <a:latin typeface="Tahoma"/>
                <a:cs typeface="Tahoma"/>
              </a:rPr>
              <a:t>pembentukan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secara</a:t>
            </a:r>
            <a:r>
              <a:rPr dirty="0" sz="1200" spc="-13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alamiah.</a:t>
            </a:r>
            <a:endParaRPr sz="1200">
              <a:latin typeface="Tahoma"/>
              <a:cs typeface="Tahoma"/>
            </a:endParaRPr>
          </a:p>
          <a:p>
            <a:pPr lvl="1" marL="353695" marR="333375" indent="620395">
              <a:lnSpc>
                <a:spcPct val="114599"/>
              </a:lnSpc>
              <a:buSzPct val="91666"/>
              <a:buChar char="•"/>
              <a:tabLst>
                <a:tab pos="1029969" algn="l"/>
              </a:tabLst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Kelompok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preskriptif 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mengklasifikasikan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200" spc="-6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menurut 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langkah-langkah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rasional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harus  </a:t>
            </a:r>
            <a:r>
              <a:rPr dirty="0" sz="1200" spc="35">
                <a:solidFill>
                  <a:srgbClr val="0E7D80"/>
                </a:solidFill>
                <a:latin typeface="Tahoma"/>
                <a:cs typeface="Tahoma"/>
              </a:rPr>
              <a:t>dilewati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oleh </a:t>
            </a:r>
            <a:r>
              <a:rPr dirty="0" sz="1200" spc="75">
                <a:solidFill>
                  <a:srgbClr val="0E7D80"/>
                </a:solidFill>
                <a:latin typeface="Tahoma"/>
                <a:cs typeface="Tahoma"/>
              </a:rPr>
              <a:t>anggota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r>
              <a:rPr dirty="0" sz="1200" spc="-15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E7D80"/>
                </a:solidFill>
                <a:latin typeface="Tahoma"/>
                <a:cs typeface="Tahoma"/>
              </a:rPr>
              <a:t>untuk</a:t>
            </a:r>
            <a:endParaRPr sz="1200">
              <a:latin typeface="Tahoma"/>
              <a:cs typeface="Tahoma"/>
            </a:endParaRPr>
          </a:p>
          <a:p>
            <a:pPr marL="999490">
              <a:lnSpc>
                <a:spcPct val="100000"/>
              </a:lnSpc>
              <a:spcBef>
                <a:spcPts val="210"/>
              </a:spcBef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mencapai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tujuannya.</a:t>
            </a:r>
            <a:endParaRPr sz="1200">
              <a:latin typeface="Tahoma"/>
              <a:cs typeface="Tahoma"/>
            </a:endParaRPr>
          </a:p>
          <a:p>
            <a:pPr marL="708025" marR="398780" indent="-289560">
              <a:lnSpc>
                <a:spcPct val="114599"/>
              </a:lnSpc>
              <a:buSzPct val="91666"/>
              <a:buChar char="•"/>
              <a:tabLst>
                <a:tab pos="474980" algn="l"/>
              </a:tabLst>
            </a:pP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Untuk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kategori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deskriptif,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kita</a:t>
            </a:r>
            <a:r>
              <a:rPr dirty="0" sz="1200" spc="-16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0E7D80"/>
                </a:solidFill>
                <a:latin typeface="Tahoma"/>
                <a:cs typeface="Tahoma"/>
              </a:rPr>
              <a:t>dapat 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“mengelompokan”</a:t>
            </a:r>
            <a:r>
              <a:rPr dirty="0" sz="1200" spc="-10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</a:t>
            </a:r>
            <a:endParaRPr sz="1200">
              <a:latin typeface="Tahoma"/>
              <a:cs typeface="Tahoma"/>
            </a:endParaRPr>
          </a:p>
          <a:p>
            <a:pPr algn="ctr" marL="381635" marR="361315">
              <a:lnSpc>
                <a:spcPct val="114599"/>
              </a:lnSpc>
            </a:pP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bedasarkan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tujuannya.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Barlund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dan 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Haimann </a:t>
            </a:r>
            <a:r>
              <a:rPr dirty="0" sz="1200" spc="-20">
                <a:solidFill>
                  <a:srgbClr val="0E7D80"/>
                </a:solidFill>
                <a:latin typeface="Tahoma"/>
                <a:cs typeface="Tahoma"/>
              </a:rPr>
              <a:t>(1960)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menjejerkan 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kelompok-kelompok </a:t>
            </a:r>
            <a:r>
              <a:rPr dirty="0" sz="1200" spc="10">
                <a:solidFill>
                  <a:srgbClr val="0E7D80"/>
                </a:solidFill>
                <a:latin typeface="Tahoma"/>
                <a:cs typeface="Tahoma"/>
              </a:rPr>
              <a:t>itu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dari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tujuan 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200" spc="50">
                <a:solidFill>
                  <a:srgbClr val="0E7D80"/>
                </a:solidFill>
                <a:latin typeface="Tahoma"/>
                <a:cs typeface="Tahoma"/>
              </a:rPr>
              <a:t>bersifat interpersonal </a:t>
            </a:r>
            <a:r>
              <a:rPr dirty="0" sz="1200" spc="70">
                <a:solidFill>
                  <a:srgbClr val="0E7D80"/>
                </a:solidFill>
                <a:latin typeface="Tahoma"/>
                <a:cs typeface="Tahoma"/>
              </a:rPr>
              <a:t>sampai  </a:t>
            </a:r>
            <a:r>
              <a:rPr dirty="0" sz="1200" spc="30">
                <a:solidFill>
                  <a:srgbClr val="0E7D80"/>
                </a:solidFill>
                <a:latin typeface="Tahoma"/>
                <a:cs typeface="Tahoma"/>
              </a:rPr>
              <a:t>tujuan </a:t>
            </a:r>
            <a:r>
              <a:rPr dirty="0" sz="1200" spc="85">
                <a:solidFill>
                  <a:srgbClr val="0E7D80"/>
                </a:solidFill>
                <a:latin typeface="Tahoma"/>
                <a:cs typeface="Tahoma"/>
              </a:rPr>
              <a:t>yang </a:t>
            </a:r>
            <a:r>
              <a:rPr dirty="0" sz="1200" spc="65">
                <a:solidFill>
                  <a:srgbClr val="0E7D80"/>
                </a:solidFill>
                <a:latin typeface="Tahoma"/>
                <a:cs typeface="Tahoma"/>
              </a:rPr>
              <a:t>berkenaan dengan</a:t>
            </a:r>
            <a:r>
              <a:rPr dirty="0" sz="1200" spc="-19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E7D80"/>
                </a:solidFill>
                <a:latin typeface="Tahoma"/>
                <a:cs typeface="Tahoma"/>
              </a:rPr>
              <a:t>tugas  </a:t>
            </a:r>
            <a:r>
              <a:rPr dirty="0" sz="1200" spc="40">
                <a:solidFill>
                  <a:srgbClr val="0E7D80"/>
                </a:solidFill>
                <a:latin typeface="Tahoma"/>
                <a:cs typeface="Tahoma"/>
              </a:rPr>
              <a:t>(task)</a:t>
            </a:r>
            <a:r>
              <a:rPr dirty="0" sz="1200" spc="-5">
                <a:solidFill>
                  <a:srgbClr val="0E7D80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E7D80"/>
                </a:solidFill>
                <a:latin typeface="Tahoma"/>
                <a:cs typeface="Tahoma"/>
              </a:rPr>
              <a:t>kelompok.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3"/>
            <a:ext cx="4373138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5945" y="505872"/>
            <a:ext cx="8671560" cy="18923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79169" marR="5080" indent="-967105">
              <a:lnSpc>
                <a:spcPct val="116700"/>
              </a:lnSpc>
              <a:spcBef>
                <a:spcPts val="95"/>
              </a:spcBef>
            </a:pPr>
            <a:r>
              <a:rPr dirty="0" sz="5250" spc="90" b="1">
                <a:solidFill>
                  <a:srgbClr val="0E7D80"/>
                </a:solidFill>
                <a:latin typeface="Century Gothic"/>
                <a:cs typeface="Century Gothic"/>
              </a:rPr>
              <a:t>Pengaruh </a:t>
            </a:r>
            <a:r>
              <a:rPr dirty="0" sz="5250" spc="1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5250" spc="-120" b="1">
                <a:solidFill>
                  <a:srgbClr val="0E7D80"/>
                </a:solidFill>
                <a:latin typeface="Century Gothic"/>
                <a:cs typeface="Century Gothic"/>
              </a:rPr>
              <a:t>pada  </a:t>
            </a:r>
            <a:r>
              <a:rPr dirty="0" sz="5250" spc="125" b="1">
                <a:solidFill>
                  <a:srgbClr val="0E7D80"/>
                </a:solidFill>
                <a:latin typeface="Century Gothic"/>
                <a:cs typeface="Century Gothic"/>
              </a:rPr>
              <a:t>Perilaku</a:t>
            </a:r>
            <a:r>
              <a:rPr dirty="0" sz="5250" spc="20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5250" spc="70" b="1">
                <a:solidFill>
                  <a:srgbClr val="0E7D80"/>
                </a:solidFill>
                <a:latin typeface="Century Gothic"/>
                <a:cs typeface="Century Gothic"/>
              </a:rPr>
              <a:t>Komunikasi</a:t>
            </a:r>
            <a:endParaRPr sz="52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080" y="3508885"/>
            <a:ext cx="10391140" cy="3168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6500"/>
              </a:lnSpc>
              <a:spcBef>
                <a:spcPts val="100"/>
              </a:spcBef>
            </a:pPr>
            <a:r>
              <a:rPr dirty="0" sz="2950" spc="-30" b="1">
                <a:solidFill>
                  <a:srgbClr val="B8617D"/>
                </a:solidFill>
                <a:latin typeface="Century Gothic"/>
                <a:cs typeface="Century Gothic"/>
              </a:rPr>
              <a:t>Keaadan </a:t>
            </a:r>
            <a:r>
              <a:rPr dirty="0" sz="2950" spc="-15" b="1">
                <a:solidFill>
                  <a:srgbClr val="B8617D"/>
                </a:solidFill>
                <a:latin typeface="Century Gothic"/>
                <a:cs typeface="Century Gothic"/>
              </a:rPr>
              <a:t>kelompok </a:t>
            </a:r>
            <a:r>
              <a:rPr dirty="0" sz="2950" spc="-30" b="1">
                <a:solidFill>
                  <a:srgbClr val="B8617D"/>
                </a:solidFill>
                <a:latin typeface="Century Gothic"/>
                <a:cs typeface="Century Gothic"/>
              </a:rPr>
              <a:t>akan </a:t>
            </a:r>
            <a:r>
              <a:rPr dirty="0" sz="2950" spc="5" b="1">
                <a:solidFill>
                  <a:srgbClr val="B8617D"/>
                </a:solidFill>
                <a:latin typeface="Century Gothic"/>
                <a:cs typeface="Century Gothic"/>
              </a:rPr>
              <a:t>mempengaruhi </a:t>
            </a:r>
            <a:r>
              <a:rPr dirty="0" sz="2950" spc="-25" b="1">
                <a:solidFill>
                  <a:srgbClr val="B8617D"/>
                </a:solidFill>
                <a:latin typeface="Century Gothic"/>
                <a:cs typeface="Century Gothic"/>
              </a:rPr>
              <a:t>cara  </a:t>
            </a:r>
            <a:r>
              <a:rPr dirty="0" sz="2950" spc="40" b="1">
                <a:solidFill>
                  <a:srgbClr val="B8617D"/>
                </a:solidFill>
                <a:latin typeface="Century Gothic"/>
                <a:cs typeface="Century Gothic"/>
              </a:rPr>
              <a:t>seseorang </a:t>
            </a:r>
            <a:r>
              <a:rPr dirty="0" sz="2950" spc="35" b="1">
                <a:solidFill>
                  <a:srgbClr val="B8617D"/>
                </a:solidFill>
                <a:latin typeface="Century Gothic"/>
                <a:cs typeface="Century Gothic"/>
              </a:rPr>
              <a:t>berkomnikasi </a:t>
            </a:r>
            <a:r>
              <a:rPr dirty="0" sz="2950" spc="5" b="1">
                <a:solidFill>
                  <a:srgbClr val="B8617D"/>
                </a:solidFill>
                <a:latin typeface="Century Gothic"/>
                <a:cs typeface="Century Gothic"/>
              </a:rPr>
              <a:t>contohnya </a:t>
            </a:r>
            <a:r>
              <a:rPr dirty="0" sz="2950" spc="25" b="1">
                <a:solidFill>
                  <a:srgbClr val="B8617D"/>
                </a:solidFill>
                <a:latin typeface="Century Gothic"/>
                <a:cs typeface="Century Gothic"/>
              </a:rPr>
              <a:t>saja </a:t>
            </a:r>
            <a:r>
              <a:rPr dirty="0" sz="2950" spc="95" b="1">
                <a:solidFill>
                  <a:srgbClr val="B8617D"/>
                </a:solidFill>
                <a:latin typeface="Century Gothic"/>
                <a:cs typeface="Century Gothic"/>
              </a:rPr>
              <a:t>saat  </a:t>
            </a:r>
            <a:r>
              <a:rPr dirty="0" sz="2950" spc="30" b="1">
                <a:solidFill>
                  <a:srgbClr val="B8617D"/>
                </a:solidFill>
                <a:latin typeface="Century Gothic"/>
                <a:cs typeface="Century Gothic"/>
              </a:rPr>
              <a:t>berkomunikasi </a:t>
            </a:r>
            <a:r>
              <a:rPr dirty="0" sz="2950" spc="-45" b="1">
                <a:solidFill>
                  <a:srgbClr val="B8617D"/>
                </a:solidFill>
                <a:latin typeface="Century Gothic"/>
                <a:cs typeface="Century Gothic"/>
              </a:rPr>
              <a:t>didepan </a:t>
            </a:r>
            <a:r>
              <a:rPr dirty="0" sz="2950" spc="55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2950" spc="-15" b="1">
                <a:solidFill>
                  <a:srgbClr val="B8617D"/>
                </a:solidFill>
                <a:latin typeface="Century Gothic"/>
                <a:cs typeface="Century Gothic"/>
              </a:rPr>
              <a:t>banyak </a:t>
            </a:r>
            <a:r>
              <a:rPr dirty="0" sz="2950" spc="55" b="1">
                <a:solidFill>
                  <a:srgbClr val="B8617D"/>
                </a:solidFill>
                <a:latin typeface="Century Gothic"/>
                <a:cs typeface="Century Gothic"/>
              </a:rPr>
              <a:t>atau </a:t>
            </a:r>
            <a:r>
              <a:rPr dirty="0" sz="2950" spc="-45" b="1">
                <a:solidFill>
                  <a:srgbClr val="B8617D"/>
                </a:solidFill>
                <a:latin typeface="Century Gothic"/>
                <a:cs typeface="Century Gothic"/>
              </a:rPr>
              <a:t>didepan  </a:t>
            </a:r>
            <a:r>
              <a:rPr dirty="0" sz="2950" spc="55" b="1">
                <a:solidFill>
                  <a:srgbClr val="B8617D"/>
                </a:solidFill>
                <a:latin typeface="Century Gothic"/>
                <a:cs typeface="Century Gothic"/>
              </a:rPr>
              <a:t>orang </a:t>
            </a:r>
            <a:r>
              <a:rPr dirty="0" sz="2950" spc="-15" b="1">
                <a:solidFill>
                  <a:srgbClr val="B8617D"/>
                </a:solidFill>
                <a:latin typeface="Century Gothic"/>
                <a:cs typeface="Century Gothic"/>
              </a:rPr>
              <a:t>umum. </a:t>
            </a:r>
            <a:r>
              <a:rPr dirty="0" sz="2950" spc="70" b="1">
                <a:solidFill>
                  <a:srgbClr val="B8617D"/>
                </a:solidFill>
                <a:latin typeface="Century Gothic"/>
                <a:cs typeface="Century Gothic"/>
              </a:rPr>
              <a:t>Perilaku </a:t>
            </a:r>
            <a:r>
              <a:rPr dirty="0" sz="2950" spc="10" b="1">
                <a:solidFill>
                  <a:srgbClr val="B8617D"/>
                </a:solidFill>
                <a:latin typeface="Century Gothic"/>
                <a:cs typeface="Century Gothic"/>
              </a:rPr>
              <a:t>individu </a:t>
            </a:r>
            <a:r>
              <a:rPr dirty="0" sz="2950" spc="85" b="1">
                <a:solidFill>
                  <a:srgbClr val="B8617D"/>
                </a:solidFill>
                <a:latin typeface="Century Gothic"/>
                <a:cs typeface="Century Gothic"/>
              </a:rPr>
              <a:t>terjadi </a:t>
            </a:r>
            <a:r>
              <a:rPr dirty="0" sz="2950" spc="25" b="1">
                <a:solidFill>
                  <a:srgbClr val="B8617D"/>
                </a:solidFill>
                <a:latin typeface="Century Gothic"/>
                <a:cs typeface="Century Gothic"/>
              </a:rPr>
              <a:t>karena </a:t>
            </a:r>
            <a:r>
              <a:rPr dirty="0" sz="2950" spc="-75" b="1">
                <a:solidFill>
                  <a:srgbClr val="B8617D"/>
                </a:solidFill>
                <a:latin typeface="Century Gothic"/>
                <a:cs typeface="Century Gothic"/>
              </a:rPr>
              <a:t>apa </a:t>
            </a:r>
            <a:r>
              <a:rPr dirty="0" sz="2950" spc="-5" b="1">
                <a:solidFill>
                  <a:srgbClr val="B8617D"/>
                </a:solidFill>
                <a:latin typeface="Century Gothic"/>
                <a:cs typeface="Century Gothic"/>
              </a:rPr>
              <a:t>yang  </a:t>
            </a:r>
            <a:r>
              <a:rPr dirty="0" sz="2950" spc="40" b="1">
                <a:solidFill>
                  <a:srgbClr val="B8617D"/>
                </a:solidFill>
                <a:latin typeface="Century Gothic"/>
                <a:cs typeface="Century Gothic"/>
              </a:rPr>
              <a:t>lazim </a:t>
            </a:r>
            <a:r>
              <a:rPr dirty="0" sz="2950" spc="45" b="1">
                <a:solidFill>
                  <a:srgbClr val="B8617D"/>
                </a:solidFill>
                <a:latin typeface="Century Gothic"/>
                <a:cs typeface="Century Gothic"/>
              </a:rPr>
              <a:t>disebut </a:t>
            </a:r>
            <a:r>
              <a:rPr dirty="0" sz="2950" spc="-20" b="1">
                <a:solidFill>
                  <a:srgbClr val="B8617D"/>
                </a:solidFill>
                <a:latin typeface="Century Gothic"/>
                <a:cs typeface="Century Gothic"/>
              </a:rPr>
              <a:t>dalam </a:t>
            </a:r>
            <a:r>
              <a:rPr dirty="0" sz="2950" spc="25" b="1">
                <a:solidFill>
                  <a:srgbClr val="B8617D"/>
                </a:solidFill>
                <a:latin typeface="Century Gothic"/>
                <a:cs typeface="Century Gothic"/>
              </a:rPr>
              <a:t>psikologi </a:t>
            </a:r>
            <a:r>
              <a:rPr dirty="0" sz="2950" spc="65" b="1">
                <a:solidFill>
                  <a:srgbClr val="B8617D"/>
                </a:solidFill>
                <a:latin typeface="Century Gothic"/>
                <a:cs typeface="Century Gothic"/>
              </a:rPr>
              <a:t>sosial </a:t>
            </a:r>
            <a:r>
              <a:rPr dirty="0" sz="2950" spc="-25" b="1">
                <a:solidFill>
                  <a:srgbClr val="B8617D"/>
                </a:solidFill>
                <a:latin typeface="Century Gothic"/>
                <a:cs typeface="Century Gothic"/>
              </a:rPr>
              <a:t>sebagai </a:t>
            </a:r>
            <a:r>
              <a:rPr dirty="0" sz="2950" spc="15" b="1">
                <a:solidFill>
                  <a:srgbClr val="B8617D"/>
                </a:solidFill>
                <a:latin typeface="Century Gothic"/>
                <a:cs typeface="Century Gothic"/>
              </a:rPr>
              <a:t>pengaruh  </a:t>
            </a:r>
            <a:r>
              <a:rPr dirty="0" sz="2950" spc="50" b="1">
                <a:solidFill>
                  <a:srgbClr val="B8617D"/>
                </a:solidFill>
                <a:latin typeface="Century Gothic"/>
                <a:cs typeface="Century Gothic"/>
              </a:rPr>
              <a:t>sosial.</a:t>
            </a:r>
            <a:endParaRPr sz="2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2811" y="648448"/>
            <a:ext cx="4406265" cy="79819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50" spc="525" b="1">
                <a:solidFill>
                  <a:srgbClr val="B8617D"/>
                </a:solidFill>
                <a:latin typeface="Century Gothic"/>
                <a:cs typeface="Century Gothic"/>
              </a:rPr>
              <a:t>Konformitas</a:t>
            </a:r>
            <a:endParaRPr sz="50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8350" y="2150484"/>
            <a:ext cx="12714605" cy="6416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128905">
              <a:lnSpc>
                <a:spcPct val="115500"/>
              </a:lnSpc>
              <a:spcBef>
                <a:spcPts val="100"/>
              </a:spcBef>
            </a:pP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Menurut </a:t>
            </a:r>
            <a:r>
              <a:rPr dirty="0" sz="3300" spc="265" b="1">
                <a:solidFill>
                  <a:srgbClr val="0E7D80"/>
                </a:solidFill>
                <a:latin typeface="Century Gothic"/>
                <a:cs typeface="Century Gothic"/>
              </a:rPr>
              <a:t>Kiesler 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(1969) </a:t>
            </a:r>
            <a:r>
              <a:rPr dirty="0" sz="3300" spc="320" b="1">
                <a:solidFill>
                  <a:srgbClr val="0E7D80"/>
                </a:solidFill>
                <a:latin typeface="Century Gothic"/>
                <a:cs typeface="Century Gothic"/>
              </a:rPr>
              <a:t>konformitas </a:t>
            </a:r>
            <a:r>
              <a:rPr dirty="0" sz="3300" spc="145" b="1">
                <a:solidFill>
                  <a:srgbClr val="0E7D80"/>
                </a:solidFill>
                <a:latin typeface="Century Gothic"/>
                <a:cs typeface="Century Gothic"/>
              </a:rPr>
              <a:t>adalah </a:t>
            </a:r>
            <a:r>
              <a:rPr dirty="0" sz="3300" spc="185" b="1">
                <a:solidFill>
                  <a:srgbClr val="0E7D80"/>
                </a:solidFill>
                <a:latin typeface="Century Gothic"/>
                <a:cs typeface="Century Gothic"/>
              </a:rPr>
              <a:t>perubahan  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perilaku </a:t>
            </a:r>
            <a:r>
              <a:rPr dirty="0" sz="3300" spc="210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3300" spc="150" b="1">
                <a:solidFill>
                  <a:srgbClr val="0E7D80"/>
                </a:solidFill>
                <a:latin typeface="Century Gothic"/>
                <a:cs typeface="Century Gothic"/>
              </a:rPr>
              <a:t>kepercayaan </a:t>
            </a:r>
            <a:r>
              <a:rPr dirty="0" sz="3300" spc="165" b="1">
                <a:solidFill>
                  <a:srgbClr val="0E7D80"/>
                </a:solidFill>
                <a:latin typeface="Century Gothic"/>
                <a:cs typeface="Century Gothic"/>
              </a:rPr>
              <a:t>menuju 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(norma) </a:t>
            </a:r>
            <a:r>
              <a:rPr dirty="0" sz="3300" spc="160" b="1">
                <a:solidFill>
                  <a:srgbClr val="0E7D80"/>
                </a:solidFill>
                <a:latin typeface="Century Gothic"/>
                <a:cs typeface="Century Gothic"/>
              </a:rPr>
              <a:t>kelompok  </a:t>
            </a:r>
            <a:r>
              <a:rPr dirty="0" sz="3300" spc="145" b="1">
                <a:solidFill>
                  <a:srgbClr val="0E7D80"/>
                </a:solidFill>
                <a:latin typeface="Century Gothic"/>
                <a:cs typeface="Century Gothic"/>
              </a:rPr>
              <a:t>sebagai </a:t>
            </a:r>
            <a:r>
              <a:rPr dirty="0" sz="3300" spc="204" b="1">
                <a:solidFill>
                  <a:srgbClr val="0E7D80"/>
                </a:solidFill>
                <a:latin typeface="Century Gothic"/>
                <a:cs typeface="Century Gothic"/>
              </a:rPr>
              <a:t>akibat 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tekanan </a:t>
            </a:r>
            <a:r>
              <a:rPr dirty="0" sz="3300" spc="160" b="1">
                <a:solidFill>
                  <a:srgbClr val="0E7D80"/>
                </a:solidFill>
                <a:latin typeface="Century Gothic"/>
                <a:cs typeface="Century Gothic"/>
              </a:rPr>
              <a:t>kelompok </a:t>
            </a:r>
            <a:r>
              <a:rPr dirty="0" sz="3300" spc="14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3300" spc="305" b="1">
                <a:solidFill>
                  <a:srgbClr val="0E7D80"/>
                </a:solidFill>
                <a:latin typeface="Century Gothic"/>
                <a:cs typeface="Century Gothic"/>
              </a:rPr>
              <a:t>riil </a:t>
            </a:r>
            <a:r>
              <a:rPr dirty="0" sz="3300" spc="210" b="1">
                <a:solidFill>
                  <a:srgbClr val="0E7D80"/>
                </a:solidFill>
                <a:latin typeface="Century Gothic"/>
                <a:cs typeface="Century Gothic"/>
              </a:rPr>
              <a:t>atau </a:t>
            </a:r>
            <a:r>
              <a:rPr dirty="0" sz="3300" spc="145" b="1">
                <a:solidFill>
                  <a:srgbClr val="0E7D80"/>
                </a:solidFill>
                <a:latin typeface="Century Gothic"/>
                <a:cs typeface="Century Gothic"/>
              </a:rPr>
              <a:t>yang </a:t>
            </a:r>
            <a:r>
              <a:rPr dirty="0" sz="3300" spc="1210" b="1">
                <a:solidFill>
                  <a:srgbClr val="0E7D80"/>
                </a:solidFill>
                <a:latin typeface="Century Gothic"/>
                <a:cs typeface="Century Gothic"/>
              </a:rPr>
              <a:t> </a:t>
            </a:r>
            <a:r>
              <a:rPr dirty="0" sz="3300" spc="165" b="1">
                <a:solidFill>
                  <a:srgbClr val="0E7D80"/>
                </a:solidFill>
                <a:latin typeface="Century Gothic"/>
                <a:cs typeface="Century Gothic"/>
              </a:rPr>
              <a:t>dibayangkan.</a:t>
            </a:r>
            <a:endParaRPr sz="3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 marR="959485">
              <a:lnSpc>
                <a:spcPct val="115500"/>
              </a:lnSpc>
              <a:spcBef>
                <a:spcPts val="5"/>
              </a:spcBef>
              <a:tabLst>
                <a:tab pos="1362075" algn="l"/>
                <a:tab pos="2463800" algn="l"/>
                <a:tab pos="2764155" algn="l"/>
                <a:tab pos="3989070" algn="l"/>
                <a:tab pos="4046220" algn="l"/>
                <a:tab pos="5593080" algn="l"/>
                <a:tab pos="7207250" algn="l"/>
                <a:tab pos="8195945" algn="l"/>
                <a:tab pos="8537575" algn="l"/>
                <a:tab pos="10622915" algn="l"/>
              </a:tabLst>
            </a:pPr>
            <a:r>
              <a:rPr dirty="0" sz="3300" spc="375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-4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1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28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-50" b="1">
                <a:solidFill>
                  <a:srgbClr val="0E7D80"/>
                </a:solidFill>
                <a:latin typeface="Century Gothic"/>
                <a:cs typeface="Century Gothic"/>
              </a:rPr>
              <a:t>h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pad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8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-55" b="1">
                <a:solidFill>
                  <a:srgbClr val="0E7D80"/>
                </a:solidFill>
                <a:latin typeface="Century Gothic"/>
                <a:cs typeface="Century Gothic"/>
              </a:rPr>
              <a:t>g  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tidak	</a:t>
            </a:r>
            <a:r>
              <a:rPr dirty="0" sz="3300" spc="155" b="1">
                <a:solidFill>
                  <a:srgbClr val="0E7D80"/>
                </a:solidFill>
                <a:latin typeface="Century Gothic"/>
                <a:cs typeface="Century Gothic"/>
              </a:rPr>
              <a:t>jepas	</a:t>
            </a:r>
            <a:r>
              <a:rPr dirty="0" sz="3300" spc="210" b="1">
                <a:solidFill>
                  <a:srgbClr val="0E7D80"/>
                </a:solidFill>
                <a:latin typeface="Century Gothic"/>
                <a:cs typeface="Century Gothic"/>
              </a:rPr>
              <a:t>atau	ketika	</a:t>
            </a:r>
            <a:r>
              <a:rPr dirty="0" sz="3300" spc="204" b="1">
                <a:solidFill>
                  <a:srgbClr val="0E7D80"/>
                </a:solidFill>
                <a:latin typeface="Century Gothic"/>
                <a:cs typeface="Century Gothic"/>
              </a:rPr>
              <a:t>responden	</a:t>
            </a:r>
            <a:r>
              <a:rPr dirty="0" sz="3300" spc="155" b="1">
                <a:solidFill>
                  <a:srgbClr val="0E7D80"/>
                </a:solidFill>
                <a:latin typeface="Century Gothic"/>
                <a:cs typeface="Century Gothic"/>
              </a:rPr>
              <a:t>dipenuhi</a:t>
            </a:r>
            <a:endParaRPr sz="3300">
              <a:latin typeface="Century Gothic"/>
              <a:cs typeface="Century Gothic"/>
            </a:endParaRPr>
          </a:p>
          <a:p>
            <a:pPr marL="12700" marR="307340">
              <a:lnSpc>
                <a:spcPct val="115500"/>
              </a:lnSpc>
              <a:tabLst>
                <a:tab pos="1036319" algn="l"/>
                <a:tab pos="3789679" algn="l"/>
                <a:tab pos="3957320" algn="l"/>
                <a:tab pos="5042535" algn="l"/>
                <a:tab pos="5130800" algn="l"/>
                <a:tab pos="7012305" algn="l"/>
                <a:tab pos="7551420" algn="l"/>
                <a:tab pos="9434195" algn="l"/>
                <a:tab pos="10067925" algn="l"/>
              </a:tabLst>
            </a:pPr>
            <a:r>
              <a:rPr dirty="0" sz="3300" spc="229" b="1">
                <a:solidFill>
                  <a:srgbClr val="0E7D80"/>
                </a:solidFill>
                <a:latin typeface="Century Gothic"/>
                <a:cs typeface="Century Gothic"/>
              </a:rPr>
              <a:t>ketidakpastian.	</a:t>
            </a:r>
            <a:r>
              <a:rPr dirty="0" sz="3300" spc="100" b="1">
                <a:solidFill>
                  <a:srgbClr val="0E7D80"/>
                </a:solidFill>
                <a:latin typeface="Century Gothic"/>
                <a:cs typeface="Century Gothic"/>
              </a:rPr>
              <a:t>Cara	</a:t>
            </a:r>
            <a:r>
              <a:rPr dirty="0" sz="3300" spc="185" b="1">
                <a:solidFill>
                  <a:srgbClr val="0E7D80"/>
                </a:solidFill>
                <a:latin typeface="Century Gothic"/>
                <a:cs typeface="Century Gothic"/>
              </a:rPr>
              <a:t>individu	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menyatakan	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penilaian  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da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280" b="1">
                <a:solidFill>
                  <a:srgbClr val="0E7D80"/>
                </a:solidFill>
                <a:latin typeface="Century Gothic"/>
                <a:cs typeface="Century Gothic"/>
              </a:rPr>
              <a:t>y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3300" spc="31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71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-2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endParaRPr sz="3300">
              <a:latin typeface="Century Gothic"/>
              <a:cs typeface="Century Gothic"/>
            </a:endParaRPr>
          </a:p>
          <a:p>
            <a:pPr marL="12700" marR="5080">
              <a:lnSpc>
                <a:spcPct val="115500"/>
              </a:lnSpc>
              <a:tabLst>
                <a:tab pos="1730375" algn="l"/>
                <a:tab pos="2420620" algn="l"/>
                <a:tab pos="3440429" algn="l"/>
                <a:tab pos="3868420" algn="l"/>
                <a:tab pos="4446270" algn="l"/>
                <a:tab pos="5410200" algn="l"/>
                <a:tab pos="6866255" algn="l"/>
                <a:tab pos="7056120" algn="l"/>
                <a:tab pos="9747250" algn="l"/>
                <a:tab pos="9921875" algn="l"/>
              </a:tabLst>
            </a:pP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umumnya	</a:t>
            </a:r>
            <a:r>
              <a:rPr dirty="0" sz="3300" spc="155" b="1">
                <a:solidFill>
                  <a:srgbClr val="0E7D80"/>
                </a:solidFill>
                <a:latin typeface="Century Gothic"/>
                <a:cs typeface="Century Gothic"/>
              </a:rPr>
              <a:t>bila	</a:t>
            </a:r>
            <a:r>
              <a:rPr dirty="0" sz="3300" spc="185" b="1">
                <a:solidFill>
                  <a:srgbClr val="0E7D80"/>
                </a:solidFill>
                <a:latin typeface="Century Gothic"/>
                <a:cs typeface="Century Gothic"/>
              </a:rPr>
              <a:t>individu	</a:t>
            </a:r>
            <a:r>
              <a:rPr dirty="0" sz="3300" spc="265" b="1">
                <a:solidFill>
                  <a:srgbClr val="0E7D80"/>
                </a:solidFill>
                <a:latin typeface="Century Gothic"/>
                <a:cs typeface="Century Gothic"/>
              </a:rPr>
              <a:t>harus	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menyatakan		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responsnya  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-15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-20" b="1">
                <a:solidFill>
                  <a:srgbClr val="0E7D80"/>
                </a:solidFill>
                <a:latin typeface="Century Gothic"/>
                <a:cs typeface="Century Gothic"/>
              </a:rPr>
              <a:t>,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-155" b="1">
                <a:solidFill>
                  <a:srgbClr val="0E7D80"/>
                </a:solidFill>
                <a:latin typeface="Century Gothic"/>
                <a:cs typeface="Century Gothic"/>
              </a:rPr>
              <a:t>c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d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-9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710" b="1">
                <a:solidFill>
                  <a:srgbClr val="0E7D80"/>
                </a:solidFill>
                <a:latin typeface="Century Gothic"/>
                <a:cs typeface="Century Gothic"/>
              </a:rPr>
              <a:t>f</a:t>
            </a:r>
            <a:r>
              <a:rPr dirty="0" sz="3300" spc="175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-105" b="1">
                <a:solidFill>
                  <a:srgbClr val="0E7D80"/>
                </a:solidFill>
                <a:latin typeface="Century Gothic"/>
                <a:cs typeface="Century Gothic"/>
              </a:rPr>
              <a:t>.</a:t>
            </a:r>
            <a:endParaRPr sz="3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860" y="0"/>
            <a:ext cx="4373138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63934" y="1547280"/>
            <a:ext cx="5593715" cy="8083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479800" algn="l"/>
              </a:tabLst>
            </a:pPr>
            <a:r>
              <a:rPr dirty="0" sz="5100" spc="844" b="1">
                <a:solidFill>
                  <a:srgbClr val="B8617D"/>
                </a:solidFill>
                <a:latin typeface="Century Gothic"/>
                <a:cs typeface="Century Gothic"/>
              </a:rPr>
              <a:t>F</a:t>
            </a:r>
            <a:r>
              <a:rPr dirty="0" sz="5100" spc="24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100" spc="6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100" spc="39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100" spc="57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5100" spc="39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100" spc="98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5100" spc="24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100" spc="6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10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1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5100" spc="819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100" spc="295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5100" spc="640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5100" spc="39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5100" spc="240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5100" spc="160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endParaRPr sz="51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8754" y="3127228"/>
            <a:ext cx="10656570" cy="2349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7505" marR="349885" indent="190500">
              <a:lnSpc>
                <a:spcPct val="115500"/>
              </a:lnSpc>
              <a:spcBef>
                <a:spcPts val="100"/>
              </a:spcBef>
              <a:tabLst>
                <a:tab pos="2865120" algn="l"/>
                <a:tab pos="3077845" algn="l"/>
                <a:tab pos="4424045" algn="l"/>
                <a:tab pos="5492115" algn="l"/>
                <a:tab pos="5596890" algn="l"/>
                <a:tab pos="7026275" algn="l"/>
                <a:tab pos="7131050" algn="l"/>
              </a:tabLst>
            </a:pPr>
            <a:r>
              <a:rPr dirty="0" sz="3300" spc="210" b="1">
                <a:solidFill>
                  <a:srgbClr val="0E7D80"/>
                </a:solidFill>
                <a:latin typeface="Century Gothic"/>
                <a:cs typeface="Century Gothic"/>
              </a:rPr>
              <a:t>Kehadiran	</a:t>
            </a:r>
            <a:r>
              <a:rPr dirty="0" sz="3300" spc="160" b="1">
                <a:solidFill>
                  <a:srgbClr val="0E7D80"/>
                </a:solidFill>
                <a:latin typeface="Century Gothic"/>
                <a:cs typeface="Century Gothic"/>
              </a:rPr>
              <a:t>kelompok	</a:t>
            </a:r>
            <a:r>
              <a:rPr dirty="0" sz="3300" spc="180" b="1">
                <a:solidFill>
                  <a:srgbClr val="0E7D80"/>
                </a:solidFill>
                <a:latin typeface="Century Gothic"/>
                <a:cs typeface="Century Gothic"/>
              </a:rPr>
              <a:t>dapat	</a:t>
            </a:r>
            <a:r>
              <a:rPr dirty="0" sz="3300" spc="150" b="1">
                <a:solidFill>
                  <a:srgbClr val="0E7D80"/>
                </a:solidFill>
                <a:latin typeface="Century Gothic"/>
                <a:cs typeface="Century Gothic"/>
              </a:rPr>
              <a:t>memudahkan  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31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ap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31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g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dapa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	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00" b="1">
                <a:solidFill>
                  <a:srgbClr val="0E7D80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spc="37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endParaRPr sz="3300">
              <a:latin typeface="Century Gothic"/>
              <a:cs typeface="Century Gothic"/>
            </a:endParaRPr>
          </a:p>
          <a:p>
            <a:pPr marL="2060575" marR="5080" indent="-2048510">
              <a:lnSpc>
                <a:spcPct val="115500"/>
              </a:lnSpc>
              <a:tabLst>
                <a:tab pos="2519680" algn="l"/>
                <a:tab pos="3538854" algn="l"/>
                <a:tab pos="3942715" algn="l"/>
                <a:tab pos="5328285" algn="l"/>
                <a:tab pos="6046470" algn="l"/>
                <a:tab pos="6351905" algn="l"/>
                <a:tab pos="8185784" algn="l"/>
              </a:tabLst>
            </a:pP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31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3300" spc="355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3300" spc="-125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310" b="1">
                <a:solidFill>
                  <a:srgbClr val="0E7D80"/>
                </a:solidFill>
                <a:latin typeface="Century Gothic"/>
                <a:cs typeface="Century Gothic"/>
              </a:rPr>
              <a:t>j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3300" spc="-1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62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39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215" b="1">
                <a:solidFill>
                  <a:srgbClr val="0E7D80"/>
                </a:solidFill>
                <a:latin typeface="Century Gothic"/>
                <a:cs typeface="Century Gothic"/>
              </a:rPr>
              <a:t>u</a:t>
            </a:r>
            <a:r>
              <a:rPr dirty="0" sz="3300" spc="360" b="1">
                <a:solidFill>
                  <a:srgbClr val="0E7D80"/>
                </a:solidFill>
                <a:latin typeface="Century Gothic"/>
                <a:cs typeface="Century Gothic"/>
              </a:rPr>
              <a:t>t</a:t>
            </a:r>
            <a:r>
              <a:rPr dirty="0" sz="3300" b="1">
                <a:solidFill>
                  <a:srgbClr val="0E7D80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3300" spc="220" b="1">
                <a:solidFill>
                  <a:srgbClr val="0E7D80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0E7D80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0E7D80"/>
                </a:solidFill>
                <a:latin typeface="Century Gothic"/>
                <a:cs typeface="Century Gothic"/>
              </a:rPr>
              <a:t>n</a:t>
            </a:r>
            <a:r>
              <a:rPr dirty="0" sz="3300" spc="135" b="1">
                <a:solidFill>
                  <a:srgbClr val="0E7D80"/>
                </a:solidFill>
                <a:latin typeface="Century Gothic"/>
                <a:cs typeface="Century Gothic"/>
              </a:rPr>
              <a:t>aa</a:t>
            </a:r>
            <a:r>
              <a:rPr dirty="0" sz="3300" spc="-10" b="1">
                <a:solidFill>
                  <a:srgbClr val="0E7D80"/>
                </a:solidFill>
                <a:latin typeface="Century Gothic"/>
                <a:cs typeface="Century Gothic"/>
              </a:rPr>
              <a:t>n  </a:t>
            </a:r>
            <a:r>
              <a:rPr dirty="0" sz="3300" spc="120" b="1">
                <a:solidFill>
                  <a:srgbClr val="0E7D80"/>
                </a:solidFill>
                <a:latin typeface="Century Gothic"/>
                <a:cs typeface="Century Gothic"/>
              </a:rPr>
              <a:t>dengan	</a:t>
            </a:r>
            <a:r>
              <a:rPr dirty="0" sz="3300" spc="250" b="1">
                <a:solidFill>
                  <a:srgbClr val="0E7D80"/>
                </a:solidFill>
                <a:latin typeface="Century Gothic"/>
                <a:cs typeface="Century Gothic"/>
              </a:rPr>
              <a:t>nalar	</a:t>
            </a:r>
            <a:r>
              <a:rPr dirty="0" sz="3300" spc="85" b="1">
                <a:solidFill>
                  <a:srgbClr val="0E7D80"/>
                </a:solidFill>
                <a:latin typeface="Century Gothic"/>
                <a:cs typeface="Century Gothic"/>
              </a:rPr>
              <a:t>dan	</a:t>
            </a:r>
            <a:r>
              <a:rPr dirty="0" sz="3300" spc="170" b="1">
                <a:solidFill>
                  <a:srgbClr val="0E7D80"/>
                </a:solidFill>
                <a:latin typeface="Century Gothic"/>
                <a:cs typeface="Century Gothic"/>
              </a:rPr>
              <a:t>penilaian.</a:t>
            </a:r>
            <a:endParaRPr sz="3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9672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855" y="719147"/>
            <a:ext cx="3710940" cy="856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50" spc="670" b="1">
                <a:solidFill>
                  <a:srgbClr val="0E7D80"/>
                </a:solidFill>
                <a:latin typeface="Century Gothic"/>
                <a:cs typeface="Century Gothic"/>
              </a:rPr>
              <a:t>P</a:t>
            </a:r>
            <a:r>
              <a:rPr dirty="0" sz="5450" spc="290" b="1">
                <a:solidFill>
                  <a:srgbClr val="0E7D80"/>
                </a:solidFill>
                <a:latin typeface="Century Gothic"/>
                <a:cs typeface="Century Gothic"/>
              </a:rPr>
              <a:t>o</a:t>
            </a:r>
            <a:r>
              <a:rPr dirty="0" sz="5450" spc="600" b="1">
                <a:solidFill>
                  <a:srgbClr val="0E7D80"/>
                </a:solidFill>
                <a:latin typeface="Century Gothic"/>
                <a:cs typeface="Century Gothic"/>
              </a:rPr>
              <a:t>l</a:t>
            </a:r>
            <a:r>
              <a:rPr dirty="0" sz="54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450" spc="1055" b="1">
                <a:solidFill>
                  <a:srgbClr val="0E7D80"/>
                </a:solidFill>
                <a:latin typeface="Century Gothic"/>
                <a:cs typeface="Century Gothic"/>
              </a:rPr>
              <a:t>r</a:t>
            </a:r>
            <a:r>
              <a:rPr dirty="0" sz="5450" spc="415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r>
              <a:rPr dirty="0" sz="5450" spc="66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450" spc="229" b="1">
                <a:solidFill>
                  <a:srgbClr val="0E7D80"/>
                </a:solidFill>
                <a:latin typeface="Century Gothic"/>
                <a:cs typeface="Century Gothic"/>
              </a:rPr>
              <a:t>a</a:t>
            </a:r>
            <a:r>
              <a:rPr dirty="0" sz="5450" spc="665" b="1">
                <a:solidFill>
                  <a:srgbClr val="0E7D80"/>
                </a:solidFill>
                <a:latin typeface="Century Gothic"/>
                <a:cs typeface="Century Gothic"/>
              </a:rPr>
              <a:t>s</a:t>
            </a:r>
            <a:r>
              <a:rPr dirty="0" sz="5450" spc="-20" b="1">
                <a:solidFill>
                  <a:srgbClr val="0E7D80"/>
                </a:solidFill>
                <a:latin typeface="Century Gothic"/>
                <a:cs typeface="Century Gothic"/>
              </a:rPr>
              <a:t>i</a:t>
            </a:r>
            <a:endParaRPr sz="54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4810" y="2379093"/>
            <a:ext cx="13053694" cy="5835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26564">
              <a:lnSpc>
                <a:spcPct val="115500"/>
              </a:lnSpc>
              <a:spcBef>
                <a:spcPts val="100"/>
              </a:spcBef>
              <a:tabLst>
                <a:tab pos="1862455" algn="l"/>
                <a:tab pos="2427605" algn="l"/>
                <a:tab pos="5591175" algn="l"/>
                <a:tab pos="7983855" algn="l"/>
                <a:tab pos="10195560" algn="l"/>
              </a:tabLst>
            </a:pPr>
            <a:r>
              <a:rPr dirty="0" sz="3300" spc="400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3300" spc="2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-9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ap</a:t>
            </a:r>
            <a:r>
              <a:rPr dirty="0" sz="3300" spc="-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8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-60" b="1">
                <a:solidFill>
                  <a:srgbClr val="B8617D"/>
                </a:solidFill>
                <a:latin typeface="Century Gothic"/>
                <a:cs typeface="Century Gothic"/>
              </a:rPr>
              <a:t>g  </a:t>
            </a:r>
            <a:r>
              <a:rPr dirty="0" sz="3300" spc="275" b="1">
                <a:solidFill>
                  <a:srgbClr val="B8617D"/>
                </a:solidFill>
                <a:latin typeface="Century Gothic"/>
                <a:cs typeface="Century Gothic"/>
              </a:rPr>
              <a:t>negatif	</a:t>
            </a:r>
            <a:r>
              <a:rPr dirty="0" sz="3300" spc="-25" b="1">
                <a:solidFill>
                  <a:srgbClr val="B8617D"/>
                </a:solidFill>
                <a:latin typeface="Century Gothic"/>
                <a:cs typeface="Century Gothic"/>
              </a:rPr>
              <a:t>:</a:t>
            </a:r>
            <a:endParaRPr sz="3300">
              <a:latin typeface="Century Gothic"/>
              <a:cs typeface="Century Gothic"/>
            </a:endParaRPr>
          </a:p>
          <a:p>
            <a:pPr marL="12700" marR="790575">
              <a:lnSpc>
                <a:spcPct val="115500"/>
              </a:lnSpc>
              <a:buAutoNum type="arabicPeriod"/>
              <a:tabLst>
                <a:tab pos="487045" algn="l"/>
                <a:tab pos="487680" algn="l"/>
                <a:tab pos="1961514" algn="l"/>
                <a:tab pos="3981450" algn="l"/>
                <a:tab pos="4725035" algn="l"/>
                <a:tab pos="5765165" algn="l"/>
                <a:tab pos="6726555" algn="l"/>
                <a:tab pos="8006715" algn="l"/>
                <a:tab pos="8881110" algn="l"/>
                <a:tab pos="9159875" algn="l"/>
                <a:tab pos="10247630" algn="l"/>
              </a:tabLst>
            </a:pPr>
            <a:r>
              <a:rPr dirty="0" sz="3300" spc="3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-155" b="1">
                <a:solidFill>
                  <a:srgbClr val="B8617D"/>
                </a:solidFill>
                <a:latin typeface="Century Gothic"/>
                <a:cs typeface="Century Gothic"/>
              </a:rPr>
              <a:t>c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d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2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50" b="1">
                <a:solidFill>
                  <a:srgbClr val="B8617D"/>
                </a:solidFill>
                <a:latin typeface="Century Gothic"/>
                <a:cs typeface="Century Gothic"/>
              </a:rPr>
              <a:t>h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-20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28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bab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10" b="1">
                <a:solidFill>
                  <a:srgbClr val="B8617D"/>
                </a:solidFill>
                <a:latin typeface="Century Gothic"/>
                <a:cs typeface="Century Gothic"/>
              </a:rPr>
              <a:t>n  </a:t>
            </a:r>
            <a:r>
              <a:rPr dirty="0" sz="3300" spc="254" b="1">
                <a:solidFill>
                  <a:srgbClr val="B8617D"/>
                </a:solidFill>
                <a:latin typeface="Century Gothic"/>
                <a:cs typeface="Century Gothic"/>
              </a:rPr>
              <a:t>peserta	</a:t>
            </a:r>
            <a:r>
              <a:rPr dirty="0" sz="3300" spc="204" b="1">
                <a:solidFill>
                  <a:srgbClr val="B8617D"/>
                </a:solidFill>
                <a:latin typeface="Century Gothic"/>
                <a:cs typeface="Century Gothic"/>
              </a:rPr>
              <a:t>komunikasi	</a:t>
            </a:r>
            <a:r>
              <a:rPr dirty="0" sz="3300" spc="150" b="1">
                <a:solidFill>
                  <a:srgbClr val="B8617D"/>
                </a:solidFill>
                <a:latin typeface="Century Gothic"/>
                <a:cs typeface="Century Gothic"/>
              </a:rPr>
              <a:t>menjadi	lebih	jauh	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dari	</a:t>
            </a:r>
            <a:r>
              <a:rPr dirty="0" sz="3300" spc="145" b="1">
                <a:solidFill>
                  <a:srgbClr val="B8617D"/>
                </a:solidFill>
                <a:latin typeface="Century Gothic"/>
                <a:cs typeface="Century Gothic"/>
              </a:rPr>
              <a:t>dunia</a:t>
            </a:r>
            <a:endParaRPr sz="3300">
              <a:latin typeface="Century Gothic"/>
              <a:cs typeface="Century Gothic"/>
            </a:endParaRPr>
          </a:p>
          <a:p>
            <a:pPr marL="12700" marR="582930">
              <a:lnSpc>
                <a:spcPct val="115500"/>
              </a:lnSpc>
              <a:tabLst>
                <a:tab pos="1668780" algn="l"/>
                <a:tab pos="2023745" algn="l"/>
                <a:tab pos="3456304" algn="l"/>
                <a:tab pos="4224020" algn="l"/>
                <a:tab pos="5777230" algn="l"/>
                <a:tab pos="7245350" algn="l"/>
                <a:tab pos="9270365" algn="l"/>
                <a:tab pos="11176000" algn="l"/>
              </a:tabLst>
            </a:pP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280" b="1">
                <a:solidFill>
                  <a:srgbClr val="B8617D"/>
                </a:solidFill>
                <a:latin typeface="Century Gothic"/>
                <a:cs typeface="Century Gothic"/>
              </a:rPr>
              <a:t>y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20" b="1">
                <a:solidFill>
                  <a:srgbClr val="B8617D"/>
                </a:solidFill>
                <a:latin typeface="Century Gothic"/>
                <a:cs typeface="Century Gothic"/>
              </a:rPr>
              <a:t>,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-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-4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b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37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2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-9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-12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2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21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spc="-25" b="1">
                <a:solidFill>
                  <a:srgbClr val="B8617D"/>
                </a:solidFill>
                <a:latin typeface="Century Gothic"/>
                <a:cs typeface="Century Gothic"/>
              </a:rPr>
              <a:t>k  </a:t>
            </a:r>
            <a:r>
              <a:rPr dirty="0" sz="3300" spc="240" b="1">
                <a:solidFill>
                  <a:srgbClr val="B8617D"/>
                </a:solidFill>
                <a:latin typeface="Century Gothic"/>
                <a:cs typeface="Century Gothic"/>
              </a:rPr>
              <a:t>berbuat	</a:t>
            </a:r>
            <a:r>
              <a:rPr dirty="0" sz="3300" spc="180" b="1">
                <a:solidFill>
                  <a:srgbClr val="B8617D"/>
                </a:solidFill>
                <a:latin typeface="Century Gothic"/>
                <a:cs typeface="Century Gothic"/>
              </a:rPr>
              <a:t>kesalahan.</a:t>
            </a:r>
            <a:endParaRPr sz="3300">
              <a:latin typeface="Century Gothic"/>
              <a:cs typeface="Century Gothic"/>
            </a:endParaRPr>
          </a:p>
          <a:p>
            <a:pPr marL="559435" indent="-547370">
              <a:lnSpc>
                <a:spcPct val="100000"/>
              </a:lnSpc>
              <a:spcBef>
                <a:spcPts val="615"/>
              </a:spcBef>
              <a:buAutoNum type="arabicPeriod" startAt="2"/>
              <a:tabLst>
                <a:tab pos="559435" algn="l"/>
                <a:tab pos="560070" algn="l"/>
                <a:tab pos="2974340" algn="l"/>
                <a:tab pos="4269740" algn="l"/>
                <a:tab pos="7074534" algn="l"/>
                <a:tab pos="10191115" algn="l"/>
              </a:tabLst>
            </a:pPr>
            <a:r>
              <a:rPr dirty="0" sz="3300" spc="285" b="1">
                <a:solidFill>
                  <a:srgbClr val="B8617D"/>
                </a:solidFill>
                <a:latin typeface="Century Gothic"/>
                <a:cs typeface="Century Gothic"/>
              </a:rPr>
              <a:t>Polarisasi	</a:t>
            </a:r>
            <a:r>
              <a:rPr dirty="0" sz="3300" spc="120" b="1">
                <a:solidFill>
                  <a:srgbClr val="B8617D"/>
                </a:solidFill>
                <a:latin typeface="Century Gothic"/>
                <a:cs typeface="Century Gothic"/>
              </a:rPr>
              <a:t>akan	</a:t>
            </a:r>
            <a:r>
              <a:rPr dirty="0" sz="3300" spc="195" b="1">
                <a:solidFill>
                  <a:srgbClr val="B8617D"/>
                </a:solidFill>
                <a:latin typeface="Century Gothic"/>
                <a:cs typeface="Century Gothic"/>
              </a:rPr>
              <a:t>mendorong	</a:t>
            </a:r>
            <a:r>
              <a:rPr dirty="0" sz="3300" spc="254" b="1">
                <a:solidFill>
                  <a:srgbClr val="B8617D"/>
                </a:solidFill>
                <a:latin typeface="Century Gothic"/>
                <a:cs typeface="Century Gothic"/>
              </a:rPr>
              <a:t>ekstremisme	</a:t>
            </a:r>
            <a:r>
              <a:rPr dirty="0" sz="3300" spc="140" b="1">
                <a:solidFill>
                  <a:srgbClr val="B8617D"/>
                </a:solidFill>
                <a:latin typeface="Century Gothic"/>
                <a:cs typeface="Century Gothic"/>
              </a:rPr>
              <a:t>dalam</a:t>
            </a:r>
            <a:endParaRPr sz="3300">
              <a:latin typeface="Century Gothic"/>
              <a:cs typeface="Century Gothic"/>
            </a:endParaRPr>
          </a:p>
          <a:p>
            <a:pPr marL="12700" marR="5080">
              <a:lnSpc>
                <a:spcPct val="115500"/>
              </a:lnSpc>
              <a:spcBef>
                <a:spcPts val="5"/>
              </a:spcBef>
              <a:tabLst>
                <a:tab pos="711200" algn="l"/>
                <a:tab pos="2426970" algn="l"/>
                <a:tab pos="2971800" algn="l"/>
                <a:tab pos="4512945" algn="l"/>
                <a:tab pos="5016500" algn="l"/>
                <a:tab pos="5999480" algn="l"/>
                <a:tab pos="7133590" algn="l"/>
                <a:tab pos="7224395" algn="l"/>
                <a:tab pos="7484109" algn="l"/>
                <a:tab pos="8987155" algn="l"/>
                <a:tab pos="10741660" algn="l"/>
                <a:tab pos="11437620" algn="l"/>
              </a:tabLst>
            </a:pP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-4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g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n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9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a</a:t>
            </a:r>
            <a:r>
              <a:rPr dirty="0" sz="3300" spc="-45" b="1">
                <a:solidFill>
                  <a:srgbClr val="B8617D"/>
                </a:solidFill>
                <a:latin typeface="Century Gothic"/>
                <a:cs typeface="Century Gothic"/>
              </a:rPr>
              <a:t>u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	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245" b="1">
                <a:solidFill>
                  <a:srgbClr val="B8617D"/>
                </a:solidFill>
                <a:latin typeface="Century Gothic"/>
                <a:cs typeface="Century Gothic"/>
              </a:rPr>
              <a:t>i</a:t>
            </a:r>
            <a:r>
              <a:rPr dirty="0" sz="3300" spc="22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-105" b="1">
                <a:solidFill>
                  <a:srgbClr val="B8617D"/>
                </a:solidFill>
                <a:latin typeface="Century Gothic"/>
                <a:cs typeface="Century Gothic"/>
              </a:rPr>
              <a:t>.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375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355" b="1">
                <a:solidFill>
                  <a:srgbClr val="B8617D"/>
                </a:solidFill>
                <a:latin typeface="Century Gothic"/>
                <a:cs typeface="Century Gothic"/>
              </a:rPr>
              <a:t>l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200" b="1">
                <a:solidFill>
                  <a:srgbClr val="B8617D"/>
                </a:solidFill>
                <a:latin typeface="Century Gothic"/>
                <a:cs typeface="Century Gothic"/>
              </a:rPr>
              <a:t>m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170" b="1">
                <a:solidFill>
                  <a:srgbClr val="B8617D"/>
                </a:solidFill>
                <a:latin typeface="Century Gothic"/>
                <a:cs typeface="Century Gothic"/>
              </a:rPr>
              <a:t>o</a:t>
            </a:r>
            <a:r>
              <a:rPr dirty="0" sz="3300" spc="-40" b="1">
                <a:solidFill>
                  <a:srgbClr val="B8617D"/>
                </a:solidFill>
                <a:latin typeface="Century Gothic"/>
                <a:cs typeface="Century Gothic"/>
              </a:rPr>
              <a:t>k</a:t>
            </a:r>
            <a:r>
              <a:rPr dirty="0" sz="3300" b="1">
                <a:solidFill>
                  <a:srgbClr val="B8617D"/>
                </a:solidFill>
                <a:latin typeface="Century Gothic"/>
                <a:cs typeface="Century Gothic"/>
              </a:rPr>
              <a:t>	</a:t>
            </a:r>
            <a:r>
              <a:rPr dirty="0" sz="3300" spc="395" b="1">
                <a:solidFill>
                  <a:srgbClr val="B8617D"/>
                </a:solidFill>
                <a:latin typeface="Century Gothic"/>
                <a:cs typeface="Century Gothic"/>
              </a:rPr>
              <a:t>s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135" b="1">
                <a:solidFill>
                  <a:srgbClr val="B8617D"/>
                </a:solidFill>
                <a:latin typeface="Century Gothic"/>
                <a:cs typeface="Century Gothic"/>
              </a:rPr>
              <a:t>p</a:t>
            </a:r>
            <a:r>
              <a:rPr dirty="0" sz="3300" spc="60" b="1">
                <a:solidFill>
                  <a:srgbClr val="B8617D"/>
                </a:solidFill>
                <a:latin typeface="Century Gothic"/>
                <a:cs typeface="Century Gothic"/>
              </a:rPr>
              <a:t>e</a:t>
            </a:r>
            <a:r>
              <a:rPr dirty="0" sz="3300" spc="635" b="1">
                <a:solidFill>
                  <a:srgbClr val="B8617D"/>
                </a:solidFill>
                <a:latin typeface="Century Gothic"/>
                <a:cs typeface="Century Gothic"/>
              </a:rPr>
              <a:t>r</a:t>
            </a:r>
            <a:r>
              <a:rPr dirty="0" sz="3300" spc="620" b="1">
                <a:solidFill>
                  <a:srgbClr val="B8617D"/>
                </a:solidFill>
                <a:latin typeface="Century Gothic"/>
                <a:cs typeface="Century Gothic"/>
              </a:rPr>
              <a:t>t</a:t>
            </a:r>
            <a:r>
              <a:rPr dirty="0" sz="3300" spc="-15" b="1">
                <a:solidFill>
                  <a:srgbClr val="B8617D"/>
                </a:solidFill>
                <a:latin typeface="Century Gothic"/>
                <a:cs typeface="Century Gothic"/>
              </a:rPr>
              <a:t>i  </a:t>
            </a:r>
            <a:r>
              <a:rPr dirty="0" sz="3300" spc="160" b="1">
                <a:solidFill>
                  <a:srgbClr val="B8617D"/>
                </a:solidFill>
                <a:latin typeface="Century Gothic"/>
                <a:cs typeface="Century Gothic"/>
              </a:rPr>
              <a:t>ini	</a:t>
            </a:r>
            <a:r>
              <a:rPr dirty="0" sz="3300" spc="180" b="1">
                <a:solidFill>
                  <a:srgbClr val="B8617D"/>
                </a:solidFill>
                <a:latin typeface="Century Gothic"/>
                <a:cs typeface="Century Gothic"/>
              </a:rPr>
              <a:t>biasanya	</a:t>
            </a:r>
            <a:r>
              <a:rPr dirty="0" sz="3300" spc="210" b="1">
                <a:solidFill>
                  <a:srgbClr val="B8617D"/>
                </a:solidFill>
                <a:latin typeface="Century Gothic"/>
                <a:cs typeface="Century Gothic"/>
              </a:rPr>
              <a:t>menarik	</a:t>
            </a:r>
            <a:r>
              <a:rPr dirty="0" sz="3300" spc="195" b="1">
                <a:solidFill>
                  <a:srgbClr val="B8617D"/>
                </a:solidFill>
                <a:latin typeface="Century Gothic"/>
                <a:cs typeface="Century Gothic"/>
              </a:rPr>
              <a:t>anggota	</a:t>
            </a:r>
            <a:r>
              <a:rPr dirty="0" sz="3300" spc="-80" b="1">
                <a:solidFill>
                  <a:srgbClr val="B8617D"/>
                </a:solidFill>
                <a:latin typeface="Century Gothic"/>
                <a:cs typeface="Century Gothic"/>
              </a:rPr>
              <a:t>-	</a:t>
            </a:r>
            <a:r>
              <a:rPr dirty="0" sz="3300" spc="204" b="1">
                <a:solidFill>
                  <a:srgbClr val="B8617D"/>
                </a:solidFill>
                <a:latin typeface="Century Gothic"/>
                <a:cs typeface="Century Gothic"/>
              </a:rPr>
              <a:t>anggotannya	</a:t>
            </a:r>
            <a:r>
              <a:rPr dirty="0" sz="3300" spc="140" b="1">
                <a:solidFill>
                  <a:srgbClr val="B8617D"/>
                </a:solidFill>
                <a:latin typeface="Century Gothic"/>
                <a:cs typeface="Century Gothic"/>
              </a:rPr>
              <a:t>yang</a:t>
            </a:r>
            <a:endParaRPr sz="3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tabLst>
                <a:tab pos="2095500" algn="l"/>
                <a:tab pos="4868545" algn="l"/>
              </a:tabLst>
            </a:pPr>
            <a:r>
              <a:rPr dirty="0" sz="3300" spc="190" b="1">
                <a:solidFill>
                  <a:srgbClr val="B8617D"/>
                </a:solidFill>
                <a:latin typeface="Century Gothic"/>
                <a:cs typeface="Century Gothic"/>
              </a:rPr>
              <a:t>memiliki	</a:t>
            </a:r>
            <a:r>
              <a:rPr dirty="0" sz="3300" spc="145" b="1">
                <a:solidFill>
                  <a:srgbClr val="B8617D"/>
                </a:solidFill>
                <a:latin typeface="Century Gothic"/>
                <a:cs typeface="Century Gothic"/>
              </a:rPr>
              <a:t>pandangan	</a:t>
            </a:r>
            <a:r>
              <a:rPr dirty="0" sz="3300" spc="150" b="1">
                <a:solidFill>
                  <a:srgbClr val="B8617D"/>
                </a:solidFill>
                <a:latin typeface="Century Gothic"/>
                <a:cs typeface="Century Gothic"/>
              </a:rPr>
              <a:t>sama.</a:t>
            </a:r>
            <a:endParaRPr sz="3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7846" y="6"/>
            <a:ext cx="532130" cy="178435"/>
          </a:xfrm>
          <a:custGeom>
            <a:avLst/>
            <a:gdLst/>
            <a:ahLst/>
            <a:cxnLst/>
            <a:rect l="l" t="t" r="r" b="b"/>
            <a:pathLst>
              <a:path w="532129" h="178435">
                <a:moveTo>
                  <a:pt x="363986" y="0"/>
                </a:moveTo>
                <a:lnTo>
                  <a:pt x="531568" y="0"/>
                </a:lnTo>
                <a:lnTo>
                  <a:pt x="522218" y="22198"/>
                </a:lnTo>
                <a:lnTo>
                  <a:pt x="498786" y="60037"/>
                </a:lnTo>
                <a:lnTo>
                  <a:pt x="469975" y="93669"/>
                </a:lnTo>
                <a:lnTo>
                  <a:pt x="436372" y="122504"/>
                </a:lnTo>
                <a:lnTo>
                  <a:pt x="398564" y="145954"/>
                </a:lnTo>
                <a:lnTo>
                  <a:pt x="357138" y="163433"/>
                </a:lnTo>
                <a:lnTo>
                  <a:pt x="312682" y="174351"/>
                </a:lnTo>
                <a:lnTo>
                  <a:pt x="265784" y="178121"/>
                </a:lnTo>
                <a:lnTo>
                  <a:pt x="218885" y="174351"/>
                </a:lnTo>
                <a:lnTo>
                  <a:pt x="174429" y="163433"/>
                </a:lnTo>
                <a:lnTo>
                  <a:pt x="133004" y="145954"/>
                </a:lnTo>
                <a:lnTo>
                  <a:pt x="95195" y="122504"/>
                </a:lnTo>
                <a:lnTo>
                  <a:pt x="61592" y="93669"/>
                </a:lnTo>
                <a:lnTo>
                  <a:pt x="32781" y="60037"/>
                </a:lnTo>
                <a:lnTo>
                  <a:pt x="19674" y="38871"/>
                </a:lnTo>
                <a:lnTo>
                  <a:pt x="265784" y="38871"/>
                </a:lnTo>
                <a:lnTo>
                  <a:pt x="312986" y="31238"/>
                </a:lnTo>
                <a:lnTo>
                  <a:pt x="354005" y="9989"/>
                </a:lnTo>
                <a:lnTo>
                  <a:pt x="363986" y="0"/>
                </a:lnTo>
                <a:close/>
              </a:path>
              <a:path w="532129" h="178435">
                <a:moveTo>
                  <a:pt x="0" y="0"/>
                </a:moveTo>
                <a:lnTo>
                  <a:pt x="169578" y="0"/>
                </a:lnTo>
                <a:lnTo>
                  <a:pt x="179789" y="9989"/>
                </a:lnTo>
                <a:lnTo>
                  <a:pt x="220560" y="31238"/>
                </a:lnTo>
                <a:lnTo>
                  <a:pt x="265784" y="38871"/>
                </a:lnTo>
                <a:lnTo>
                  <a:pt x="19674" y="38871"/>
                </a:lnTo>
                <a:lnTo>
                  <a:pt x="9350" y="22198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91505" y="6217428"/>
            <a:ext cx="577215" cy="577850"/>
          </a:xfrm>
          <a:custGeom>
            <a:avLst/>
            <a:gdLst/>
            <a:ahLst/>
            <a:cxnLst/>
            <a:rect l="l" t="t" r="r" b="b"/>
            <a:pathLst>
              <a:path w="577215" h="577850">
                <a:moveTo>
                  <a:pt x="288573" y="0"/>
                </a:moveTo>
                <a:lnTo>
                  <a:pt x="335472" y="3770"/>
                </a:lnTo>
                <a:lnTo>
                  <a:pt x="379928" y="14688"/>
                </a:lnTo>
                <a:lnTo>
                  <a:pt x="421353" y="32166"/>
                </a:lnTo>
                <a:lnTo>
                  <a:pt x="459162" y="55617"/>
                </a:lnTo>
                <a:lnTo>
                  <a:pt x="492765" y="84452"/>
                </a:lnTo>
                <a:lnTo>
                  <a:pt x="521576" y="118083"/>
                </a:lnTo>
                <a:lnTo>
                  <a:pt x="545007" y="155923"/>
                </a:lnTo>
                <a:lnTo>
                  <a:pt x="562471" y="197383"/>
                </a:lnTo>
                <a:lnTo>
                  <a:pt x="573380" y="241876"/>
                </a:lnTo>
                <a:lnTo>
                  <a:pt x="577147" y="288813"/>
                </a:lnTo>
                <a:lnTo>
                  <a:pt x="573380" y="335751"/>
                </a:lnTo>
                <a:lnTo>
                  <a:pt x="562471" y="380243"/>
                </a:lnTo>
                <a:lnTo>
                  <a:pt x="545007" y="421704"/>
                </a:lnTo>
                <a:lnTo>
                  <a:pt x="521576" y="459543"/>
                </a:lnTo>
                <a:lnTo>
                  <a:pt x="492765" y="493175"/>
                </a:lnTo>
                <a:lnTo>
                  <a:pt x="459162" y="522010"/>
                </a:lnTo>
                <a:lnTo>
                  <a:pt x="421353" y="545460"/>
                </a:lnTo>
                <a:lnTo>
                  <a:pt x="379928" y="562939"/>
                </a:lnTo>
                <a:lnTo>
                  <a:pt x="335472" y="573857"/>
                </a:lnTo>
                <a:lnTo>
                  <a:pt x="288573" y="577627"/>
                </a:lnTo>
                <a:lnTo>
                  <a:pt x="241675" y="573857"/>
                </a:lnTo>
                <a:lnTo>
                  <a:pt x="197219" y="562939"/>
                </a:lnTo>
                <a:lnTo>
                  <a:pt x="155793" y="545460"/>
                </a:lnTo>
                <a:lnTo>
                  <a:pt x="117985" y="522010"/>
                </a:lnTo>
                <a:lnTo>
                  <a:pt x="84382" y="493175"/>
                </a:lnTo>
                <a:lnTo>
                  <a:pt x="55571" y="459543"/>
                </a:lnTo>
                <a:lnTo>
                  <a:pt x="39271" y="433220"/>
                </a:lnTo>
                <a:lnTo>
                  <a:pt x="288573" y="433220"/>
                </a:lnTo>
                <a:lnTo>
                  <a:pt x="335776" y="425587"/>
                </a:lnTo>
                <a:lnTo>
                  <a:pt x="376795" y="404339"/>
                </a:lnTo>
                <a:lnTo>
                  <a:pt x="409156" y="371950"/>
                </a:lnTo>
                <a:lnTo>
                  <a:pt x="430387" y="330898"/>
                </a:lnTo>
                <a:lnTo>
                  <a:pt x="438014" y="283656"/>
                </a:lnTo>
                <a:lnTo>
                  <a:pt x="430387" y="236414"/>
                </a:lnTo>
                <a:lnTo>
                  <a:pt x="409156" y="195361"/>
                </a:lnTo>
                <a:lnTo>
                  <a:pt x="376795" y="162973"/>
                </a:lnTo>
                <a:lnTo>
                  <a:pt x="335776" y="141725"/>
                </a:lnTo>
                <a:lnTo>
                  <a:pt x="288573" y="134092"/>
                </a:lnTo>
                <a:lnTo>
                  <a:pt x="45658" y="134092"/>
                </a:lnTo>
                <a:lnTo>
                  <a:pt x="55571" y="118083"/>
                </a:lnTo>
                <a:lnTo>
                  <a:pt x="84382" y="84452"/>
                </a:lnTo>
                <a:lnTo>
                  <a:pt x="117985" y="55617"/>
                </a:lnTo>
                <a:lnTo>
                  <a:pt x="155793" y="32166"/>
                </a:lnTo>
                <a:lnTo>
                  <a:pt x="197219" y="14688"/>
                </a:lnTo>
                <a:lnTo>
                  <a:pt x="241675" y="3770"/>
                </a:lnTo>
                <a:lnTo>
                  <a:pt x="288573" y="0"/>
                </a:lnTo>
                <a:close/>
              </a:path>
              <a:path w="577215" h="577850">
                <a:moveTo>
                  <a:pt x="45658" y="134092"/>
                </a:moveTo>
                <a:lnTo>
                  <a:pt x="288573" y="134092"/>
                </a:lnTo>
                <a:lnTo>
                  <a:pt x="241371" y="141725"/>
                </a:lnTo>
                <a:lnTo>
                  <a:pt x="200352" y="162973"/>
                </a:lnTo>
                <a:lnTo>
                  <a:pt x="167991" y="195361"/>
                </a:lnTo>
                <a:lnTo>
                  <a:pt x="146760" y="236414"/>
                </a:lnTo>
                <a:lnTo>
                  <a:pt x="139133" y="283656"/>
                </a:lnTo>
                <a:lnTo>
                  <a:pt x="146760" y="330898"/>
                </a:lnTo>
                <a:lnTo>
                  <a:pt x="167991" y="371950"/>
                </a:lnTo>
                <a:lnTo>
                  <a:pt x="200352" y="404339"/>
                </a:lnTo>
                <a:lnTo>
                  <a:pt x="241371" y="425587"/>
                </a:lnTo>
                <a:lnTo>
                  <a:pt x="288573" y="433220"/>
                </a:lnTo>
                <a:lnTo>
                  <a:pt x="39271" y="433220"/>
                </a:lnTo>
                <a:lnTo>
                  <a:pt x="32139" y="421704"/>
                </a:lnTo>
                <a:lnTo>
                  <a:pt x="14676" y="380243"/>
                </a:lnTo>
                <a:lnTo>
                  <a:pt x="3766" y="335751"/>
                </a:lnTo>
                <a:lnTo>
                  <a:pt x="0" y="288813"/>
                </a:lnTo>
                <a:lnTo>
                  <a:pt x="3766" y="241876"/>
                </a:lnTo>
                <a:lnTo>
                  <a:pt x="14676" y="197383"/>
                </a:lnTo>
                <a:lnTo>
                  <a:pt x="32139" y="155923"/>
                </a:lnTo>
                <a:lnTo>
                  <a:pt x="45658" y="134092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7576" y="3432439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40563" y="161"/>
                </a:lnTo>
                <a:lnTo>
                  <a:pt x="147113" y="644"/>
                </a:lnTo>
                <a:lnTo>
                  <a:pt x="185253" y="10208"/>
                </a:lnTo>
                <a:lnTo>
                  <a:pt x="218978" y="30436"/>
                </a:lnTo>
                <a:lnTo>
                  <a:pt x="245381" y="59596"/>
                </a:lnTo>
                <a:lnTo>
                  <a:pt x="262193" y="9516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60"/>
                </a:lnTo>
                <a:lnTo>
                  <a:pt x="241591" y="213979"/>
                </a:lnTo>
                <a:lnTo>
                  <a:pt x="213800" y="241792"/>
                </a:lnTo>
                <a:lnTo>
                  <a:pt x="179108" y="260349"/>
                </a:lnTo>
                <a:lnTo>
                  <a:pt x="140562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49" y="260349"/>
                </a:lnTo>
                <a:lnTo>
                  <a:pt x="54161" y="241792"/>
                </a:lnTo>
                <a:lnTo>
                  <a:pt x="26370" y="213979"/>
                </a:lnTo>
                <a:lnTo>
                  <a:pt x="7828" y="179260"/>
                </a:lnTo>
                <a:lnTo>
                  <a:pt x="161" y="140679"/>
                </a:lnTo>
                <a:lnTo>
                  <a:pt x="0" y="134092"/>
                </a:lnTo>
                <a:lnTo>
                  <a:pt x="161" y="127505"/>
                </a:lnTo>
                <a:lnTo>
                  <a:pt x="7828" y="88926"/>
                </a:lnTo>
                <a:lnTo>
                  <a:pt x="26370" y="54207"/>
                </a:lnTo>
                <a:lnTo>
                  <a:pt x="54161" y="26392"/>
                </a:lnTo>
                <a:lnTo>
                  <a:pt x="88851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2829" y="6"/>
            <a:ext cx="374650" cy="69850"/>
          </a:xfrm>
          <a:custGeom>
            <a:avLst/>
            <a:gdLst/>
            <a:ahLst/>
            <a:cxnLst/>
            <a:rect l="l" t="t" r="r" b="b"/>
            <a:pathLst>
              <a:path w="374650" h="69850">
                <a:moveTo>
                  <a:pt x="0" y="0"/>
                </a:moveTo>
                <a:lnTo>
                  <a:pt x="374270" y="0"/>
                </a:lnTo>
                <a:lnTo>
                  <a:pt x="357723" y="14198"/>
                </a:lnTo>
                <a:lnTo>
                  <a:pt x="319915" y="37649"/>
                </a:lnTo>
                <a:lnTo>
                  <a:pt x="278489" y="55127"/>
                </a:lnTo>
                <a:lnTo>
                  <a:pt x="234033" y="66045"/>
                </a:lnTo>
                <a:lnTo>
                  <a:pt x="187134" y="69815"/>
                </a:lnTo>
                <a:lnTo>
                  <a:pt x="140236" y="66045"/>
                </a:lnTo>
                <a:lnTo>
                  <a:pt x="95780" y="55127"/>
                </a:lnTo>
                <a:lnTo>
                  <a:pt x="54354" y="37649"/>
                </a:lnTo>
                <a:lnTo>
                  <a:pt x="16546" y="14198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"/>
            <a:ext cx="18287999" cy="10286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39630" y="2141843"/>
            <a:ext cx="12209145" cy="579755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102360">
              <a:lnSpc>
                <a:spcPct val="100000"/>
              </a:lnSpc>
              <a:spcBef>
                <a:spcPts val="1135"/>
              </a:spcBef>
              <a:tabLst>
                <a:tab pos="6691630" algn="l"/>
              </a:tabLst>
            </a:pPr>
            <a:r>
              <a:rPr dirty="0" sz="5450" spc="605" b="1">
                <a:solidFill>
                  <a:srgbClr val="FFE6DE"/>
                </a:solidFill>
                <a:latin typeface="Century Gothic"/>
                <a:cs typeface="Century Gothic"/>
              </a:rPr>
              <a:t>Faktor-faktor	</a:t>
            </a:r>
            <a:r>
              <a:rPr dirty="0" sz="5450" spc="459" b="1">
                <a:solidFill>
                  <a:srgbClr val="FFE6DE"/>
                </a:solidFill>
                <a:latin typeface="Century Gothic"/>
                <a:cs typeface="Century Gothic"/>
              </a:rPr>
              <a:t>keefektifan</a:t>
            </a:r>
            <a:endParaRPr sz="5450">
              <a:latin typeface="Century Gothic"/>
              <a:cs typeface="Century Gothic"/>
            </a:endParaRPr>
          </a:p>
          <a:p>
            <a:pPr marL="12700" marR="5080" indent="368300">
              <a:lnSpc>
                <a:spcPct val="115799"/>
              </a:lnSpc>
              <a:tabLst>
                <a:tab pos="4369435" algn="l"/>
                <a:tab pos="5255895" algn="l"/>
                <a:tab pos="6904355" algn="l"/>
                <a:tab pos="9244330" algn="l"/>
                <a:tab pos="9796145" algn="l"/>
                <a:tab pos="9935845" algn="l"/>
              </a:tabLst>
            </a:pPr>
            <a:r>
              <a:rPr dirty="0" sz="5450" spc="270" b="1">
                <a:solidFill>
                  <a:srgbClr val="FFE6DE"/>
                </a:solidFill>
                <a:latin typeface="Century Gothic"/>
                <a:cs typeface="Century Gothic"/>
              </a:rPr>
              <a:t>kelompok	</a:t>
            </a:r>
            <a:r>
              <a:rPr dirty="0" sz="5450" spc="305" b="1">
                <a:solidFill>
                  <a:srgbClr val="FFE6DE"/>
                </a:solidFill>
                <a:latin typeface="Century Gothic"/>
                <a:cs typeface="Century Gothic"/>
              </a:rPr>
              <a:t>dapat	</a:t>
            </a:r>
            <a:r>
              <a:rPr dirty="0" sz="5450" spc="200" b="1">
                <a:solidFill>
                  <a:srgbClr val="FFE6DE"/>
                </a:solidFill>
                <a:latin typeface="Century Gothic"/>
                <a:cs typeface="Century Gothic"/>
              </a:rPr>
              <a:t>dilacak		</a:t>
            </a:r>
            <a:r>
              <a:rPr dirty="0" sz="5450" spc="125" b="1">
                <a:solidFill>
                  <a:srgbClr val="FFE6DE"/>
                </a:solidFill>
                <a:latin typeface="Century Gothic"/>
                <a:cs typeface="Century Gothic"/>
              </a:rPr>
              <a:t>pada  </a:t>
            </a: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1055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105" b="1">
                <a:solidFill>
                  <a:srgbClr val="FFE6DE"/>
                </a:solidFill>
                <a:latin typeface="Century Gothic"/>
                <a:cs typeface="Century Gothic"/>
              </a:rPr>
              <a:t>e</a:t>
            </a:r>
            <a:r>
              <a:rPr dirty="0" sz="5450" spc="1055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r>
              <a:rPr dirty="0" sz="5450" spc="415" b="1">
                <a:solidFill>
                  <a:srgbClr val="FFE6DE"/>
                </a:solidFill>
                <a:latin typeface="Century Gothic"/>
                <a:cs typeface="Century Gothic"/>
              </a:rPr>
              <a:t>i</a:t>
            </a:r>
            <a:r>
              <a:rPr dirty="0" sz="5450" spc="665" b="1">
                <a:solidFill>
                  <a:srgbClr val="FFE6DE"/>
                </a:solidFill>
                <a:latin typeface="Century Gothic"/>
                <a:cs typeface="Century Gothic"/>
              </a:rPr>
              <a:t>s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415" b="1">
                <a:solidFill>
                  <a:srgbClr val="FFE6DE"/>
                </a:solidFill>
                <a:latin typeface="Century Gothic"/>
                <a:cs typeface="Century Gothic"/>
              </a:rPr>
              <a:t>i</a:t>
            </a:r>
            <a:r>
              <a:rPr dirty="0" sz="5450" spc="-60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b="1">
                <a:solidFill>
                  <a:srgbClr val="FFE6DE"/>
                </a:solidFill>
                <a:latin typeface="Century Gothic"/>
                <a:cs typeface="Century Gothic"/>
              </a:rPr>
              <a:t>	</a:t>
            </a: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105" b="1">
                <a:solidFill>
                  <a:srgbClr val="FFE6DE"/>
                </a:solidFill>
                <a:latin typeface="Century Gothic"/>
                <a:cs typeface="Century Gothic"/>
              </a:rPr>
              <a:t>e</a:t>
            </a:r>
            <a:r>
              <a:rPr dirty="0" sz="5450" spc="600" b="1">
                <a:solidFill>
                  <a:srgbClr val="FFE6DE"/>
                </a:solidFill>
                <a:latin typeface="Century Gothic"/>
                <a:cs typeface="Century Gothic"/>
              </a:rPr>
              <a:t>l</a:t>
            </a:r>
            <a:r>
              <a:rPr dirty="0" sz="5450" spc="290" b="1">
                <a:solidFill>
                  <a:srgbClr val="FFE6DE"/>
                </a:solidFill>
                <a:latin typeface="Century Gothic"/>
                <a:cs typeface="Century Gothic"/>
              </a:rPr>
              <a:t>o</a:t>
            </a:r>
            <a:r>
              <a:rPr dirty="0" sz="5450" spc="335" b="1">
                <a:solidFill>
                  <a:srgbClr val="FFE6DE"/>
                </a:solidFill>
                <a:latin typeface="Century Gothic"/>
                <a:cs typeface="Century Gothic"/>
              </a:rPr>
              <a:t>m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p</a:t>
            </a:r>
            <a:r>
              <a:rPr dirty="0" sz="5450" spc="290" b="1">
                <a:solidFill>
                  <a:srgbClr val="FFE6DE"/>
                </a:solidFill>
                <a:latin typeface="Century Gothic"/>
                <a:cs typeface="Century Gothic"/>
              </a:rPr>
              <a:t>o</a:t>
            </a:r>
            <a:r>
              <a:rPr dirty="0" sz="5450" spc="-60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b="1">
                <a:solidFill>
                  <a:srgbClr val="FFE6DE"/>
                </a:solidFill>
                <a:latin typeface="Century Gothic"/>
                <a:cs typeface="Century Gothic"/>
              </a:rPr>
              <a:t>	</a:t>
            </a:r>
            <a:r>
              <a:rPr dirty="0" sz="5450" spc="-125" b="1">
                <a:solidFill>
                  <a:srgbClr val="FFE6DE"/>
                </a:solidFill>
                <a:latin typeface="Century Gothic"/>
                <a:cs typeface="Century Gothic"/>
              </a:rPr>
              <a:t>(</a:t>
            </a:r>
            <a:r>
              <a:rPr dirty="0" sz="5450" b="1">
                <a:solidFill>
                  <a:srgbClr val="FFE6DE"/>
                </a:solidFill>
                <a:latin typeface="Century Gothic"/>
                <a:cs typeface="Century Gothic"/>
              </a:rPr>
              <a:t>	</a:t>
            </a:r>
            <a:r>
              <a:rPr dirty="0" sz="5450" spc="1180" b="1">
                <a:solidFill>
                  <a:srgbClr val="FFE6DE"/>
                </a:solidFill>
                <a:latin typeface="Century Gothic"/>
                <a:cs typeface="Century Gothic"/>
              </a:rPr>
              <a:t>f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290" b="1">
                <a:solidFill>
                  <a:srgbClr val="FFE6DE"/>
                </a:solidFill>
                <a:latin typeface="Century Gothic"/>
                <a:cs typeface="Century Gothic"/>
              </a:rPr>
              <a:t>o</a:t>
            </a:r>
            <a:r>
              <a:rPr dirty="0" sz="5450" spc="620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endParaRPr sz="54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  <a:tabLst>
                <a:tab pos="4429125" algn="l"/>
                <a:tab pos="4980940" algn="l"/>
                <a:tab pos="6671945" algn="l"/>
              </a:tabLst>
            </a:pPr>
            <a:r>
              <a:rPr dirty="0" sz="5450" spc="445" b="1">
                <a:solidFill>
                  <a:srgbClr val="FFE6DE"/>
                </a:solidFill>
                <a:latin typeface="Century Gothic"/>
                <a:cs typeface="Century Gothic"/>
              </a:rPr>
              <a:t>situasional	</a:t>
            </a:r>
            <a:r>
              <a:rPr dirty="0" sz="5450" spc="-125" b="1">
                <a:solidFill>
                  <a:srgbClr val="FFE6DE"/>
                </a:solidFill>
                <a:latin typeface="Century Gothic"/>
                <a:cs typeface="Century Gothic"/>
              </a:rPr>
              <a:t>)	</a:t>
            </a:r>
            <a:r>
              <a:rPr dirty="0" sz="5450" spc="145" b="1">
                <a:solidFill>
                  <a:srgbClr val="FFE6DE"/>
                </a:solidFill>
                <a:latin typeface="Century Gothic"/>
                <a:cs typeface="Century Gothic"/>
              </a:rPr>
              <a:t>dan	</a:t>
            </a:r>
            <a:r>
              <a:rPr dirty="0" sz="5450" spc="125" b="1">
                <a:solidFill>
                  <a:srgbClr val="FFE6DE"/>
                </a:solidFill>
                <a:latin typeface="Century Gothic"/>
                <a:cs typeface="Century Gothic"/>
              </a:rPr>
              <a:t>pada</a:t>
            </a:r>
            <a:endParaRPr sz="5450">
              <a:latin typeface="Century Gothic"/>
              <a:cs typeface="Century Gothic"/>
            </a:endParaRPr>
          </a:p>
          <a:p>
            <a:pPr algn="ctr" marL="145415" marR="137795">
              <a:lnSpc>
                <a:spcPct val="115799"/>
              </a:lnSpc>
              <a:tabLst>
                <a:tab pos="697230" algn="l"/>
                <a:tab pos="3401695" algn="l"/>
                <a:tab pos="5388610" algn="l"/>
                <a:tab pos="7016750" algn="l"/>
                <a:tab pos="7453630" algn="l"/>
              </a:tabLst>
            </a:pP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1055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375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105" b="1">
                <a:solidFill>
                  <a:srgbClr val="FFE6DE"/>
                </a:solidFill>
                <a:latin typeface="Century Gothic"/>
                <a:cs typeface="Century Gothic"/>
              </a:rPr>
              <a:t>e</a:t>
            </a:r>
            <a:r>
              <a:rPr dirty="0" sz="5450" spc="1055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r>
              <a:rPr dirty="0" sz="5450" spc="415" b="1">
                <a:solidFill>
                  <a:srgbClr val="FFE6DE"/>
                </a:solidFill>
                <a:latin typeface="Century Gothic"/>
                <a:cs typeface="Century Gothic"/>
              </a:rPr>
              <a:t>i</a:t>
            </a:r>
            <a:r>
              <a:rPr dirty="0" sz="5450" spc="665" b="1">
                <a:solidFill>
                  <a:srgbClr val="FFE6DE"/>
                </a:solidFill>
                <a:latin typeface="Century Gothic"/>
                <a:cs typeface="Century Gothic"/>
              </a:rPr>
              <a:t>s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415" b="1">
                <a:solidFill>
                  <a:srgbClr val="FFE6DE"/>
                </a:solidFill>
                <a:latin typeface="Century Gothic"/>
                <a:cs typeface="Century Gothic"/>
              </a:rPr>
              <a:t>i</a:t>
            </a:r>
            <a:r>
              <a:rPr dirty="0" sz="5450" spc="-60" b="1">
                <a:solidFill>
                  <a:srgbClr val="FFE6DE"/>
                </a:solidFill>
                <a:latin typeface="Century Gothic"/>
                <a:cs typeface="Century Gothic"/>
              </a:rPr>
              <a:t>k</a:t>
            </a:r>
            <a:r>
              <a:rPr dirty="0" sz="5450" b="1">
                <a:solidFill>
                  <a:srgbClr val="FFE6DE"/>
                </a:solidFill>
                <a:latin typeface="Century Gothic"/>
                <a:cs typeface="Century Gothic"/>
              </a:rPr>
              <a:t>	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pa</a:t>
            </a:r>
            <a:r>
              <a:rPr dirty="0" sz="5450" spc="1055" b="1">
                <a:solidFill>
                  <a:srgbClr val="FFE6DE"/>
                </a:solidFill>
                <a:latin typeface="Century Gothic"/>
                <a:cs typeface="Century Gothic"/>
              </a:rPr>
              <a:t>r</a:t>
            </a:r>
            <a:r>
              <a:rPr dirty="0" sz="5450" spc="-204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b="1">
                <a:solidFill>
                  <a:srgbClr val="FFE6DE"/>
                </a:solidFill>
                <a:latin typeface="Century Gothic"/>
                <a:cs typeface="Century Gothic"/>
              </a:rPr>
              <a:t>	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409" b="1">
                <a:solidFill>
                  <a:srgbClr val="FFE6DE"/>
                </a:solidFill>
                <a:latin typeface="Century Gothic"/>
                <a:cs typeface="Century Gothic"/>
              </a:rPr>
              <a:t>n</a:t>
            </a:r>
            <a:r>
              <a:rPr dirty="0" sz="5450" spc="285" b="1">
                <a:solidFill>
                  <a:srgbClr val="FFE6DE"/>
                </a:solidFill>
                <a:latin typeface="Century Gothic"/>
                <a:cs typeface="Century Gothic"/>
              </a:rPr>
              <a:t>gg</a:t>
            </a:r>
            <a:r>
              <a:rPr dirty="0" sz="5450" spc="290" b="1">
                <a:solidFill>
                  <a:srgbClr val="FFE6DE"/>
                </a:solidFill>
                <a:latin typeface="Century Gothic"/>
                <a:cs typeface="Century Gothic"/>
              </a:rPr>
              <a:t>o</a:t>
            </a:r>
            <a:r>
              <a:rPr dirty="0" sz="5450" spc="1030" b="1">
                <a:solidFill>
                  <a:srgbClr val="FFE6DE"/>
                </a:solidFill>
                <a:latin typeface="Century Gothic"/>
                <a:cs typeface="Century Gothic"/>
              </a:rPr>
              <a:t>t</a:t>
            </a:r>
            <a:r>
              <a:rPr dirty="0" sz="5450" spc="229" b="1">
                <a:solidFill>
                  <a:srgbClr val="FFE6DE"/>
                </a:solidFill>
                <a:latin typeface="Century Gothic"/>
                <a:cs typeface="Century Gothic"/>
              </a:rPr>
              <a:t>a</a:t>
            </a:r>
            <a:r>
              <a:rPr dirty="0" sz="5450" spc="409" b="1">
                <a:solidFill>
                  <a:srgbClr val="FFE6DE"/>
                </a:solidFill>
                <a:latin typeface="Century Gothic"/>
                <a:cs typeface="Century Gothic"/>
              </a:rPr>
              <a:t>n</a:t>
            </a:r>
            <a:r>
              <a:rPr dirty="0" sz="5450" spc="470" b="1">
                <a:solidFill>
                  <a:srgbClr val="FFE6DE"/>
                </a:solidFill>
                <a:latin typeface="Century Gothic"/>
                <a:cs typeface="Century Gothic"/>
              </a:rPr>
              <a:t>y</a:t>
            </a:r>
            <a:r>
              <a:rPr dirty="0" sz="5450" spc="-125" b="1">
                <a:solidFill>
                  <a:srgbClr val="FFE6DE"/>
                </a:solidFill>
                <a:latin typeface="Century Gothic"/>
                <a:cs typeface="Century Gothic"/>
              </a:rPr>
              <a:t>a  </a:t>
            </a:r>
            <a:r>
              <a:rPr dirty="0" sz="5450" spc="-125" b="1">
                <a:solidFill>
                  <a:srgbClr val="FFE6DE"/>
                </a:solidFill>
                <a:latin typeface="Century Gothic"/>
                <a:cs typeface="Century Gothic"/>
              </a:rPr>
              <a:t>(	</a:t>
            </a:r>
            <a:r>
              <a:rPr dirty="0" sz="5450" spc="620" b="1">
                <a:solidFill>
                  <a:srgbClr val="FFE6DE"/>
                </a:solidFill>
                <a:latin typeface="Century Gothic"/>
                <a:cs typeface="Century Gothic"/>
              </a:rPr>
              <a:t>faktor	</a:t>
            </a:r>
            <a:r>
              <a:rPr dirty="0" sz="5450" spc="395" b="1">
                <a:solidFill>
                  <a:srgbClr val="FFE6DE"/>
                </a:solidFill>
                <a:latin typeface="Century Gothic"/>
                <a:cs typeface="Century Gothic"/>
              </a:rPr>
              <a:t>personal	</a:t>
            </a:r>
            <a:r>
              <a:rPr dirty="0" sz="5450" spc="70" b="1">
                <a:solidFill>
                  <a:srgbClr val="FFE6DE"/>
                </a:solidFill>
                <a:latin typeface="Century Gothic"/>
                <a:cs typeface="Century Gothic"/>
              </a:rPr>
              <a:t>).</a:t>
            </a:r>
            <a:endParaRPr sz="54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1690" y="1074383"/>
            <a:ext cx="2164715" cy="877569"/>
          </a:xfrm>
          <a:custGeom>
            <a:avLst/>
            <a:gdLst/>
            <a:ahLst/>
            <a:cxnLst/>
            <a:rect l="l" t="t" r="r" b="b"/>
            <a:pathLst>
              <a:path w="2164715" h="877569">
                <a:moveTo>
                  <a:pt x="1939178" y="0"/>
                </a:moveTo>
                <a:lnTo>
                  <a:pt x="2164304" y="31750"/>
                </a:lnTo>
                <a:lnTo>
                  <a:pt x="1626126" y="516383"/>
                </a:lnTo>
                <a:lnTo>
                  <a:pt x="904370" y="767967"/>
                </a:lnTo>
                <a:lnTo>
                  <a:pt x="271504" y="862895"/>
                </a:lnTo>
                <a:lnTo>
                  <a:pt x="0" y="877561"/>
                </a:lnTo>
                <a:lnTo>
                  <a:pt x="677311" y="253679"/>
                </a:lnTo>
                <a:lnTo>
                  <a:pt x="1383608" y="17567"/>
                </a:lnTo>
                <a:lnTo>
                  <a:pt x="1939178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69529" y="2470181"/>
            <a:ext cx="1422400" cy="668020"/>
          </a:xfrm>
          <a:custGeom>
            <a:avLst/>
            <a:gdLst/>
            <a:ahLst/>
            <a:cxnLst/>
            <a:rect l="l" t="t" r="r" b="b"/>
            <a:pathLst>
              <a:path w="1422400" h="668019">
                <a:moveTo>
                  <a:pt x="678277" y="0"/>
                </a:moveTo>
                <a:lnTo>
                  <a:pt x="1422257" y="80020"/>
                </a:lnTo>
                <a:lnTo>
                  <a:pt x="1353656" y="184215"/>
                </a:lnTo>
                <a:lnTo>
                  <a:pt x="1120800" y="406870"/>
                </a:lnTo>
                <a:lnTo>
                  <a:pt x="683108" y="613084"/>
                </a:lnTo>
                <a:lnTo>
                  <a:pt x="0" y="667962"/>
                </a:lnTo>
                <a:lnTo>
                  <a:pt x="48310" y="518801"/>
                </a:lnTo>
                <a:lnTo>
                  <a:pt x="247349" y="221203"/>
                </a:lnTo>
                <a:lnTo>
                  <a:pt x="678277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79240" y="2422997"/>
            <a:ext cx="1917064" cy="1107440"/>
          </a:xfrm>
          <a:custGeom>
            <a:avLst/>
            <a:gdLst/>
            <a:ahLst/>
            <a:cxnLst/>
            <a:rect l="l" t="t" r="r" b="b"/>
            <a:pathLst>
              <a:path w="1917065" h="1107439">
                <a:moveTo>
                  <a:pt x="1633609" y="0"/>
                </a:moveTo>
                <a:lnTo>
                  <a:pt x="1695077" y="521"/>
                </a:lnTo>
                <a:lnTo>
                  <a:pt x="1750312" y="2525"/>
                </a:lnTo>
                <a:lnTo>
                  <a:pt x="1798710" y="5535"/>
                </a:lnTo>
                <a:lnTo>
                  <a:pt x="1839665" y="9070"/>
                </a:lnTo>
                <a:lnTo>
                  <a:pt x="1885818" y="14312"/>
                </a:lnTo>
                <a:lnTo>
                  <a:pt x="1916955" y="18899"/>
                </a:lnTo>
                <a:lnTo>
                  <a:pt x="1463079" y="587098"/>
                </a:lnTo>
                <a:lnTo>
                  <a:pt x="821276" y="916930"/>
                </a:lnTo>
                <a:lnTo>
                  <a:pt x="248073" y="1069798"/>
                </a:lnTo>
                <a:lnTo>
                  <a:pt x="0" y="1107108"/>
                </a:lnTo>
                <a:lnTo>
                  <a:pt x="27142" y="1037995"/>
                </a:lnTo>
                <a:lnTo>
                  <a:pt x="55902" y="971765"/>
                </a:lnTo>
                <a:lnTo>
                  <a:pt x="86206" y="908358"/>
                </a:lnTo>
                <a:lnTo>
                  <a:pt x="117976" y="847715"/>
                </a:lnTo>
                <a:lnTo>
                  <a:pt x="151138" y="789776"/>
                </a:lnTo>
                <a:lnTo>
                  <a:pt x="185615" y="734480"/>
                </a:lnTo>
                <a:lnTo>
                  <a:pt x="221332" y="681769"/>
                </a:lnTo>
                <a:lnTo>
                  <a:pt x="258215" y="631581"/>
                </a:lnTo>
                <a:lnTo>
                  <a:pt x="296185" y="583859"/>
                </a:lnTo>
                <a:lnTo>
                  <a:pt x="335170" y="538540"/>
                </a:lnTo>
                <a:lnTo>
                  <a:pt x="375091" y="495567"/>
                </a:lnTo>
                <a:lnTo>
                  <a:pt x="415875" y="454879"/>
                </a:lnTo>
                <a:lnTo>
                  <a:pt x="457445" y="416416"/>
                </a:lnTo>
                <a:lnTo>
                  <a:pt x="499726" y="380118"/>
                </a:lnTo>
                <a:lnTo>
                  <a:pt x="542642" y="345925"/>
                </a:lnTo>
                <a:lnTo>
                  <a:pt x="586117" y="313779"/>
                </a:lnTo>
                <a:lnTo>
                  <a:pt x="630077" y="283618"/>
                </a:lnTo>
                <a:lnTo>
                  <a:pt x="674444" y="255383"/>
                </a:lnTo>
                <a:lnTo>
                  <a:pt x="719144" y="229015"/>
                </a:lnTo>
                <a:lnTo>
                  <a:pt x="764101" y="204453"/>
                </a:lnTo>
                <a:lnTo>
                  <a:pt x="809239" y="181638"/>
                </a:lnTo>
                <a:lnTo>
                  <a:pt x="854483" y="160509"/>
                </a:lnTo>
                <a:lnTo>
                  <a:pt x="899757" y="141008"/>
                </a:lnTo>
                <a:lnTo>
                  <a:pt x="944985" y="123073"/>
                </a:lnTo>
                <a:lnTo>
                  <a:pt x="990093" y="106646"/>
                </a:lnTo>
                <a:lnTo>
                  <a:pt x="1035003" y="91667"/>
                </a:lnTo>
                <a:lnTo>
                  <a:pt x="1079641" y="78075"/>
                </a:lnTo>
                <a:lnTo>
                  <a:pt x="1123931" y="65811"/>
                </a:lnTo>
                <a:lnTo>
                  <a:pt x="1167797" y="54815"/>
                </a:lnTo>
                <a:lnTo>
                  <a:pt x="1211163" y="45028"/>
                </a:lnTo>
                <a:lnTo>
                  <a:pt x="1253955" y="36388"/>
                </a:lnTo>
                <a:lnTo>
                  <a:pt x="1296096" y="28838"/>
                </a:lnTo>
                <a:lnTo>
                  <a:pt x="1337511" y="22316"/>
                </a:lnTo>
                <a:lnTo>
                  <a:pt x="1378124" y="16763"/>
                </a:lnTo>
                <a:lnTo>
                  <a:pt x="1417859" y="12119"/>
                </a:lnTo>
                <a:lnTo>
                  <a:pt x="1456642" y="8325"/>
                </a:lnTo>
                <a:lnTo>
                  <a:pt x="1531044" y="3045"/>
                </a:lnTo>
                <a:lnTo>
                  <a:pt x="1600727" y="444"/>
                </a:lnTo>
                <a:lnTo>
                  <a:pt x="1633609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01419" y="3616010"/>
            <a:ext cx="2051050" cy="857885"/>
          </a:xfrm>
          <a:custGeom>
            <a:avLst/>
            <a:gdLst/>
            <a:ahLst/>
            <a:cxnLst/>
            <a:rect l="l" t="t" r="r" b="b"/>
            <a:pathLst>
              <a:path w="2051050" h="857885">
                <a:moveTo>
                  <a:pt x="452895" y="0"/>
                </a:moveTo>
                <a:lnTo>
                  <a:pt x="492565" y="113"/>
                </a:lnTo>
                <a:lnTo>
                  <a:pt x="533454" y="1114"/>
                </a:lnTo>
                <a:lnTo>
                  <a:pt x="575506" y="3080"/>
                </a:lnTo>
                <a:lnTo>
                  <a:pt x="618667" y="6089"/>
                </a:lnTo>
                <a:lnTo>
                  <a:pt x="662879" y="10219"/>
                </a:lnTo>
                <a:lnTo>
                  <a:pt x="708088" y="15550"/>
                </a:lnTo>
                <a:lnTo>
                  <a:pt x="754238" y="22160"/>
                </a:lnTo>
                <a:lnTo>
                  <a:pt x="801273" y="30126"/>
                </a:lnTo>
                <a:lnTo>
                  <a:pt x="849137" y="39528"/>
                </a:lnTo>
                <a:lnTo>
                  <a:pt x="897775" y="50443"/>
                </a:lnTo>
                <a:lnTo>
                  <a:pt x="947131" y="62950"/>
                </a:lnTo>
                <a:lnTo>
                  <a:pt x="997150" y="77127"/>
                </a:lnTo>
                <a:lnTo>
                  <a:pt x="1047775" y="93053"/>
                </a:lnTo>
                <a:lnTo>
                  <a:pt x="1098952" y="110806"/>
                </a:lnTo>
                <a:lnTo>
                  <a:pt x="1150624" y="130464"/>
                </a:lnTo>
                <a:lnTo>
                  <a:pt x="1202737" y="152107"/>
                </a:lnTo>
                <a:lnTo>
                  <a:pt x="1255233" y="175811"/>
                </a:lnTo>
                <a:lnTo>
                  <a:pt x="1308058" y="201655"/>
                </a:lnTo>
                <a:lnTo>
                  <a:pt x="1361156" y="229719"/>
                </a:lnTo>
                <a:lnTo>
                  <a:pt x="1414471" y="260080"/>
                </a:lnTo>
                <a:lnTo>
                  <a:pt x="1467947" y="292816"/>
                </a:lnTo>
                <a:lnTo>
                  <a:pt x="1521530" y="328006"/>
                </a:lnTo>
                <a:lnTo>
                  <a:pt x="1575163" y="365728"/>
                </a:lnTo>
                <a:lnTo>
                  <a:pt x="1628790" y="406061"/>
                </a:lnTo>
                <a:lnTo>
                  <a:pt x="1682356" y="449083"/>
                </a:lnTo>
                <a:lnTo>
                  <a:pt x="1735806" y="494872"/>
                </a:lnTo>
                <a:lnTo>
                  <a:pt x="1789083" y="543507"/>
                </a:lnTo>
                <a:lnTo>
                  <a:pt x="1842132" y="595066"/>
                </a:lnTo>
                <a:lnTo>
                  <a:pt x="1894898" y="649628"/>
                </a:lnTo>
                <a:lnTo>
                  <a:pt x="1947324" y="707270"/>
                </a:lnTo>
                <a:lnTo>
                  <a:pt x="1999355" y="768071"/>
                </a:lnTo>
                <a:lnTo>
                  <a:pt x="2050936" y="832110"/>
                </a:lnTo>
                <a:lnTo>
                  <a:pt x="1836277" y="857817"/>
                </a:lnTo>
                <a:lnTo>
                  <a:pt x="1307600" y="836623"/>
                </a:lnTo>
                <a:lnTo>
                  <a:pt x="637857" y="621060"/>
                </a:lnTo>
                <a:lnTo>
                  <a:pt x="0" y="63660"/>
                </a:lnTo>
                <a:lnTo>
                  <a:pt x="4812" y="62090"/>
                </a:lnTo>
                <a:lnTo>
                  <a:pt x="41980" y="51410"/>
                </a:lnTo>
                <a:lnTo>
                  <a:pt x="92201" y="39272"/>
                </a:lnTo>
                <a:lnTo>
                  <a:pt x="135488" y="30390"/>
                </a:lnTo>
                <a:lnTo>
                  <a:pt x="186100" y="21606"/>
                </a:lnTo>
                <a:lnTo>
                  <a:pt x="243591" y="13549"/>
                </a:lnTo>
                <a:lnTo>
                  <a:pt x="307518" y="6844"/>
                </a:lnTo>
                <a:lnTo>
                  <a:pt x="377434" y="2118"/>
                </a:lnTo>
                <a:lnTo>
                  <a:pt x="452895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70876" y="4494537"/>
            <a:ext cx="1118235" cy="1176020"/>
          </a:xfrm>
          <a:custGeom>
            <a:avLst/>
            <a:gdLst/>
            <a:ahLst/>
            <a:cxnLst/>
            <a:rect l="l" t="t" r="r" b="b"/>
            <a:pathLst>
              <a:path w="1118234" h="1176020">
                <a:moveTo>
                  <a:pt x="1118224" y="0"/>
                </a:moveTo>
                <a:lnTo>
                  <a:pt x="947849" y="520976"/>
                </a:lnTo>
                <a:lnTo>
                  <a:pt x="562976" y="887715"/>
                </a:lnTo>
                <a:lnTo>
                  <a:pt x="176171" y="1104567"/>
                </a:lnTo>
                <a:lnTo>
                  <a:pt x="0" y="1175884"/>
                </a:lnTo>
                <a:lnTo>
                  <a:pt x="292116" y="476494"/>
                </a:lnTo>
                <a:lnTo>
                  <a:pt x="663462" y="129579"/>
                </a:lnTo>
                <a:lnTo>
                  <a:pt x="982632" y="11845"/>
                </a:lnTo>
                <a:lnTo>
                  <a:pt x="1118224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07245" y="6165531"/>
            <a:ext cx="1010285" cy="541655"/>
          </a:xfrm>
          <a:custGeom>
            <a:avLst/>
            <a:gdLst/>
            <a:ahLst/>
            <a:cxnLst/>
            <a:rect l="l" t="t" r="r" b="b"/>
            <a:pathLst>
              <a:path w="1010284" h="541654">
                <a:moveTo>
                  <a:pt x="0" y="0"/>
                </a:moveTo>
                <a:lnTo>
                  <a:pt x="449125" y="110722"/>
                </a:lnTo>
                <a:lnTo>
                  <a:pt x="763947" y="293971"/>
                </a:lnTo>
                <a:lnTo>
                  <a:pt x="949298" y="465615"/>
                </a:lnTo>
                <a:lnTo>
                  <a:pt x="1010008" y="541525"/>
                </a:lnTo>
                <a:lnTo>
                  <a:pt x="402183" y="509130"/>
                </a:lnTo>
                <a:lnTo>
                  <a:pt x="104994" y="317179"/>
                </a:lnTo>
                <a:lnTo>
                  <a:pt x="7810" y="102019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38355" y="7001028"/>
            <a:ext cx="551815" cy="1233170"/>
          </a:xfrm>
          <a:custGeom>
            <a:avLst/>
            <a:gdLst/>
            <a:ahLst/>
            <a:cxnLst/>
            <a:rect l="l" t="t" r="r" b="b"/>
            <a:pathLst>
              <a:path w="551815" h="1233170">
                <a:moveTo>
                  <a:pt x="551191" y="0"/>
                </a:moveTo>
                <a:lnTo>
                  <a:pt x="544105" y="444985"/>
                </a:lnTo>
                <a:lnTo>
                  <a:pt x="347643" y="840654"/>
                </a:lnTo>
                <a:lnTo>
                  <a:pt x="116397" y="1124149"/>
                </a:lnTo>
                <a:lnTo>
                  <a:pt x="4961" y="1232615"/>
                </a:lnTo>
                <a:lnTo>
                  <a:pt x="620" y="1146496"/>
                </a:lnTo>
                <a:lnTo>
                  <a:pt x="0" y="1064089"/>
                </a:lnTo>
                <a:lnTo>
                  <a:pt x="2867" y="985331"/>
                </a:lnTo>
                <a:lnTo>
                  <a:pt x="8987" y="910158"/>
                </a:lnTo>
                <a:lnTo>
                  <a:pt x="18127" y="838505"/>
                </a:lnTo>
                <a:lnTo>
                  <a:pt x="30053" y="770309"/>
                </a:lnTo>
                <a:lnTo>
                  <a:pt x="44529" y="705505"/>
                </a:lnTo>
                <a:lnTo>
                  <a:pt x="61323" y="644029"/>
                </a:lnTo>
                <a:lnTo>
                  <a:pt x="80201" y="585816"/>
                </a:lnTo>
                <a:lnTo>
                  <a:pt x="100928" y="530803"/>
                </a:lnTo>
                <a:lnTo>
                  <a:pt x="123270" y="478925"/>
                </a:lnTo>
                <a:lnTo>
                  <a:pt x="146994" y="430118"/>
                </a:lnTo>
                <a:lnTo>
                  <a:pt x="171865" y="384318"/>
                </a:lnTo>
                <a:lnTo>
                  <a:pt x="197649" y="341460"/>
                </a:lnTo>
                <a:lnTo>
                  <a:pt x="224113" y="301481"/>
                </a:lnTo>
                <a:lnTo>
                  <a:pt x="251022" y="264316"/>
                </a:lnTo>
                <a:lnTo>
                  <a:pt x="278143" y="229901"/>
                </a:lnTo>
                <a:lnTo>
                  <a:pt x="305240" y="198171"/>
                </a:lnTo>
                <a:lnTo>
                  <a:pt x="332082" y="169063"/>
                </a:lnTo>
                <a:lnTo>
                  <a:pt x="384058" y="118455"/>
                </a:lnTo>
                <a:lnTo>
                  <a:pt x="432200" y="77562"/>
                </a:lnTo>
                <a:lnTo>
                  <a:pt x="474635" y="45871"/>
                </a:lnTo>
                <a:lnTo>
                  <a:pt x="509491" y="22868"/>
                </a:lnTo>
                <a:lnTo>
                  <a:pt x="543471" y="3530"/>
                </a:lnTo>
                <a:lnTo>
                  <a:pt x="55119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85812" y="7995115"/>
            <a:ext cx="1563370" cy="664210"/>
          </a:xfrm>
          <a:custGeom>
            <a:avLst/>
            <a:gdLst/>
            <a:ahLst/>
            <a:cxnLst/>
            <a:rect l="l" t="t" r="r" b="b"/>
            <a:pathLst>
              <a:path w="1563370" h="664209">
                <a:moveTo>
                  <a:pt x="1047080" y="0"/>
                </a:moveTo>
                <a:lnTo>
                  <a:pt x="1418345" y="29010"/>
                </a:lnTo>
                <a:lnTo>
                  <a:pt x="1563034" y="73492"/>
                </a:lnTo>
                <a:lnTo>
                  <a:pt x="1546137" y="120438"/>
                </a:lnTo>
                <a:lnTo>
                  <a:pt x="1525783" y="164964"/>
                </a:lnTo>
                <a:lnTo>
                  <a:pt x="1502158" y="207128"/>
                </a:lnTo>
                <a:lnTo>
                  <a:pt x="1475447" y="246988"/>
                </a:lnTo>
                <a:lnTo>
                  <a:pt x="1445835" y="284601"/>
                </a:lnTo>
                <a:lnTo>
                  <a:pt x="1413508" y="320025"/>
                </a:lnTo>
                <a:lnTo>
                  <a:pt x="1378650" y="353319"/>
                </a:lnTo>
                <a:lnTo>
                  <a:pt x="1341447" y="384540"/>
                </a:lnTo>
                <a:lnTo>
                  <a:pt x="1302083" y="413745"/>
                </a:lnTo>
                <a:lnTo>
                  <a:pt x="1260744" y="440993"/>
                </a:lnTo>
                <a:lnTo>
                  <a:pt x="1217615" y="466340"/>
                </a:lnTo>
                <a:lnTo>
                  <a:pt x="1172881" y="489846"/>
                </a:lnTo>
                <a:lnTo>
                  <a:pt x="1126727" y="511567"/>
                </a:lnTo>
                <a:lnTo>
                  <a:pt x="1079338" y="531562"/>
                </a:lnTo>
                <a:lnTo>
                  <a:pt x="1030900" y="549887"/>
                </a:lnTo>
                <a:lnTo>
                  <a:pt x="981597" y="566602"/>
                </a:lnTo>
                <a:lnTo>
                  <a:pt x="931614" y="581764"/>
                </a:lnTo>
                <a:lnTo>
                  <a:pt x="881137" y="595429"/>
                </a:lnTo>
                <a:lnTo>
                  <a:pt x="830351" y="607657"/>
                </a:lnTo>
                <a:lnTo>
                  <a:pt x="779441" y="618505"/>
                </a:lnTo>
                <a:lnTo>
                  <a:pt x="728592" y="628031"/>
                </a:lnTo>
                <a:lnTo>
                  <a:pt x="677989" y="636292"/>
                </a:lnTo>
                <a:lnTo>
                  <a:pt x="627817" y="643347"/>
                </a:lnTo>
                <a:lnTo>
                  <a:pt x="578261" y="649252"/>
                </a:lnTo>
                <a:lnTo>
                  <a:pt x="529507" y="654066"/>
                </a:lnTo>
                <a:lnTo>
                  <a:pt x="481739" y="657847"/>
                </a:lnTo>
                <a:lnTo>
                  <a:pt x="435143" y="660652"/>
                </a:lnTo>
                <a:lnTo>
                  <a:pt x="389903" y="662539"/>
                </a:lnTo>
                <a:lnTo>
                  <a:pt x="346206" y="663566"/>
                </a:lnTo>
                <a:lnTo>
                  <a:pt x="304235" y="663790"/>
                </a:lnTo>
                <a:lnTo>
                  <a:pt x="264177" y="663270"/>
                </a:lnTo>
                <a:lnTo>
                  <a:pt x="190537" y="660226"/>
                </a:lnTo>
                <a:lnTo>
                  <a:pt x="126767" y="654896"/>
                </a:lnTo>
                <a:lnTo>
                  <a:pt x="74347" y="647743"/>
                </a:lnTo>
                <a:lnTo>
                  <a:pt x="34758" y="639229"/>
                </a:lnTo>
                <a:lnTo>
                  <a:pt x="0" y="619963"/>
                </a:lnTo>
                <a:lnTo>
                  <a:pt x="1643" y="615018"/>
                </a:lnTo>
                <a:lnTo>
                  <a:pt x="543444" y="143117"/>
                </a:lnTo>
                <a:lnTo>
                  <a:pt x="10470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91637" y="9698342"/>
            <a:ext cx="1081405" cy="589280"/>
          </a:xfrm>
          <a:custGeom>
            <a:avLst/>
            <a:gdLst/>
            <a:ahLst/>
            <a:cxnLst/>
            <a:rect l="l" t="t" r="r" b="b"/>
            <a:pathLst>
              <a:path w="1081404" h="589279">
                <a:moveTo>
                  <a:pt x="0" y="0"/>
                </a:moveTo>
                <a:lnTo>
                  <a:pt x="190825" y="36424"/>
                </a:lnTo>
                <a:lnTo>
                  <a:pt x="610643" y="175351"/>
                </a:lnTo>
                <a:lnTo>
                  <a:pt x="1030460" y="461263"/>
                </a:lnTo>
                <a:lnTo>
                  <a:pt x="1081383" y="588656"/>
                </a:lnTo>
                <a:lnTo>
                  <a:pt x="355852" y="588656"/>
                </a:lnTo>
                <a:lnTo>
                  <a:pt x="315410" y="541953"/>
                </a:lnTo>
                <a:lnTo>
                  <a:pt x="273904" y="489719"/>
                </a:lnTo>
                <a:lnTo>
                  <a:pt x="232783" y="433356"/>
                </a:lnTo>
                <a:lnTo>
                  <a:pt x="192151" y="372713"/>
                </a:lnTo>
                <a:lnTo>
                  <a:pt x="152113" y="307639"/>
                </a:lnTo>
                <a:lnTo>
                  <a:pt x="112774" y="237981"/>
                </a:lnTo>
                <a:lnTo>
                  <a:pt x="74239" y="163590"/>
                </a:lnTo>
                <a:lnTo>
                  <a:pt x="36613" y="84313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14885" y="177803"/>
            <a:ext cx="482600" cy="1351280"/>
          </a:xfrm>
          <a:custGeom>
            <a:avLst/>
            <a:gdLst/>
            <a:ahLst/>
            <a:cxnLst/>
            <a:rect l="l" t="t" r="r" b="b"/>
            <a:pathLst>
              <a:path w="482600" h="1351280">
                <a:moveTo>
                  <a:pt x="240155" y="0"/>
                </a:moveTo>
                <a:lnTo>
                  <a:pt x="482512" y="424356"/>
                </a:lnTo>
                <a:lnTo>
                  <a:pt x="463027" y="865152"/>
                </a:lnTo>
                <a:lnTo>
                  <a:pt x="337259" y="1211180"/>
                </a:lnTo>
                <a:lnTo>
                  <a:pt x="260768" y="1351235"/>
                </a:lnTo>
                <a:lnTo>
                  <a:pt x="214047" y="1300445"/>
                </a:lnTo>
                <a:lnTo>
                  <a:pt x="172666" y="1248950"/>
                </a:lnTo>
                <a:lnTo>
                  <a:pt x="136385" y="1196880"/>
                </a:lnTo>
                <a:lnTo>
                  <a:pt x="104966" y="1144364"/>
                </a:lnTo>
                <a:lnTo>
                  <a:pt x="78170" y="1091532"/>
                </a:lnTo>
                <a:lnTo>
                  <a:pt x="55759" y="1038511"/>
                </a:lnTo>
                <a:lnTo>
                  <a:pt x="37494" y="985432"/>
                </a:lnTo>
                <a:lnTo>
                  <a:pt x="23135" y="932424"/>
                </a:lnTo>
                <a:lnTo>
                  <a:pt x="12446" y="879616"/>
                </a:lnTo>
                <a:lnTo>
                  <a:pt x="5185" y="827137"/>
                </a:lnTo>
                <a:lnTo>
                  <a:pt x="1116" y="775116"/>
                </a:lnTo>
                <a:lnTo>
                  <a:pt x="0" y="723682"/>
                </a:lnTo>
                <a:lnTo>
                  <a:pt x="1596" y="672965"/>
                </a:lnTo>
                <a:lnTo>
                  <a:pt x="5668" y="623095"/>
                </a:lnTo>
                <a:lnTo>
                  <a:pt x="11976" y="574199"/>
                </a:lnTo>
                <a:lnTo>
                  <a:pt x="20282" y="526407"/>
                </a:lnTo>
                <a:lnTo>
                  <a:pt x="30346" y="479849"/>
                </a:lnTo>
                <a:lnTo>
                  <a:pt x="41931" y="434654"/>
                </a:lnTo>
                <a:lnTo>
                  <a:pt x="54797" y="390950"/>
                </a:lnTo>
                <a:lnTo>
                  <a:pt x="68705" y="348867"/>
                </a:lnTo>
                <a:lnTo>
                  <a:pt x="83418" y="308535"/>
                </a:lnTo>
                <a:lnTo>
                  <a:pt x="98696" y="270082"/>
                </a:lnTo>
                <a:lnTo>
                  <a:pt x="114301" y="233638"/>
                </a:lnTo>
                <a:lnTo>
                  <a:pt x="145536" y="167291"/>
                </a:lnTo>
                <a:lnTo>
                  <a:pt x="175214" y="110529"/>
                </a:lnTo>
                <a:lnTo>
                  <a:pt x="201424" y="64386"/>
                </a:lnTo>
                <a:lnTo>
                  <a:pt x="222257" y="29894"/>
                </a:lnTo>
                <a:lnTo>
                  <a:pt x="235804" y="8087"/>
                </a:lnTo>
                <a:lnTo>
                  <a:pt x="239248" y="2264"/>
                </a:lnTo>
                <a:lnTo>
                  <a:pt x="240155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01716" y="1343297"/>
            <a:ext cx="969010" cy="470534"/>
          </a:xfrm>
          <a:custGeom>
            <a:avLst/>
            <a:gdLst/>
            <a:ahLst/>
            <a:cxnLst/>
            <a:rect l="l" t="t" r="r" b="b"/>
            <a:pathLst>
              <a:path w="969010" h="470535">
                <a:moveTo>
                  <a:pt x="581697" y="0"/>
                </a:moveTo>
                <a:lnTo>
                  <a:pt x="628441" y="18"/>
                </a:lnTo>
                <a:lnTo>
                  <a:pt x="675915" y="4723"/>
                </a:lnTo>
                <a:lnTo>
                  <a:pt x="723989" y="14532"/>
                </a:lnTo>
                <a:lnTo>
                  <a:pt x="772532" y="29864"/>
                </a:lnTo>
                <a:lnTo>
                  <a:pt x="821414" y="51138"/>
                </a:lnTo>
                <a:lnTo>
                  <a:pt x="870503" y="78772"/>
                </a:lnTo>
                <a:lnTo>
                  <a:pt x="919670" y="113185"/>
                </a:lnTo>
                <a:lnTo>
                  <a:pt x="968784" y="154796"/>
                </a:lnTo>
                <a:lnTo>
                  <a:pt x="896399" y="236750"/>
                </a:lnTo>
                <a:lnTo>
                  <a:pt x="695025" y="388812"/>
                </a:lnTo>
                <a:lnTo>
                  <a:pt x="388334" y="470283"/>
                </a:lnTo>
                <a:lnTo>
                  <a:pt x="0" y="340462"/>
                </a:lnTo>
                <a:lnTo>
                  <a:pt x="25297" y="310857"/>
                </a:lnTo>
                <a:lnTo>
                  <a:pt x="56952" y="277273"/>
                </a:lnTo>
                <a:lnTo>
                  <a:pt x="99885" y="235636"/>
                </a:lnTo>
                <a:lnTo>
                  <a:pt x="153050" y="189293"/>
                </a:lnTo>
                <a:lnTo>
                  <a:pt x="183144" y="165405"/>
                </a:lnTo>
                <a:lnTo>
                  <a:pt x="215404" y="141596"/>
                </a:lnTo>
                <a:lnTo>
                  <a:pt x="249701" y="118286"/>
                </a:lnTo>
                <a:lnTo>
                  <a:pt x="285902" y="95893"/>
                </a:lnTo>
                <a:lnTo>
                  <a:pt x="323879" y="74836"/>
                </a:lnTo>
                <a:lnTo>
                  <a:pt x="363500" y="55534"/>
                </a:lnTo>
                <a:lnTo>
                  <a:pt x="404634" y="38406"/>
                </a:lnTo>
                <a:lnTo>
                  <a:pt x="447152" y="23869"/>
                </a:lnTo>
                <a:lnTo>
                  <a:pt x="490922" y="12344"/>
                </a:lnTo>
                <a:lnTo>
                  <a:pt x="535814" y="4247"/>
                </a:lnTo>
                <a:lnTo>
                  <a:pt x="581697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45557" y="6"/>
            <a:ext cx="577215" cy="368935"/>
          </a:xfrm>
          <a:custGeom>
            <a:avLst/>
            <a:gdLst/>
            <a:ahLst/>
            <a:cxnLst/>
            <a:rect l="l" t="t" r="r" b="b"/>
            <a:pathLst>
              <a:path w="577214" h="368935">
                <a:moveTo>
                  <a:pt x="413545" y="0"/>
                </a:moveTo>
                <a:lnTo>
                  <a:pt x="565321" y="0"/>
                </a:lnTo>
                <a:lnTo>
                  <a:pt x="573380" y="32869"/>
                </a:lnTo>
                <a:lnTo>
                  <a:pt x="577147" y="79807"/>
                </a:lnTo>
                <a:lnTo>
                  <a:pt x="573380" y="126744"/>
                </a:lnTo>
                <a:lnTo>
                  <a:pt x="562471" y="171237"/>
                </a:lnTo>
                <a:lnTo>
                  <a:pt x="545007" y="212697"/>
                </a:lnTo>
                <a:lnTo>
                  <a:pt x="521576" y="250537"/>
                </a:lnTo>
                <a:lnTo>
                  <a:pt x="492765" y="284169"/>
                </a:lnTo>
                <a:lnTo>
                  <a:pt x="459162" y="313004"/>
                </a:lnTo>
                <a:lnTo>
                  <a:pt x="421353" y="336454"/>
                </a:lnTo>
                <a:lnTo>
                  <a:pt x="379928" y="353933"/>
                </a:lnTo>
                <a:lnTo>
                  <a:pt x="335472" y="364851"/>
                </a:lnTo>
                <a:lnTo>
                  <a:pt x="288573" y="368621"/>
                </a:lnTo>
                <a:lnTo>
                  <a:pt x="241675" y="364851"/>
                </a:lnTo>
                <a:lnTo>
                  <a:pt x="197219" y="353933"/>
                </a:lnTo>
                <a:lnTo>
                  <a:pt x="155793" y="336454"/>
                </a:lnTo>
                <a:lnTo>
                  <a:pt x="117985" y="313004"/>
                </a:lnTo>
                <a:lnTo>
                  <a:pt x="84382" y="284169"/>
                </a:lnTo>
                <a:lnTo>
                  <a:pt x="55571" y="250537"/>
                </a:lnTo>
                <a:lnTo>
                  <a:pt x="42464" y="229370"/>
                </a:lnTo>
                <a:lnTo>
                  <a:pt x="288573" y="229370"/>
                </a:lnTo>
                <a:lnTo>
                  <a:pt x="335776" y="221738"/>
                </a:lnTo>
                <a:lnTo>
                  <a:pt x="376794" y="200489"/>
                </a:lnTo>
                <a:lnTo>
                  <a:pt x="409156" y="168101"/>
                </a:lnTo>
                <a:lnTo>
                  <a:pt x="430387" y="127048"/>
                </a:lnTo>
                <a:lnTo>
                  <a:pt x="438014" y="79807"/>
                </a:lnTo>
                <a:lnTo>
                  <a:pt x="430387" y="32565"/>
                </a:lnTo>
                <a:lnTo>
                  <a:pt x="413545" y="0"/>
                </a:lnTo>
                <a:close/>
              </a:path>
              <a:path w="577214" h="368935">
                <a:moveTo>
                  <a:pt x="12227" y="0"/>
                </a:moveTo>
                <a:lnTo>
                  <a:pt x="163602" y="0"/>
                </a:lnTo>
                <a:lnTo>
                  <a:pt x="146760" y="32565"/>
                </a:lnTo>
                <a:lnTo>
                  <a:pt x="139133" y="79807"/>
                </a:lnTo>
                <a:lnTo>
                  <a:pt x="147254" y="127048"/>
                </a:lnTo>
                <a:lnTo>
                  <a:pt x="169475" y="168101"/>
                </a:lnTo>
                <a:lnTo>
                  <a:pt x="202578" y="200489"/>
                </a:lnTo>
                <a:lnTo>
                  <a:pt x="243350" y="221738"/>
                </a:lnTo>
                <a:lnTo>
                  <a:pt x="288573" y="229370"/>
                </a:lnTo>
                <a:lnTo>
                  <a:pt x="42464" y="229370"/>
                </a:lnTo>
                <a:lnTo>
                  <a:pt x="32139" y="212697"/>
                </a:lnTo>
                <a:lnTo>
                  <a:pt x="14676" y="171237"/>
                </a:lnTo>
                <a:lnTo>
                  <a:pt x="3766" y="126744"/>
                </a:lnTo>
                <a:lnTo>
                  <a:pt x="0" y="79807"/>
                </a:lnTo>
                <a:lnTo>
                  <a:pt x="3906" y="32869"/>
                </a:lnTo>
                <a:lnTo>
                  <a:pt x="12227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82005" y="6407928"/>
            <a:ext cx="577215" cy="577850"/>
          </a:xfrm>
          <a:custGeom>
            <a:avLst/>
            <a:gdLst/>
            <a:ahLst/>
            <a:cxnLst/>
            <a:rect l="l" t="t" r="r" b="b"/>
            <a:pathLst>
              <a:path w="577215" h="577850">
                <a:moveTo>
                  <a:pt x="288573" y="0"/>
                </a:moveTo>
                <a:lnTo>
                  <a:pt x="335472" y="3770"/>
                </a:lnTo>
                <a:lnTo>
                  <a:pt x="379928" y="14688"/>
                </a:lnTo>
                <a:lnTo>
                  <a:pt x="421353" y="32166"/>
                </a:lnTo>
                <a:lnTo>
                  <a:pt x="459162" y="55617"/>
                </a:lnTo>
                <a:lnTo>
                  <a:pt x="492765" y="84452"/>
                </a:lnTo>
                <a:lnTo>
                  <a:pt x="521576" y="118083"/>
                </a:lnTo>
                <a:lnTo>
                  <a:pt x="545007" y="155923"/>
                </a:lnTo>
                <a:lnTo>
                  <a:pt x="562471" y="197383"/>
                </a:lnTo>
                <a:lnTo>
                  <a:pt x="573380" y="241876"/>
                </a:lnTo>
                <a:lnTo>
                  <a:pt x="577147" y="288813"/>
                </a:lnTo>
                <a:lnTo>
                  <a:pt x="573380" y="335751"/>
                </a:lnTo>
                <a:lnTo>
                  <a:pt x="562471" y="380243"/>
                </a:lnTo>
                <a:lnTo>
                  <a:pt x="545007" y="421704"/>
                </a:lnTo>
                <a:lnTo>
                  <a:pt x="521576" y="459543"/>
                </a:lnTo>
                <a:lnTo>
                  <a:pt x="492765" y="493175"/>
                </a:lnTo>
                <a:lnTo>
                  <a:pt x="459162" y="522010"/>
                </a:lnTo>
                <a:lnTo>
                  <a:pt x="421353" y="545460"/>
                </a:lnTo>
                <a:lnTo>
                  <a:pt x="379928" y="562939"/>
                </a:lnTo>
                <a:lnTo>
                  <a:pt x="335472" y="573857"/>
                </a:lnTo>
                <a:lnTo>
                  <a:pt x="288573" y="577627"/>
                </a:lnTo>
                <a:lnTo>
                  <a:pt x="241675" y="573857"/>
                </a:lnTo>
                <a:lnTo>
                  <a:pt x="197219" y="562939"/>
                </a:lnTo>
                <a:lnTo>
                  <a:pt x="155793" y="545460"/>
                </a:lnTo>
                <a:lnTo>
                  <a:pt x="117985" y="522010"/>
                </a:lnTo>
                <a:lnTo>
                  <a:pt x="84382" y="493175"/>
                </a:lnTo>
                <a:lnTo>
                  <a:pt x="55571" y="459543"/>
                </a:lnTo>
                <a:lnTo>
                  <a:pt x="39271" y="433220"/>
                </a:lnTo>
                <a:lnTo>
                  <a:pt x="288573" y="433220"/>
                </a:lnTo>
                <a:lnTo>
                  <a:pt x="335776" y="425587"/>
                </a:lnTo>
                <a:lnTo>
                  <a:pt x="376795" y="404339"/>
                </a:lnTo>
                <a:lnTo>
                  <a:pt x="409156" y="371950"/>
                </a:lnTo>
                <a:lnTo>
                  <a:pt x="430387" y="330898"/>
                </a:lnTo>
                <a:lnTo>
                  <a:pt x="438014" y="283656"/>
                </a:lnTo>
                <a:lnTo>
                  <a:pt x="430387" y="236414"/>
                </a:lnTo>
                <a:lnTo>
                  <a:pt x="409156" y="195361"/>
                </a:lnTo>
                <a:lnTo>
                  <a:pt x="376795" y="162973"/>
                </a:lnTo>
                <a:lnTo>
                  <a:pt x="335776" y="141725"/>
                </a:lnTo>
                <a:lnTo>
                  <a:pt x="288573" y="134092"/>
                </a:lnTo>
                <a:lnTo>
                  <a:pt x="45658" y="134092"/>
                </a:lnTo>
                <a:lnTo>
                  <a:pt x="55571" y="118083"/>
                </a:lnTo>
                <a:lnTo>
                  <a:pt x="84382" y="84452"/>
                </a:lnTo>
                <a:lnTo>
                  <a:pt x="117985" y="55617"/>
                </a:lnTo>
                <a:lnTo>
                  <a:pt x="155793" y="32166"/>
                </a:lnTo>
                <a:lnTo>
                  <a:pt x="197219" y="14688"/>
                </a:lnTo>
                <a:lnTo>
                  <a:pt x="241675" y="3770"/>
                </a:lnTo>
                <a:lnTo>
                  <a:pt x="288573" y="0"/>
                </a:lnTo>
                <a:close/>
              </a:path>
              <a:path w="577215" h="577850">
                <a:moveTo>
                  <a:pt x="45658" y="134092"/>
                </a:moveTo>
                <a:lnTo>
                  <a:pt x="288573" y="134092"/>
                </a:lnTo>
                <a:lnTo>
                  <a:pt x="241371" y="141725"/>
                </a:lnTo>
                <a:lnTo>
                  <a:pt x="200352" y="162973"/>
                </a:lnTo>
                <a:lnTo>
                  <a:pt x="167991" y="195361"/>
                </a:lnTo>
                <a:lnTo>
                  <a:pt x="146760" y="236414"/>
                </a:lnTo>
                <a:lnTo>
                  <a:pt x="139133" y="283656"/>
                </a:lnTo>
                <a:lnTo>
                  <a:pt x="146760" y="330898"/>
                </a:lnTo>
                <a:lnTo>
                  <a:pt x="167991" y="371950"/>
                </a:lnTo>
                <a:lnTo>
                  <a:pt x="200352" y="404339"/>
                </a:lnTo>
                <a:lnTo>
                  <a:pt x="241371" y="425587"/>
                </a:lnTo>
                <a:lnTo>
                  <a:pt x="288573" y="433220"/>
                </a:lnTo>
                <a:lnTo>
                  <a:pt x="39271" y="433220"/>
                </a:lnTo>
                <a:lnTo>
                  <a:pt x="32139" y="421704"/>
                </a:lnTo>
                <a:lnTo>
                  <a:pt x="14676" y="380243"/>
                </a:lnTo>
                <a:lnTo>
                  <a:pt x="3766" y="335751"/>
                </a:lnTo>
                <a:lnTo>
                  <a:pt x="0" y="288813"/>
                </a:lnTo>
                <a:lnTo>
                  <a:pt x="3766" y="241876"/>
                </a:lnTo>
                <a:lnTo>
                  <a:pt x="14676" y="197383"/>
                </a:lnTo>
                <a:lnTo>
                  <a:pt x="32139" y="155923"/>
                </a:lnTo>
                <a:lnTo>
                  <a:pt x="45658" y="134092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18076" y="3622939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40563" y="161"/>
                </a:lnTo>
                <a:lnTo>
                  <a:pt x="147113" y="644"/>
                </a:lnTo>
                <a:lnTo>
                  <a:pt x="185253" y="10208"/>
                </a:lnTo>
                <a:lnTo>
                  <a:pt x="218978" y="30436"/>
                </a:lnTo>
                <a:lnTo>
                  <a:pt x="245381" y="59596"/>
                </a:lnTo>
                <a:lnTo>
                  <a:pt x="262193" y="9516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60"/>
                </a:lnTo>
                <a:lnTo>
                  <a:pt x="241591" y="213979"/>
                </a:lnTo>
                <a:lnTo>
                  <a:pt x="213800" y="241792"/>
                </a:lnTo>
                <a:lnTo>
                  <a:pt x="179108" y="260349"/>
                </a:lnTo>
                <a:lnTo>
                  <a:pt x="140562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49" y="260349"/>
                </a:lnTo>
                <a:lnTo>
                  <a:pt x="54161" y="241792"/>
                </a:lnTo>
                <a:lnTo>
                  <a:pt x="26370" y="213979"/>
                </a:lnTo>
                <a:lnTo>
                  <a:pt x="7828" y="179260"/>
                </a:lnTo>
                <a:lnTo>
                  <a:pt x="161" y="140679"/>
                </a:lnTo>
                <a:lnTo>
                  <a:pt x="0" y="134092"/>
                </a:lnTo>
                <a:lnTo>
                  <a:pt x="161" y="127505"/>
                </a:lnTo>
                <a:lnTo>
                  <a:pt x="7828" y="88926"/>
                </a:lnTo>
                <a:lnTo>
                  <a:pt x="26370" y="54207"/>
                </a:lnTo>
                <a:lnTo>
                  <a:pt x="54161" y="26392"/>
                </a:lnTo>
                <a:lnTo>
                  <a:pt x="88851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59748" y="5128896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72874" y="5773"/>
                </a:lnTo>
                <a:lnTo>
                  <a:pt x="208417" y="22599"/>
                </a:lnTo>
                <a:lnTo>
                  <a:pt x="237550" y="49024"/>
                </a:lnTo>
                <a:lnTo>
                  <a:pt x="257763" y="82777"/>
                </a:lnTo>
                <a:lnTo>
                  <a:pt x="267317" y="12094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59"/>
                </a:lnTo>
                <a:lnTo>
                  <a:pt x="241591" y="213978"/>
                </a:lnTo>
                <a:lnTo>
                  <a:pt x="213800" y="241792"/>
                </a:lnTo>
                <a:lnTo>
                  <a:pt x="179110" y="260349"/>
                </a:lnTo>
                <a:lnTo>
                  <a:pt x="140560" y="268023"/>
                </a:lnTo>
                <a:lnTo>
                  <a:pt x="133980" y="268184"/>
                </a:lnTo>
                <a:lnTo>
                  <a:pt x="127397" y="268023"/>
                </a:lnTo>
                <a:lnTo>
                  <a:pt x="88851" y="260349"/>
                </a:lnTo>
                <a:lnTo>
                  <a:pt x="54162" y="241792"/>
                </a:lnTo>
                <a:lnTo>
                  <a:pt x="26370" y="213978"/>
                </a:lnTo>
                <a:lnTo>
                  <a:pt x="7829" y="179259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8" y="88925"/>
                </a:lnTo>
                <a:lnTo>
                  <a:pt x="26370" y="54207"/>
                </a:lnTo>
                <a:lnTo>
                  <a:pt x="54162" y="26392"/>
                </a:lnTo>
                <a:lnTo>
                  <a:pt x="88852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275" y="9218705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72874" y="5772"/>
                </a:lnTo>
                <a:lnTo>
                  <a:pt x="208417" y="22598"/>
                </a:lnTo>
                <a:lnTo>
                  <a:pt x="237551" y="49024"/>
                </a:lnTo>
                <a:lnTo>
                  <a:pt x="257763" y="82777"/>
                </a:lnTo>
                <a:lnTo>
                  <a:pt x="267318" y="120948"/>
                </a:lnTo>
                <a:lnTo>
                  <a:pt x="267960" y="134092"/>
                </a:lnTo>
                <a:lnTo>
                  <a:pt x="267800" y="140679"/>
                </a:lnTo>
                <a:lnTo>
                  <a:pt x="260134" y="179259"/>
                </a:lnTo>
                <a:lnTo>
                  <a:pt x="241592" y="213978"/>
                </a:lnTo>
                <a:lnTo>
                  <a:pt x="213800" y="241792"/>
                </a:lnTo>
                <a:lnTo>
                  <a:pt x="179111" y="260349"/>
                </a:lnTo>
                <a:lnTo>
                  <a:pt x="140563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52" y="260349"/>
                </a:lnTo>
                <a:lnTo>
                  <a:pt x="54163" y="241792"/>
                </a:lnTo>
                <a:lnTo>
                  <a:pt x="26370" y="213978"/>
                </a:lnTo>
                <a:lnTo>
                  <a:pt x="7828" y="179259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9" y="88925"/>
                </a:lnTo>
                <a:lnTo>
                  <a:pt x="26370" y="54206"/>
                </a:lnTo>
                <a:lnTo>
                  <a:pt x="54163" y="26392"/>
                </a:lnTo>
                <a:lnTo>
                  <a:pt x="88853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69529" y="9172288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70" h="268604">
                <a:moveTo>
                  <a:pt x="133980" y="0"/>
                </a:moveTo>
                <a:lnTo>
                  <a:pt x="172874" y="5772"/>
                </a:lnTo>
                <a:lnTo>
                  <a:pt x="208417" y="22599"/>
                </a:lnTo>
                <a:lnTo>
                  <a:pt x="237551" y="49024"/>
                </a:lnTo>
                <a:lnTo>
                  <a:pt x="257762" y="82777"/>
                </a:lnTo>
                <a:lnTo>
                  <a:pt x="267318" y="12094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59"/>
                </a:lnTo>
                <a:lnTo>
                  <a:pt x="241591" y="213977"/>
                </a:lnTo>
                <a:lnTo>
                  <a:pt x="213800" y="241792"/>
                </a:lnTo>
                <a:lnTo>
                  <a:pt x="179111" y="260349"/>
                </a:lnTo>
                <a:lnTo>
                  <a:pt x="140562" y="268023"/>
                </a:lnTo>
                <a:lnTo>
                  <a:pt x="133980" y="268184"/>
                </a:lnTo>
                <a:lnTo>
                  <a:pt x="127398" y="268023"/>
                </a:lnTo>
                <a:lnTo>
                  <a:pt x="88851" y="260349"/>
                </a:lnTo>
                <a:lnTo>
                  <a:pt x="54162" y="241792"/>
                </a:lnTo>
                <a:lnTo>
                  <a:pt x="26370" y="213977"/>
                </a:lnTo>
                <a:lnTo>
                  <a:pt x="7828" y="179259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8" y="88925"/>
                </a:lnTo>
                <a:lnTo>
                  <a:pt x="26370" y="54206"/>
                </a:lnTo>
                <a:lnTo>
                  <a:pt x="54162" y="26392"/>
                </a:lnTo>
                <a:lnTo>
                  <a:pt x="88851" y="7835"/>
                </a:lnTo>
                <a:lnTo>
                  <a:pt x="127398" y="161"/>
                </a:lnTo>
                <a:lnTo>
                  <a:pt x="13398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12469" y="611024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69" h="268605">
                <a:moveTo>
                  <a:pt x="133981" y="0"/>
                </a:moveTo>
                <a:lnTo>
                  <a:pt x="172875" y="5773"/>
                </a:lnTo>
                <a:lnTo>
                  <a:pt x="208417" y="22600"/>
                </a:lnTo>
                <a:lnTo>
                  <a:pt x="237551" y="49025"/>
                </a:lnTo>
                <a:lnTo>
                  <a:pt x="257763" y="82779"/>
                </a:lnTo>
                <a:lnTo>
                  <a:pt x="267317" y="120949"/>
                </a:lnTo>
                <a:lnTo>
                  <a:pt x="267961" y="134092"/>
                </a:lnTo>
                <a:lnTo>
                  <a:pt x="267800" y="140680"/>
                </a:lnTo>
                <a:lnTo>
                  <a:pt x="260133" y="179260"/>
                </a:lnTo>
                <a:lnTo>
                  <a:pt x="241591" y="213980"/>
                </a:lnTo>
                <a:lnTo>
                  <a:pt x="213798" y="241794"/>
                </a:lnTo>
                <a:lnTo>
                  <a:pt x="179111" y="260350"/>
                </a:lnTo>
                <a:lnTo>
                  <a:pt x="140563" y="268023"/>
                </a:lnTo>
                <a:lnTo>
                  <a:pt x="133981" y="268184"/>
                </a:lnTo>
                <a:lnTo>
                  <a:pt x="127399" y="268023"/>
                </a:lnTo>
                <a:lnTo>
                  <a:pt x="88852" y="260350"/>
                </a:lnTo>
                <a:lnTo>
                  <a:pt x="54160" y="241792"/>
                </a:lnTo>
                <a:lnTo>
                  <a:pt x="26370" y="213979"/>
                </a:lnTo>
                <a:lnTo>
                  <a:pt x="7828" y="179260"/>
                </a:lnTo>
                <a:lnTo>
                  <a:pt x="161" y="140680"/>
                </a:lnTo>
                <a:lnTo>
                  <a:pt x="0" y="134092"/>
                </a:lnTo>
                <a:lnTo>
                  <a:pt x="161" y="127505"/>
                </a:lnTo>
                <a:lnTo>
                  <a:pt x="7829" y="88927"/>
                </a:lnTo>
                <a:lnTo>
                  <a:pt x="26370" y="54208"/>
                </a:lnTo>
                <a:lnTo>
                  <a:pt x="54162" y="26394"/>
                </a:lnTo>
                <a:lnTo>
                  <a:pt x="88852" y="7836"/>
                </a:lnTo>
                <a:lnTo>
                  <a:pt x="127399" y="161"/>
                </a:lnTo>
                <a:lnTo>
                  <a:pt x="13398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66091" y="5928291"/>
            <a:ext cx="267970" cy="268605"/>
          </a:xfrm>
          <a:custGeom>
            <a:avLst/>
            <a:gdLst/>
            <a:ahLst/>
            <a:cxnLst/>
            <a:rect l="l" t="t" r="r" b="b"/>
            <a:pathLst>
              <a:path w="267969" h="268604">
                <a:moveTo>
                  <a:pt x="133981" y="0"/>
                </a:moveTo>
                <a:lnTo>
                  <a:pt x="172874" y="5773"/>
                </a:lnTo>
                <a:lnTo>
                  <a:pt x="208417" y="22599"/>
                </a:lnTo>
                <a:lnTo>
                  <a:pt x="237551" y="49024"/>
                </a:lnTo>
                <a:lnTo>
                  <a:pt x="257763" y="82777"/>
                </a:lnTo>
                <a:lnTo>
                  <a:pt x="267318" y="120948"/>
                </a:lnTo>
                <a:lnTo>
                  <a:pt x="267961" y="134092"/>
                </a:lnTo>
                <a:lnTo>
                  <a:pt x="267800" y="140679"/>
                </a:lnTo>
                <a:lnTo>
                  <a:pt x="260133" y="179260"/>
                </a:lnTo>
                <a:lnTo>
                  <a:pt x="241591" y="213978"/>
                </a:lnTo>
                <a:lnTo>
                  <a:pt x="213800" y="241792"/>
                </a:lnTo>
                <a:lnTo>
                  <a:pt x="179111" y="260349"/>
                </a:lnTo>
                <a:lnTo>
                  <a:pt x="140563" y="268023"/>
                </a:lnTo>
                <a:lnTo>
                  <a:pt x="133981" y="268184"/>
                </a:lnTo>
                <a:lnTo>
                  <a:pt x="127399" y="268023"/>
                </a:lnTo>
                <a:lnTo>
                  <a:pt x="88851" y="260349"/>
                </a:lnTo>
                <a:lnTo>
                  <a:pt x="54163" y="241792"/>
                </a:lnTo>
                <a:lnTo>
                  <a:pt x="26371" y="213978"/>
                </a:lnTo>
                <a:lnTo>
                  <a:pt x="7829" y="179260"/>
                </a:lnTo>
                <a:lnTo>
                  <a:pt x="160" y="140679"/>
                </a:lnTo>
                <a:lnTo>
                  <a:pt x="0" y="134092"/>
                </a:lnTo>
                <a:lnTo>
                  <a:pt x="160" y="127504"/>
                </a:lnTo>
                <a:lnTo>
                  <a:pt x="7829" y="88925"/>
                </a:lnTo>
                <a:lnTo>
                  <a:pt x="26371" y="54207"/>
                </a:lnTo>
                <a:lnTo>
                  <a:pt x="54163" y="26392"/>
                </a:lnTo>
                <a:lnTo>
                  <a:pt x="88851" y="7835"/>
                </a:lnTo>
                <a:lnTo>
                  <a:pt x="127399" y="161"/>
                </a:lnTo>
                <a:lnTo>
                  <a:pt x="133981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4177" y="6"/>
            <a:ext cx="572770" cy="260350"/>
          </a:xfrm>
          <a:custGeom>
            <a:avLst/>
            <a:gdLst/>
            <a:ahLst/>
            <a:cxnLst/>
            <a:rect l="l" t="t" r="r" b="b"/>
            <a:pathLst>
              <a:path w="572769" h="260350">
                <a:moveTo>
                  <a:pt x="430293" y="0"/>
                </a:moveTo>
                <a:lnTo>
                  <a:pt x="572574" y="0"/>
                </a:lnTo>
                <a:lnTo>
                  <a:pt x="571094" y="18439"/>
                </a:lnTo>
                <a:lnTo>
                  <a:pt x="560185" y="62931"/>
                </a:lnTo>
                <a:lnTo>
                  <a:pt x="542721" y="104392"/>
                </a:lnTo>
                <a:lnTo>
                  <a:pt x="519290" y="142232"/>
                </a:lnTo>
                <a:lnTo>
                  <a:pt x="490479" y="175863"/>
                </a:lnTo>
                <a:lnTo>
                  <a:pt x="456875" y="204698"/>
                </a:lnTo>
                <a:lnTo>
                  <a:pt x="419067" y="228149"/>
                </a:lnTo>
                <a:lnTo>
                  <a:pt x="377641" y="245627"/>
                </a:lnTo>
                <a:lnTo>
                  <a:pt x="333185" y="256545"/>
                </a:lnTo>
                <a:lnTo>
                  <a:pt x="286286" y="260315"/>
                </a:lnTo>
                <a:lnTo>
                  <a:pt x="239388" y="256545"/>
                </a:lnTo>
                <a:lnTo>
                  <a:pt x="194932" y="245627"/>
                </a:lnTo>
                <a:lnTo>
                  <a:pt x="153506" y="228149"/>
                </a:lnTo>
                <a:lnTo>
                  <a:pt x="115698" y="204698"/>
                </a:lnTo>
                <a:lnTo>
                  <a:pt x="82094" y="175863"/>
                </a:lnTo>
                <a:lnTo>
                  <a:pt x="53283" y="142232"/>
                </a:lnTo>
                <a:lnTo>
                  <a:pt x="36984" y="115908"/>
                </a:lnTo>
                <a:lnTo>
                  <a:pt x="286286" y="115908"/>
                </a:lnTo>
                <a:lnTo>
                  <a:pt x="333489" y="108275"/>
                </a:lnTo>
                <a:lnTo>
                  <a:pt x="374508" y="87027"/>
                </a:lnTo>
                <a:lnTo>
                  <a:pt x="406869" y="54638"/>
                </a:lnTo>
                <a:lnTo>
                  <a:pt x="428100" y="13586"/>
                </a:lnTo>
                <a:lnTo>
                  <a:pt x="430293" y="0"/>
                </a:lnTo>
                <a:close/>
              </a:path>
              <a:path w="572769" h="260350">
                <a:moveTo>
                  <a:pt x="0" y="0"/>
                </a:moveTo>
                <a:lnTo>
                  <a:pt x="142280" y="0"/>
                </a:lnTo>
                <a:lnTo>
                  <a:pt x="144473" y="13586"/>
                </a:lnTo>
                <a:lnTo>
                  <a:pt x="165704" y="54638"/>
                </a:lnTo>
                <a:lnTo>
                  <a:pt x="198066" y="87027"/>
                </a:lnTo>
                <a:lnTo>
                  <a:pt x="239084" y="108275"/>
                </a:lnTo>
                <a:lnTo>
                  <a:pt x="286286" y="115908"/>
                </a:lnTo>
                <a:lnTo>
                  <a:pt x="36984" y="115908"/>
                </a:lnTo>
                <a:lnTo>
                  <a:pt x="29852" y="104392"/>
                </a:lnTo>
                <a:lnTo>
                  <a:pt x="12388" y="62931"/>
                </a:lnTo>
                <a:lnTo>
                  <a:pt x="1479" y="18439"/>
                </a:lnTo>
                <a:lnTo>
                  <a:pt x="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927481" y="2312962"/>
            <a:ext cx="577215" cy="577850"/>
          </a:xfrm>
          <a:custGeom>
            <a:avLst/>
            <a:gdLst/>
            <a:ahLst/>
            <a:cxnLst/>
            <a:rect l="l" t="t" r="r" b="b"/>
            <a:pathLst>
              <a:path w="577214" h="577850">
                <a:moveTo>
                  <a:pt x="288573" y="0"/>
                </a:moveTo>
                <a:lnTo>
                  <a:pt x="335472" y="3770"/>
                </a:lnTo>
                <a:lnTo>
                  <a:pt x="379928" y="14688"/>
                </a:lnTo>
                <a:lnTo>
                  <a:pt x="421353" y="32166"/>
                </a:lnTo>
                <a:lnTo>
                  <a:pt x="459162" y="55617"/>
                </a:lnTo>
                <a:lnTo>
                  <a:pt x="492765" y="84452"/>
                </a:lnTo>
                <a:lnTo>
                  <a:pt x="521576" y="118083"/>
                </a:lnTo>
                <a:lnTo>
                  <a:pt x="545007" y="155923"/>
                </a:lnTo>
                <a:lnTo>
                  <a:pt x="562471" y="197383"/>
                </a:lnTo>
                <a:lnTo>
                  <a:pt x="573380" y="241876"/>
                </a:lnTo>
                <a:lnTo>
                  <a:pt x="577147" y="288813"/>
                </a:lnTo>
                <a:lnTo>
                  <a:pt x="573380" y="335751"/>
                </a:lnTo>
                <a:lnTo>
                  <a:pt x="562471" y="380244"/>
                </a:lnTo>
                <a:lnTo>
                  <a:pt x="545007" y="421704"/>
                </a:lnTo>
                <a:lnTo>
                  <a:pt x="521576" y="459544"/>
                </a:lnTo>
                <a:lnTo>
                  <a:pt x="492765" y="493175"/>
                </a:lnTo>
                <a:lnTo>
                  <a:pt x="459162" y="522010"/>
                </a:lnTo>
                <a:lnTo>
                  <a:pt x="421353" y="545461"/>
                </a:lnTo>
                <a:lnTo>
                  <a:pt x="379928" y="562939"/>
                </a:lnTo>
                <a:lnTo>
                  <a:pt x="335472" y="573857"/>
                </a:lnTo>
                <a:lnTo>
                  <a:pt x="288573" y="577628"/>
                </a:lnTo>
                <a:lnTo>
                  <a:pt x="241675" y="573857"/>
                </a:lnTo>
                <a:lnTo>
                  <a:pt x="197219" y="562939"/>
                </a:lnTo>
                <a:lnTo>
                  <a:pt x="155793" y="545461"/>
                </a:lnTo>
                <a:lnTo>
                  <a:pt x="117985" y="522010"/>
                </a:lnTo>
                <a:lnTo>
                  <a:pt x="84382" y="493175"/>
                </a:lnTo>
                <a:lnTo>
                  <a:pt x="55571" y="459544"/>
                </a:lnTo>
                <a:lnTo>
                  <a:pt x="42464" y="438378"/>
                </a:lnTo>
                <a:lnTo>
                  <a:pt x="288573" y="438378"/>
                </a:lnTo>
                <a:lnTo>
                  <a:pt x="335776" y="430745"/>
                </a:lnTo>
                <a:lnTo>
                  <a:pt x="376795" y="409496"/>
                </a:lnTo>
                <a:lnTo>
                  <a:pt x="409156" y="377108"/>
                </a:lnTo>
                <a:lnTo>
                  <a:pt x="430387" y="336055"/>
                </a:lnTo>
                <a:lnTo>
                  <a:pt x="438014" y="288813"/>
                </a:lnTo>
                <a:lnTo>
                  <a:pt x="430387" y="241572"/>
                </a:lnTo>
                <a:lnTo>
                  <a:pt x="409156" y="200519"/>
                </a:lnTo>
                <a:lnTo>
                  <a:pt x="376795" y="168131"/>
                </a:lnTo>
                <a:lnTo>
                  <a:pt x="335776" y="146882"/>
                </a:lnTo>
                <a:lnTo>
                  <a:pt x="288573" y="139250"/>
                </a:lnTo>
                <a:lnTo>
                  <a:pt x="42464" y="139250"/>
                </a:lnTo>
                <a:lnTo>
                  <a:pt x="55571" y="118083"/>
                </a:lnTo>
                <a:lnTo>
                  <a:pt x="84382" y="84452"/>
                </a:lnTo>
                <a:lnTo>
                  <a:pt x="117985" y="55617"/>
                </a:lnTo>
                <a:lnTo>
                  <a:pt x="155793" y="32166"/>
                </a:lnTo>
                <a:lnTo>
                  <a:pt x="197219" y="14688"/>
                </a:lnTo>
                <a:lnTo>
                  <a:pt x="241675" y="3770"/>
                </a:lnTo>
                <a:lnTo>
                  <a:pt x="288573" y="0"/>
                </a:lnTo>
                <a:close/>
              </a:path>
              <a:path w="577214" h="577850">
                <a:moveTo>
                  <a:pt x="42464" y="139250"/>
                </a:moveTo>
                <a:lnTo>
                  <a:pt x="288573" y="139250"/>
                </a:lnTo>
                <a:lnTo>
                  <a:pt x="241371" y="146882"/>
                </a:lnTo>
                <a:lnTo>
                  <a:pt x="200352" y="168131"/>
                </a:lnTo>
                <a:lnTo>
                  <a:pt x="167991" y="200519"/>
                </a:lnTo>
                <a:lnTo>
                  <a:pt x="146760" y="241572"/>
                </a:lnTo>
                <a:lnTo>
                  <a:pt x="139133" y="288813"/>
                </a:lnTo>
                <a:lnTo>
                  <a:pt x="146760" y="336055"/>
                </a:lnTo>
                <a:lnTo>
                  <a:pt x="167991" y="377108"/>
                </a:lnTo>
                <a:lnTo>
                  <a:pt x="200352" y="409496"/>
                </a:lnTo>
                <a:lnTo>
                  <a:pt x="241371" y="430745"/>
                </a:lnTo>
                <a:lnTo>
                  <a:pt x="288573" y="438378"/>
                </a:lnTo>
                <a:lnTo>
                  <a:pt x="42464" y="438378"/>
                </a:lnTo>
                <a:lnTo>
                  <a:pt x="32139" y="421704"/>
                </a:lnTo>
                <a:lnTo>
                  <a:pt x="14676" y="380244"/>
                </a:lnTo>
                <a:lnTo>
                  <a:pt x="3766" y="335751"/>
                </a:lnTo>
                <a:lnTo>
                  <a:pt x="0" y="288813"/>
                </a:lnTo>
                <a:lnTo>
                  <a:pt x="3766" y="241876"/>
                </a:lnTo>
                <a:lnTo>
                  <a:pt x="14676" y="197383"/>
                </a:lnTo>
                <a:lnTo>
                  <a:pt x="32139" y="155923"/>
                </a:lnTo>
                <a:lnTo>
                  <a:pt x="42464" y="13925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17178" y="6707057"/>
            <a:ext cx="511809" cy="711835"/>
          </a:xfrm>
          <a:custGeom>
            <a:avLst/>
            <a:gdLst/>
            <a:ahLst/>
            <a:cxnLst/>
            <a:rect l="l" t="t" r="r" b="b"/>
            <a:pathLst>
              <a:path w="511810" h="711834">
                <a:moveTo>
                  <a:pt x="511720" y="0"/>
                </a:moveTo>
                <a:lnTo>
                  <a:pt x="502380" y="96701"/>
                </a:lnTo>
                <a:lnTo>
                  <a:pt x="444730" y="317179"/>
                </a:lnTo>
                <a:lnTo>
                  <a:pt x="294324" y="556998"/>
                </a:lnTo>
                <a:lnTo>
                  <a:pt x="6716" y="711719"/>
                </a:lnTo>
                <a:lnTo>
                  <a:pt x="6729" y="709255"/>
                </a:lnTo>
                <a:lnTo>
                  <a:pt x="4101" y="690455"/>
                </a:lnTo>
                <a:lnTo>
                  <a:pt x="2323" y="674729"/>
                </a:lnTo>
                <a:lnTo>
                  <a:pt x="812" y="655194"/>
                </a:lnTo>
                <a:lnTo>
                  <a:pt x="0" y="632154"/>
                </a:lnTo>
                <a:lnTo>
                  <a:pt x="318" y="605915"/>
                </a:lnTo>
                <a:lnTo>
                  <a:pt x="6075" y="545059"/>
                </a:lnTo>
                <a:lnTo>
                  <a:pt x="21540" y="475067"/>
                </a:lnTo>
                <a:lnTo>
                  <a:pt x="33993" y="437409"/>
                </a:lnTo>
                <a:lnTo>
                  <a:pt x="50168" y="398382"/>
                </a:lnTo>
                <a:lnTo>
                  <a:pt x="70499" y="358292"/>
                </a:lnTo>
                <a:lnTo>
                  <a:pt x="95416" y="317444"/>
                </a:lnTo>
                <a:lnTo>
                  <a:pt x="125352" y="276143"/>
                </a:lnTo>
                <a:lnTo>
                  <a:pt x="160739" y="234695"/>
                </a:lnTo>
                <a:lnTo>
                  <a:pt x="202009" y="193405"/>
                </a:lnTo>
                <a:lnTo>
                  <a:pt x="249593" y="152577"/>
                </a:lnTo>
                <a:lnTo>
                  <a:pt x="303925" y="112518"/>
                </a:lnTo>
                <a:lnTo>
                  <a:pt x="365435" y="73531"/>
                </a:lnTo>
                <a:lnTo>
                  <a:pt x="434556" y="35924"/>
                </a:lnTo>
                <a:lnTo>
                  <a:pt x="511720" y="0"/>
                </a:lnTo>
                <a:close/>
              </a:path>
            </a:pathLst>
          </a:custGeom>
          <a:solidFill>
            <a:srgbClr val="FFE6DE">
              <a:alpha val="330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15014" y="6"/>
            <a:ext cx="10572984" cy="10286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2020-05-31T14:03:32Z</dcterms:created>
  <dcterms:modified xsi:type="dcterms:W3CDTF">2020-05-31T14:03:32Z</dcterms:modified>
</cp:coreProperties>
</file>