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1" r:id="rId1"/>
  </p:sldMasterIdLst>
  <p:notesMasterIdLst>
    <p:notesMasterId r:id="rId67"/>
  </p:notesMasterIdLst>
  <p:handoutMasterIdLst>
    <p:handoutMasterId r:id="rId68"/>
  </p:handoutMasterIdLst>
  <p:sldIdLst>
    <p:sldId id="260" r:id="rId2"/>
    <p:sldId id="288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9" r:id="rId12"/>
    <p:sldId id="410" r:id="rId13"/>
    <p:sldId id="411" r:id="rId14"/>
    <p:sldId id="412" r:id="rId15"/>
    <p:sldId id="413" r:id="rId16"/>
    <p:sldId id="414" r:id="rId17"/>
    <p:sldId id="415" r:id="rId18"/>
    <p:sldId id="374" r:id="rId19"/>
    <p:sldId id="416" r:id="rId20"/>
    <p:sldId id="417" r:id="rId21"/>
    <p:sldId id="418" r:id="rId22"/>
    <p:sldId id="419" r:id="rId23"/>
    <p:sldId id="420" r:id="rId24"/>
    <p:sldId id="327" r:id="rId25"/>
    <p:sldId id="377" r:id="rId26"/>
    <p:sldId id="379" r:id="rId27"/>
    <p:sldId id="380" r:id="rId28"/>
    <p:sldId id="381" r:id="rId29"/>
    <p:sldId id="421" r:id="rId30"/>
    <p:sldId id="382" r:id="rId31"/>
    <p:sldId id="348" r:id="rId32"/>
    <p:sldId id="336" r:id="rId33"/>
    <p:sldId id="383" r:id="rId34"/>
    <p:sldId id="429" r:id="rId35"/>
    <p:sldId id="425" r:id="rId36"/>
    <p:sldId id="426" r:id="rId37"/>
    <p:sldId id="427" r:id="rId38"/>
    <p:sldId id="428" r:id="rId39"/>
    <p:sldId id="430" r:id="rId40"/>
    <p:sldId id="431" r:id="rId41"/>
    <p:sldId id="433" r:id="rId42"/>
    <p:sldId id="432" r:id="rId43"/>
    <p:sldId id="384" r:id="rId44"/>
    <p:sldId id="385" r:id="rId45"/>
    <p:sldId id="386" r:id="rId46"/>
    <p:sldId id="362" r:id="rId47"/>
    <p:sldId id="349" r:id="rId48"/>
    <p:sldId id="392" r:id="rId49"/>
    <p:sldId id="393" r:id="rId50"/>
    <p:sldId id="371" r:id="rId51"/>
    <p:sldId id="372" r:id="rId52"/>
    <p:sldId id="434" r:id="rId53"/>
    <p:sldId id="435" r:id="rId54"/>
    <p:sldId id="436" r:id="rId55"/>
    <p:sldId id="437" r:id="rId56"/>
    <p:sldId id="438" r:id="rId57"/>
    <p:sldId id="439" r:id="rId58"/>
    <p:sldId id="440" r:id="rId59"/>
    <p:sldId id="394" r:id="rId60"/>
    <p:sldId id="395" r:id="rId61"/>
    <p:sldId id="396" r:id="rId62"/>
    <p:sldId id="397" r:id="rId63"/>
    <p:sldId id="398" r:id="rId64"/>
    <p:sldId id="399" r:id="rId65"/>
    <p:sldId id="441" r:id="rId66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BDDF7"/>
    <a:srgbClr val="D1D1FF"/>
    <a:srgbClr val="CCCCFF"/>
    <a:srgbClr val="99CCFF"/>
    <a:srgbClr val="FDE0BD"/>
    <a:srgbClr val="006699"/>
    <a:srgbClr val="E9E9FF"/>
    <a:srgbClr val="F5DF7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988" autoAdjust="0"/>
    <p:restoredTop sz="94647" autoAdjust="0"/>
  </p:normalViewPr>
  <p:slideViewPr>
    <p:cSldViewPr>
      <p:cViewPr varScale="1">
        <p:scale>
          <a:sx n="80" d="100"/>
          <a:sy n="80" d="100"/>
        </p:scale>
        <p:origin x="-10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Invoice Size</a:t>
            </a:r>
            <a:r>
              <a:rPr lang="en-US" baseline="0"/>
              <a:t> Split Out By Errors &amp; No Errors</a:t>
            </a:r>
            <a:endParaRPr lang="en-US"/>
          </a:p>
        </c:rich>
      </c:tx>
      <c:layout>
        <c:manualLayout>
          <c:xMode val="edge"/>
          <c:yMode val="edge"/>
          <c:x val="0.1265069991251094"/>
          <c:y val="2.7777777777777825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Small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No Errors</c:v>
                </c:pt>
                <c:pt idx="1">
                  <c:v>Errors</c:v>
                </c:pt>
              </c:strCache>
            </c:strRef>
          </c:cat>
          <c:val>
            <c:numRef>
              <c:f>Sheet1!$B$2:$C$2</c:f>
              <c:numCache>
                <c:formatCode>0.0%</c:formatCode>
                <c:ptCount val="2"/>
                <c:pt idx="0">
                  <c:v>0.50700000000000001</c:v>
                </c:pt>
                <c:pt idx="1">
                  <c:v>0.30800000000000011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Medium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No Errors</c:v>
                </c:pt>
                <c:pt idx="1">
                  <c:v>Errors</c:v>
                </c:pt>
              </c:strCache>
            </c:strRef>
          </c:cat>
          <c:val>
            <c:numRef>
              <c:f>Sheet1!$B$3:$C$3</c:f>
              <c:numCache>
                <c:formatCode>0.0%</c:formatCode>
                <c:ptCount val="2"/>
                <c:pt idx="0">
                  <c:v>0.29900000000000015</c:v>
                </c:pt>
                <c:pt idx="1">
                  <c:v>0.61600000000000021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Large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No Errors</c:v>
                </c:pt>
                <c:pt idx="1">
                  <c:v>Errors</c:v>
                </c:pt>
              </c:strCache>
            </c:strRef>
          </c:cat>
          <c:val>
            <c:numRef>
              <c:f>Sheet1!$B$4:$C$4</c:f>
              <c:numCache>
                <c:formatCode>0.0%</c:formatCode>
                <c:ptCount val="2"/>
                <c:pt idx="0">
                  <c:v>0.19400000000000003</c:v>
                </c:pt>
                <c:pt idx="1">
                  <c:v>7.6000000000000012E-2</c:v>
                </c:pt>
              </c:numCache>
            </c:numRef>
          </c:val>
        </c:ser>
        <c:gapWidth val="75"/>
        <c:overlap val="-25"/>
        <c:axId val="36570624"/>
        <c:axId val="36572160"/>
      </c:barChart>
      <c:catAx>
        <c:axId val="36570624"/>
        <c:scaling>
          <c:orientation val="minMax"/>
        </c:scaling>
        <c:axPos val="l"/>
        <c:majorTickMark val="none"/>
        <c:tickLblPos val="nextTo"/>
        <c:crossAx val="36572160"/>
        <c:crosses val="autoZero"/>
        <c:auto val="1"/>
        <c:lblAlgn val="ctr"/>
        <c:lblOffset val="100"/>
      </c:catAx>
      <c:valAx>
        <c:axId val="36572160"/>
        <c:scaling>
          <c:orientation val="minMax"/>
        </c:scaling>
        <c:axPos val="b"/>
        <c:majorGridlines/>
        <c:numFmt formatCode="0.0%" sourceLinked="1"/>
        <c:majorTickMark val="none"/>
        <c:tickLblPos val="nextTo"/>
        <c:spPr>
          <a:ln w="9525">
            <a:noFill/>
          </a:ln>
        </c:spPr>
        <c:crossAx val="36570624"/>
        <c:crosses val="autoZero"/>
        <c:crossBetween val="between"/>
      </c:valAx>
    </c:plotArea>
    <c:legend>
      <c:legendPos val="b"/>
    </c:legend>
    <c:plotVisOnly val="1"/>
  </c:chart>
  <c:spPr>
    <a:solidFill>
      <a:srgbClr val="00B0F0"/>
    </a:solidFill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2		 2-</a:t>
            </a:r>
            <a:fld id="{8239A119-06A8-4C03-9B35-BE8B3E95DF44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76400" y="609600"/>
            <a:ext cx="3733800" cy="2590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2		2-</a:t>
            </a:r>
            <a:fld id="{C3E99CD6-70EC-45AF-9DD9-01082E7297F0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28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2B2F1A43-F462-4A0B-AF97-EDF047C525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BC82A026-2B46-4B57-9646-E4543F76C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447CA165-B2DD-4E54-9544-0839608E1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6733077A-C5B2-4842-A4AB-F70A2102ED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828800"/>
            <a:ext cx="8077200" cy="45323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32AFBDAA-4BFE-4151-9865-8B3B545A4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828800"/>
            <a:ext cx="396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70363"/>
            <a:ext cx="39624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69B29BB3-9078-48A6-BDD9-012BAC16C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0"/>
            <a:ext cx="8077200" cy="45323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0DC931C9-7DBE-449D-94E8-5C5C172950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3432DAC1-C676-4A0D-89BE-C08129BB53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A6093786-AB8B-4004-9086-88A103BAE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900FEB6C-7D0F-4B65-B369-57A862094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B30AC300-AB50-4D4F-B7B7-F4F467D5C2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6F8BD847-49B2-4AB4-AE16-BE8BFA5C67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04F4066B-D146-4E35-8210-0E493F2CCC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B929351F-5C53-413B-8D67-88BFF19267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9278419F-BF65-4850-B337-325613824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2-</a:t>
            </a:r>
            <a:fld id="{FEFC755D-3C45-4B16-84F0-272F736DAA8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1031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227336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7337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27338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339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340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341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342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343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  <p:sldLayoutId id="2147483655" r:id="rId13"/>
    <p:sldLayoutId id="2147483654" r:id="rId14"/>
    <p:sldLayoutId id="2147483653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2-</a:t>
            </a:r>
            <a:fld id="{7BB52033-17F2-4082-A555-1D90C8D46FD7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78486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Chapter 2</a:t>
            </a:r>
          </a:p>
          <a:p>
            <a:pPr eaLnBrk="1" hangingPunct="1">
              <a:lnSpc>
                <a:spcPct val="90000"/>
              </a:lnSpc>
            </a:pPr>
            <a:endParaRPr lang="en-US" sz="3500" smtClean="0"/>
          </a:p>
          <a:p>
            <a:pPr eaLnBrk="1" hangingPunct="1">
              <a:lnSpc>
                <a:spcPct val="90000"/>
              </a:lnSpc>
            </a:pPr>
            <a:r>
              <a:rPr lang="en-US" sz="3500" smtClean="0"/>
              <a:t>Organizing and Visualizing Data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9E6DD205-A435-44B4-B1B0-079CDA81ABB2}" type="slidenum">
              <a:rPr lang="en-US"/>
              <a:pPr/>
              <a:t>10</a:t>
            </a:fld>
            <a:endParaRPr lang="en-US"/>
          </a:p>
        </p:txBody>
      </p:sp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Collect Data?</a:t>
            </a:r>
          </a:p>
        </p:txBody>
      </p:sp>
      <p:sp>
        <p:nvSpPr>
          <p:cNvPr id="28674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 marketing research analyst needs to assess the effectiveness of a new television advertisement.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 pharmaceutical manufacturer needs to determine whether a new drug is more effective than those currently in use.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An operations manager wants to monitor a manufacturing process to find out whether the quality of the product being manufactured is conforming to company standards.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An auditor wants to review the financial transactions of a company in order to determine whether the company is in compliance with generally accepted accounting principles.</a:t>
            </a:r>
          </a:p>
          <a:p>
            <a:endParaRPr lang="en-US" sz="2400" smtClean="0"/>
          </a:p>
        </p:txBody>
      </p:sp>
      <p:sp>
        <p:nvSpPr>
          <p:cNvPr id="28677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9501661A-4538-416C-87D0-C42D4498D6A9}" type="slidenum">
              <a:rPr lang="en-US"/>
              <a:pPr/>
              <a:t>11</a:t>
            </a:fld>
            <a:endParaRPr lang="en-US"/>
          </a:p>
        </p:txBody>
      </p:sp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Sources of Data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</a:rPr>
              <a:t>Primary Sources</a:t>
            </a:r>
            <a:r>
              <a:rPr lang="en-US" sz="2400" smtClean="0">
                <a:latin typeface="Times New Roman" pitchFamily="18" charset="0"/>
              </a:rPr>
              <a:t>: The data collector is the one using the data for analysis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Data from a political survey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Data collected from an experiment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Observed data</a:t>
            </a: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</a:rPr>
              <a:t>Secondary Sources</a:t>
            </a:r>
            <a:r>
              <a:rPr lang="en-US" sz="2400" smtClean="0">
                <a:latin typeface="Times New Roman" pitchFamily="18" charset="0"/>
              </a:rPr>
              <a:t>: The person performing data analysis is not the data collector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Analyzing census data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Examining data from print journals or data published on the internet.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E9D8E718-7E68-4395-817C-64A81C320A0C}" type="slidenum">
              <a:rPr lang="en-US"/>
              <a:pPr/>
              <a:t>12</a:t>
            </a:fld>
            <a:endParaRPr lang="en-US"/>
          </a:p>
        </p:txBody>
      </p:sp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Sources of data fall into four categories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distributed by an organization or an individual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designed experiment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survey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An observational study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0725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13871E63-439C-4D23-BDEB-2C90FD6A73D4}" type="slidenum">
              <a:rPr lang="en-US"/>
              <a:pPr/>
              <a:t>13</a:t>
            </a:fld>
            <a:endParaRPr lang="en-US"/>
          </a:p>
        </p:txBody>
      </p:sp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Examples Of Data Distributed By Organizations or Individuals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Financial data on a company provided by investment services.</a:t>
            </a:r>
          </a:p>
          <a:p>
            <a:endParaRPr lang="en-US" smtClean="0"/>
          </a:p>
          <a:p>
            <a:r>
              <a:rPr lang="en-US" smtClean="0"/>
              <a:t>Industry or market data from market research firms and trade associations.</a:t>
            </a:r>
          </a:p>
          <a:p>
            <a:endParaRPr lang="en-US" smtClean="0"/>
          </a:p>
          <a:p>
            <a:r>
              <a:rPr lang="en-US" smtClean="0"/>
              <a:t>Stock prices, weather conditions, and sports statistics in daily newspapers.</a:t>
            </a:r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7543800" y="12192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058FE02-B7FE-4325-BD18-97AA1D2C82C1}" type="slidenum">
              <a:rPr lang="en-US"/>
              <a:pPr/>
              <a:t>14</a:t>
            </a:fld>
            <a:endParaRPr lang="en-US"/>
          </a:p>
        </p:txBody>
      </p:sp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383463" cy="990600"/>
          </a:xfrm>
        </p:spPr>
        <p:txBody>
          <a:bodyPr/>
          <a:lstStyle/>
          <a:p>
            <a:r>
              <a:rPr lang="en-US" smtClean="0"/>
              <a:t>Examples of Data From A Designed Experiment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Consumer testing of different versions of a product to help determine which product should be pursued further.</a:t>
            </a:r>
          </a:p>
          <a:p>
            <a:endParaRPr lang="en-US" smtClean="0"/>
          </a:p>
          <a:p>
            <a:r>
              <a:rPr lang="en-US" smtClean="0"/>
              <a:t>Material testing to determine which supplier’s material should be used in a product.</a:t>
            </a:r>
          </a:p>
          <a:p>
            <a:endParaRPr lang="en-US" smtClean="0"/>
          </a:p>
          <a:p>
            <a:r>
              <a:rPr lang="en-US" smtClean="0"/>
              <a:t>Market testing on alternative product promotions to determine which promotion to use more broadly.</a:t>
            </a:r>
          </a:p>
        </p:txBody>
      </p:sp>
      <p:sp>
        <p:nvSpPr>
          <p:cNvPr id="32773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02F7A82-983E-485A-8528-B413F70698D9}" type="slidenum">
              <a:rPr lang="en-US"/>
              <a:pPr/>
              <a:t>15</a:t>
            </a:fld>
            <a:endParaRPr lang="en-US"/>
          </a:p>
        </p:txBody>
      </p:sp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Survey Data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Political polls of registered voters during political campaigns.</a:t>
            </a:r>
          </a:p>
          <a:p>
            <a:endParaRPr lang="en-US" smtClean="0"/>
          </a:p>
          <a:p>
            <a:r>
              <a:rPr lang="en-US" smtClean="0"/>
              <a:t>People being surveyed to determine their satisfaction with a recent product or service experience.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3797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BD6AF267-2FCF-472F-8709-DCA6758AA507}" type="slidenum">
              <a:rPr lang="en-US"/>
              <a:pPr/>
              <a:t>16</a:t>
            </a:fld>
            <a:endParaRPr lang="en-US"/>
          </a:p>
        </p:txBody>
      </p:sp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383463" cy="990600"/>
          </a:xfrm>
        </p:spPr>
        <p:txBody>
          <a:bodyPr/>
          <a:lstStyle/>
          <a:p>
            <a:r>
              <a:rPr lang="en-US" smtClean="0"/>
              <a:t>Examples of Data From Observational Studies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Market researchers utilizing focus groups to elicit unstructured responses to open-ended questions.</a:t>
            </a:r>
          </a:p>
          <a:p>
            <a:endParaRPr lang="en-US" smtClean="0"/>
          </a:p>
          <a:p>
            <a:r>
              <a:rPr lang="en-US" smtClean="0"/>
              <a:t>Measuring the time it takes for customers to be served in a fast food establishment.</a:t>
            </a:r>
          </a:p>
          <a:p>
            <a:endParaRPr lang="en-US" smtClean="0"/>
          </a:p>
          <a:p>
            <a:r>
              <a:rPr lang="en-US" smtClean="0"/>
              <a:t>Measuring the volume of traffic through an intersection to determine if some form of advertising at the intersection is justified.</a:t>
            </a:r>
          </a:p>
        </p:txBody>
      </p:sp>
      <p:sp>
        <p:nvSpPr>
          <p:cNvPr id="34821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</a:t>
            </a:r>
            <a:r>
              <a:rPr lang="en-US" sz="2800" u="sng">
                <a:solidFill>
                  <a:srgbClr val="FF0000"/>
                </a:solidFill>
              </a:rPr>
              <a:t>C</a:t>
            </a:r>
            <a:r>
              <a:rPr lang="en-US" sz="2800"/>
              <a:t>OVA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FAE4EB2-5F29-4387-A9DE-3604B72AACE4}" type="slidenum">
              <a:rPr lang="en-US"/>
              <a:pPr/>
              <a:t>17</a:t>
            </a:fld>
            <a:endParaRPr lang="en-US"/>
          </a:p>
        </p:txBody>
      </p:sp>
      <p:sp>
        <p:nvSpPr>
          <p:cNvPr id="35841" name="Title 5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990600"/>
          </a:xfrm>
        </p:spPr>
        <p:txBody>
          <a:bodyPr/>
          <a:lstStyle/>
          <a:p>
            <a:r>
              <a:rPr lang="en-US" smtClean="0"/>
              <a:t>Categorical Data Are Organized By Utilizing Tables</a:t>
            </a:r>
          </a:p>
        </p:txBody>
      </p:sp>
      <p:sp>
        <p:nvSpPr>
          <p:cNvPr id="35844" name="Line 5"/>
          <p:cNvSpPr>
            <a:spLocks noChangeShapeType="1"/>
          </p:cNvSpPr>
          <p:nvPr/>
        </p:nvSpPr>
        <p:spPr bwMode="auto">
          <a:xfrm>
            <a:off x="4419600" y="2357438"/>
            <a:ext cx="0" cy="6905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2897188" y="1754188"/>
            <a:ext cx="2968625" cy="955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Categorical Data</a:t>
            </a:r>
          </a:p>
        </p:txBody>
      </p:sp>
      <p:sp>
        <p:nvSpPr>
          <p:cNvPr id="35846" name="Line 19"/>
          <p:cNvSpPr>
            <a:spLocks noChangeShapeType="1"/>
          </p:cNvSpPr>
          <p:nvPr/>
        </p:nvSpPr>
        <p:spPr bwMode="auto">
          <a:xfrm>
            <a:off x="1752600" y="45720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9"/>
          <p:cNvSpPr>
            <a:spLocks noChangeArrowheads="1"/>
          </p:cNvSpPr>
          <p:nvPr/>
        </p:nvSpPr>
        <p:spPr bwMode="auto">
          <a:xfrm>
            <a:off x="2895600" y="3048000"/>
            <a:ext cx="2970213" cy="3937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b="1"/>
              <a:t>Tallying Data</a:t>
            </a:r>
          </a:p>
        </p:txBody>
      </p:sp>
      <p:sp>
        <p:nvSpPr>
          <p:cNvPr id="35848" name="Rectangle 18"/>
          <p:cNvSpPr>
            <a:spLocks noChangeArrowheads="1"/>
          </p:cNvSpPr>
          <p:nvPr/>
        </p:nvSpPr>
        <p:spPr bwMode="auto">
          <a:xfrm>
            <a:off x="838200" y="5181600"/>
            <a:ext cx="1828800" cy="8382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 </a:t>
            </a:r>
            <a:r>
              <a:rPr lang="en-US" b="1"/>
              <a:t>Summary Table</a:t>
            </a:r>
          </a:p>
        </p:txBody>
      </p:sp>
      <p:sp>
        <p:nvSpPr>
          <p:cNvPr id="35849" name="TextBox 13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sp>
        <p:nvSpPr>
          <p:cNvPr id="35850" name="Rectangle 18"/>
          <p:cNvSpPr>
            <a:spLocks noChangeArrowheads="1"/>
          </p:cNvSpPr>
          <p:nvPr/>
        </p:nvSpPr>
        <p:spPr bwMode="auto">
          <a:xfrm>
            <a:off x="762000" y="3733800"/>
            <a:ext cx="1981200" cy="10668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 </a:t>
            </a:r>
            <a:r>
              <a:rPr lang="en-US" b="1"/>
              <a:t>One Categorical Variable</a:t>
            </a:r>
          </a:p>
        </p:txBody>
      </p:sp>
      <p:cxnSp>
        <p:nvCxnSpPr>
          <p:cNvPr id="35851" name="Shape 18"/>
          <p:cNvCxnSpPr>
            <a:cxnSpLocks noChangeShapeType="1"/>
            <a:stCxn id="35850" idx="0"/>
            <a:endCxn id="35847" idx="1"/>
          </p:cNvCxnSpPr>
          <p:nvPr/>
        </p:nvCxnSpPr>
        <p:spPr bwMode="auto">
          <a:xfrm rot="5400000" flipH="1" flipV="1">
            <a:off x="2079625" y="2917825"/>
            <a:ext cx="488950" cy="1143000"/>
          </a:xfrm>
          <a:prstGeom prst="bentConnector2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5852" name="Line 19"/>
          <p:cNvSpPr>
            <a:spLocks noChangeShapeType="1"/>
          </p:cNvSpPr>
          <p:nvPr/>
        </p:nvSpPr>
        <p:spPr bwMode="auto">
          <a:xfrm>
            <a:off x="6781800" y="45720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8"/>
          <p:cNvSpPr>
            <a:spLocks noChangeArrowheads="1"/>
          </p:cNvSpPr>
          <p:nvPr/>
        </p:nvSpPr>
        <p:spPr bwMode="auto">
          <a:xfrm>
            <a:off x="5791200" y="3733800"/>
            <a:ext cx="1981200" cy="10668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 </a:t>
            </a:r>
            <a:r>
              <a:rPr lang="en-US" b="1"/>
              <a:t>Two Categorical Variables</a:t>
            </a:r>
          </a:p>
        </p:txBody>
      </p:sp>
      <p:cxnSp>
        <p:nvCxnSpPr>
          <p:cNvPr id="35854" name="Shape 20"/>
          <p:cNvCxnSpPr>
            <a:cxnSpLocks noChangeShapeType="1"/>
            <a:stCxn id="35853" idx="0"/>
            <a:endCxn id="35847" idx="3"/>
          </p:cNvCxnSpPr>
          <p:nvPr/>
        </p:nvCxnSpPr>
        <p:spPr bwMode="auto">
          <a:xfrm rot="16200000" flipV="1">
            <a:off x="6079332" y="3031331"/>
            <a:ext cx="488950" cy="915987"/>
          </a:xfrm>
          <a:prstGeom prst="bentConnector2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5855" name="Rectangle 18"/>
          <p:cNvSpPr>
            <a:spLocks noChangeArrowheads="1"/>
          </p:cNvSpPr>
          <p:nvPr/>
        </p:nvSpPr>
        <p:spPr bwMode="auto">
          <a:xfrm>
            <a:off x="5791200" y="5181600"/>
            <a:ext cx="2057400" cy="8382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b="1"/>
              <a:t>Contingency Table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16543F2-ECFC-46E7-A55B-31514F686846}" type="slidenum">
              <a:rPr lang="en-US"/>
              <a:pPr/>
              <a:t>18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Categorical Data: Summary Table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8077200" cy="762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A </a:t>
            </a:r>
            <a:r>
              <a:rPr lang="en-US" sz="2000" b="1" smtClean="0">
                <a:latin typeface="Times New Roman" pitchFamily="18" charset="0"/>
              </a:rPr>
              <a:t>summary table </a:t>
            </a:r>
            <a:r>
              <a:rPr lang="en-US" sz="2000" smtClean="0">
                <a:latin typeface="Times New Roman" pitchFamily="18" charset="0"/>
              </a:rPr>
              <a:t>indicates the frequency, amount, or percentage of items in a set of categories so that you can see differences between categories.</a:t>
            </a:r>
            <a:r>
              <a:rPr lang="en-US" sz="2400" smtClean="0"/>
              <a:t> </a:t>
            </a:r>
          </a:p>
        </p:txBody>
      </p:sp>
      <p:graphicFrame>
        <p:nvGraphicFramePr>
          <p:cNvPr id="193540" name="Group 4"/>
          <p:cNvGraphicFramePr>
            <a:graphicFrameLocks noGrp="1"/>
          </p:cNvGraphicFramePr>
          <p:nvPr>
            <p:ph sz="half" idx="2"/>
          </p:nvPr>
        </p:nvGraphicFramePr>
        <p:xfrm>
          <a:off x="1295400" y="3389313"/>
          <a:ext cx="7010400" cy="2225675"/>
        </p:xfrm>
        <a:graphic>
          <a:graphicData uri="http://schemas.openxmlformats.org/drawingml/2006/table">
            <a:tbl>
              <a:tblPr/>
              <a:tblGrid>
                <a:gridCol w="5486400"/>
                <a:gridCol w="1524000"/>
              </a:tblGrid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Banking Preference?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Percent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Automated or live telephone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Drive-through service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person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Internet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92" name="TextBox 7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sp>
        <p:nvSpPr>
          <p:cNvPr id="36893" name="TextBox 8"/>
          <p:cNvSpPr txBox="1">
            <a:spLocks noChangeArrowheads="1"/>
          </p:cNvSpPr>
          <p:nvPr/>
        </p:nvSpPr>
        <p:spPr bwMode="auto">
          <a:xfrm>
            <a:off x="1066800" y="2743200"/>
            <a:ext cx="7399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/>
              <a:t>Summary Table From A Survey of 1000 Banking Customers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9A76A24C-BA98-4400-9AF5-99047173EB47}" type="slidenum">
              <a:rPr lang="en-US"/>
              <a:pPr/>
              <a:t>19</a:t>
            </a:fld>
            <a:endParaRPr lang="en-US"/>
          </a:p>
        </p:txBody>
      </p:sp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 Contingency Table Helps Organize Two or More Categorical Variables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532313"/>
          </a:xfrm>
        </p:spPr>
        <p:txBody>
          <a:bodyPr/>
          <a:lstStyle/>
          <a:p>
            <a:r>
              <a:rPr lang="en-US" smtClean="0"/>
              <a:t>Used to study patterns that may exist between the responses of two or more categorical variables</a:t>
            </a:r>
          </a:p>
          <a:p>
            <a:endParaRPr lang="en-US" smtClean="0"/>
          </a:p>
          <a:p>
            <a:r>
              <a:rPr lang="en-US" smtClean="0"/>
              <a:t>Cross tabulates or tallies jointly the responses of the categorical variables</a:t>
            </a:r>
          </a:p>
          <a:p>
            <a:endParaRPr lang="en-US" smtClean="0"/>
          </a:p>
          <a:p>
            <a:r>
              <a:rPr lang="en-US" smtClean="0"/>
              <a:t>For two variables the tallies for one variable are located in the rows and the tallies for the second variable are located in the columns</a:t>
            </a:r>
          </a:p>
        </p:txBody>
      </p:sp>
      <p:sp>
        <p:nvSpPr>
          <p:cNvPr id="37893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B1E84E4A-1BC6-47B0-9184-9FB59410750A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696200" cy="36576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b="1" smtClean="0"/>
              <a:t>In this chapter you learn:</a:t>
            </a:r>
            <a:r>
              <a:rPr lang="en-US" smtClean="0"/>
              <a:t> 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The sources of data used in business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The types of data used in business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To develop tables and charts for numerical data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To develop tables and charts for categorical data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The principles of properly presenting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80A0C5B-A3FD-4382-9CC7-F4531C3B7BFB}" type="slidenum">
              <a:rPr lang="en-US"/>
              <a:pPr/>
              <a:t>20</a:t>
            </a:fld>
            <a:endParaRPr lang="en-US"/>
          </a:p>
        </p:txBody>
      </p:sp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Contingency Table - Example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495800" cy="4532313"/>
          </a:xfrm>
        </p:spPr>
        <p:txBody>
          <a:bodyPr/>
          <a:lstStyle/>
          <a:p>
            <a:r>
              <a:rPr lang="en-US" sz="2400" smtClean="0"/>
              <a:t>A random sample of 400 invoices is drawn.</a:t>
            </a:r>
          </a:p>
          <a:p>
            <a:r>
              <a:rPr lang="en-US" sz="2400" smtClean="0"/>
              <a:t>Each invoice is categorized as a small, medium, or large amount.</a:t>
            </a:r>
          </a:p>
          <a:p>
            <a:r>
              <a:rPr lang="en-US" sz="2400" smtClean="0"/>
              <a:t>Each invoice is also examined to identify if there are any errors.</a:t>
            </a:r>
          </a:p>
          <a:p>
            <a:r>
              <a:rPr lang="en-US" sz="2400" smtClean="0"/>
              <a:t>This data are then organized in the contingency table to the right.</a:t>
            </a:r>
          </a:p>
        </p:txBody>
      </p:sp>
      <p:sp>
        <p:nvSpPr>
          <p:cNvPr id="38917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648200" y="30480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950" name="TextBox 10"/>
          <p:cNvSpPr txBox="1">
            <a:spLocks noChangeArrowheads="1"/>
          </p:cNvSpPr>
          <p:nvPr/>
        </p:nvSpPr>
        <p:spPr bwMode="auto">
          <a:xfrm>
            <a:off x="4419600" y="2057400"/>
            <a:ext cx="45577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/>
              <a:t>Contingency Table Showing</a:t>
            </a:r>
          </a:p>
          <a:p>
            <a:pPr algn="ctr"/>
            <a:r>
              <a:rPr lang="en-US" sz="2000" b="1"/>
              <a:t>Frequency of Invoices Categorized</a:t>
            </a:r>
          </a:p>
          <a:p>
            <a:pPr algn="ctr"/>
            <a:r>
              <a:rPr lang="en-US" sz="2000" b="1"/>
              <a:t>By Size and The Presence Of Errors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09BA848-80C5-4975-BB8F-F68D10C6E796}" type="slidenum">
              <a:rPr lang="en-US"/>
              <a:pPr/>
              <a:t>21</a:t>
            </a:fld>
            <a:endParaRPr lang="en-US"/>
          </a:p>
        </p:txBody>
      </p:sp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305800" cy="990600"/>
          </a:xfrm>
        </p:spPr>
        <p:txBody>
          <a:bodyPr/>
          <a:lstStyle/>
          <a:p>
            <a:r>
              <a:rPr lang="en-US" smtClean="0"/>
              <a:t>Contingency Table Based On Percentage Of Overall Total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4478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972" name="TextBox 5"/>
          <p:cNvSpPr txBox="1">
            <a:spLocks noChangeArrowheads="1"/>
          </p:cNvSpPr>
          <p:nvPr/>
        </p:nvSpPr>
        <p:spPr bwMode="auto">
          <a:xfrm>
            <a:off x="7634288" y="1143000"/>
            <a:ext cx="1433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24400" y="31242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42.50%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35.00%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83.75%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005" name="TextBox 7"/>
          <p:cNvSpPr txBox="1">
            <a:spLocks noChangeArrowheads="1"/>
          </p:cNvSpPr>
          <p:nvPr/>
        </p:nvSpPr>
        <p:spPr bwMode="auto">
          <a:xfrm>
            <a:off x="5410200" y="1600200"/>
            <a:ext cx="2863850" cy="1200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42.50% = 170 / 400</a:t>
            </a:r>
          </a:p>
          <a:p>
            <a:r>
              <a:rPr lang="en-US"/>
              <a:t>25.00% = 100 / 400</a:t>
            </a:r>
          </a:p>
          <a:p>
            <a:r>
              <a:rPr lang="en-US"/>
              <a:t>16.25% =   65 / 400</a:t>
            </a:r>
          </a:p>
        </p:txBody>
      </p:sp>
      <p:cxnSp>
        <p:nvCxnSpPr>
          <p:cNvPr id="40006" name="Straight Arrow Connector 11"/>
          <p:cNvCxnSpPr>
            <a:cxnSpLocks noChangeShapeType="1"/>
          </p:cNvCxnSpPr>
          <p:nvPr/>
        </p:nvCxnSpPr>
        <p:spPr bwMode="auto">
          <a:xfrm>
            <a:off x="4343400" y="2286000"/>
            <a:ext cx="990600" cy="1588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40007" name="Straight Arrow Connector 12"/>
          <p:cNvCxnSpPr>
            <a:cxnSpLocks noChangeShapeType="1"/>
            <a:stCxn id="40005" idx="2"/>
          </p:cNvCxnSpPr>
          <p:nvPr/>
        </p:nvCxnSpPr>
        <p:spPr bwMode="auto">
          <a:xfrm rot="5400000">
            <a:off x="6650038" y="2932112"/>
            <a:ext cx="323850" cy="60325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40008" name="TextBox 19"/>
          <p:cNvSpPr txBox="1">
            <a:spLocks noChangeArrowheads="1"/>
          </p:cNvSpPr>
          <p:nvPr/>
        </p:nvSpPr>
        <p:spPr bwMode="auto">
          <a:xfrm>
            <a:off x="152400" y="4876800"/>
            <a:ext cx="4038600" cy="1570038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83.75% of sampled invoices have no errors and 47.50% of sampled invoices are for small amounts.</a:t>
            </a:r>
          </a:p>
        </p:txBody>
      </p:sp>
      <p:cxnSp>
        <p:nvCxnSpPr>
          <p:cNvPr id="40009" name="Straight Arrow Connector 20"/>
          <p:cNvCxnSpPr>
            <a:cxnSpLocks noChangeShapeType="1"/>
          </p:cNvCxnSpPr>
          <p:nvPr/>
        </p:nvCxnSpPr>
        <p:spPr bwMode="auto">
          <a:xfrm rot="5400000">
            <a:off x="4152900" y="4762500"/>
            <a:ext cx="609600" cy="533400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715E63BB-5263-42F0-8495-8D8F9B14920C}" type="slidenum">
              <a:rPr lang="en-US"/>
              <a:pPr/>
              <a:t>22</a:t>
            </a:fld>
            <a:endParaRPr lang="en-US"/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305800" cy="990600"/>
          </a:xfrm>
        </p:spPr>
        <p:txBody>
          <a:bodyPr/>
          <a:lstStyle/>
          <a:p>
            <a:r>
              <a:rPr lang="en-US" smtClean="0"/>
              <a:t>Contingency Table Based On Percentage of Row Totals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4478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996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24400" y="31242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89.47%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10.53%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71.43%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28.57%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92.86%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83.75%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029" name="TextBox 7"/>
          <p:cNvSpPr txBox="1">
            <a:spLocks noChangeArrowheads="1"/>
          </p:cNvSpPr>
          <p:nvPr/>
        </p:nvSpPr>
        <p:spPr bwMode="auto">
          <a:xfrm>
            <a:off x="5410200" y="1600200"/>
            <a:ext cx="2863850" cy="1200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89.47% = 170 / 190</a:t>
            </a:r>
          </a:p>
          <a:p>
            <a:r>
              <a:rPr lang="en-US"/>
              <a:t>71.43% = 100 / 140</a:t>
            </a:r>
          </a:p>
          <a:p>
            <a:r>
              <a:rPr lang="en-US"/>
              <a:t>92.86% =   65 / 70</a:t>
            </a:r>
          </a:p>
        </p:txBody>
      </p:sp>
      <p:cxnSp>
        <p:nvCxnSpPr>
          <p:cNvPr id="41030" name="Straight Arrow Connector 11"/>
          <p:cNvCxnSpPr>
            <a:cxnSpLocks noChangeShapeType="1"/>
          </p:cNvCxnSpPr>
          <p:nvPr/>
        </p:nvCxnSpPr>
        <p:spPr bwMode="auto">
          <a:xfrm>
            <a:off x="4343400" y="2286000"/>
            <a:ext cx="990600" cy="1588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41031" name="Straight Arrow Connector 12"/>
          <p:cNvCxnSpPr>
            <a:cxnSpLocks noChangeShapeType="1"/>
            <a:stCxn id="41029" idx="2"/>
          </p:cNvCxnSpPr>
          <p:nvPr/>
        </p:nvCxnSpPr>
        <p:spPr bwMode="auto">
          <a:xfrm rot="5400000">
            <a:off x="6650038" y="2932112"/>
            <a:ext cx="323850" cy="60325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41032" name="TextBox 19"/>
          <p:cNvSpPr txBox="1">
            <a:spLocks noChangeArrowheads="1"/>
          </p:cNvSpPr>
          <p:nvPr/>
        </p:nvSpPr>
        <p:spPr bwMode="auto">
          <a:xfrm>
            <a:off x="152400" y="4876800"/>
            <a:ext cx="4343400" cy="1570038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Medium invoices have a larger chance (28.57%) of having errors than small (10.53%) or large (7.14%) invoices.</a:t>
            </a:r>
          </a:p>
        </p:txBody>
      </p:sp>
      <p:cxnSp>
        <p:nvCxnSpPr>
          <p:cNvPr id="41033" name="Straight Arrow Connector 20"/>
          <p:cNvCxnSpPr>
            <a:cxnSpLocks noChangeShapeType="1"/>
          </p:cNvCxnSpPr>
          <p:nvPr/>
        </p:nvCxnSpPr>
        <p:spPr bwMode="auto">
          <a:xfrm rot="10800000" flipV="1">
            <a:off x="4419600" y="4724400"/>
            <a:ext cx="304800" cy="228600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6C52A647-FC81-491F-B79C-EEA8004F71CE}" type="slidenum">
              <a:rPr lang="en-US"/>
              <a:pPr/>
              <a:t>23</a:t>
            </a:fld>
            <a:endParaRPr lang="en-US"/>
          </a:p>
        </p:txBody>
      </p:sp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305800" cy="990600"/>
          </a:xfrm>
        </p:spPr>
        <p:txBody>
          <a:bodyPr/>
          <a:lstStyle/>
          <a:p>
            <a:r>
              <a:rPr lang="en-US" smtClean="0"/>
              <a:t>Contingency Table Based On Percentage Of Column Total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4478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020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24400" y="31242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30.77%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29.85%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61.54%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35.00%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19.40%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7.69%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053" name="TextBox 7"/>
          <p:cNvSpPr txBox="1">
            <a:spLocks noChangeArrowheads="1"/>
          </p:cNvSpPr>
          <p:nvPr/>
        </p:nvSpPr>
        <p:spPr bwMode="auto">
          <a:xfrm>
            <a:off x="5410200" y="1684338"/>
            <a:ext cx="2863850" cy="830262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50.75% = 170 / 335</a:t>
            </a:r>
          </a:p>
          <a:p>
            <a:r>
              <a:rPr lang="en-US"/>
              <a:t>30.77% =   20 / 65</a:t>
            </a:r>
          </a:p>
        </p:txBody>
      </p:sp>
      <p:cxnSp>
        <p:nvCxnSpPr>
          <p:cNvPr id="42054" name="Straight Arrow Connector 11"/>
          <p:cNvCxnSpPr>
            <a:cxnSpLocks noChangeShapeType="1"/>
          </p:cNvCxnSpPr>
          <p:nvPr/>
        </p:nvCxnSpPr>
        <p:spPr bwMode="auto">
          <a:xfrm>
            <a:off x="4343400" y="2286000"/>
            <a:ext cx="990600" cy="1588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cxnSp>
        <p:nvCxnSpPr>
          <p:cNvPr id="42055" name="Straight Arrow Connector 12"/>
          <p:cNvCxnSpPr>
            <a:cxnSpLocks noChangeShapeType="1"/>
            <a:stCxn id="42053" idx="2"/>
          </p:cNvCxnSpPr>
          <p:nvPr/>
        </p:nvCxnSpPr>
        <p:spPr bwMode="auto">
          <a:xfrm rot="16200000" flipH="1">
            <a:off x="6545263" y="2811462"/>
            <a:ext cx="609600" cy="15875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42056" name="TextBox 19"/>
          <p:cNvSpPr txBox="1">
            <a:spLocks noChangeArrowheads="1"/>
          </p:cNvSpPr>
          <p:nvPr/>
        </p:nvSpPr>
        <p:spPr bwMode="auto">
          <a:xfrm>
            <a:off x="152400" y="4876800"/>
            <a:ext cx="4038600" cy="1200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There is a 61.54% chance that invoices with errors are of medium size.</a:t>
            </a:r>
          </a:p>
        </p:txBody>
      </p:sp>
      <p:cxnSp>
        <p:nvCxnSpPr>
          <p:cNvPr id="42057" name="Straight Arrow Connector 20"/>
          <p:cNvCxnSpPr>
            <a:cxnSpLocks noChangeShapeType="1"/>
          </p:cNvCxnSpPr>
          <p:nvPr/>
        </p:nvCxnSpPr>
        <p:spPr bwMode="auto">
          <a:xfrm rot="5400000">
            <a:off x="4152900" y="4762500"/>
            <a:ext cx="609600" cy="533400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F1A33FCA-A0F4-476E-A16E-23E83274CE8C}" type="slidenum">
              <a:rPr lang="en-US"/>
              <a:pPr/>
              <a:t>24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6781800" cy="1143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mtClean="0"/>
              <a:t>Tables Used For Organizing</a:t>
            </a:r>
            <a:br>
              <a:rPr lang="en-US" smtClean="0"/>
            </a:br>
            <a:r>
              <a:rPr lang="en-US" smtClean="0"/>
              <a:t> Numerical Data</a:t>
            </a:r>
          </a:p>
        </p:txBody>
      </p:sp>
      <p:sp>
        <p:nvSpPr>
          <p:cNvPr id="43011" name="Line 4"/>
          <p:cNvSpPr>
            <a:spLocks noChangeShapeType="1"/>
          </p:cNvSpPr>
          <p:nvPr/>
        </p:nvSpPr>
        <p:spPr bwMode="auto">
          <a:xfrm>
            <a:off x="4276725" y="2286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466725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2754313" y="1754188"/>
            <a:ext cx="2968625" cy="5286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Numerical Data</a:t>
            </a:r>
          </a:p>
        </p:txBody>
      </p:sp>
      <p:sp>
        <p:nvSpPr>
          <p:cNvPr id="43014" name="Line 7"/>
          <p:cNvSpPr>
            <a:spLocks noChangeShapeType="1"/>
          </p:cNvSpPr>
          <p:nvPr/>
        </p:nvSpPr>
        <p:spPr bwMode="auto">
          <a:xfrm>
            <a:off x="1600200" y="3048000"/>
            <a:ext cx="6172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Line 8"/>
          <p:cNvSpPr>
            <a:spLocks noChangeShapeType="1"/>
          </p:cNvSpPr>
          <p:nvPr/>
        </p:nvSpPr>
        <p:spPr bwMode="auto">
          <a:xfrm>
            <a:off x="1600200" y="30480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Rectangle 9"/>
          <p:cNvSpPr>
            <a:spLocks noChangeArrowheads="1"/>
          </p:cNvSpPr>
          <p:nvPr/>
        </p:nvSpPr>
        <p:spPr bwMode="auto">
          <a:xfrm>
            <a:off x="381000" y="3657600"/>
            <a:ext cx="2359025" cy="466725"/>
          </a:xfrm>
          <a:prstGeom prst="rect">
            <a:avLst/>
          </a:prstGeom>
          <a:solidFill>
            <a:srgbClr val="D1D1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Ordered Array</a:t>
            </a:r>
          </a:p>
        </p:txBody>
      </p:sp>
      <p:sp>
        <p:nvSpPr>
          <p:cNvPr id="43017" name="Line 11"/>
          <p:cNvSpPr>
            <a:spLocks noChangeShapeType="1"/>
          </p:cNvSpPr>
          <p:nvPr/>
        </p:nvSpPr>
        <p:spPr bwMode="auto">
          <a:xfrm>
            <a:off x="42672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TextBox 22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  <p:sp>
        <p:nvSpPr>
          <p:cNvPr id="43020" name="Line 11"/>
          <p:cNvSpPr>
            <a:spLocks noChangeShapeType="1"/>
          </p:cNvSpPr>
          <p:nvPr/>
        </p:nvSpPr>
        <p:spPr bwMode="auto">
          <a:xfrm>
            <a:off x="77724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TextBox 25"/>
          <p:cNvSpPr txBox="1">
            <a:spLocks noChangeArrowheads="1"/>
          </p:cNvSpPr>
          <p:nvPr/>
        </p:nvSpPr>
        <p:spPr bwMode="auto">
          <a:xfrm>
            <a:off x="6858000" y="3505200"/>
            <a:ext cx="2081213" cy="830263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Cumulative</a:t>
            </a:r>
          </a:p>
          <a:p>
            <a:pPr algn="ctr"/>
            <a:r>
              <a:rPr lang="en-US" b="1"/>
              <a:t>Distributions</a:t>
            </a:r>
          </a:p>
        </p:txBody>
      </p:sp>
      <p:sp>
        <p:nvSpPr>
          <p:cNvPr id="43022" name="TextBox 26"/>
          <p:cNvSpPr txBox="1">
            <a:spLocks noChangeArrowheads="1"/>
          </p:cNvSpPr>
          <p:nvPr/>
        </p:nvSpPr>
        <p:spPr bwMode="auto">
          <a:xfrm>
            <a:off x="3429000" y="3505200"/>
            <a:ext cx="2081213" cy="830263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Frequency</a:t>
            </a:r>
          </a:p>
          <a:p>
            <a:pPr algn="ctr"/>
            <a:r>
              <a:rPr lang="en-US" b="1"/>
              <a:t>Distributions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682AB0B5-14C1-4FF2-A6BE-96B6739D7D9A}" type="slidenum">
              <a:rPr lang="en-US"/>
              <a:pPr/>
              <a:t>25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Numerical Data: </a:t>
            </a:r>
            <a:br>
              <a:rPr lang="en-US" sz="3700" smtClean="0"/>
            </a:br>
            <a:r>
              <a:rPr lang="en-US" sz="3700" smtClean="0"/>
              <a:t>Ordered Array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813675" cy="1371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An </a:t>
            </a:r>
            <a:r>
              <a:rPr lang="en-US" sz="2000" b="1" smtClean="0">
                <a:latin typeface="Times New Roman" pitchFamily="18" charset="0"/>
              </a:rPr>
              <a:t>ordered array </a:t>
            </a:r>
            <a:r>
              <a:rPr lang="en-US" sz="2000" smtClean="0">
                <a:latin typeface="Times New Roman" pitchFamily="18" charset="0"/>
              </a:rPr>
              <a:t>is a sequence of data, in rank order, from the smallest value to the largest value.</a:t>
            </a:r>
            <a:endParaRPr lang="en-US" sz="2400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Shows range (minimum value to maximum value)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May help identify outliers (unusual observations)</a:t>
            </a:r>
          </a:p>
        </p:txBody>
      </p:sp>
      <p:graphicFrame>
        <p:nvGraphicFramePr>
          <p:cNvPr id="197691" name="Group 59"/>
          <p:cNvGraphicFramePr>
            <a:graphicFrameLocks noGrp="1"/>
          </p:cNvGraphicFramePr>
          <p:nvPr>
            <p:ph sz="half" idx="2"/>
          </p:nvPr>
        </p:nvGraphicFramePr>
        <p:xfrm>
          <a:off x="609600" y="3236913"/>
          <a:ext cx="7462838" cy="3079750"/>
        </p:xfrm>
        <a:graphic>
          <a:graphicData uri="http://schemas.openxmlformats.org/drawingml/2006/table">
            <a:tbl>
              <a:tblPr/>
              <a:tblGrid>
                <a:gridCol w="1755775"/>
                <a:gridCol w="877888"/>
                <a:gridCol w="966787"/>
                <a:gridCol w="965200"/>
                <a:gridCol w="965200"/>
                <a:gridCol w="966788"/>
                <a:gridCol w="965200"/>
              </a:tblGrid>
              <a:tr h="369888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Age of Surveyed College Students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Day 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8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Night 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91" name="TextBox 6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7027BE8D-3CA7-4EDA-9A84-2D6C4F2AFE9D}" type="slidenum">
              <a:rPr lang="en-US"/>
              <a:pPr/>
              <a:t>26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Numerical Data: </a:t>
            </a:r>
            <a:br>
              <a:rPr lang="en-US" sz="3700" smtClean="0"/>
            </a:br>
            <a:r>
              <a:rPr lang="en-US" sz="3700" smtClean="0"/>
              <a:t>Frequency Distribution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944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The </a:t>
            </a:r>
            <a:r>
              <a:rPr lang="en-US" sz="2000" b="1" smtClean="0">
                <a:latin typeface="Times New Roman" pitchFamily="18" charset="0"/>
              </a:rPr>
              <a:t>frequency distribution </a:t>
            </a:r>
            <a:r>
              <a:rPr lang="en-US" sz="2000" smtClean="0">
                <a:latin typeface="Times New Roman" pitchFamily="18" charset="0"/>
              </a:rPr>
              <a:t>is a summary table in which the data are arranged into numerically ordered classes.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0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You must give attention to selecting the appropriate </a:t>
            </a:r>
            <a:r>
              <a:rPr lang="en-US" sz="2000" i="1" smtClean="0">
                <a:latin typeface="Times New Roman" pitchFamily="18" charset="0"/>
              </a:rPr>
              <a:t>number </a:t>
            </a:r>
            <a:r>
              <a:rPr lang="en-US" sz="2000" smtClean="0">
                <a:latin typeface="Times New Roman" pitchFamily="18" charset="0"/>
              </a:rPr>
              <a:t>of </a:t>
            </a:r>
            <a:r>
              <a:rPr lang="en-US" sz="2000" b="1" smtClean="0">
                <a:latin typeface="Times New Roman" pitchFamily="18" charset="0"/>
              </a:rPr>
              <a:t>class groupings </a:t>
            </a:r>
            <a:r>
              <a:rPr lang="en-US" sz="2000" smtClean="0">
                <a:latin typeface="Times New Roman" pitchFamily="18" charset="0"/>
              </a:rPr>
              <a:t>for the table, determining a suitable </a:t>
            </a:r>
            <a:r>
              <a:rPr lang="en-US" sz="2000" i="1" smtClean="0">
                <a:latin typeface="Times New Roman" pitchFamily="18" charset="0"/>
              </a:rPr>
              <a:t>width </a:t>
            </a:r>
            <a:r>
              <a:rPr lang="en-US" sz="2000" smtClean="0">
                <a:latin typeface="Times New Roman" pitchFamily="18" charset="0"/>
              </a:rPr>
              <a:t>of a class grouping, and establishing the </a:t>
            </a:r>
            <a:r>
              <a:rPr lang="en-US" sz="2000" i="1" smtClean="0">
                <a:latin typeface="Times New Roman" pitchFamily="18" charset="0"/>
              </a:rPr>
              <a:t>boundaries </a:t>
            </a:r>
            <a:r>
              <a:rPr lang="en-US" sz="2000" smtClean="0">
                <a:latin typeface="Times New Roman" pitchFamily="18" charset="0"/>
              </a:rPr>
              <a:t>of each class grouping to avoid overlapping.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sz="20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The number of classes depends on the number of values in the data.  With a larger number of values, typically there are more classes.  In general, a frequency distribution should have at least 5 but no more than 15 classes.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0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To determine the </a:t>
            </a:r>
            <a:r>
              <a:rPr lang="en-US" sz="2000" b="1" smtClean="0">
                <a:latin typeface="Times New Roman" pitchFamily="18" charset="0"/>
              </a:rPr>
              <a:t>width of a class interval, </a:t>
            </a:r>
            <a:r>
              <a:rPr lang="en-US" sz="2000" smtClean="0">
                <a:latin typeface="Times New Roman" pitchFamily="18" charset="0"/>
              </a:rPr>
              <a:t>you divide the </a:t>
            </a:r>
            <a:r>
              <a:rPr lang="en-US" sz="2000" b="1" smtClean="0">
                <a:latin typeface="Times New Roman" pitchFamily="18" charset="0"/>
              </a:rPr>
              <a:t>range </a:t>
            </a:r>
            <a:r>
              <a:rPr lang="en-US" sz="2000" smtClean="0">
                <a:latin typeface="Times New Roman" pitchFamily="18" charset="0"/>
              </a:rPr>
              <a:t>(Highest value–Lowest value) of the data by the number of class groupings desired. </a:t>
            </a:r>
          </a:p>
        </p:txBody>
      </p:sp>
      <p:sp>
        <p:nvSpPr>
          <p:cNvPr id="45060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76DDD799-30F9-4AC9-8BDF-B9BF66E0A42C}" type="slidenum">
              <a:rPr lang="en-US"/>
              <a:pPr/>
              <a:t>27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Numerical Data: </a:t>
            </a:r>
            <a:br>
              <a:rPr lang="en-US" sz="3700" smtClean="0"/>
            </a:br>
            <a:r>
              <a:rPr lang="en-US" sz="3700" smtClean="0"/>
              <a:t>Frequency Distribution Example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22513"/>
            <a:ext cx="7696200" cy="1619250"/>
          </a:xfrm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latin typeface="Times New Roman" pitchFamily="18" charset="0"/>
              </a:rPr>
              <a:t>Example: A manufacturer of insulation randomly selects 20 winter days and records the daily high temperature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b="1" smtClean="0">
                <a:latin typeface="Times New Roman" pitchFamily="18" charset="0"/>
              </a:rPr>
              <a:t>24, 35, 17, 21, 24, 37, 26, 46, 58, 30, 32, 13, 12, 38, 41, 43, 44, 27, 53, 27</a:t>
            </a:r>
          </a:p>
        </p:txBody>
      </p:sp>
      <p:sp>
        <p:nvSpPr>
          <p:cNvPr id="46084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A78B55E8-05E6-468A-BE26-FA73D779A9E0}" type="slidenum">
              <a:rPr lang="en-US"/>
              <a:pPr/>
              <a:t>28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Numerical Data: </a:t>
            </a:r>
            <a:br>
              <a:rPr lang="en-US" sz="3700" smtClean="0"/>
            </a:br>
            <a:r>
              <a:rPr lang="en-US" sz="3700" smtClean="0"/>
              <a:t>Frequency Distribution Example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Sort raw data in ascending order:</a:t>
            </a:r>
            <a:br>
              <a:rPr lang="en-US" sz="2400" smtClean="0">
                <a:latin typeface="Times New Roman" pitchFamily="18" charset="0"/>
              </a:rPr>
            </a:br>
            <a:r>
              <a:rPr lang="en-US" sz="2000" b="1" smtClean="0">
                <a:latin typeface="Times New Roman" pitchFamily="18" charset="0"/>
              </a:rPr>
              <a:t>12, 13, 17, 21, 24, 24, 26, 27, 27, 30, 32, 35, 37, 38, 41, 43, 44, 46, 53, 58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Find range: </a:t>
            </a:r>
            <a:r>
              <a:rPr lang="en-US" sz="2400" b="1" smtClean="0">
                <a:latin typeface="Times New Roman" pitchFamily="18" charset="0"/>
              </a:rPr>
              <a:t>58 - 12 = 46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Select number of classes: </a:t>
            </a:r>
            <a:r>
              <a:rPr lang="en-US" sz="2400" b="1" smtClean="0">
                <a:latin typeface="Times New Roman" pitchFamily="18" charset="0"/>
              </a:rPr>
              <a:t>5 (usually between 5 and 15)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Compute class interval (width): </a:t>
            </a:r>
            <a:r>
              <a:rPr lang="en-US" sz="2400" b="1" smtClean="0">
                <a:latin typeface="Times New Roman" pitchFamily="18" charset="0"/>
              </a:rPr>
              <a:t>10 (46/5 then round up)</a:t>
            </a: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Determine class boundaries (limits):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1800" b="1" smtClean="0">
                <a:latin typeface="Times New Roman" pitchFamily="18" charset="0"/>
              </a:rPr>
              <a:t>Class 1:  10 to less than 20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1800" b="1" smtClean="0">
                <a:latin typeface="Times New Roman" pitchFamily="18" charset="0"/>
              </a:rPr>
              <a:t>Class 2:  20 to less than 30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1800" b="1" smtClean="0">
                <a:latin typeface="Times New Roman" pitchFamily="18" charset="0"/>
              </a:rPr>
              <a:t>Class 3:  30 to less than 40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1800" b="1" smtClean="0">
                <a:latin typeface="Times New Roman" pitchFamily="18" charset="0"/>
              </a:rPr>
              <a:t>Class 4:  40 to less than 50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1800" b="1" smtClean="0">
                <a:latin typeface="Times New Roman" pitchFamily="18" charset="0"/>
              </a:rPr>
              <a:t>Class 5:  50 to less than 60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Compute class midpoints: </a:t>
            </a:r>
            <a:r>
              <a:rPr lang="en-US" sz="2400" b="1" smtClean="0">
                <a:latin typeface="Times New Roman" pitchFamily="18" charset="0"/>
              </a:rPr>
              <a:t>15, 25, 35, 45,  55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Count observations &amp; assign to classes</a:t>
            </a:r>
          </a:p>
        </p:txBody>
      </p:sp>
      <p:sp>
        <p:nvSpPr>
          <p:cNvPr id="47108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54FDF9E-7683-431E-B4EF-C82BB8574490}" type="slidenum">
              <a:rPr lang="en-US"/>
              <a:pPr/>
              <a:t>29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77200" cy="990600"/>
          </a:xfrm>
        </p:spPr>
        <p:txBody>
          <a:bodyPr/>
          <a:lstStyle/>
          <a:p>
            <a:pPr algn="l" eaLnBrk="1" hangingPunct="1"/>
            <a:r>
              <a:rPr lang="en-US" sz="3200" smtClean="0"/>
              <a:t>Organizing Numerical Data: Frequency Distribution Example</a:t>
            </a:r>
          </a:p>
        </p:txBody>
      </p:sp>
      <p:grpSp>
        <p:nvGrpSpPr>
          <p:cNvPr id="48131" name="Group 3"/>
          <p:cNvGrpSpPr>
            <a:grpSpLocks/>
          </p:cNvGrpSpPr>
          <p:nvPr/>
        </p:nvGrpSpPr>
        <p:grpSpPr bwMode="auto">
          <a:xfrm>
            <a:off x="304800" y="2743200"/>
            <a:ext cx="8534400" cy="3733800"/>
            <a:chOff x="192" y="1392"/>
            <a:chExt cx="5376" cy="2352"/>
          </a:xfrm>
        </p:grpSpPr>
        <p:sp>
          <p:nvSpPr>
            <p:cNvPr id="48135" name="Rectangle 4"/>
            <p:cNvSpPr>
              <a:spLocks noChangeArrowheads="1"/>
            </p:cNvSpPr>
            <p:nvPr/>
          </p:nvSpPr>
          <p:spPr bwMode="auto">
            <a:xfrm>
              <a:off x="192" y="1392"/>
              <a:ext cx="5376" cy="235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6" name="Line 5"/>
            <p:cNvSpPr>
              <a:spLocks noChangeShapeType="1"/>
            </p:cNvSpPr>
            <p:nvPr/>
          </p:nvSpPr>
          <p:spPr bwMode="auto">
            <a:xfrm>
              <a:off x="426" y="2016"/>
              <a:ext cx="370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7" name="Line 6"/>
            <p:cNvSpPr>
              <a:spLocks noChangeShapeType="1"/>
            </p:cNvSpPr>
            <p:nvPr/>
          </p:nvSpPr>
          <p:spPr bwMode="auto">
            <a:xfrm>
              <a:off x="2064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8" name="Rectangle 7"/>
            <p:cNvSpPr>
              <a:spLocks noChangeArrowheads="1"/>
            </p:cNvSpPr>
            <p:nvPr/>
          </p:nvSpPr>
          <p:spPr bwMode="auto">
            <a:xfrm>
              <a:off x="336" y="1580"/>
              <a:ext cx="3958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/>
                <a:t>  </a:t>
              </a:r>
              <a:r>
                <a:rPr lang="en-US" sz="2000" b="1"/>
                <a:t>Class                           Midpoints	Frequency</a:t>
              </a:r>
            </a:p>
          </p:txBody>
        </p:sp>
        <p:sp>
          <p:nvSpPr>
            <p:cNvPr id="48139" name="Rectangle 8"/>
            <p:cNvSpPr>
              <a:spLocks noChangeArrowheads="1"/>
            </p:cNvSpPr>
            <p:nvPr/>
          </p:nvSpPr>
          <p:spPr bwMode="auto">
            <a:xfrm>
              <a:off x="236" y="2060"/>
              <a:ext cx="5254" cy="147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10 but less than 20                   15		3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20 but less than 30                   25		6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30 but less than 40                   35		5 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40 but less than 50                   45		4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50 but less than 60                   55		2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rgbClr val="CC0000"/>
                  </a:solidFill>
                  <a:latin typeface="Times New Roman" pitchFamily="18" charset="0"/>
                </a:rPr>
                <a:t>                </a:t>
              </a:r>
              <a:r>
                <a:rPr lang="en-US" sz="2200" b="1">
                  <a:latin typeface="Times New Roman" pitchFamily="18" charset="0"/>
                </a:rPr>
                <a:t>Total</a:t>
              </a:r>
              <a:r>
                <a:rPr lang="en-US" sz="2200" b="1">
                  <a:solidFill>
                    <a:srgbClr val="CC0000"/>
                  </a:solidFill>
                  <a:latin typeface="Times New Roman" pitchFamily="18" charset="0"/>
                </a:rPr>
                <a:t>	                       		           </a:t>
              </a:r>
              <a:r>
                <a:rPr lang="en-US" sz="2200" b="1"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48140" name="Line 9"/>
            <p:cNvSpPr>
              <a:spLocks noChangeShapeType="1"/>
            </p:cNvSpPr>
            <p:nvPr/>
          </p:nvSpPr>
          <p:spPr bwMode="auto">
            <a:xfrm>
              <a:off x="3024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1" name="Line 11"/>
            <p:cNvSpPr>
              <a:spLocks noChangeShapeType="1"/>
            </p:cNvSpPr>
            <p:nvPr/>
          </p:nvSpPr>
          <p:spPr bwMode="auto">
            <a:xfrm>
              <a:off x="4128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Line 13"/>
            <p:cNvSpPr>
              <a:spLocks noChangeShapeType="1"/>
            </p:cNvSpPr>
            <p:nvPr/>
          </p:nvSpPr>
          <p:spPr bwMode="auto">
            <a:xfrm>
              <a:off x="384" y="3312"/>
              <a:ext cx="37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32" name="Rectangle 14"/>
          <p:cNvSpPr>
            <a:spLocks noChangeArrowheads="1"/>
          </p:cNvSpPr>
          <p:nvPr/>
        </p:nvSpPr>
        <p:spPr bwMode="auto">
          <a:xfrm>
            <a:off x="304800" y="1676400"/>
            <a:ext cx="8534400" cy="911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Data in ordered array: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12, 13, 17, 21, 24, 24, 26, 27, 27, 30, 32, 35, 37, 38, 41, 43, 44, 46, 53, 58</a:t>
            </a:r>
          </a:p>
        </p:txBody>
      </p:sp>
      <p:sp>
        <p:nvSpPr>
          <p:cNvPr id="48133" name="TextBox 16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00B66FBC-E83B-49BF-B8D1-007E73AB0C83}" type="slidenum">
              <a:rPr lang="en-US"/>
              <a:pPr/>
              <a:t>3</a:t>
            </a:fld>
            <a:endParaRPr lang="en-US"/>
          </a:p>
        </p:txBody>
      </p:sp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990600"/>
          </a:xfrm>
        </p:spPr>
        <p:txBody>
          <a:bodyPr/>
          <a:lstStyle/>
          <a:p>
            <a:r>
              <a:rPr lang="en-US" sz="3200" smtClean="0"/>
              <a:t>A Step by Step Process For Examining &amp; Concluding From Data Is Helpful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6847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smtClean="0"/>
              <a:t>In this book we will use </a:t>
            </a:r>
            <a:r>
              <a:rPr lang="en-US" sz="3200" smtClean="0">
                <a:solidFill>
                  <a:srgbClr val="FF0000"/>
                </a:solidFill>
              </a:rPr>
              <a:t>DCOVA</a:t>
            </a:r>
          </a:p>
          <a:p>
            <a:pPr>
              <a:buFont typeface="Wingdings" pitchFamily="2" charset="2"/>
              <a:buNone/>
            </a:pPr>
            <a:endParaRPr lang="en-US" sz="2000" smtClean="0">
              <a:solidFill>
                <a:srgbClr val="FF0000"/>
              </a:solidFill>
            </a:endParaRP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D</a:t>
            </a:r>
            <a:r>
              <a:rPr lang="en-US" b="1" smtClean="0"/>
              <a:t>efine</a:t>
            </a:r>
            <a:r>
              <a:rPr lang="en-US" smtClean="0"/>
              <a:t> the variables for which you want to reach conclusions</a:t>
            </a: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C</a:t>
            </a:r>
            <a:r>
              <a:rPr lang="en-US" b="1" smtClean="0"/>
              <a:t>ollect</a:t>
            </a:r>
            <a:r>
              <a:rPr lang="en-US" smtClean="0"/>
              <a:t> the data from appropriate sources</a:t>
            </a: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O</a:t>
            </a:r>
            <a:r>
              <a:rPr lang="en-US" b="1" smtClean="0"/>
              <a:t>rganize</a:t>
            </a:r>
            <a:r>
              <a:rPr lang="en-US" smtClean="0"/>
              <a:t> the data collected by developing tables</a:t>
            </a: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V</a:t>
            </a:r>
            <a:r>
              <a:rPr lang="en-US" b="1" smtClean="0"/>
              <a:t>isualize</a:t>
            </a:r>
            <a:r>
              <a:rPr lang="en-US" smtClean="0"/>
              <a:t> the data by developing charts</a:t>
            </a:r>
          </a:p>
          <a:p>
            <a:pPr lvl="1"/>
            <a:r>
              <a:rPr lang="en-US" b="1" smtClean="0">
                <a:solidFill>
                  <a:srgbClr val="FF0000"/>
                </a:solidFill>
              </a:rPr>
              <a:t>A</a:t>
            </a:r>
            <a:r>
              <a:rPr lang="en-US" b="1" smtClean="0"/>
              <a:t>nalyze</a:t>
            </a:r>
            <a:r>
              <a:rPr lang="en-US" smtClean="0"/>
              <a:t> the data by examining the appropriate tables and charts (and in later chapters by using other statistical methods) to reach conclusions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1D6C5B8-8813-4599-9B27-462E6105D791}" type="slidenum">
              <a:rPr lang="en-US"/>
              <a:pPr/>
              <a:t>30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77200" cy="990600"/>
          </a:xfrm>
        </p:spPr>
        <p:txBody>
          <a:bodyPr/>
          <a:lstStyle/>
          <a:p>
            <a:pPr algn="l" eaLnBrk="1" hangingPunct="1"/>
            <a:r>
              <a:rPr lang="en-US" sz="3200" smtClean="0"/>
              <a:t>Organizing Numerical Data: Relative &amp; Percent Frequency Distribution Example</a:t>
            </a:r>
          </a:p>
        </p:txBody>
      </p:sp>
      <p:grpSp>
        <p:nvGrpSpPr>
          <p:cNvPr id="49155" name="Group 3"/>
          <p:cNvGrpSpPr>
            <a:grpSpLocks/>
          </p:cNvGrpSpPr>
          <p:nvPr/>
        </p:nvGrpSpPr>
        <p:grpSpPr bwMode="auto">
          <a:xfrm>
            <a:off x="304800" y="2743200"/>
            <a:ext cx="8534400" cy="3733800"/>
            <a:chOff x="192" y="1392"/>
            <a:chExt cx="5376" cy="2352"/>
          </a:xfrm>
        </p:grpSpPr>
        <p:sp>
          <p:nvSpPr>
            <p:cNvPr id="49159" name="Rectangle 4"/>
            <p:cNvSpPr>
              <a:spLocks noChangeArrowheads="1"/>
            </p:cNvSpPr>
            <p:nvPr/>
          </p:nvSpPr>
          <p:spPr bwMode="auto">
            <a:xfrm>
              <a:off x="192" y="1392"/>
              <a:ext cx="5376" cy="235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0" name="Line 5"/>
            <p:cNvSpPr>
              <a:spLocks noChangeShapeType="1"/>
            </p:cNvSpPr>
            <p:nvPr/>
          </p:nvSpPr>
          <p:spPr bwMode="auto">
            <a:xfrm>
              <a:off x="426" y="2016"/>
              <a:ext cx="49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1" name="Line 6"/>
            <p:cNvSpPr>
              <a:spLocks noChangeShapeType="1"/>
            </p:cNvSpPr>
            <p:nvPr/>
          </p:nvSpPr>
          <p:spPr bwMode="auto">
            <a:xfrm>
              <a:off x="2064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2" name="Rectangle 7"/>
            <p:cNvSpPr>
              <a:spLocks noChangeArrowheads="1"/>
            </p:cNvSpPr>
            <p:nvPr/>
          </p:nvSpPr>
          <p:spPr bwMode="auto">
            <a:xfrm>
              <a:off x="336" y="1580"/>
              <a:ext cx="3958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/>
                <a:t>  </a:t>
              </a:r>
              <a:r>
                <a:rPr lang="en-US" sz="2000" b="1"/>
                <a:t>Class                           Frequency</a:t>
              </a:r>
            </a:p>
          </p:txBody>
        </p:sp>
        <p:sp>
          <p:nvSpPr>
            <p:cNvPr id="49163" name="Rectangle 8"/>
            <p:cNvSpPr>
              <a:spLocks noChangeArrowheads="1"/>
            </p:cNvSpPr>
            <p:nvPr/>
          </p:nvSpPr>
          <p:spPr bwMode="auto">
            <a:xfrm>
              <a:off x="236" y="2060"/>
              <a:ext cx="5254" cy="147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10 but less than 20                   3                  .15                       15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20 but less than 30                   6                  .30                       30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30 but less than 40                   5                  .25                       25 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40 but less than 50                   4                  .20                       20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chemeClr val="bg2"/>
                  </a:solidFill>
                  <a:latin typeface="Times New Roman" pitchFamily="18" charset="0"/>
                </a:rPr>
                <a:t>50 but less than 60                   2                  .10                       10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2200" b="1">
                  <a:solidFill>
                    <a:srgbClr val="CC0000"/>
                  </a:solidFill>
                  <a:latin typeface="Times New Roman" pitchFamily="18" charset="0"/>
                </a:rPr>
                <a:t>                </a:t>
              </a:r>
              <a:r>
                <a:rPr lang="en-US" sz="2200" b="1">
                  <a:latin typeface="Times New Roman" pitchFamily="18" charset="0"/>
                </a:rPr>
                <a:t>Total</a:t>
              </a:r>
              <a:r>
                <a:rPr lang="en-US" sz="2200" b="1">
                  <a:solidFill>
                    <a:srgbClr val="CC0000"/>
                  </a:solidFill>
                  <a:latin typeface="Times New Roman" pitchFamily="18" charset="0"/>
                </a:rPr>
                <a:t>	                       </a:t>
              </a:r>
              <a:r>
                <a:rPr lang="en-US" sz="2200" b="1">
                  <a:latin typeface="Times New Roman" pitchFamily="18" charset="0"/>
                </a:rPr>
                <a:t>20                1.00                     100</a:t>
              </a:r>
            </a:p>
          </p:txBody>
        </p:sp>
        <p:sp>
          <p:nvSpPr>
            <p:cNvPr id="49164" name="Line 9"/>
            <p:cNvSpPr>
              <a:spLocks noChangeShapeType="1"/>
            </p:cNvSpPr>
            <p:nvPr/>
          </p:nvSpPr>
          <p:spPr bwMode="auto">
            <a:xfrm>
              <a:off x="3024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5" name="Rectangle 10"/>
            <p:cNvSpPr>
              <a:spLocks noChangeArrowheads="1"/>
            </p:cNvSpPr>
            <p:nvPr/>
          </p:nvSpPr>
          <p:spPr bwMode="auto">
            <a:xfrm>
              <a:off x="3072" y="1536"/>
              <a:ext cx="960" cy="4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/>
                <a:t>Relative</a:t>
              </a:r>
            </a:p>
            <a:p>
              <a:pPr algn="ctr" eaLnBrk="0" hangingPunct="0">
                <a:lnSpc>
                  <a:spcPct val="40000"/>
                </a:lnSpc>
                <a:spcBef>
                  <a:spcPct val="50000"/>
                </a:spcBef>
              </a:pPr>
              <a:r>
                <a:rPr lang="en-US" sz="2000" b="1"/>
                <a:t>Frequency</a:t>
              </a:r>
            </a:p>
          </p:txBody>
        </p:sp>
        <p:sp>
          <p:nvSpPr>
            <p:cNvPr id="49166" name="Line 11"/>
            <p:cNvSpPr>
              <a:spLocks noChangeShapeType="1"/>
            </p:cNvSpPr>
            <p:nvPr/>
          </p:nvSpPr>
          <p:spPr bwMode="auto">
            <a:xfrm>
              <a:off x="4128" y="1440"/>
              <a:ext cx="0" cy="2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7" name="Rectangle 12"/>
            <p:cNvSpPr>
              <a:spLocks noChangeArrowheads="1"/>
            </p:cNvSpPr>
            <p:nvPr/>
          </p:nvSpPr>
          <p:spPr bwMode="auto">
            <a:xfrm>
              <a:off x="4224" y="1584"/>
              <a:ext cx="111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/>
                <a:t> </a:t>
              </a:r>
              <a:r>
                <a:rPr lang="en-US" sz="2000" b="1"/>
                <a:t>Percentage</a:t>
              </a:r>
            </a:p>
          </p:txBody>
        </p:sp>
        <p:sp>
          <p:nvSpPr>
            <p:cNvPr id="49168" name="Line 13"/>
            <p:cNvSpPr>
              <a:spLocks noChangeShapeType="1"/>
            </p:cNvSpPr>
            <p:nvPr/>
          </p:nvSpPr>
          <p:spPr bwMode="auto">
            <a:xfrm>
              <a:off x="384" y="3312"/>
              <a:ext cx="50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156" name="Rectangle 14"/>
          <p:cNvSpPr>
            <a:spLocks noChangeArrowheads="1"/>
          </p:cNvSpPr>
          <p:nvPr/>
        </p:nvSpPr>
        <p:spPr bwMode="auto">
          <a:xfrm>
            <a:off x="304800" y="1676400"/>
            <a:ext cx="8534400" cy="911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Data in ordered array: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12, 13, 17, 21, 24, 24, 26, 27, 27, 30, 32, 35, 37, 38, 41, 43, 44, 46, 53, 58</a:t>
            </a:r>
          </a:p>
        </p:txBody>
      </p:sp>
      <p:sp>
        <p:nvSpPr>
          <p:cNvPr id="49157" name="TextBox 16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022BF976-B65A-4371-B8C9-CFF93498C1EB}" type="slidenum">
              <a:rPr lang="en-US"/>
              <a:pPr/>
              <a:t>31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77200" cy="990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smtClean="0"/>
              <a:t>Organizing Numerical Data: Cumulative Frequency Distribution Example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04800" y="2819400"/>
            <a:ext cx="8534400" cy="3733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304800" y="3810000"/>
            <a:ext cx="8534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28194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762000" y="3200400"/>
            <a:ext cx="1066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Class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74650" y="3879850"/>
            <a:ext cx="8340725" cy="2419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10 but less than 20  	   3                 15%                 3                   15%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20 but less than 30	   6                 30%                 9                   45%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30 but less than 40	   5                 25%               14                   70%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40 but less than 50          4                 20%               18                   90%</a:t>
            </a:r>
          </a:p>
          <a:p>
            <a:pPr eaLnBrk="0" hangingPunct="0">
              <a:spcBef>
                <a:spcPct val="30000"/>
              </a:spcBef>
            </a:pPr>
            <a:r>
              <a:rPr lang="en-US" sz="2000" b="1">
                <a:solidFill>
                  <a:schemeClr val="bg2"/>
                </a:solidFill>
              </a:rPr>
              <a:t>50 but less than 60	   2                 10%               20                 100%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                Total	             20                 100	     20		100%</a:t>
            </a:r>
            <a:r>
              <a:rPr lang="en-US" b="1">
                <a:solidFill>
                  <a:srgbClr val="CC0000"/>
                </a:solidFill>
              </a:rPr>
              <a:t>          </a:t>
            </a: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41910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114800" y="3200400"/>
            <a:ext cx="1600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Percentage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56388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7239000" y="3095625"/>
            <a:ext cx="16002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Cumulative Percentage</a:t>
            </a:r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304800" y="5867400"/>
            <a:ext cx="8534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304800" y="1657350"/>
            <a:ext cx="8534400" cy="911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Data in ordered array: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12, 13, 17, 21, 24, 24, 26, 27, 27, 30, 32, 35, 37, 38, 41, 43, 44, 46, 53, 58</a:t>
            </a: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2743200" y="3200400"/>
            <a:ext cx="1524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Frequency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5562600" y="3048000"/>
            <a:ext cx="177165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Cumulative Frequency</a:t>
            </a:r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>
            <a:off x="7239000" y="2819400"/>
            <a:ext cx="0" cy="3733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TextBox 19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623C78A-8FB4-42BA-A1BC-16235494E571}" type="slidenum">
              <a:rPr lang="en-US"/>
              <a:pPr/>
              <a:t>32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696200" cy="685800"/>
          </a:xfrm>
        </p:spPr>
        <p:txBody>
          <a:bodyPr/>
          <a:lstStyle/>
          <a:p>
            <a:pPr algn="l" defTabSz="914400" eaLnBrk="1" hangingPunct="1"/>
            <a:r>
              <a:rPr lang="en-US" sz="3600" smtClean="0"/>
              <a:t>Why Use a Frequency Distribution?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63763"/>
            <a:ext cx="7315200" cy="4197350"/>
          </a:xfrm>
        </p:spPr>
        <p:txBody>
          <a:bodyPr/>
          <a:lstStyle/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It condenses the raw data into a more useful form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It allows for a quick visual interpretation of the data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55000"/>
              </a:spcBef>
            </a:pPr>
            <a:r>
              <a:rPr lang="en-US" smtClean="0"/>
              <a:t>It enables the determination of the major characteristics of the data set including where the data are concentrated / clustered</a:t>
            </a:r>
          </a:p>
        </p:txBody>
      </p:sp>
      <p:sp>
        <p:nvSpPr>
          <p:cNvPr id="51204" name="TextBox 5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092A30A4-A60F-4AAA-86BE-590C0D7722E1}" type="slidenum">
              <a:rPr lang="en-US"/>
              <a:pPr/>
              <a:t>33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/>
              <a:t>Frequency Distributions:</a:t>
            </a:r>
            <a:br>
              <a:rPr lang="en-US" sz="3600" smtClean="0"/>
            </a:br>
            <a:r>
              <a:rPr lang="en-US" sz="3600" smtClean="0"/>
              <a:t>Some Tips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/>
              <a:t>Different class boundaries may provide different pictures for the same data (especially for smaller data sets)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Shifts in data concentration may show up when different class boundaries are chosen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As the size of the data set increases, the impact of alterations in the selection of class boundaries is greatly reduced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When comparing two or more groups with different sample sizes, you must use either a relative frequency or a percentage distribution</a:t>
            </a:r>
          </a:p>
        </p:txBody>
      </p:sp>
      <p:sp>
        <p:nvSpPr>
          <p:cNvPr id="52228" name="TextBox 5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</a:t>
            </a:r>
            <a:r>
              <a:rPr lang="en-US" sz="2800"/>
              <a:t>VA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928C0EF1-716A-4C95-994A-956F4035470C}" type="slidenum">
              <a:rPr lang="en-US"/>
              <a:pPr/>
              <a:t>34</a:t>
            </a:fld>
            <a:endParaRPr lang="en-US"/>
          </a:p>
        </p:txBody>
      </p:sp>
      <p:sp>
        <p:nvSpPr>
          <p:cNvPr id="53249" name="Title 5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990600"/>
          </a:xfrm>
        </p:spPr>
        <p:txBody>
          <a:bodyPr/>
          <a:lstStyle/>
          <a:p>
            <a:r>
              <a:rPr lang="en-US" smtClean="0"/>
              <a:t>Visualizing Categorical Data Through Graphical Displays</a:t>
            </a:r>
          </a:p>
        </p:txBody>
      </p:sp>
      <p:sp>
        <p:nvSpPr>
          <p:cNvPr id="53252" name="Line 5"/>
          <p:cNvSpPr>
            <a:spLocks noChangeShapeType="1"/>
          </p:cNvSpPr>
          <p:nvPr/>
        </p:nvSpPr>
        <p:spPr bwMode="auto">
          <a:xfrm>
            <a:off x="4418013" y="2127250"/>
            <a:ext cx="0" cy="6905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2895600" y="1524000"/>
            <a:ext cx="2968625" cy="955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Categorical Data</a:t>
            </a:r>
          </a:p>
        </p:txBody>
      </p:sp>
      <p:sp>
        <p:nvSpPr>
          <p:cNvPr id="53254" name="Line 19"/>
          <p:cNvSpPr>
            <a:spLocks noChangeShapeType="1"/>
          </p:cNvSpPr>
          <p:nvPr/>
        </p:nvSpPr>
        <p:spPr bwMode="auto">
          <a:xfrm>
            <a:off x="1828800" y="45720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9"/>
          <p:cNvSpPr>
            <a:spLocks noChangeArrowheads="1"/>
          </p:cNvSpPr>
          <p:nvPr/>
        </p:nvSpPr>
        <p:spPr bwMode="auto">
          <a:xfrm>
            <a:off x="2894013" y="2817813"/>
            <a:ext cx="2970212" cy="33655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Visualizing Data</a:t>
            </a:r>
          </a:p>
        </p:txBody>
      </p:sp>
      <p:sp>
        <p:nvSpPr>
          <p:cNvPr id="53256" name="Rectangle 18"/>
          <p:cNvSpPr>
            <a:spLocks noChangeArrowheads="1"/>
          </p:cNvSpPr>
          <p:nvPr/>
        </p:nvSpPr>
        <p:spPr bwMode="auto">
          <a:xfrm>
            <a:off x="152400" y="4876800"/>
            <a:ext cx="1143000" cy="7620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</a:pPr>
            <a:r>
              <a:rPr lang="en-US" sz="2000" b="1"/>
              <a:t> Bar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000" b="1"/>
              <a:t>Chart</a:t>
            </a:r>
          </a:p>
        </p:txBody>
      </p:sp>
      <p:sp>
        <p:nvSpPr>
          <p:cNvPr id="53257" name="Rectangle 18"/>
          <p:cNvSpPr>
            <a:spLocks noChangeArrowheads="1"/>
          </p:cNvSpPr>
          <p:nvPr/>
        </p:nvSpPr>
        <p:spPr bwMode="auto">
          <a:xfrm>
            <a:off x="914400" y="3505200"/>
            <a:ext cx="1981200" cy="10668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Summary Table For One Variable</a:t>
            </a:r>
          </a:p>
        </p:txBody>
      </p:sp>
      <p:cxnSp>
        <p:nvCxnSpPr>
          <p:cNvPr id="53258" name="Shape 18"/>
          <p:cNvCxnSpPr>
            <a:cxnSpLocks noChangeShapeType="1"/>
            <a:stCxn id="53257" idx="0"/>
            <a:endCxn id="53255" idx="1"/>
          </p:cNvCxnSpPr>
          <p:nvPr/>
        </p:nvCxnSpPr>
        <p:spPr bwMode="auto">
          <a:xfrm rot="5400000" flipH="1" flipV="1">
            <a:off x="2139951" y="2751137"/>
            <a:ext cx="519112" cy="989013"/>
          </a:xfrm>
          <a:prstGeom prst="bentConnector2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3259" name="Line 19"/>
          <p:cNvSpPr>
            <a:spLocks noChangeShapeType="1"/>
          </p:cNvSpPr>
          <p:nvPr/>
        </p:nvSpPr>
        <p:spPr bwMode="auto">
          <a:xfrm>
            <a:off x="6780213" y="434181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Rectangle 18"/>
          <p:cNvSpPr>
            <a:spLocks noChangeArrowheads="1"/>
          </p:cNvSpPr>
          <p:nvPr/>
        </p:nvSpPr>
        <p:spPr bwMode="auto">
          <a:xfrm>
            <a:off x="5789613" y="3503613"/>
            <a:ext cx="1981200" cy="10668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Contingency Table For Two Variables</a:t>
            </a:r>
          </a:p>
        </p:txBody>
      </p:sp>
      <p:cxnSp>
        <p:nvCxnSpPr>
          <p:cNvPr id="53261" name="Shape 20"/>
          <p:cNvCxnSpPr>
            <a:cxnSpLocks noChangeShapeType="1"/>
            <a:stCxn id="53260" idx="0"/>
            <a:endCxn id="53255" idx="3"/>
          </p:cNvCxnSpPr>
          <p:nvPr/>
        </p:nvCxnSpPr>
        <p:spPr bwMode="auto">
          <a:xfrm rot="16200000" flipV="1">
            <a:off x="6063456" y="2786857"/>
            <a:ext cx="517525" cy="915988"/>
          </a:xfrm>
          <a:prstGeom prst="bentConnector2">
            <a:avLst/>
          </a:prstGeom>
          <a:noFill/>
          <a:ln w="1587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3262" name="Rectangle 18"/>
          <p:cNvSpPr>
            <a:spLocks noChangeArrowheads="1"/>
          </p:cNvSpPr>
          <p:nvPr/>
        </p:nvSpPr>
        <p:spPr bwMode="auto">
          <a:xfrm>
            <a:off x="5789613" y="4951413"/>
            <a:ext cx="2057400" cy="8382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Side By Side Bar Chart</a:t>
            </a:r>
          </a:p>
        </p:txBody>
      </p:sp>
      <p:sp>
        <p:nvSpPr>
          <p:cNvPr id="53263" name="TextBox 17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  <p:sp>
        <p:nvSpPr>
          <p:cNvPr id="53264" name="Rectangle 18"/>
          <p:cNvSpPr>
            <a:spLocks noChangeArrowheads="1"/>
          </p:cNvSpPr>
          <p:nvPr/>
        </p:nvSpPr>
        <p:spPr bwMode="auto">
          <a:xfrm>
            <a:off x="914400" y="5715000"/>
            <a:ext cx="1828800" cy="458788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 Pie Chart</a:t>
            </a:r>
          </a:p>
        </p:txBody>
      </p:sp>
      <p:sp>
        <p:nvSpPr>
          <p:cNvPr id="53265" name="Rectangle 18"/>
          <p:cNvSpPr>
            <a:spLocks noChangeArrowheads="1"/>
          </p:cNvSpPr>
          <p:nvPr/>
        </p:nvSpPr>
        <p:spPr bwMode="auto">
          <a:xfrm>
            <a:off x="2590800" y="4876800"/>
            <a:ext cx="1295400" cy="7620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>
              <a:lnSpc>
                <a:spcPct val="90000"/>
              </a:lnSpc>
            </a:pPr>
            <a:r>
              <a:rPr lang="en-US" sz="2000" b="1"/>
              <a:t> Pareto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000" b="1"/>
              <a:t>Chart</a:t>
            </a:r>
          </a:p>
        </p:txBody>
      </p:sp>
      <p:cxnSp>
        <p:nvCxnSpPr>
          <p:cNvPr id="53266" name="Shape 27"/>
          <p:cNvCxnSpPr>
            <a:cxnSpLocks noChangeShapeType="1"/>
            <a:stCxn id="53257" idx="3"/>
            <a:endCxn id="53265" idx="0"/>
          </p:cNvCxnSpPr>
          <p:nvPr/>
        </p:nvCxnSpPr>
        <p:spPr bwMode="auto">
          <a:xfrm>
            <a:off x="2895600" y="4038600"/>
            <a:ext cx="342900" cy="838200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3267" name="Shape 29"/>
          <p:cNvCxnSpPr>
            <a:cxnSpLocks noChangeShapeType="1"/>
            <a:stCxn id="53257" idx="1"/>
            <a:endCxn id="53256" idx="0"/>
          </p:cNvCxnSpPr>
          <p:nvPr/>
        </p:nvCxnSpPr>
        <p:spPr bwMode="auto">
          <a:xfrm rot="10800000" flipV="1">
            <a:off x="723900" y="4038600"/>
            <a:ext cx="190500" cy="838200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6A8561C-B0D3-47E7-9286-92529E7E6A98}" type="slidenum">
              <a:rPr lang="en-US"/>
              <a:pPr/>
              <a:t>35</a:t>
            </a:fld>
            <a:endParaRPr lang="en-US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Visualizing Categorical Data: </a:t>
            </a:r>
            <a:br>
              <a:rPr lang="en-US" sz="3700" smtClean="0"/>
            </a:br>
            <a:r>
              <a:rPr lang="en-US" sz="3700" smtClean="0"/>
              <a:t>The Bar Chart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7462838" cy="117475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In a </a:t>
            </a:r>
            <a:r>
              <a:rPr lang="en-US" sz="2000" b="1" smtClean="0">
                <a:latin typeface="Times New Roman" pitchFamily="18" charset="0"/>
              </a:rPr>
              <a:t>bar chart, </a:t>
            </a:r>
            <a:r>
              <a:rPr lang="en-US" sz="2000" smtClean="0">
                <a:latin typeface="Times New Roman" pitchFamily="18" charset="0"/>
              </a:rPr>
              <a:t>a bar shows each category, the length of which represents the amount, frequency or percentage of values falling into a category which come from the summary table of the variable.</a:t>
            </a:r>
            <a:r>
              <a:rPr lang="en-US" sz="2000" smtClean="0"/>
              <a:t> </a:t>
            </a:r>
          </a:p>
        </p:txBody>
      </p:sp>
      <p:sp>
        <p:nvSpPr>
          <p:cNvPr id="69638" name="Rectangle 8"/>
          <p:cNvSpPr>
            <a:spLocks noChangeArrowheads="1"/>
          </p:cNvSpPr>
          <p:nvPr/>
        </p:nvSpPr>
        <p:spPr bwMode="auto">
          <a:xfrm>
            <a:off x="0" y="2233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590800" y="2667000"/>
          <a:ext cx="6400800" cy="3810000"/>
        </p:xfrm>
        <a:graphic>
          <a:graphicData uri="http://schemas.openxmlformats.org/presentationml/2006/ole">
            <p:oleObj spid="_x0000_s69634" name="Chart" r:id="rId3" imgW="4600651" imgH="2390851" progId="Excel.Sheet.8">
              <p:embed/>
            </p:oleObj>
          </a:graphicData>
        </a:graphic>
      </p:graphicFrame>
      <p:sp>
        <p:nvSpPr>
          <p:cNvPr id="69640" name="TextBox 8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  <p:graphicFrame>
        <p:nvGraphicFramePr>
          <p:cNvPr id="10" name="Group 4"/>
          <p:cNvGraphicFramePr>
            <a:graphicFrameLocks noGrp="1"/>
          </p:cNvGraphicFramePr>
          <p:nvPr>
            <p:ph sz="half" idx="2"/>
          </p:nvPr>
        </p:nvGraphicFramePr>
        <p:xfrm>
          <a:off x="152400" y="3429000"/>
          <a:ext cx="2438400" cy="2163763"/>
        </p:xfrm>
        <a:graphic>
          <a:graphicData uri="http://schemas.openxmlformats.org/drawingml/2006/table">
            <a:tbl>
              <a:tblPr/>
              <a:tblGrid>
                <a:gridCol w="1908313"/>
                <a:gridCol w="530087"/>
              </a:tblGrid>
              <a:tr h="38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Banking Preference?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Automated or live telephone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Drive-through service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person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Internet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3FDE01F-3ABB-48D3-A174-6ACA6BB04558}" type="slidenum">
              <a:rPr lang="en-US"/>
              <a:pPr/>
              <a:t>36</a:t>
            </a:fld>
            <a:endParaRPr lang="en-US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Visualizing Categorical Data: </a:t>
            </a:r>
            <a:br>
              <a:rPr lang="en-US" sz="3700" smtClean="0"/>
            </a:br>
            <a:r>
              <a:rPr lang="en-US" sz="3700" smtClean="0"/>
              <a:t>The Pie Chart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7900988" cy="1258888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smtClean="0">
                <a:latin typeface="Times New Roman" pitchFamily="18" charset="0"/>
              </a:rPr>
              <a:t>The </a:t>
            </a:r>
            <a:r>
              <a:rPr lang="en-US" sz="2000" b="1" smtClean="0">
                <a:latin typeface="Times New Roman" pitchFamily="18" charset="0"/>
              </a:rPr>
              <a:t>pie chart </a:t>
            </a:r>
            <a:r>
              <a:rPr lang="en-US" sz="2000" smtClean="0">
                <a:latin typeface="Times New Roman" pitchFamily="18" charset="0"/>
              </a:rPr>
              <a:t>is a circle broken up into slices that represent categories. The size of each slice of the pie varies according to the percentage in each category.</a:t>
            </a:r>
            <a:r>
              <a:rPr lang="en-US" sz="2000" smtClean="0"/>
              <a:t> </a:t>
            </a:r>
          </a:p>
        </p:txBody>
      </p:sp>
      <p:graphicFrame>
        <p:nvGraphicFramePr>
          <p:cNvPr id="70658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2514600" y="2514600"/>
          <a:ext cx="6508750" cy="3497263"/>
        </p:xfrm>
        <a:graphic>
          <a:graphicData uri="http://schemas.openxmlformats.org/presentationml/2006/ole">
            <p:oleObj spid="_x0000_s70658" name="Chart" r:id="rId3" imgW="4857902" imgH="2610002" progId="Excel.Sheet.8">
              <p:embed/>
            </p:oleObj>
          </a:graphicData>
        </a:graphic>
      </p:graphicFrame>
      <p:sp>
        <p:nvSpPr>
          <p:cNvPr id="70663" name="TextBox 7"/>
          <p:cNvSpPr txBox="1">
            <a:spLocks noChangeArrowheads="1"/>
          </p:cNvSpPr>
          <p:nvPr/>
        </p:nvSpPr>
        <p:spPr bwMode="auto">
          <a:xfrm>
            <a:off x="7543800" y="10668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  <p:graphicFrame>
        <p:nvGraphicFramePr>
          <p:cNvPr id="9" name="Group 4"/>
          <p:cNvGraphicFramePr>
            <a:graphicFrameLocks/>
          </p:cNvGraphicFramePr>
          <p:nvPr/>
        </p:nvGraphicFramePr>
        <p:xfrm>
          <a:off x="152400" y="3200400"/>
          <a:ext cx="2438400" cy="2163763"/>
        </p:xfrm>
        <a:graphic>
          <a:graphicData uri="http://schemas.openxmlformats.org/drawingml/2006/table">
            <a:tbl>
              <a:tblPr/>
              <a:tblGrid>
                <a:gridCol w="1908313"/>
                <a:gridCol w="530087"/>
              </a:tblGrid>
              <a:tr h="38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Banking Preference?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Automated or live telephone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Drive-through service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person at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Internet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43A4866-4C41-4122-BACD-53C68B37AA72}" type="slidenum">
              <a:rPr lang="en-US"/>
              <a:pPr/>
              <a:t>37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/>
              <a:t>Visualizing Categorical Data:</a:t>
            </a:r>
            <a:br>
              <a:rPr lang="en-US" sz="3600" smtClean="0"/>
            </a:br>
            <a:r>
              <a:rPr lang="en-US" sz="3600" smtClean="0"/>
              <a:t>The Pareto Chart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Used to portray categorical data (nominal scale)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A vertical bar chart, where categories are shown in descending order of frequency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A cumulative polygon is shown in the same graph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Used to separate the “vital few” from the “trivial many”</a:t>
            </a:r>
          </a:p>
        </p:txBody>
      </p:sp>
      <p:sp>
        <p:nvSpPr>
          <p:cNvPr id="73733" name="TextBox 6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32FB7B19-62A4-459D-BD15-18B69E4A40EC}" type="slidenum">
              <a:rPr lang="en-US"/>
              <a:pPr/>
              <a:t>38</a:t>
            </a:fld>
            <a:endParaRPr lang="en-US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lnSpc>
                <a:spcPct val="110000"/>
              </a:lnSpc>
            </a:pPr>
            <a:r>
              <a:rPr lang="en-US" sz="3600" smtClean="0"/>
              <a:t>Visualizing Categorical Data:</a:t>
            </a:r>
            <a:br>
              <a:rPr lang="en-US" sz="3600" smtClean="0"/>
            </a:br>
            <a:r>
              <a:rPr lang="en-US" sz="3600" smtClean="0"/>
              <a:t>The Pareto Chart (con’t)</a:t>
            </a:r>
          </a:p>
        </p:txBody>
      </p:sp>
      <p:graphicFrame>
        <p:nvGraphicFramePr>
          <p:cNvPr id="71682" name="Object 10"/>
          <p:cNvGraphicFramePr>
            <a:graphicFrameLocks noChangeAspect="1"/>
          </p:cNvGraphicFramePr>
          <p:nvPr>
            <p:ph idx="1"/>
          </p:nvPr>
        </p:nvGraphicFramePr>
        <p:xfrm>
          <a:off x="809625" y="1909763"/>
          <a:ext cx="7210425" cy="4294187"/>
        </p:xfrm>
        <a:graphic>
          <a:graphicData uri="http://schemas.openxmlformats.org/presentationml/2006/ole">
            <p:oleObj spid="_x0000_s71682" name="Chart" r:id="rId3" imgW="7229520" imgH="4305390" progId="MSGraph.Chart.8">
              <p:embed followColorScheme="full"/>
            </p:oleObj>
          </a:graphicData>
        </a:graphic>
      </p:graphicFrame>
      <p:sp>
        <p:nvSpPr>
          <p:cNvPr id="71686" name="TextBox 6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A85B727F-9A83-4711-8556-F314CDA45856}" type="slidenum">
              <a:rPr lang="en-US"/>
              <a:pPr/>
              <a:t>39</a:t>
            </a:fld>
            <a:endParaRPr lang="en-US"/>
          </a:p>
        </p:txBody>
      </p:sp>
      <p:sp>
        <p:nvSpPr>
          <p:cNvPr id="74753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pPr algn="l"/>
            <a:r>
              <a:rPr lang="en-US" smtClean="0"/>
              <a:t>Visualizing Categorical Data:</a:t>
            </a:r>
            <a:br>
              <a:rPr lang="en-US" smtClean="0"/>
            </a:br>
            <a:r>
              <a:rPr lang="en-US" smtClean="0"/>
              <a:t>Side By Side Bar Charts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1524000"/>
            <a:ext cx="7900988" cy="533400"/>
          </a:xfrm>
          <a:prstGeom prst="rect">
            <a:avLst/>
          </a:prstGeom>
          <a:noFill/>
        </p:spPr>
        <p:txBody>
          <a:bodyPr/>
          <a:lstStyle/>
          <a:p>
            <a:pPr marL="320675" indent="-320675" defTabSz="852488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 kern="0" dirty="0">
                <a:latin typeface="Times New Roman" pitchFamily="18" charset="0"/>
              </a:rPr>
              <a:t>The </a:t>
            </a:r>
            <a:r>
              <a:rPr lang="en-US" sz="2000" b="1" kern="0" dirty="0">
                <a:latin typeface="Times New Roman" pitchFamily="18" charset="0"/>
              </a:rPr>
              <a:t>side by side bar chart </a:t>
            </a:r>
            <a:r>
              <a:rPr lang="en-US" sz="2000" kern="0" dirty="0">
                <a:latin typeface="Times New Roman" pitchFamily="18" charset="0"/>
              </a:rPr>
              <a:t>represents the data from a contingency table.</a:t>
            </a:r>
            <a:r>
              <a:rPr lang="en-US" sz="2000" kern="0" dirty="0">
                <a:latin typeface="+mn-lt"/>
              </a:rPr>
              <a:t> </a:t>
            </a:r>
          </a:p>
        </p:txBody>
      </p:sp>
      <p:sp>
        <p:nvSpPr>
          <p:cNvPr id="74757" name="TextBox 16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4419600" y="2514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4759" name="TextBox 17"/>
          <p:cNvSpPr txBox="1">
            <a:spLocks noChangeArrowheads="1"/>
          </p:cNvSpPr>
          <p:nvPr/>
        </p:nvSpPr>
        <p:spPr bwMode="auto">
          <a:xfrm>
            <a:off x="1676400" y="5638800"/>
            <a:ext cx="6216650" cy="7080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Invoices with errors are much more likely to be of</a:t>
            </a:r>
          </a:p>
          <a:p>
            <a:r>
              <a:rPr lang="en-US" sz="2000" b="1"/>
              <a:t>medium size (61.54% vs 30.77% and 7.69%)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52400" y="2133600"/>
          <a:ext cx="41910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670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Small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30.77%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29.85%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61.54%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35.00%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</a:p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19.40%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7.69%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17.50%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4327507-5BCF-424E-91EB-B1782DEC668A}" type="slidenum">
              <a:rPr lang="en-US"/>
              <a:pPr/>
              <a:t>4</a:t>
            </a:fld>
            <a:endParaRPr lang="en-US"/>
          </a:p>
        </p:txBody>
      </p:sp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Variables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smtClean="0">
                <a:latin typeface="Times New Roman" pitchFamily="18" charset="0"/>
              </a:rPr>
              <a:t>Categorical</a:t>
            </a:r>
            <a:r>
              <a:rPr lang="en-US" smtClean="0">
                <a:latin typeface="Times New Roman" pitchFamily="18" charset="0"/>
              </a:rPr>
              <a:t> (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</a:rPr>
              <a:t>qualitative</a:t>
            </a:r>
            <a:r>
              <a:rPr lang="en-US" smtClean="0">
                <a:latin typeface="Times New Roman" pitchFamily="18" charset="0"/>
              </a:rPr>
              <a:t>) variables have values that can only be placed into categories, such as “yes” and “no.”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n-US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smtClean="0">
                <a:latin typeface="Times New Roman" pitchFamily="18" charset="0"/>
              </a:rPr>
              <a:t>Numerical</a:t>
            </a:r>
            <a:r>
              <a:rPr lang="en-US" smtClean="0">
                <a:latin typeface="Times New Roman" pitchFamily="18" charset="0"/>
              </a:rPr>
              <a:t> (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</a:rPr>
              <a:t>quantitative</a:t>
            </a:r>
            <a:r>
              <a:rPr lang="en-US" smtClean="0">
                <a:latin typeface="Times New Roman" pitchFamily="18" charset="0"/>
              </a:rPr>
              <a:t>) variables have values that represent quantities.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smtClean="0">
                <a:latin typeface="Times New Roman" pitchFamily="18" charset="0"/>
              </a:rPr>
              <a:t>Discrete</a:t>
            </a:r>
            <a:r>
              <a:rPr lang="en-US" smtClean="0">
                <a:latin typeface="Times New Roman" pitchFamily="18" charset="0"/>
              </a:rPr>
              <a:t> variables arise from a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</a:rPr>
              <a:t>counting process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b="1" smtClean="0">
                <a:latin typeface="Times New Roman" pitchFamily="18" charset="0"/>
              </a:rPr>
              <a:t>Continuous</a:t>
            </a:r>
            <a:r>
              <a:rPr lang="en-US" smtClean="0">
                <a:latin typeface="Times New Roman" pitchFamily="18" charset="0"/>
              </a:rPr>
              <a:t> variables arise from a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</a:rPr>
              <a:t>measuring process </a:t>
            </a: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19D1FBD4-8E23-4F3C-96F1-1B23026FEC39}" type="slidenum">
              <a:rPr lang="en-US"/>
              <a:pPr/>
              <a:t>40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6781800" cy="1143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mtClean="0"/>
              <a:t>Visualizing Numerical Data By Using Graphical Displays</a:t>
            </a:r>
          </a:p>
        </p:txBody>
      </p:sp>
      <p:sp>
        <p:nvSpPr>
          <p:cNvPr id="75779" name="Line 3"/>
          <p:cNvSpPr>
            <a:spLocks noChangeShapeType="1"/>
          </p:cNvSpPr>
          <p:nvPr/>
        </p:nvSpPr>
        <p:spPr bwMode="auto">
          <a:xfrm>
            <a:off x="1600200" y="4114800"/>
            <a:ext cx="0" cy="952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Line 4"/>
          <p:cNvSpPr>
            <a:spLocks noChangeShapeType="1"/>
          </p:cNvSpPr>
          <p:nvPr/>
        </p:nvSpPr>
        <p:spPr bwMode="auto">
          <a:xfrm>
            <a:off x="4276725" y="2286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466725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2754313" y="1754188"/>
            <a:ext cx="2968625" cy="5286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Numerical Data</a:t>
            </a:r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1600200" y="3048000"/>
            <a:ext cx="480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1600200" y="30480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381000" y="3657600"/>
            <a:ext cx="2359025" cy="458788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Ordered Array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381000" y="5029200"/>
            <a:ext cx="2359025" cy="7588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b="1"/>
              <a:t>Stem-and-Leaf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/>
              <a:t>Display</a:t>
            </a:r>
          </a:p>
        </p:txBody>
      </p:sp>
      <p:sp>
        <p:nvSpPr>
          <p:cNvPr id="75787" name="Line 11"/>
          <p:cNvSpPr>
            <a:spLocks noChangeShapeType="1"/>
          </p:cNvSpPr>
          <p:nvPr/>
        </p:nvSpPr>
        <p:spPr bwMode="auto">
          <a:xfrm>
            <a:off x="64008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>
            <a:off x="6400800" y="43434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>
            <a:off x="4876800" y="4800600"/>
            <a:ext cx="3429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>
            <a:off x="4876800" y="4800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810000" y="5181600"/>
            <a:ext cx="1990725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Histogram</a:t>
            </a:r>
          </a:p>
        </p:txBody>
      </p:sp>
      <p:sp>
        <p:nvSpPr>
          <p:cNvPr id="75792" name="Line 16"/>
          <p:cNvSpPr>
            <a:spLocks noChangeShapeType="1"/>
          </p:cNvSpPr>
          <p:nvPr/>
        </p:nvSpPr>
        <p:spPr bwMode="auto">
          <a:xfrm>
            <a:off x="6858000" y="4800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Rectangle 17"/>
          <p:cNvSpPr>
            <a:spLocks noChangeArrowheads="1"/>
          </p:cNvSpPr>
          <p:nvPr/>
        </p:nvSpPr>
        <p:spPr bwMode="auto">
          <a:xfrm>
            <a:off x="6096000" y="5181600"/>
            <a:ext cx="1446213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Polygon</a:t>
            </a:r>
          </a:p>
        </p:txBody>
      </p:sp>
      <p:sp>
        <p:nvSpPr>
          <p:cNvPr id="75794" name="Line 18"/>
          <p:cNvSpPr>
            <a:spLocks noChangeShapeType="1"/>
          </p:cNvSpPr>
          <p:nvPr/>
        </p:nvSpPr>
        <p:spPr bwMode="auto">
          <a:xfrm flipH="1">
            <a:off x="8305800" y="4800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5" name="Rectangle 19"/>
          <p:cNvSpPr>
            <a:spLocks noChangeArrowheads="1"/>
          </p:cNvSpPr>
          <p:nvPr/>
        </p:nvSpPr>
        <p:spPr bwMode="auto">
          <a:xfrm>
            <a:off x="7848600" y="5181600"/>
            <a:ext cx="1063625" cy="46672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Ogive</a:t>
            </a:r>
          </a:p>
        </p:txBody>
      </p:sp>
      <p:sp>
        <p:nvSpPr>
          <p:cNvPr id="75796" name="Rectangle 20"/>
          <p:cNvSpPr>
            <a:spLocks noChangeArrowheads="1"/>
          </p:cNvSpPr>
          <p:nvPr/>
        </p:nvSpPr>
        <p:spPr bwMode="auto">
          <a:xfrm>
            <a:off x="4495800" y="3429000"/>
            <a:ext cx="3810000" cy="119697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Frequency Distributions and</a:t>
            </a:r>
          </a:p>
          <a:p>
            <a:pPr algn="ct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b="1"/>
              <a:t>Cumulative Distributions</a:t>
            </a:r>
          </a:p>
        </p:txBody>
      </p:sp>
      <p:sp>
        <p:nvSpPr>
          <p:cNvPr id="75797" name="TextBox 22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B76501CE-9ACD-444C-B73E-32D3D0851543}" type="slidenum">
              <a:rPr lang="en-US"/>
              <a:pPr/>
              <a:t>41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6553200" cy="762000"/>
          </a:xfrm>
        </p:spPr>
        <p:txBody>
          <a:bodyPr/>
          <a:lstStyle/>
          <a:p>
            <a:pPr algn="l" defTabSz="914400" eaLnBrk="1" hangingPunct="1"/>
            <a:r>
              <a:rPr lang="en-US" smtClean="0"/>
              <a:t>Stem-and-Leaf Display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97088"/>
            <a:ext cx="8229600" cy="3846512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A simple way to see how the data are distributed and where concentrations of data exist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endParaRPr lang="en-US" smtClean="0"/>
          </a:p>
          <a:p>
            <a:pPr marL="742950" lvl="1" indent="-285750" defTabSz="914400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800" smtClean="0"/>
              <a:t>METHOD: Separate the sorted data series</a:t>
            </a:r>
            <a:br>
              <a:rPr lang="en-US" sz="2800" smtClean="0"/>
            </a:br>
            <a:r>
              <a:rPr lang="en-US" sz="2800" smtClean="0"/>
              <a:t>                into leading digits (the </a:t>
            </a:r>
            <a:r>
              <a:rPr lang="en-US" sz="2800" b="1" smtClean="0">
                <a:solidFill>
                  <a:schemeClr val="folHlink"/>
                </a:solidFill>
              </a:rPr>
              <a:t>stems</a:t>
            </a:r>
            <a:r>
              <a:rPr lang="en-US" sz="2800" smtClean="0"/>
              <a:t>) and</a:t>
            </a:r>
            <a:br>
              <a:rPr lang="en-US" sz="2800" smtClean="0"/>
            </a:br>
            <a:r>
              <a:rPr lang="en-US" sz="2800" smtClean="0"/>
              <a:t>                the trailing digits (the</a:t>
            </a:r>
            <a:r>
              <a:rPr lang="en-US" sz="2800" smtClean="0">
                <a:solidFill>
                  <a:schemeClr val="hlink"/>
                </a:solidFill>
              </a:rPr>
              <a:t> </a:t>
            </a:r>
            <a:r>
              <a:rPr lang="en-US" sz="2800" b="1" smtClean="0">
                <a:solidFill>
                  <a:schemeClr val="folHlink"/>
                </a:solidFill>
              </a:rPr>
              <a:t>leaves</a:t>
            </a:r>
            <a:r>
              <a:rPr lang="en-US" sz="2800" smtClean="0"/>
              <a:t>)</a:t>
            </a:r>
            <a:endParaRPr lang="en-US" smtClean="0"/>
          </a:p>
        </p:txBody>
      </p:sp>
      <p:sp>
        <p:nvSpPr>
          <p:cNvPr id="76804" name="TextBox 5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B789A602-81FE-459C-A4DA-FFA2CA44E291}" type="slidenum">
              <a:rPr lang="en-US"/>
              <a:pPr/>
              <a:t>42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Organizing Numerical Data: </a:t>
            </a:r>
            <a:br>
              <a:rPr lang="en-US" sz="3700" smtClean="0"/>
            </a:br>
            <a:r>
              <a:rPr lang="en-US" sz="3700" smtClean="0"/>
              <a:t>Stem and Leaf Display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00200"/>
            <a:ext cx="8077200" cy="4532313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 </a:t>
            </a:r>
            <a:r>
              <a:rPr lang="en-US" sz="2400" b="1" smtClean="0">
                <a:latin typeface="Times New Roman" pitchFamily="18" charset="0"/>
              </a:rPr>
              <a:t>stem-and-leaf display </a:t>
            </a:r>
            <a:r>
              <a:rPr lang="en-US" sz="2400" smtClean="0">
                <a:latin typeface="Times New Roman" pitchFamily="18" charset="0"/>
              </a:rPr>
              <a:t>organizes data into groups (called stems) so that the values within each group (the leaves) branch out to the right on each row.</a:t>
            </a:r>
            <a:r>
              <a:rPr lang="en-US" sz="2400" smtClean="0"/>
              <a:t> </a:t>
            </a:r>
          </a:p>
        </p:txBody>
      </p:sp>
      <p:graphicFrame>
        <p:nvGraphicFramePr>
          <p:cNvPr id="198660" name="Group 4"/>
          <p:cNvGraphicFramePr>
            <a:graphicFrameLocks noGrp="1"/>
          </p:cNvGraphicFramePr>
          <p:nvPr>
            <p:ph sz="quarter" idx="2"/>
          </p:nvPr>
        </p:nvGraphicFramePr>
        <p:xfrm>
          <a:off x="4191000" y="3846513"/>
          <a:ext cx="2057400" cy="2189162"/>
        </p:xfrm>
        <a:graphic>
          <a:graphicData uri="http://schemas.openxmlformats.org/drawingml/2006/table">
            <a:tbl>
              <a:tblPr/>
              <a:tblGrid>
                <a:gridCol w="841375"/>
                <a:gridCol w="1216025"/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Stem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Leaf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67788899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0012257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40" name="Text Box 30"/>
          <p:cNvSpPr txBox="1">
            <a:spLocks noChangeArrowheads="1"/>
          </p:cNvSpPr>
          <p:nvPr/>
        </p:nvSpPr>
        <p:spPr bwMode="auto">
          <a:xfrm>
            <a:off x="3352800" y="2895600"/>
            <a:ext cx="5486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      Age of College Students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	    Day Students	             Night Students</a:t>
            </a:r>
          </a:p>
        </p:txBody>
      </p:sp>
      <p:graphicFrame>
        <p:nvGraphicFramePr>
          <p:cNvPr id="198774" name="Group 118"/>
          <p:cNvGraphicFramePr>
            <a:graphicFrameLocks noGrp="1"/>
          </p:cNvGraphicFramePr>
          <p:nvPr/>
        </p:nvGraphicFramePr>
        <p:xfrm>
          <a:off x="7162800" y="3886200"/>
          <a:ext cx="1752600" cy="2266950"/>
        </p:xfrm>
        <a:graphic>
          <a:graphicData uri="http://schemas.openxmlformats.org/drawingml/2006/table">
            <a:tbl>
              <a:tblPr/>
              <a:tblGrid>
                <a:gridCol w="717550"/>
                <a:gridCol w="1035050"/>
              </a:tblGrid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Stem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Leaf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0138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8776" name="Group 120"/>
          <p:cNvGraphicFramePr>
            <a:graphicFrameLocks noGrp="1"/>
          </p:cNvGraphicFramePr>
          <p:nvPr>
            <p:ph sz="quarter" idx="3"/>
          </p:nvPr>
        </p:nvGraphicFramePr>
        <p:xfrm>
          <a:off x="304800" y="3505200"/>
          <a:ext cx="3810000" cy="2133600"/>
        </p:xfrm>
        <a:graphic>
          <a:graphicData uri="http://schemas.openxmlformats.org/drawingml/2006/table">
            <a:tbl>
              <a:tblPr/>
              <a:tblGrid>
                <a:gridCol w="896938"/>
                <a:gridCol w="447675"/>
                <a:gridCol w="492125"/>
                <a:gridCol w="495300"/>
                <a:gridCol w="492125"/>
                <a:gridCol w="493712"/>
                <a:gridCol w="492125"/>
              </a:tblGrid>
              <a:tr h="176213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Age of Surveyed College Students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Day 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Night Students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7908" name="TextBox 9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E386687-4A22-4800-BF82-E8767EBFF9D0}" type="slidenum">
              <a:rPr lang="en-US"/>
              <a:pPr/>
              <a:t>43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Visualizing Numerical Data: </a:t>
            </a:r>
            <a:br>
              <a:rPr lang="en-US" sz="3700" smtClean="0"/>
            </a:br>
            <a:r>
              <a:rPr lang="en-US" sz="3700" smtClean="0"/>
              <a:t>The Histogram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 vertical bar chart of the data in a frequency distribution is called a </a:t>
            </a:r>
            <a:r>
              <a:rPr lang="en-US" sz="2400" b="1" smtClean="0">
                <a:latin typeface="Times New Roman" pitchFamily="18" charset="0"/>
              </a:rPr>
              <a:t>histogram.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In a histogram there are no gaps between adjacent bars.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</a:t>
            </a:r>
            <a:r>
              <a:rPr lang="en-US" sz="2400" b="1" smtClean="0">
                <a:latin typeface="Times New Roman" pitchFamily="18" charset="0"/>
              </a:rPr>
              <a:t>class boundaries</a:t>
            </a:r>
            <a:r>
              <a:rPr lang="en-US" sz="2400" smtClean="0">
                <a:latin typeface="Times New Roman" pitchFamily="18" charset="0"/>
              </a:rPr>
              <a:t> (or </a:t>
            </a:r>
            <a:r>
              <a:rPr lang="en-US" sz="2400" b="1" smtClean="0">
                <a:latin typeface="Times New Roman" pitchFamily="18" charset="0"/>
              </a:rPr>
              <a:t>class midpoints</a:t>
            </a:r>
            <a:r>
              <a:rPr lang="en-US" sz="2400" smtClean="0">
                <a:latin typeface="Times New Roman" pitchFamily="18" charset="0"/>
              </a:rPr>
              <a:t>) are shown on the horizontal axis.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vertical axis is either </a:t>
            </a:r>
            <a:r>
              <a:rPr lang="en-US" sz="2400" b="1" smtClean="0">
                <a:latin typeface="Times New Roman" pitchFamily="18" charset="0"/>
              </a:rPr>
              <a:t>frequency, relative frequency, </a:t>
            </a:r>
            <a:r>
              <a:rPr lang="en-US" sz="2400" smtClean="0">
                <a:latin typeface="Times New Roman" pitchFamily="18" charset="0"/>
              </a:rPr>
              <a:t>or</a:t>
            </a:r>
            <a:r>
              <a:rPr lang="en-US" sz="2400" b="1" smtClean="0">
                <a:latin typeface="Times New Roman" pitchFamily="18" charset="0"/>
              </a:rPr>
              <a:t> percentage</a:t>
            </a:r>
            <a:r>
              <a:rPr lang="en-US" sz="240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height of the bars represent the frequency, relative frequency, or percentage. </a:t>
            </a:r>
          </a:p>
        </p:txBody>
      </p:sp>
      <p:sp>
        <p:nvSpPr>
          <p:cNvPr id="78852" name="TextBox 5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4017FD3-1241-42AC-B1FF-9E01FD91DEBE}" type="slidenum">
              <a:rPr lang="en-US"/>
              <a:pPr/>
              <a:t>44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Visualizing Numerical Data: </a:t>
            </a:r>
            <a:br>
              <a:rPr lang="en-US" sz="3700" smtClean="0"/>
            </a:br>
            <a:r>
              <a:rPr lang="en-US" sz="3700" smtClean="0"/>
              <a:t>The Histogram</a:t>
            </a:r>
          </a:p>
        </p:txBody>
      </p:sp>
      <p:grpSp>
        <p:nvGrpSpPr>
          <p:cNvPr id="4101" name="Group 3"/>
          <p:cNvGrpSpPr>
            <a:grpSpLocks/>
          </p:cNvGrpSpPr>
          <p:nvPr/>
        </p:nvGrpSpPr>
        <p:grpSpPr bwMode="auto">
          <a:xfrm>
            <a:off x="228600" y="1676400"/>
            <a:ext cx="4114800" cy="1981200"/>
            <a:chOff x="192" y="1392"/>
            <a:chExt cx="2592" cy="1248"/>
          </a:xfrm>
        </p:grpSpPr>
        <p:sp>
          <p:nvSpPr>
            <p:cNvPr id="4106" name="Rectangle 4"/>
            <p:cNvSpPr>
              <a:spLocks noChangeArrowheads="1"/>
            </p:cNvSpPr>
            <p:nvPr/>
          </p:nvSpPr>
          <p:spPr bwMode="auto">
            <a:xfrm>
              <a:off x="192" y="1392"/>
              <a:ext cx="2592" cy="124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Line 5"/>
            <p:cNvSpPr>
              <a:spLocks noChangeShapeType="1"/>
            </p:cNvSpPr>
            <p:nvPr/>
          </p:nvSpPr>
          <p:spPr bwMode="auto">
            <a:xfrm>
              <a:off x="305" y="1723"/>
              <a:ext cx="239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Line 6"/>
            <p:cNvSpPr>
              <a:spLocks noChangeShapeType="1"/>
            </p:cNvSpPr>
            <p:nvPr/>
          </p:nvSpPr>
          <p:spPr bwMode="auto">
            <a:xfrm>
              <a:off x="1095" y="1417"/>
              <a:ext cx="0" cy="11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Rectangle 7"/>
            <p:cNvSpPr>
              <a:spLocks noChangeArrowheads="1"/>
            </p:cNvSpPr>
            <p:nvPr/>
          </p:nvSpPr>
          <p:spPr bwMode="auto">
            <a:xfrm>
              <a:off x="261" y="1491"/>
              <a:ext cx="1909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 b="1"/>
                <a:t>  </a:t>
              </a:r>
              <a:r>
                <a:rPr lang="en-US" sz="1000" b="1"/>
                <a:t>Class                        Frequency</a:t>
              </a:r>
            </a:p>
          </p:txBody>
        </p:sp>
        <p:sp>
          <p:nvSpPr>
            <p:cNvPr id="4110" name="Rectangle 8"/>
            <p:cNvSpPr>
              <a:spLocks noChangeArrowheads="1"/>
            </p:cNvSpPr>
            <p:nvPr/>
          </p:nvSpPr>
          <p:spPr bwMode="auto">
            <a:xfrm>
              <a:off x="213" y="1746"/>
              <a:ext cx="2534" cy="7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chemeClr val="bg2"/>
                  </a:solidFill>
                  <a:latin typeface="Times New Roman" pitchFamily="18" charset="0"/>
                </a:rPr>
                <a:t>10 but less than 20                   3                  .15                       15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chemeClr val="bg2"/>
                  </a:solidFill>
                  <a:latin typeface="Times New Roman" pitchFamily="18" charset="0"/>
                </a:rPr>
                <a:t>20 but less than 30                   6                  .30                       30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chemeClr val="bg2"/>
                  </a:solidFill>
                  <a:latin typeface="Times New Roman" pitchFamily="18" charset="0"/>
                </a:rPr>
                <a:t>30 but less than 40                   5                  .25                       25 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chemeClr val="bg2"/>
                  </a:solidFill>
                  <a:latin typeface="Times New Roman" pitchFamily="18" charset="0"/>
                </a:rPr>
                <a:t>40 but less than 50                   4                  .20                       20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chemeClr val="bg2"/>
                  </a:solidFill>
                  <a:latin typeface="Times New Roman" pitchFamily="18" charset="0"/>
                </a:rPr>
                <a:t>50 but less than 60                   2                  .10                       10             </a:t>
              </a:r>
            </a:p>
            <a:p>
              <a:pPr eaLnBrk="0" hangingPunct="0">
                <a:lnSpc>
                  <a:spcPct val="70000"/>
                </a:lnSpc>
                <a:spcBef>
                  <a:spcPct val="50000"/>
                </a:spcBef>
              </a:pPr>
              <a:r>
                <a:rPr lang="en-US" sz="1100" b="1">
                  <a:solidFill>
                    <a:srgbClr val="CC0000"/>
                  </a:solidFill>
                  <a:latin typeface="Times New Roman" pitchFamily="18" charset="0"/>
                </a:rPr>
                <a:t>                </a:t>
              </a:r>
              <a:r>
                <a:rPr lang="en-US" sz="1100" b="1">
                  <a:latin typeface="Times New Roman" pitchFamily="18" charset="0"/>
                </a:rPr>
                <a:t>Total</a:t>
              </a:r>
              <a:r>
                <a:rPr lang="en-US" sz="1100" b="1">
                  <a:solidFill>
                    <a:srgbClr val="CC0000"/>
                  </a:solidFill>
                  <a:latin typeface="Times New Roman" pitchFamily="18" charset="0"/>
                </a:rPr>
                <a:t>	                       </a:t>
              </a:r>
              <a:r>
                <a:rPr lang="en-US" sz="1100" b="1">
                  <a:latin typeface="Times New Roman" pitchFamily="18" charset="0"/>
                </a:rPr>
                <a:t>20                1.00                     100</a:t>
              </a:r>
            </a:p>
          </p:txBody>
        </p:sp>
        <p:sp>
          <p:nvSpPr>
            <p:cNvPr id="4111" name="Line 9"/>
            <p:cNvSpPr>
              <a:spLocks noChangeShapeType="1"/>
            </p:cNvSpPr>
            <p:nvPr/>
          </p:nvSpPr>
          <p:spPr bwMode="auto">
            <a:xfrm>
              <a:off x="1557" y="1417"/>
              <a:ext cx="0" cy="11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Rectangle 10"/>
            <p:cNvSpPr>
              <a:spLocks noChangeArrowheads="1"/>
            </p:cNvSpPr>
            <p:nvPr/>
          </p:nvSpPr>
          <p:spPr bwMode="auto">
            <a:xfrm>
              <a:off x="1581" y="1468"/>
              <a:ext cx="531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000" b="1"/>
                <a:t>Relative</a:t>
              </a:r>
            </a:p>
            <a:p>
              <a:pPr eaLnBrk="0" hangingPunct="0">
                <a:lnSpc>
                  <a:spcPct val="40000"/>
                </a:lnSpc>
                <a:spcBef>
                  <a:spcPct val="50000"/>
                </a:spcBef>
              </a:pPr>
              <a:r>
                <a:rPr lang="en-US" sz="1000" b="1"/>
                <a:t>Frequency</a:t>
              </a:r>
            </a:p>
          </p:txBody>
        </p:sp>
        <p:sp>
          <p:nvSpPr>
            <p:cNvPr id="4113" name="Line 11"/>
            <p:cNvSpPr>
              <a:spLocks noChangeShapeType="1"/>
            </p:cNvSpPr>
            <p:nvPr/>
          </p:nvSpPr>
          <p:spPr bwMode="auto">
            <a:xfrm>
              <a:off x="2090" y="1417"/>
              <a:ext cx="0" cy="11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2"/>
            <p:cNvSpPr>
              <a:spLocks noChangeArrowheads="1"/>
            </p:cNvSpPr>
            <p:nvPr/>
          </p:nvSpPr>
          <p:spPr bwMode="auto">
            <a:xfrm>
              <a:off x="2112" y="1488"/>
              <a:ext cx="624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 b="1"/>
                <a:t> </a:t>
              </a:r>
              <a:r>
                <a:rPr lang="en-US" sz="1100" b="1"/>
                <a:t>Percentage</a:t>
              </a:r>
            </a:p>
          </p:txBody>
        </p:sp>
        <p:sp>
          <p:nvSpPr>
            <p:cNvPr id="4115" name="Line 13"/>
            <p:cNvSpPr>
              <a:spLocks noChangeShapeType="1"/>
            </p:cNvSpPr>
            <p:nvPr/>
          </p:nvSpPr>
          <p:spPr bwMode="auto">
            <a:xfrm>
              <a:off x="288" y="2352"/>
              <a:ext cx="24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098" name="Object 14">
            <a:hlinkClick r:id="" action="ppaction://ole?verb=0"/>
          </p:cNvPr>
          <p:cNvGraphicFramePr>
            <a:graphicFrameLocks/>
          </p:cNvGraphicFramePr>
          <p:nvPr>
            <p:ph idx="1"/>
          </p:nvPr>
        </p:nvGraphicFramePr>
        <p:xfrm>
          <a:off x="4114800" y="2667000"/>
          <a:ext cx="4800600" cy="3416300"/>
        </p:xfrm>
        <a:graphic>
          <a:graphicData uri="http://schemas.openxmlformats.org/presentationml/2006/ole">
            <p:oleObj spid="_x0000_s4098" name="Worksheet" r:id="rId3" imgW="2543251" imgH="1809835" progId="Excel.Sheet.8">
              <p:embed/>
            </p:oleObj>
          </a:graphicData>
        </a:graphic>
      </p:graphicFrame>
      <p:sp>
        <p:nvSpPr>
          <p:cNvPr id="4102" name="AutoShape 15"/>
          <p:cNvSpPr>
            <a:spLocks noChangeArrowheads="1"/>
          </p:cNvSpPr>
          <p:nvPr/>
        </p:nvSpPr>
        <p:spPr bwMode="auto">
          <a:xfrm rot="5400000">
            <a:off x="2857500" y="4381500"/>
            <a:ext cx="1371600" cy="1295400"/>
          </a:xfrm>
          <a:custGeom>
            <a:avLst/>
            <a:gdLst>
              <a:gd name="T0" fmla="*/ 62213547 w 21600"/>
              <a:gd name="T1" fmla="*/ 0 h 21600"/>
              <a:gd name="T2" fmla="*/ 37326572 w 21600"/>
              <a:gd name="T3" fmla="*/ 25896004 h 21600"/>
              <a:gd name="T4" fmla="*/ 0 w 21600"/>
              <a:gd name="T5" fmla="*/ 64743619 h 21600"/>
              <a:gd name="T6" fmla="*/ 37326572 w 21600"/>
              <a:gd name="T7" fmla="*/ 77688019 h 21600"/>
              <a:gd name="T8" fmla="*/ 74653081 w 21600"/>
              <a:gd name="T9" fmla="*/ 53949987 h 21600"/>
              <a:gd name="T10" fmla="*/ 87096600 w 21600"/>
              <a:gd name="T11" fmla="*/ 25896004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16"/>
          <p:cNvSpPr>
            <a:spLocks noChangeArrowheads="1"/>
          </p:cNvSpPr>
          <p:nvPr/>
        </p:nvSpPr>
        <p:spPr bwMode="auto">
          <a:xfrm>
            <a:off x="533400" y="4267200"/>
            <a:ext cx="1981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(In a percentage histogram  the vertical axis would be defined to show the percentage of observations per class)</a:t>
            </a:r>
          </a:p>
        </p:txBody>
      </p:sp>
      <p:sp>
        <p:nvSpPr>
          <p:cNvPr id="4104" name="TextBox 18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2D51AD7-6C88-42FB-ABBE-BE16FFC991C0}" type="slidenum">
              <a:rPr lang="en-US"/>
              <a:pPr/>
              <a:t>45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700" smtClean="0"/>
              <a:t>Visualizing Numerical Data: </a:t>
            </a:r>
            <a:br>
              <a:rPr lang="en-US" sz="3700" smtClean="0"/>
            </a:br>
            <a:r>
              <a:rPr lang="en-US" sz="3700" smtClean="0"/>
              <a:t>The Polygon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692525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 </a:t>
            </a:r>
            <a:r>
              <a:rPr lang="en-US" sz="2400" b="1" smtClean="0">
                <a:latin typeface="Times New Roman" pitchFamily="18" charset="0"/>
              </a:rPr>
              <a:t>percentage polygon </a:t>
            </a:r>
            <a:r>
              <a:rPr lang="en-US" sz="2400" smtClean="0">
                <a:latin typeface="Times New Roman" pitchFamily="18" charset="0"/>
              </a:rPr>
              <a:t>is formed by having the midpoint of each class represent the data in that class and then connecting the sequence of midpoints at their respective class percentages.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</a:t>
            </a:r>
            <a:r>
              <a:rPr lang="en-US" sz="2400" b="1" smtClean="0">
                <a:latin typeface="Times New Roman" pitchFamily="18" charset="0"/>
              </a:rPr>
              <a:t>cumulative percentage polygon, </a:t>
            </a:r>
            <a:r>
              <a:rPr lang="en-US" sz="2400" smtClean="0">
                <a:latin typeface="Times New Roman" pitchFamily="18" charset="0"/>
              </a:rPr>
              <a:t>or </a:t>
            </a:r>
            <a:r>
              <a:rPr lang="en-US" sz="2400" b="1" smtClean="0">
                <a:latin typeface="Times New Roman" pitchFamily="18" charset="0"/>
              </a:rPr>
              <a:t>ogive, </a:t>
            </a:r>
            <a:r>
              <a:rPr lang="en-US" sz="2400" smtClean="0">
                <a:latin typeface="Times New Roman" pitchFamily="18" charset="0"/>
              </a:rPr>
              <a:t>displays the variable of interest along the </a:t>
            </a:r>
            <a:r>
              <a:rPr lang="en-US" sz="2400" i="1" smtClean="0">
                <a:latin typeface="Times New Roman" pitchFamily="18" charset="0"/>
              </a:rPr>
              <a:t>X </a:t>
            </a:r>
            <a:r>
              <a:rPr lang="en-US" sz="2400" smtClean="0">
                <a:latin typeface="Times New Roman" pitchFamily="18" charset="0"/>
              </a:rPr>
              <a:t>axis, and the cumulative percentages along the </a:t>
            </a:r>
            <a:r>
              <a:rPr lang="en-US" sz="2400" i="1" smtClean="0">
                <a:latin typeface="Times New Roman" pitchFamily="18" charset="0"/>
              </a:rPr>
              <a:t>Y </a:t>
            </a:r>
            <a:r>
              <a:rPr lang="en-US" sz="2400" smtClean="0">
                <a:latin typeface="Times New Roman" pitchFamily="18" charset="0"/>
              </a:rPr>
              <a:t>axis.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Useful when there are two or more groups to compare.</a:t>
            </a:r>
          </a:p>
        </p:txBody>
      </p:sp>
      <p:sp>
        <p:nvSpPr>
          <p:cNvPr id="81924" name="TextBox 5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F88D566-643E-471C-A8AD-B7ACC7B87A88}" type="slidenum">
              <a:rPr lang="en-US"/>
              <a:pPr/>
              <a:t>46</a:t>
            </a:fld>
            <a:endParaRPr lang="en-US"/>
          </a:p>
        </p:txBody>
      </p:sp>
      <p:graphicFrame>
        <p:nvGraphicFramePr>
          <p:cNvPr id="5122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29000" y="2743200"/>
          <a:ext cx="5629275" cy="3576638"/>
        </p:xfrm>
        <a:graphic>
          <a:graphicData uri="http://schemas.openxmlformats.org/presentationml/2006/ole">
            <p:oleObj spid="_x0000_s5122" name="Worksheet" r:id="rId3" imgW="3114650" imgH="1867002" progId="Excel.Sheet.8">
              <p:embed/>
            </p:oleObj>
          </a:graphicData>
        </a:graphic>
      </p:graphicFrame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mtClean="0"/>
              <a:t>Visualizing Numerical Data: </a:t>
            </a:r>
            <a:br>
              <a:rPr lang="en-US" smtClean="0"/>
            </a:br>
            <a:r>
              <a:rPr lang="en-US" smtClean="0"/>
              <a:t>The Frequency Polygon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479425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638800" y="5867400"/>
            <a:ext cx="19177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Class Midpoints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76200" y="1828800"/>
            <a:ext cx="3657600" cy="1905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76200" y="2362200"/>
            <a:ext cx="358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1828800" y="1828800"/>
            <a:ext cx="0" cy="1905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81000" y="2000250"/>
            <a:ext cx="10668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Class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76200" y="2438400"/>
            <a:ext cx="3587750" cy="1260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10 but less than 20         15                3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20 but less than 30         25                6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30 but less than 40         35                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40 but less than 50         45                4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50 but less than 60         55                2</a:t>
            </a:r>
            <a:endParaRPr lang="en-US" sz="1400" b="1">
              <a:solidFill>
                <a:srgbClr val="CC0000"/>
              </a:solidFill>
            </a:endParaRP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2667000" y="1828800"/>
            <a:ext cx="0" cy="1905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514600" y="2000250"/>
            <a:ext cx="1371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Frequency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600200" y="1847850"/>
            <a:ext cx="12954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Class Midpoint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143000" y="5029200"/>
            <a:ext cx="2362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(In a percentage polygon the vertical axis would be defined to show the percentage of observations per class)</a:t>
            </a:r>
          </a:p>
        </p:txBody>
      </p:sp>
      <p:sp>
        <p:nvSpPr>
          <p:cNvPr id="5136" name="AutoShape 16"/>
          <p:cNvSpPr>
            <a:spLocks noChangeArrowheads="1"/>
          </p:cNvSpPr>
          <p:nvPr/>
        </p:nvSpPr>
        <p:spPr bwMode="auto">
          <a:xfrm rot="10800000" flipH="1">
            <a:off x="2514600" y="3962400"/>
            <a:ext cx="990600" cy="1066800"/>
          </a:xfrm>
          <a:custGeom>
            <a:avLst/>
            <a:gdLst>
              <a:gd name="T0" fmla="*/ 32469850 w 21600"/>
              <a:gd name="T1" fmla="*/ 0 h 21600"/>
              <a:gd name="T2" fmla="*/ 32469850 w 21600"/>
              <a:gd name="T3" fmla="*/ 29656548 h 21600"/>
              <a:gd name="T4" fmla="*/ 4709156 w 21600"/>
              <a:gd name="T5" fmla="*/ 52688072 h 21600"/>
              <a:gd name="T6" fmla="*/ 45430012 w 21600"/>
              <a:gd name="T7" fmla="*/ 14828274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TextBox 18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4B47C72-A33D-4BB6-B1E0-7BDA26424523}" type="slidenum">
              <a:rPr lang="en-US"/>
              <a:pPr/>
              <a:t>47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600" smtClean="0"/>
              <a:t>Visualizing Numerical Data: </a:t>
            </a:r>
            <a:br>
              <a:rPr lang="en-US" sz="3600" smtClean="0"/>
            </a:br>
            <a:r>
              <a:rPr lang="en-US" sz="3600" smtClean="0"/>
              <a:t>The Ogive (Cumulative % Polygon)</a:t>
            </a:r>
          </a:p>
        </p:txBody>
      </p:sp>
      <p:graphicFrame>
        <p:nvGraphicFramePr>
          <p:cNvPr id="6146" name="Rectangle 25"/>
          <p:cNvGraphicFramePr>
            <a:graphicFrameLocks/>
          </p:cNvGraphicFramePr>
          <p:nvPr>
            <p:ph sz="half" idx="1"/>
          </p:nvPr>
        </p:nvGraphicFramePr>
        <p:xfrm>
          <a:off x="2590800" y="4094163"/>
          <a:ext cx="0" cy="0"/>
        </p:xfrm>
        <a:graphic>
          <a:graphicData uri="http://schemas.openxmlformats.org/presentationml/2006/ole">
            <p:oleObj spid="_x0000_s6146" name="Chart" r:id="rId3" imgW="0" imgH="0" progId="MSGraph.Chart.8">
              <p:embed followColorScheme="full"/>
            </p:oleObj>
          </a:graphicData>
        </a:graphic>
      </p:graphicFrame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76200" y="1676400"/>
            <a:ext cx="3733800" cy="1981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76200" y="2362200"/>
            <a:ext cx="3733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1828800" y="1676400"/>
            <a:ext cx="0" cy="1981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381000" y="2000250"/>
            <a:ext cx="10668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Class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76200" y="2438400"/>
            <a:ext cx="3587750" cy="1260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10 but less than 20   	    10        	    15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20 but less than 30   	    20               45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30 but less than 40   	    30               70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40 but less than 50   	    40               90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</a:rPr>
              <a:t>50 but less than 60   	    50              100</a:t>
            </a:r>
            <a:endParaRPr lang="en-US" sz="1400" b="1">
              <a:solidFill>
                <a:srgbClr val="CC0000"/>
              </a:solidFill>
            </a:endParaRPr>
          </a:p>
        </p:txBody>
      </p:sp>
      <p:sp>
        <p:nvSpPr>
          <p:cNvPr id="6155" name="Line 12"/>
          <p:cNvSpPr>
            <a:spLocks noChangeShapeType="1"/>
          </p:cNvSpPr>
          <p:nvPr/>
        </p:nvSpPr>
        <p:spPr bwMode="auto">
          <a:xfrm>
            <a:off x="2743200" y="1676400"/>
            <a:ext cx="0" cy="1981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2590800" y="1676400"/>
            <a:ext cx="1371600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1400" b="1">
                <a:solidFill>
                  <a:srgbClr val="CC0000"/>
                </a:solidFill>
              </a:rPr>
              <a:t>% less</a:t>
            </a:r>
          </a:p>
          <a:p>
            <a:pPr algn="ctr" eaLnBrk="0" hangingPunct="0"/>
            <a:r>
              <a:rPr lang="en-US" sz="1400" b="1">
                <a:solidFill>
                  <a:srgbClr val="CC0000"/>
                </a:solidFill>
              </a:rPr>
              <a:t>than lower</a:t>
            </a:r>
          </a:p>
          <a:p>
            <a:pPr algn="ctr" eaLnBrk="0" hangingPunct="0"/>
            <a:r>
              <a:rPr lang="en-US" sz="1400" b="1">
                <a:solidFill>
                  <a:srgbClr val="CC0000"/>
                </a:solidFill>
              </a:rPr>
              <a:t>boundary</a:t>
            </a: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1828800" y="1676400"/>
            <a:ext cx="990600" cy="665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Lower class boundary</a:t>
            </a:r>
          </a:p>
        </p:txBody>
      </p:sp>
      <p:sp>
        <p:nvSpPr>
          <p:cNvPr id="6158" name="AutoShape 15"/>
          <p:cNvSpPr>
            <a:spLocks noChangeArrowheads="1"/>
          </p:cNvSpPr>
          <p:nvPr/>
        </p:nvSpPr>
        <p:spPr bwMode="auto">
          <a:xfrm rot="10800000" flipH="1">
            <a:off x="2438400" y="4114800"/>
            <a:ext cx="990600" cy="1066800"/>
          </a:xfrm>
          <a:custGeom>
            <a:avLst/>
            <a:gdLst>
              <a:gd name="T0" fmla="*/ 32469850 w 21600"/>
              <a:gd name="T1" fmla="*/ 0 h 21600"/>
              <a:gd name="T2" fmla="*/ 32469850 w 21600"/>
              <a:gd name="T3" fmla="*/ 29656548 h 21600"/>
              <a:gd name="T4" fmla="*/ 4709156 w 21600"/>
              <a:gd name="T5" fmla="*/ 52688072 h 21600"/>
              <a:gd name="T6" fmla="*/ 45430012 w 21600"/>
              <a:gd name="T7" fmla="*/ 14828274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89 h 21600"/>
              <a:gd name="T14" fmla="*/ 19380 w 21600"/>
              <a:gd name="T15" fmla="*/ 82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38" y="0"/>
                </a:lnTo>
                <a:lnTo>
                  <a:pt x="15438" y="3889"/>
                </a:lnTo>
                <a:lnTo>
                  <a:pt x="12427" y="3889"/>
                </a:lnTo>
                <a:cubicBezTo>
                  <a:pt x="5564" y="3889"/>
                  <a:pt x="0" y="7591"/>
                  <a:pt x="0" y="12158"/>
                </a:cubicBezTo>
                <a:lnTo>
                  <a:pt x="0" y="21600"/>
                </a:lnTo>
                <a:lnTo>
                  <a:pt x="4477" y="21600"/>
                </a:lnTo>
                <a:lnTo>
                  <a:pt x="4477" y="12158"/>
                </a:lnTo>
                <a:cubicBezTo>
                  <a:pt x="4477" y="10010"/>
                  <a:pt x="8036" y="8269"/>
                  <a:pt x="12427" y="8269"/>
                </a:cubicBezTo>
                <a:lnTo>
                  <a:pt x="15438" y="8269"/>
                </a:lnTo>
                <a:lnTo>
                  <a:pt x="15438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7" name="Object 30">
            <a:hlinkClick r:id="" action="ppaction://ole?verb=0"/>
          </p:cNvPr>
          <p:cNvGraphicFramePr>
            <a:graphicFrameLocks/>
          </p:cNvGraphicFramePr>
          <p:nvPr>
            <p:ph sz="half" idx="2"/>
          </p:nvPr>
        </p:nvGraphicFramePr>
        <p:xfrm>
          <a:off x="3962400" y="3186113"/>
          <a:ext cx="4876800" cy="3214687"/>
        </p:xfrm>
        <a:graphic>
          <a:graphicData uri="http://schemas.openxmlformats.org/presentationml/2006/ole">
            <p:oleObj spid="_x0000_s6147" name="Worksheet" r:id="rId4" imgW="2914701" imgH="1609615" progId="Excel.Sheet.8">
              <p:embed/>
            </p:oleObj>
          </a:graphicData>
        </a:graphic>
      </p:graphicFrame>
      <p:sp>
        <p:nvSpPr>
          <p:cNvPr id="6159" name="Rectangle 32"/>
          <p:cNvSpPr>
            <a:spLocks noChangeArrowheads="1"/>
          </p:cNvSpPr>
          <p:nvPr/>
        </p:nvSpPr>
        <p:spPr bwMode="auto">
          <a:xfrm>
            <a:off x="5562600" y="5895975"/>
            <a:ext cx="2105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/>
              <a:t>Lower Class Boundary</a:t>
            </a:r>
          </a:p>
        </p:txBody>
      </p:sp>
      <p:sp>
        <p:nvSpPr>
          <p:cNvPr id="6160" name="Rectangle 33"/>
          <p:cNvSpPr>
            <a:spLocks noChangeArrowheads="1"/>
          </p:cNvSpPr>
          <p:nvPr/>
        </p:nvSpPr>
        <p:spPr bwMode="auto">
          <a:xfrm>
            <a:off x="381000" y="5029200"/>
            <a:ext cx="2438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(In an ogive the percentage of the observations less than each lower class boundary are plotted versus the lower class boundaries.</a:t>
            </a:r>
          </a:p>
        </p:txBody>
      </p:sp>
      <p:sp>
        <p:nvSpPr>
          <p:cNvPr id="6161" name="TextBox 17"/>
          <p:cNvSpPr txBox="1">
            <a:spLocks noChangeArrowheads="1"/>
          </p:cNvSpPr>
          <p:nvPr/>
        </p:nvSpPr>
        <p:spPr bwMode="auto">
          <a:xfrm>
            <a:off x="7543800" y="12192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0D020294-F003-4770-A95A-A1E0D6F6CECD}" type="slidenum">
              <a:rPr lang="en-US"/>
              <a:pPr/>
              <a:t>48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83463" cy="990600"/>
          </a:xfrm>
        </p:spPr>
        <p:txBody>
          <a:bodyPr/>
          <a:lstStyle/>
          <a:p>
            <a:pPr algn="l" eaLnBrk="1" hangingPunct="1"/>
            <a:r>
              <a:rPr lang="en-US" smtClean="0"/>
              <a:t>Visualizing Two Numerical Variables:  The Scatter Plot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10515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b="1" smtClean="0">
                <a:latin typeface="Times New Roman" pitchFamily="18" charset="0"/>
              </a:rPr>
              <a:t>Scatter plots</a:t>
            </a:r>
            <a:r>
              <a:rPr lang="en-US" sz="2400" smtClean="0">
                <a:latin typeface="Times New Roman" pitchFamily="18" charset="0"/>
              </a:rPr>
              <a:t> are used for numerical data consisting of paired observations taken from two numerical variables</a:t>
            </a:r>
          </a:p>
          <a:p>
            <a:pPr lvl="1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lang="en-US" sz="2300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One variable is measured on the vertical axis and the other variable is measured on the horizontal axis</a:t>
            </a: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Scatter plots are used to examine possible relationships between two numerical variables</a:t>
            </a:r>
          </a:p>
        </p:txBody>
      </p:sp>
      <p:sp>
        <p:nvSpPr>
          <p:cNvPr id="87044" name="TextBox 5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EB52744-1768-44D0-AAAE-62F855A92E04}" type="slidenum">
              <a:rPr lang="en-US"/>
              <a:pPr/>
              <a:t>49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Scatter Plot Example</a:t>
            </a:r>
          </a:p>
        </p:txBody>
      </p:sp>
      <p:graphicFrame>
        <p:nvGraphicFramePr>
          <p:cNvPr id="219139" name="Group 3"/>
          <p:cNvGraphicFramePr>
            <a:graphicFrameLocks noGrp="1"/>
          </p:cNvGraphicFramePr>
          <p:nvPr>
            <p:ph sz="half" idx="1"/>
          </p:nvPr>
        </p:nvGraphicFramePr>
        <p:xfrm>
          <a:off x="381000" y="1981200"/>
          <a:ext cx="2209800" cy="4114800"/>
        </p:xfrm>
        <a:graphic>
          <a:graphicData uri="http://schemas.openxmlformats.org/drawingml/2006/table">
            <a:tbl>
              <a:tblPr/>
              <a:tblGrid>
                <a:gridCol w="1090613"/>
                <a:gridCol w="111918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Volume per day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 per day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94" name="Object 30"/>
          <p:cNvGraphicFramePr>
            <a:graphicFrameLocks noChangeAspect="1"/>
          </p:cNvGraphicFramePr>
          <p:nvPr>
            <p:ph sz="half" idx="2"/>
          </p:nvPr>
        </p:nvGraphicFramePr>
        <p:xfrm>
          <a:off x="2452688" y="1997075"/>
          <a:ext cx="6057900" cy="4146550"/>
        </p:xfrm>
        <a:graphic>
          <a:graphicData uri="http://schemas.openxmlformats.org/presentationml/2006/ole">
            <p:oleObj spid="_x0000_s8194" name="Chart" r:id="rId3" imgW="4410179" imgH="2390683" progId="Excel.Sheet.8">
              <p:embed/>
            </p:oleObj>
          </a:graphicData>
        </a:graphic>
      </p:graphicFrame>
      <p:sp>
        <p:nvSpPr>
          <p:cNvPr id="8224" name="TextBox 6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4AE61CF4-2BAE-486B-91BD-D583D3254715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Variables</a:t>
            </a:r>
          </a:p>
        </p:txBody>
      </p:sp>
      <p:grpSp>
        <p:nvGrpSpPr>
          <p:cNvPr id="23556" name="Organization Chart 3"/>
          <p:cNvGrpSpPr>
            <a:grpSpLocks noChangeAspect="1"/>
          </p:cNvGrpSpPr>
          <p:nvPr/>
        </p:nvGrpSpPr>
        <p:grpSpPr bwMode="auto">
          <a:xfrm>
            <a:off x="533400" y="1447800"/>
            <a:ext cx="7315200" cy="3810000"/>
            <a:chOff x="672" y="1154"/>
            <a:chExt cx="4608" cy="2400"/>
          </a:xfrm>
        </p:grpSpPr>
        <p:cxnSp>
          <p:nvCxnSpPr>
            <p:cNvPr id="23561" name="_s60420"/>
            <p:cNvCxnSpPr>
              <a:cxnSpLocks noChangeShapeType="1"/>
              <a:stCxn id="23569" idx="0"/>
              <a:endCxn id="23567" idx="2"/>
            </p:cNvCxnSpPr>
            <p:nvPr/>
          </p:nvCxnSpPr>
          <p:spPr bwMode="auto">
            <a:xfrm rot="5400000" flipH="1">
              <a:off x="4248" y="2640"/>
              <a:ext cx="240" cy="720"/>
            </a:xfrm>
            <a:prstGeom prst="bentConnector3">
              <a:avLst>
                <a:gd name="adj1" fmla="val 30000"/>
              </a:avLst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23562" name="_s60421"/>
            <p:cNvCxnSpPr>
              <a:cxnSpLocks noChangeShapeType="1"/>
              <a:stCxn id="23568" idx="0"/>
              <a:endCxn id="23567" idx="2"/>
            </p:cNvCxnSpPr>
            <p:nvPr/>
          </p:nvCxnSpPr>
          <p:spPr bwMode="auto">
            <a:xfrm rot="-5400000">
              <a:off x="3591" y="2703"/>
              <a:ext cx="240" cy="594"/>
            </a:xfrm>
            <a:prstGeom prst="bentConnector3">
              <a:avLst>
                <a:gd name="adj1" fmla="val 30000"/>
              </a:avLst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23563" name="_s60422"/>
            <p:cNvCxnSpPr>
              <a:cxnSpLocks noChangeShapeType="1"/>
              <a:stCxn id="23567" idx="0"/>
              <a:endCxn id="23565" idx="2"/>
            </p:cNvCxnSpPr>
            <p:nvPr/>
          </p:nvCxnSpPr>
          <p:spPr bwMode="auto">
            <a:xfrm rot="5400000" flipH="1">
              <a:off x="3323" y="1622"/>
              <a:ext cx="409" cy="960"/>
            </a:xfrm>
            <a:prstGeom prst="bentConnector3">
              <a:avLst>
                <a:gd name="adj1" fmla="val 24690"/>
              </a:avLst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</p:cxnSp>
        <p:cxnSp>
          <p:nvCxnSpPr>
            <p:cNvPr id="23564" name="_s60423"/>
            <p:cNvCxnSpPr>
              <a:cxnSpLocks noChangeShapeType="1"/>
            </p:cNvCxnSpPr>
            <p:nvPr/>
          </p:nvCxnSpPr>
          <p:spPr bwMode="auto">
            <a:xfrm flipV="1">
              <a:off x="2016" y="2210"/>
              <a:ext cx="1056" cy="121"/>
            </a:xfrm>
            <a:prstGeom prst="bentConnector3">
              <a:avLst>
                <a:gd name="adj1" fmla="val 6819"/>
              </a:avLst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</p:cxnSp>
        <p:sp>
          <p:nvSpPr>
            <p:cNvPr id="23565" name="_s60424"/>
            <p:cNvSpPr>
              <a:spLocks noChangeArrowheads="1"/>
            </p:cNvSpPr>
            <p:nvPr/>
          </p:nvSpPr>
          <p:spPr bwMode="auto">
            <a:xfrm>
              <a:off x="2448" y="1296"/>
              <a:ext cx="1200" cy="601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12700">
              <a:solidFill>
                <a:srgbClr val="47474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Variables</a:t>
              </a:r>
              <a:endParaRPr lang="en-US"/>
            </a:p>
          </p:txBody>
        </p:sp>
        <p:sp>
          <p:nvSpPr>
            <p:cNvPr id="23566" name="_s60425"/>
            <p:cNvSpPr>
              <a:spLocks noChangeArrowheads="1"/>
            </p:cNvSpPr>
            <p:nvPr/>
          </p:nvSpPr>
          <p:spPr bwMode="auto">
            <a:xfrm>
              <a:off x="1392" y="2306"/>
              <a:ext cx="1265" cy="574"/>
            </a:xfrm>
            <a:prstGeom prst="rect">
              <a:avLst/>
            </a:prstGeom>
            <a:solidFill>
              <a:srgbClr val="FDE0BD"/>
            </a:solidFill>
            <a:ln w="12700">
              <a:solidFill>
                <a:srgbClr val="47474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solidFill>
                  <a:srgbClr val="000000"/>
                </a:solidFill>
              </a:endParaRPr>
            </a:p>
            <a:p>
              <a:pPr algn="ctr"/>
              <a:r>
                <a:rPr lang="en-US" b="1">
                  <a:solidFill>
                    <a:srgbClr val="000000"/>
                  </a:solidFill>
                </a:rPr>
                <a:t>Categorical</a:t>
              </a:r>
            </a:p>
            <a:p>
              <a:pPr algn="ctr"/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23567" name="_s60426"/>
            <p:cNvSpPr>
              <a:spLocks noChangeArrowheads="1"/>
            </p:cNvSpPr>
            <p:nvPr/>
          </p:nvSpPr>
          <p:spPr bwMode="auto">
            <a:xfrm>
              <a:off x="3360" y="2306"/>
              <a:ext cx="1296" cy="57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solidFill>
                  <a:srgbClr val="474747"/>
                </a:solidFill>
              </a:endParaRPr>
            </a:p>
            <a:p>
              <a:pPr algn="ctr"/>
              <a:r>
                <a:rPr lang="en-US" b="1">
                  <a:solidFill>
                    <a:srgbClr val="474747"/>
                  </a:solidFill>
                </a:rPr>
                <a:t>Numerical</a:t>
              </a:r>
              <a:r>
                <a:rPr lang="en-US" sz="1800" b="1">
                  <a:solidFill>
                    <a:srgbClr val="474747"/>
                  </a:solidFill>
                </a:rPr>
                <a:t> </a:t>
              </a:r>
            </a:p>
            <a:p>
              <a:pPr algn="ctr"/>
              <a:endParaRPr lang="en-US" sz="1800" b="1">
                <a:solidFill>
                  <a:srgbClr val="474747"/>
                </a:solidFill>
              </a:endParaRPr>
            </a:p>
          </p:txBody>
        </p:sp>
        <p:sp>
          <p:nvSpPr>
            <p:cNvPr id="23568" name="_s60427"/>
            <p:cNvSpPr>
              <a:spLocks noChangeArrowheads="1"/>
            </p:cNvSpPr>
            <p:nvPr/>
          </p:nvSpPr>
          <p:spPr bwMode="auto">
            <a:xfrm>
              <a:off x="2928" y="3120"/>
              <a:ext cx="972" cy="38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474747"/>
                  </a:solidFill>
                </a:rPr>
                <a:t>Discrete</a:t>
              </a:r>
              <a:endParaRPr lang="en-US"/>
            </a:p>
          </p:txBody>
        </p:sp>
        <p:sp>
          <p:nvSpPr>
            <p:cNvPr id="23569" name="_s60428"/>
            <p:cNvSpPr>
              <a:spLocks noChangeArrowheads="1"/>
            </p:cNvSpPr>
            <p:nvPr/>
          </p:nvSpPr>
          <p:spPr bwMode="auto">
            <a:xfrm>
              <a:off x="4176" y="3120"/>
              <a:ext cx="1104" cy="384"/>
            </a:xfrm>
            <a:prstGeom prst="rect">
              <a:avLst/>
            </a:prstGeom>
            <a:solidFill>
              <a:srgbClr val="CBDDF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474747"/>
                  </a:solidFill>
                </a:rPr>
                <a:t>Continuous</a:t>
              </a:r>
              <a:endParaRPr lang="en-US"/>
            </a:p>
          </p:txBody>
        </p:sp>
      </p:grpSp>
      <p:sp>
        <p:nvSpPr>
          <p:cNvPr id="23557" name="Text Box 14"/>
          <p:cNvSpPr txBox="1">
            <a:spLocks noChangeArrowheads="1"/>
          </p:cNvSpPr>
          <p:nvPr/>
        </p:nvSpPr>
        <p:spPr bwMode="auto">
          <a:xfrm>
            <a:off x="1524000" y="4267200"/>
            <a:ext cx="2514600" cy="1296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Marital Status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Political Party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Eye Color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00B283"/>
                </a:solidFill>
              </a:rPr>
              <a:t>      </a:t>
            </a:r>
            <a:r>
              <a:rPr lang="en-US" sz="1400" b="1"/>
              <a:t>(Defined categories)</a:t>
            </a:r>
          </a:p>
        </p:txBody>
      </p:sp>
      <p:sp>
        <p:nvSpPr>
          <p:cNvPr id="23558" name="Text Box 15"/>
          <p:cNvSpPr txBox="1">
            <a:spLocks noChangeArrowheads="1"/>
          </p:cNvSpPr>
          <p:nvPr/>
        </p:nvSpPr>
        <p:spPr bwMode="auto">
          <a:xfrm>
            <a:off x="3962400" y="5334000"/>
            <a:ext cx="2286000" cy="1084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Number of Children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Defects per hour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F983C1"/>
                </a:solidFill>
              </a:rPr>
              <a:t>      </a:t>
            </a:r>
            <a:r>
              <a:rPr lang="en-US" sz="1400" b="1"/>
              <a:t>(Counted items)</a:t>
            </a:r>
          </a:p>
        </p:txBody>
      </p:sp>
      <p:sp>
        <p:nvSpPr>
          <p:cNvPr id="23559" name="Text Box 16"/>
          <p:cNvSpPr txBox="1">
            <a:spLocks noChangeArrowheads="1"/>
          </p:cNvSpPr>
          <p:nvPr/>
        </p:nvSpPr>
        <p:spPr bwMode="auto">
          <a:xfrm>
            <a:off x="6400800" y="5334000"/>
            <a:ext cx="2743200" cy="1084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chemeClr val="folHlink"/>
                </a:solidFill>
              </a:rPr>
              <a:t>Examples: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Weight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1400" b="1">
                <a:solidFill>
                  <a:schemeClr val="folHlink"/>
                </a:solidFill>
              </a:rPr>
              <a:t>Voltage</a:t>
            </a:r>
          </a:p>
          <a:p>
            <a:pPr marL="342900" indent="-342900">
              <a:spcBef>
                <a:spcPct val="1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400" b="1">
                <a:solidFill>
                  <a:srgbClr val="F983C1"/>
                </a:solidFill>
              </a:rPr>
              <a:t>    </a:t>
            </a:r>
            <a:r>
              <a:rPr lang="en-US" sz="1400" b="1"/>
              <a:t>(Measured characteristics)</a:t>
            </a:r>
          </a:p>
        </p:txBody>
      </p:sp>
      <p:sp>
        <p:nvSpPr>
          <p:cNvPr id="23560" name="TextBox 19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864CB36-89ED-4A82-81A6-35943836A6A9}" type="slidenum">
              <a:rPr lang="en-US"/>
              <a:pPr/>
              <a:t>50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239000" cy="4419600"/>
          </a:xfrm>
        </p:spPr>
        <p:txBody>
          <a:bodyPr/>
          <a:lstStyle/>
          <a:p>
            <a:pPr eaLnBrk="1" hangingPunct="1"/>
            <a:r>
              <a:rPr lang="en-US" sz="3200" smtClean="0"/>
              <a:t>A</a:t>
            </a:r>
            <a:r>
              <a:rPr lang="en-US" sz="3200" smtClean="0">
                <a:solidFill>
                  <a:schemeClr val="folHlink"/>
                </a:solidFill>
              </a:rPr>
              <a:t> Time Series Plot </a:t>
            </a:r>
            <a:r>
              <a:rPr lang="en-US" sz="3200" smtClean="0"/>
              <a:t>is used to study patterns in the values of a numeric variable over time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Time Series Plot:</a:t>
            </a:r>
          </a:p>
          <a:p>
            <a:pPr lvl="1" eaLnBrk="1" hangingPunct="1"/>
            <a:r>
              <a:rPr lang="en-US" sz="2800" smtClean="0"/>
              <a:t>Numeric variable is measured on the vertical axis and the time period is measured on the horizontal axis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1066800" y="381000"/>
            <a:ext cx="739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Visualizing Two Numerical Variables:  The Time Series Plot</a:t>
            </a:r>
          </a:p>
        </p:txBody>
      </p:sp>
      <p:sp>
        <p:nvSpPr>
          <p:cNvPr id="90116" name="TextBox 5"/>
          <p:cNvSpPr txBox="1">
            <a:spLocks noChangeArrowheads="1"/>
          </p:cNvSpPr>
          <p:nvPr/>
        </p:nvSpPr>
        <p:spPr bwMode="auto">
          <a:xfrm>
            <a:off x="7543800" y="12954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AAA505C6-4265-41DD-BC0E-651ACFE92D98}" type="slidenum">
              <a:rPr lang="en-US"/>
              <a:pPr/>
              <a:t>51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762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mtClean="0"/>
              <a:t>Time Series Plot Example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667000" y="2286000"/>
          <a:ext cx="5762625" cy="2960688"/>
        </p:xfrm>
        <a:graphic>
          <a:graphicData uri="http://schemas.openxmlformats.org/presentationml/2006/ole">
            <p:oleObj spid="_x0000_s9218" name="Worksheet" r:id="rId3" imgW="4724400" imgH="2352751" progId="Excel.Sheet.8">
              <p:embed/>
            </p:oleObj>
          </a:graphicData>
        </a:graphic>
      </p:graphicFrame>
      <p:graphicFrame>
        <p:nvGraphicFramePr>
          <p:cNvPr id="9250" name="Group 34"/>
          <p:cNvGraphicFramePr>
            <a:graphicFrameLocks noGrp="1"/>
          </p:cNvGraphicFramePr>
          <p:nvPr/>
        </p:nvGraphicFramePr>
        <p:xfrm>
          <a:off x="152400" y="2133600"/>
          <a:ext cx="2362200" cy="3597275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Franchises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43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54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60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73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82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95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107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95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8" name="TextBox 6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3C43E4A3-304D-46F3-B724-F327FAE0B529}" type="slidenum">
              <a:rPr lang="en-US"/>
              <a:pPr/>
              <a:t>52</a:t>
            </a:fld>
            <a:endParaRPr lang="en-US"/>
          </a:p>
        </p:txBody>
      </p:sp>
      <p:sp>
        <p:nvSpPr>
          <p:cNvPr id="93185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83463" cy="990600"/>
          </a:xfrm>
        </p:spPr>
        <p:txBody>
          <a:bodyPr/>
          <a:lstStyle/>
          <a:p>
            <a:r>
              <a:rPr lang="en-US" smtClean="0"/>
              <a:t>Using Pivot Tables To Explore Multidimensional Data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Can be used to discover possible patterns and relationships in multidimensional data.</a:t>
            </a:r>
          </a:p>
          <a:p>
            <a:endParaRPr lang="en-US" sz="1000" smtClean="0"/>
          </a:p>
          <a:p>
            <a:r>
              <a:rPr lang="en-US" sz="2400" smtClean="0"/>
              <a:t>An Excel tool for creating tables that summarize data.</a:t>
            </a:r>
          </a:p>
          <a:p>
            <a:endParaRPr lang="en-US" sz="1000" smtClean="0"/>
          </a:p>
          <a:p>
            <a:r>
              <a:rPr lang="en-US" sz="2400" smtClean="0"/>
              <a:t>Simple applications used to create summary or contingency tables</a:t>
            </a:r>
          </a:p>
          <a:p>
            <a:endParaRPr lang="en-US" sz="1000" smtClean="0"/>
          </a:p>
          <a:p>
            <a:r>
              <a:rPr lang="en-US" sz="2400" smtClean="0"/>
              <a:t>Can also be used to change and / or add variables to a table</a:t>
            </a:r>
          </a:p>
          <a:p>
            <a:endParaRPr lang="en-US" sz="1000" smtClean="0"/>
          </a:p>
          <a:p>
            <a:r>
              <a:rPr lang="en-US" sz="2400" smtClean="0"/>
              <a:t>All of the examples that follow can be created using Section EG2.3</a:t>
            </a:r>
          </a:p>
        </p:txBody>
      </p:sp>
      <p:sp>
        <p:nvSpPr>
          <p:cNvPr id="93189" name="TextBox 5"/>
          <p:cNvSpPr txBox="1">
            <a:spLocks noChangeArrowheads="1"/>
          </p:cNvSpPr>
          <p:nvPr/>
        </p:nvSpPr>
        <p:spPr bwMode="auto">
          <a:xfrm>
            <a:off x="7543800" y="12192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EC70DE48-88E1-45B3-B55E-473DF65050C0}" type="slidenum">
              <a:rPr lang="en-US"/>
              <a:pPr/>
              <a:t>53</a:t>
            </a:fld>
            <a:endParaRPr lang="en-US"/>
          </a:p>
        </p:txBody>
      </p:sp>
      <p:sp>
        <p:nvSpPr>
          <p:cNvPr id="94209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924800" cy="990600"/>
          </a:xfrm>
        </p:spPr>
        <p:txBody>
          <a:bodyPr/>
          <a:lstStyle/>
          <a:p>
            <a:r>
              <a:rPr lang="en-US" smtClean="0"/>
              <a:t>Pivot Table Version of Contingency Table For Bond Data</a:t>
            </a:r>
          </a:p>
        </p:txBody>
      </p:sp>
      <p:sp>
        <p:nvSpPr>
          <p:cNvPr id="942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94213" name="Picture 1" descr="Chap2-Fig2_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267200"/>
            <a:ext cx="5867400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2209800"/>
          <a:ext cx="8305800" cy="1981200"/>
        </p:xfrm>
        <a:graphic>
          <a:graphicData uri="http://schemas.openxmlformats.org/drawingml/2006/table">
            <a:tbl>
              <a:tblPr/>
              <a:tblGrid>
                <a:gridCol w="1744490"/>
                <a:gridCol w="747639"/>
                <a:gridCol w="545154"/>
                <a:gridCol w="1156503"/>
                <a:gridCol w="887821"/>
                <a:gridCol w="1043579"/>
                <a:gridCol w="1105882"/>
                <a:gridCol w="1074731"/>
              </a:tblGrid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latin typeface="Arial"/>
                        </a:rPr>
                        <a:t>Type</a:t>
                      </a:r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Assets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Arial"/>
                        </a:rPr>
                        <a:t>Fees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Expense Ratio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Return 2008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3-Year Return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5-Year Return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Risk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158.2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0.61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7.6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6.3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5.0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420.6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0.61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8.9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6.7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5.3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243.1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0.93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11.1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7.4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5.0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Above 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Arial"/>
                        </a:rPr>
                        <a:t>24.7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0.49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7.3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6.5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5.4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Above 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462.2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0.62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6.9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6.0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4.8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83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Intermediate Government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497.7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No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0.27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11.4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7.7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5.9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Above Average</a:t>
                      </a:r>
                    </a:p>
                  </a:txBody>
                  <a:tcPr marL="8578" marR="8578" marT="85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4271" name="TextBox 8"/>
          <p:cNvSpPr txBox="1">
            <a:spLocks noChangeArrowheads="1"/>
          </p:cNvSpPr>
          <p:nvPr/>
        </p:nvSpPr>
        <p:spPr bwMode="auto">
          <a:xfrm>
            <a:off x="1600200" y="1600200"/>
            <a:ext cx="6353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/>
              <a:t>First Six Data Points In The Bond Data Set</a:t>
            </a:r>
          </a:p>
        </p:txBody>
      </p:sp>
      <p:cxnSp>
        <p:nvCxnSpPr>
          <p:cNvPr id="94272" name="Elbow Connector 10"/>
          <p:cNvCxnSpPr>
            <a:cxnSpLocks noChangeShapeType="1"/>
          </p:cNvCxnSpPr>
          <p:nvPr/>
        </p:nvCxnSpPr>
        <p:spPr bwMode="auto">
          <a:xfrm>
            <a:off x="609600" y="4191000"/>
            <a:ext cx="2286000" cy="1192213"/>
          </a:xfrm>
          <a:prstGeom prst="bentConnector3">
            <a:avLst>
              <a:gd name="adj1" fmla="val 0"/>
            </a:avLst>
          </a:prstGeom>
          <a:noFill/>
          <a:ln w="127000" algn="ctr">
            <a:solidFill>
              <a:srgbClr val="FF0000"/>
            </a:solidFill>
            <a:miter lim="800000"/>
            <a:headEnd/>
            <a:tailEnd type="arrow" w="med" len="med"/>
          </a:ln>
        </p:spPr>
      </p:cxnSp>
      <p:sp>
        <p:nvSpPr>
          <p:cNvPr id="94273" name="TextBox 12"/>
          <p:cNvSpPr txBox="1">
            <a:spLocks noChangeArrowheads="1"/>
          </p:cNvSpPr>
          <p:nvPr/>
        </p:nvSpPr>
        <p:spPr bwMode="auto">
          <a:xfrm>
            <a:off x="7543800" y="12192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E5C8263-5A58-4A40-81C5-7FB33BEBB9B1}" type="slidenum">
              <a:rPr lang="en-US"/>
              <a:pPr/>
              <a:t>54</a:t>
            </a:fld>
            <a:endParaRPr lang="en-US"/>
          </a:p>
        </p:txBody>
      </p:sp>
      <p:sp>
        <p:nvSpPr>
          <p:cNvPr id="95233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Can Easily Convert To An Overall Percentages Table</a:t>
            </a:r>
          </a:p>
        </p:txBody>
      </p:sp>
      <p:pic>
        <p:nvPicPr>
          <p:cNvPr id="95236" name="Picture 2" descr="Chap2-Fig2_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133600"/>
            <a:ext cx="708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TextBox 5"/>
          <p:cNvSpPr txBox="1">
            <a:spLocks noChangeArrowheads="1"/>
          </p:cNvSpPr>
          <p:nvPr/>
        </p:nvSpPr>
        <p:spPr bwMode="auto">
          <a:xfrm>
            <a:off x="990600" y="5257800"/>
            <a:ext cx="7075488" cy="8302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Intermediate government funds are much more</a:t>
            </a:r>
          </a:p>
          <a:p>
            <a:r>
              <a:rPr lang="en-US" b="1"/>
              <a:t>likely to charge a fee.</a:t>
            </a:r>
          </a:p>
        </p:txBody>
      </p:sp>
      <p:sp>
        <p:nvSpPr>
          <p:cNvPr id="95238" name="TextBox 6"/>
          <p:cNvSpPr txBox="1">
            <a:spLocks noChangeArrowheads="1"/>
          </p:cNvSpPr>
          <p:nvPr/>
        </p:nvSpPr>
        <p:spPr bwMode="auto">
          <a:xfrm>
            <a:off x="7543800" y="12192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AB2FD4F2-B800-4477-98D4-B057A4945197}" type="slidenum">
              <a:rPr lang="en-US"/>
              <a:pPr/>
              <a:t>55</a:t>
            </a:fld>
            <a:endParaRPr lang="en-US"/>
          </a:p>
        </p:txBody>
      </p:sp>
      <p:sp>
        <p:nvSpPr>
          <p:cNvPr id="962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 Easily Add Variables To An Existing Table</a:t>
            </a:r>
          </a:p>
        </p:txBody>
      </p:sp>
      <p:pic>
        <p:nvPicPr>
          <p:cNvPr id="96260" name="Picture 2" descr="Chap2-Fig2_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00200"/>
            <a:ext cx="69945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1" name="TextBox 5"/>
          <p:cNvSpPr txBox="1">
            <a:spLocks noChangeArrowheads="1"/>
          </p:cNvSpPr>
          <p:nvPr/>
        </p:nvSpPr>
        <p:spPr bwMode="auto">
          <a:xfrm>
            <a:off x="990600" y="5486400"/>
            <a:ext cx="7924800" cy="8302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Is the pattern of risk the same for all combinations of</a:t>
            </a:r>
          </a:p>
          <a:p>
            <a:r>
              <a:rPr lang="en-US" b="1"/>
              <a:t>fund type and fee charge?</a:t>
            </a:r>
          </a:p>
        </p:txBody>
      </p:sp>
      <p:sp>
        <p:nvSpPr>
          <p:cNvPr id="96262" name="TextBox 6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3377852A-EE65-49C9-964C-A24A2121C0A1}" type="slidenum">
              <a:rPr lang="en-US"/>
              <a:pPr/>
              <a:t>56</a:t>
            </a:fld>
            <a:endParaRPr lang="en-US"/>
          </a:p>
        </p:txBody>
      </p:sp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383463" cy="990600"/>
          </a:xfrm>
        </p:spPr>
        <p:txBody>
          <a:bodyPr/>
          <a:lstStyle/>
          <a:p>
            <a:r>
              <a:rPr lang="en-US" smtClean="0"/>
              <a:t>Can Easily Change The Statistic Displayed</a:t>
            </a:r>
          </a:p>
        </p:txBody>
      </p:sp>
      <p:pic>
        <p:nvPicPr>
          <p:cNvPr id="97284" name="Picture 2" descr="Chap2-Fig2_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8001000" cy="301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5" name="TextBox 5"/>
          <p:cNvSpPr txBox="1">
            <a:spLocks noChangeArrowheads="1"/>
          </p:cNvSpPr>
          <p:nvPr/>
        </p:nvSpPr>
        <p:spPr bwMode="auto">
          <a:xfrm>
            <a:off x="0" y="5105400"/>
            <a:ext cx="9144000" cy="12001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This table computes the sum of a numerical variable (Assets)</a:t>
            </a:r>
          </a:p>
          <a:p>
            <a:r>
              <a:rPr lang="en-US" b="1"/>
              <a:t>for each of the four groupings and divides by the overall sum</a:t>
            </a:r>
          </a:p>
          <a:p>
            <a:r>
              <a:rPr lang="en-US" b="1"/>
              <a:t>to get the percentages displayed.</a:t>
            </a:r>
          </a:p>
        </p:txBody>
      </p:sp>
      <p:sp>
        <p:nvSpPr>
          <p:cNvPr id="97286" name="TextBox 6"/>
          <p:cNvSpPr txBox="1">
            <a:spLocks noChangeArrowheads="1"/>
          </p:cNvSpPr>
          <p:nvPr/>
        </p:nvSpPr>
        <p:spPr bwMode="auto">
          <a:xfrm>
            <a:off x="7543800" y="10668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82C6765C-B9BB-4B41-A9F8-A5D950E8089F}" type="slidenum">
              <a:rPr lang="en-US"/>
              <a:pPr/>
              <a:t>57</a:t>
            </a:fld>
            <a:endParaRPr lang="en-US"/>
          </a:p>
        </p:txBody>
      </p:sp>
      <p:sp>
        <p:nvSpPr>
          <p:cNvPr id="98305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Tables Can Compute &amp; Display Other Descriptive Statistics </a:t>
            </a:r>
          </a:p>
        </p:txBody>
      </p:sp>
      <p:pic>
        <p:nvPicPr>
          <p:cNvPr id="98308" name="Picture 2" descr="Chap2-Fig2_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390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9" name="TextBox 5"/>
          <p:cNvSpPr txBox="1">
            <a:spLocks noChangeArrowheads="1"/>
          </p:cNvSpPr>
          <p:nvPr/>
        </p:nvSpPr>
        <p:spPr bwMode="auto">
          <a:xfrm>
            <a:off x="152400" y="5486400"/>
            <a:ext cx="8870950" cy="8302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This table computes and displays averages of 3-year return</a:t>
            </a:r>
          </a:p>
          <a:p>
            <a:r>
              <a:rPr lang="en-US" b="1"/>
              <a:t>for each of the twelve groupings.</a:t>
            </a:r>
          </a:p>
        </p:txBody>
      </p:sp>
      <p:sp>
        <p:nvSpPr>
          <p:cNvPr id="98310" name="TextBox 6"/>
          <p:cNvSpPr txBox="1">
            <a:spLocks noChangeArrowheads="1"/>
          </p:cNvSpPr>
          <p:nvPr/>
        </p:nvSpPr>
        <p:spPr bwMode="auto">
          <a:xfrm>
            <a:off x="7710488" y="1143000"/>
            <a:ext cx="1433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3028F84F-C647-4CB4-A6F6-1103BDE39826}" type="slidenum">
              <a:rPr lang="en-US"/>
              <a:pPr/>
              <a:t>58</a:t>
            </a:fld>
            <a:endParaRPr lang="en-US"/>
          </a:p>
        </p:txBody>
      </p:sp>
      <p:sp>
        <p:nvSpPr>
          <p:cNvPr id="99329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Can “Drill Down” Into Any Cell In A Pivot Table</a:t>
            </a:r>
          </a:p>
        </p:txBody>
      </p:sp>
      <p:sp>
        <p:nvSpPr>
          <p:cNvPr id="99332" name="TextBox 4"/>
          <p:cNvSpPr txBox="1">
            <a:spLocks noChangeArrowheads="1"/>
          </p:cNvSpPr>
          <p:nvPr/>
        </p:nvSpPr>
        <p:spPr bwMode="auto">
          <a:xfrm>
            <a:off x="228600" y="1676400"/>
            <a:ext cx="8740775" cy="15700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Double click in any cell to see a worksheet displaying</a:t>
            </a:r>
          </a:p>
          <a:p>
            <a:r>
              <a:rPr lang="en-US" b="1"/>
              <a:t>the data that is used in that cell.  Below is the worksheet</a:t>
            </a:r>
          </a:p>
          <a:p>
            <a:r>
              <a:rPr lang="en-US" b="1"/>
              <a:t>created by drilling down in the short term corporate bond /</a:t>
            </a:r>
          </a:p>
          <a:p>
            <a:r>
              <a:rPr lang="en-US" b="1"/>
              <a:t>fee yes cell.</a:t>
            </a:r>
          </a:p>
        </p:txBody>
      </p:sp>
      <p:pic>
        <p:nvPicPr>
          <p:cNvPr id="99333" name="Picture 2" descr="Chap2-Fig2_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352800"/>
            <a:ext cx="7924800" cy="32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4" name="TextBox 6"/>
          <p:cNvSpPr txBox="1">
            <a:spLocks noChangeArrowheads="1"/>
          </p:cNvSpPr>
          <p:nvPr/>
        </p:nvSpPr>
        <p:spPr bwMode="auto">
          <a:xfrm>
            <a:off x="7543800" y="10668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</a:t>
            </a:r>
            <a:r>
              <a:rPr lang="en-US" sz="2800" u="sng">
                <a:solidFill>
                  <a:srgbClr val="FF0000"/>
                </a:solidFill>
              </a:rPr>
              <a:t>OV</a:t>
            </a:r>
            <a:r>
              <a:rPr lang="en-US" sz="2800"/>
              <a:t>A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CEA121D3-1A90-4560-AFD5-E3D2789341FD}" type="slidenum">
              <a:rPr lang="en-US"/>
              <a:pPr/>
              <a:t>59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Principles of Excellent Graphs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944938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graph should not distort the data.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graph should not contain unnecessary adornments (sometimes referred to as chart junk</a:t>
            </a:r>
            <a:r>
              <a:rPr lang="en-US" sz="2400" b="1" smtClean="0">
                <a:latin typeface="Times New Roman" pitchFamily="18" charset="0"/>
              </a:rPr>
              <a:t>).</a:t>
            </a:r>
            <a:r>
              <a:rPr lang="en-US" sz="2400" smtClean="0">
                <a:latin typeface="Times New Roman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scale on the vertical axis should begin at zero.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All axes should be properly labeled.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graph should contain a title.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The simplest possible graph should be used for a given set of data.</a:t>
            </a:r>
          </a:p>
        </p:txBody>
      </p:sp>
      <p:sp>
        <p:nvSpPr>
          <p:cNvPr id="100356" name="TextBox 5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7E98DA7-D5F2-43DB-B445-E9AEA4889605}" type="slidenum">
              <a:rPr lang="en-US"/>
              <a:pPr/>
              <a:t>6</a:t>
            </a:fld>
            <a:endParaRPr lang="en-US"/>
          </a:p>
        </p:txBody>
      </p:sp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Measurement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106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	A</a:t>
            </a:r>
            <a:r>
              <a:rPr lang="en-US" b="1" smtClean="0">
                <a:latin typeface="Times New Roman" pitchFamily="18" charset="0"/>
              </a:rPr>
              <a:t> nominal scale</a:t>
            </a:r>
            <a:r>
              <a:rPr lang="en-US" smtClean="0">
                <a:latin typeface="Times New Roman" pitchFamily="18" charset="0"/>
              </a:rPr>
              <a:t> classifies data into distinct categories in which no ranking is implied.</a:t>
            </a:r>
          </a:p>
          <a:p>
            <a:endParaRPr lang="en-US" smtClean="0"/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90600" y="3235325"/>
            <a:ext cx="7315200" cy="2327275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1905000" y="3352800"/>
            <a:ext cx="5937250" cy="606425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3989388" algn="l"/>
              </a:tabLst>
            </a:pPr>
            <a:r>
              <a:rPr lang="en-US" sz="1400" b="1" i="1">
                <a:solidFill>
                  <a:srgbClr val="000000"/>
                </a:solidFill>
              </a:rPr>
              <a:t>Categorical Variables                                          Categories</a:t>
            </a:r>
            <a:endParaRPr lang="en-US" sz="1400" b="1"/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1865313" y="3838575"/>
            <a:ext cx="1920875" cy="1419225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200">
                <a:solidFill>
                  <a:srgbClr val="000000"/>
                </a:solidFill>
              </a:rPr>
              <a:t>Personal Computer Ownership </a:t>
            </a:r>
          </a:p>
          <a:p>
            <a:endParaRPr lang="en-US" sz="1200">
              <a:solidFill>
                <a:srgbClr val="000000"/>
              </a:solidFill>
            </a:endParaRPr>
          </a:p>
          <a:p>
            <a:r>
              <a:rPr lang="en-US" sz="1200">
                <a:solidFill>
                  <a:srgbClr val="000000"/>
                </a:solidFill>
              </a:rPr>
              <a:t>Type of Stocks Owned</a:t>
            </a:r>
          </a:p>
          <a:p>
            <a:endParaRPr lang="en-US" sz="1200">
              <a:solidFill>
                <a:srgbClr val="000000"/>
              </a:solidFill>
            </a:endParaRPr>
          </a:p>
          <a:p>
            <a:r>
              <a:rPr lang="en-US" sz="1200">
                <a:solidFill>
                  <a:srgbClr val="000000"/>
                </a:solidFill>
              </a:rPr>
              <a:t>Internet Provider</a:t>
            </a:r>
          </a:p>
        </p:txBody>
      </p:sp>
      <p:sp>
        <p:nvSpPr>
          <p:cNvPr id="24584" name="Text Box 11"/>
          <p:cNvSpPr txBox="1">
            <a:spLocks noChangeArrowheads="1"/>
          </p:cNvSpPr>
          <p:nvPr/>
        </p:nvSpPr>
        <p:spPr bwMode="auto">
          <a:xfrm>
            <a:off x="5791200" y="3886200"/>
            <a:ext cx="889000" cy="260350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/>
            <a:r>
              <a:rPr lang="en-US" sz="1200">
                <a:solidFill>
                  <a:srgbClr val="000000"/>
                </a:solidFill>
              </a:rPr>
              <a:t>Yes / No </a:t>
            </a:r>
            <a:endParaRPr lang="en-US" sz="1200"/>
          </a:p>
        </p:txBody>
      </p:sp>
      <p:sp>
        <p:nvSpPr>
          <p:cNvPr id="24585" name="Text Box 12"/>
          <p:cNvSpPr txBox="1">
            <a:spLocks noChangeArrowheads="1"/>
          </p:cNvSpPr>
          <p:nvPr/>
        </p:nvSpPr>
        <p:spPr bwMode="auto">
          <a:xfrm>
            <a:off x="5791200" y="4800600"/>
            <a:ext cx="2286000" cy="222250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200">
                <a:solidFill>
                  <a:srgbClr val="000000"/>
                </a:solidFill>
              </a:rPr>
              <a:t>Microsoft Network / AOL/ Other</a:t>
            </a:r>
            <a:endParaRPr lang="en-US" sz="1200"/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5791200" y="4343400"/>
            <a:ext cx="1711325" cy="312738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tabLst>
                <a:tab pos="554038" algn="l"/>
                <a:tab pos="1039813" algn="l"/>
              </a:tabLst>
            </a:pPr>
            <a:r>
              <a:rPr lang="en-US" sz="1200">
                <a:solidFill>
                  <a:srgbClr val="000000"/>
                </a:solidFill>
              </a:rPr>
              <a:t>Growth	/ Value	/ Other</a:t>
            </a:r>
            <a:endParaRPr lang="en-US" sz="1200"/>
          </a:p>
        </p:txBody>
      </p:sp>
      <p:sp>
        <p:nvSpPr>
          <p:cNvPr id="24587" name="Text Box 15"/>
          <p:cNvSpPr txBox="1">
            <a:spLocks noChangeArrowheads="1"/>
          </p:cNvSpPr>
          <p:nvPr/>
        </p:nvSpPr>
        <p:spPr bwMode="auto">
          <a:xfrm>
            <a:off x="6515100" y="5029200"/>
            <a:ext cx="111125" cy="16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8" name="Text Box 16"/>
          <p:cNvSpPr txBox="1">
            <a:spLocks noChangeArrowheads="1"/>
          </p:cNvSpPr>
          <p:nvPr/>
        </p:nvSpPr>
        <p:spPr bwMode="auto">
          <a:xfrm>
            <a:off x="7096125" y="4554538"/>
            <a:ext cx="111125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9" name="Line 18"/>
          <p:cNvSpPr>
            <a:spLocks noChangeShapeType="1"/>
          </p:cNvSpPr>
          <p:nvPr/>
        </p:nvSpPr>
        <p:spPr bwMode="auto">
          <a:xfrm>
            <a:off x="1905000" y="3657600"/>
            <a:ext cx="5716588" cy="0"/>
          </a:xfrm>
          <a:prstGeom prst="line">
            <a:avLst/>
          </a:prstGeom>
          <a:noFill/>
          <a:ln w="24130">
            <a:solidFill>
              <a:srgbClr val="F4846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Line 23"/>
          <p:cNvSpPr>
            <a:spLocks noChangeShapeType="1"/>
          </p:cNvSpPr>
          <p:nvPr/>
        </p:nvSpPr>
        <p:spPr bwMode="auto">
          <a:xfrm>
            <a:off x="3581400" y="4038600"/>
            <a:ext cx="1752600" cy="0"/>
          </a:xfrm>
          <a:prstGeom prst="line">
            <a:avLst/>
          </a:prstGeom>
          <a:noFill/>
          <a:ln w="24130">
            <a:solidFill>
              <a:srgbClr val="C66657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1" name="Line 24"/>
          <p:cNvSpPr>
            <a:spLocks noChangeShapeType="1"/>
          </p:cNvSpPr>
          <p:nvPr/>
        </p:nvSpPr>
        <p:spPr bwMode="auto">
          <a:xfrm>
            <a:off x="3581400" y="4495800"/>
            <a:ext cx="1752600" cy="0"/>
          </a:xfrm>
          <a:prstGeom prst="line">
            <a:avLst/>
          </a:prstGeom>
          <a:noFill/>
          <a:ln w="24130">
            <a:solidFill>
              <a:srgbClr val="C66657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2" name="Line 25"/>
          <p:cNvSpPr>
            <a:spLocks noChangeShapeType="1"/>
          </p:cNvSpPr>
          <p:nvPr/>
        </p:nvSpPr>
        <p:spPr bwMode="auto">
          <a:xfrm>
            <a:off x="3581400" y="4876800"/>
            <a:ext cx="1752600" cy="0"/>
          </a:xfrm>
          <a:prstGeom prst="line">
            <a:avLst/>
          </a:prstGeom>
          <a:noFill/>
          <a:ln w="24130">
            <a:solidFill>
              <a:srgbClr val="C66657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3" name="TextBox 17"/>
          <p:cNvSpPr txBox="1">
            <a:spLocks noChangeArrowheads="1"/>
          </p:cNvSpPr>
          <p:nvPr/>
        </p:nvSpPr>
        <p:spPr bwMode="auto">
          <a:xfrm>
            <a:off x="74676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7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845C59A-012D-418B-80C7-488ECF9C5799}" type="slidenum">
              <a:rPr lang="en-US"/>
              <a:pPr/>
              <a:t>60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Graphical Errors: Chart Junk</a:t>
            </a:r>
          </a:p>
        </p:txBody>
      </p:sp>
      <p:grpSp>
        <p:nvGrpSpPr>
          <p:cNvPr id="101379" name="Group 3"/>
          <p:cNvGrpSpPr>
            <a:grpSpLocks/>
          </p:cNvGrpSpPr>
          <p:nvPr/>
        </p:nvGrpSpPr>
        <p:grpSpPr bwMode="auto">
          <a:xfrm>
            <a:off x="533400" y="1905000"/>
            <a:ext cx="3962400" cy="4191000"/>
            <a:chOff x="3" y="1200"/>
            <a:chExt cx="2829" cy="2880"/>
          </a:xfrm>
        </p:grpSpPr>
        <p:sp>
          <p:nvSpPr>
            <p:cNvPr id="101404" name="Rectangle 4"/>
            <p:cNvSpPr>
              <a:spLocks noChangeArrowheads="1"/>
            </p:cNvSpPr>
            <p:nvPr/>
          </p:nvSpPr>
          <p:spPr bwMode="auto">
            <a:xfrm>
              <a:off x="901" y="2053"/>
              <a:ext cx="122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 b="1"/>
                <a:t>1960: $1.00</a:t>
              </a:r>
            </a:p>
          </p:txBody>
        </p:sp>
        <p:sp>
          <p:nvSpPr>
            <p:cNvPr id="101405" name="Rectangle 5"/>
            <p:cNvSpPr>
              <a:spLocks noChangeArrowheads="1"/>
            </p:cNvSpPr>
            <p:nvPr/>
          </p:nvSpPr>
          <p:spPr bwMode="auto">
            <a:xfrm>
              <a:off x="997" y="2402"/>
              <a:ext cx="1222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 </a:t>
              </a:r>
              <a:r>
                <a:rPr lang="en-US" sz="1800" b="1"/>
                <a:t>1970: $1.60</a:t>
              </a:r>
            </a:p>
          </p:txBody>
        </p:sp>
        <p:sp>
          <p:nvSpPr>
            <p:cNvPr id="101406" name="Rectangle 6"/>
            <p:cNvSpPr>
              <a:spLocks noChangeArrowheads="1"/>
            </p:cNvSpPr>
            <p:nvPr/>
          </p:nvSpPr>
          <p:spPr bwMode="auto">
            <a:xfrm>
              <a:off x="1418" y="2930"/>
              <a:ext cx="1222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 </a:t>
              </a:r>
              <a:r>
                <a:rPr lang="en-US" sz="1800" b="1"/>
                <a:t>1980: $3.10</a:t>
              </a:r>
            </a:p>
          </p:txBody>
        </p:sp>
        <p:sp>
          <p:nvSpPr>
            <p:cNvPr id="101407" name="Rectangle 7"/>
            <p:cNvSpPr>
              <a:spLocks noChangeArrowheads="1"/>
            </p:cNvSpPr>
            <p:nvPr/>
          </p:nvSpPr>
          <p:spPr bwMode="auto">
            <a:xfrm>
              <a:off x="1610" y="3554"/>
              <a:ext cx="122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 b="1"/>
                <a:t>1990: $3.80</a:t>
              </a:r>
            </a:p>
          </p:txBody>
        </p:sp>
        <p:sp>
          <p:nvSpPr>
            <p:cNvPr id="101408" name="Rectangle 8"/>
            <p:cNvSpPr>
              <a:spLocks noChangeArrowheads="1"/>
            </p:cNvSpPr>
            <p:nvPr/>
          </p:nvSpPr>
          <p:spPr bwMode="auto">
            <a:xfrm>
              <a:off x="613" y="1717"/>
              <a:ext cx="1751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/>
                <a:t>Minimum Wage</a:t>
              </a:r>
            </a:p>
          </p:txBody>
        </p:sp>
        <p:sp>
          <p:nvSpPr>
            <p:cNvPr id="101409" name="Freeform 9"/>
            <p:cNvSpPr>
              <a:spLocks/>
            </p:cNvSpPr>
            <p:nvPr/>
          </p:nvSpPr>
          <p:spPr bwMode="auto">
            <a:xfrm>
              <a:off x="192" y="1200"/>
              <a:ext cx="432" cy="384"/>
            </a:xfrm>
            <a:custGeom>
              <a:avLst/>
              <a:gdLst>
                <a:gd name="T0" fmla="*/ 427 w 432"/>
                <a:gd name="T1" fmla="*/ 230 h 384"/>
                <a:gd name="T2" fmla="*/ 404 w 432"/>
                <a:gd name="T3" fmla="*/ 283 h 384"/>
                <a:gd name="T4" fmla="*/ 367 w 432"/>
                <a:gd name="T5" fmla="*/ 328 h 384"/>
                <a:gd name="T6" fmla="*/ 318 w 432"/>
                <a:gd name="T7" fmla="*/ 360 h 384"/>
                <a:gd name="T8" fmla="*/ 259 w 432"/>
                <a:gd name="T9" fmla="*/ 380 h 384"/>
                <a:gd name="T10" fmla="*/ 194 w 432"/>
                <a:gd name="T11" fmla="*/ 383 h 384"/>
                <a:gd name="T12" fmla="*/ 132 w 432"/>
                <a:gd name="T13" fmla="*/ 369 h 384"/>
                <a:gd name="T14" fmla="*/ 79 w 432"/>
                <a:gd name="T15" fmla="*/ 340 h 384"/>
                <a:gd name="T16" fmla="*/ 37 w 432"/>
                <a:gd name="T17" fmla="*/ 299 h 384"/>
                <a:gd name="T18" fmla="*/ 10 w 432"/>
                <a:gd name="T19" fmla="*/ 249 h 384"/>
                <a:gd name="T20" fmla="*/ 0 w 432"/>
                <a:gd name="T21" fmla="*/ 192 h 384"/>
                <a:gd name="T22" fmla="*/ 17 w 432"/>
                <a:gd name="T23" fmla="*/ 118 h 384"/>
                <a:gd name="T24" fmla="*/ 50 w 432"/>
                <a:gd name="T25" fmla="*/ 70 h 384"/>
                <a:gd name="T26" fmla="*/ 95 w 432"/>
                <a:gd name="T27" fmla="*/ 33 h 384"/>
                <a:gd name="T28" fmla="*/ 152 w 432"/>
                <a:gd name="T29" fmla="*/ 9 h 384"/>
                <a:gd name="T30" fmla="*/ 215 w 432"/>
                <a:gd name="T31" fmla="*/ 0 h 384"/>
                <a:gd name="T32" fmla="*/ 280 w 432"/>
                <a:gd name="T33" fmla="*/ 9 h 384"/>
                <a:gd name="T34" fmla="*/ 335 w 432"/>
                <a:gd name="T35" fmla="*/ 33 h 384"/>
                <a:gd name="T36" fmla="*/ 381 w 432"/>
                <a:gd name="T37" fmla="*/ 70 h 384"/>
                <a:gd name="T38" fmla="*/ 414 w 432"/>
                <a:gd name="T39" fmla="*/ 118 h 384"/>
                <a:gd name="T40" fmla="*/ 431 w 432"/>
                <a:gd name="T41" fmla="*/ 192 h 384"/>
                <a:gd name="T42" fmla="*/ 387 w 432"/>
                <a:gd name="T43" fmla="*/ 161 h 384"/>
                <a:gd name="T44" fmla="*/ 369 w 432"/>
                <a:gd name="T45" fmla="*/ 118 h 384"/>
                <a:gd name="T46" fmla="*/ 339 w 432"/>
                <a:gd name="T47" fmla="*/ 82 h 384"/>
                <a:gd name="T48" fmla="*/ 298 w 432"/>
                <a:gd name="T49" fmla="*/ 55 h 384"/>
                <a:gd name="T50" fmla="*/ 251 w 432"/>
                <a:gd name="T51" fmla="*/ 39 h 384"/>
                <a:gd name="T52" fmla="*/ 198 w 432"/>
                <a:gd name="T53" fmla="*/ 37 h 384"/>
                <a:gd name="T54" fmla="*/ 148 w 432"/>
                <a:gd name="T55" fmla="*/ 49 h 384"/>
                <a:gd name="T56" fmla="*/ 105 w 432"/>
                <a:gd name="T57" fmla="*/ 72 h 384"/>
                <a:gd name="T58" fmla="*/ 338 w 432"/>
                <a:gd name="T59" fmla="*/ 302 h 384"/>
                <a:gd name="T60" fmla="*/ 63 w 432"/>
                <a:gd name="T61" fmla="*/ 118 h 384"/>
                <a:gd name="T62" fmla="*/ 45 w 432"/>
                <a:gd name="T63" fmla="*/ 161 h 384"/>
                <a:gd name="T64" fmla="*/ 42 w 432"/>
                <a:gd name="T65" fmla="*/ 207 h 384"/>
                <a:gd name="T66" fmla="*/ 55 w 432"/>
                <a:gd name="T67" fmla="*/ 252 h 384"/>
                <a:gd name="T68" fmla="*/ 81 w 432"/>
                <a:gd name="T69" fmla="*/ 290 h 384"/>
                <a:gd name="T70" fmla="*/ 118 w 432"/>
                <a:gd name="T71" fmla="*/ 321 h 384"/>
                <a:gd name="T72" fmla="*/ 164 w 432"/>
                <a:gd name="T73" fmla="*/ 341 h 384"/>
                <a:gd name="T74" fmla="*/ 216 w 432"/>
                <a:gd name="T75" fmla="*/ 347 h 384"/>
                <a:gd name="T76" fmla="*/ 268 w 432"/>
                <a:gd name="T77" fmla="*/ 341 h 384"/>
                <a:gd name="T78" fmla="*/ 313 w 432"/>
                <a:gd name="T79" fmla="*/ 321 h 384"/>
                <a:gd name="T80" fmla="*/ 350 w 432"/>
                <a:gd name="T81" fmla="*/ 290 h 384"/>
                <a:gd name="T82" fmla="*/ 376 w 432"/>
                <a:gd name="T83" fmla="*/ 252 h 384"/>
                <a:gd name="T84" fmla="*/ 389 w 432"/>
                <a:gd name="T85" fmla="*/ 207 h 384"/>
                <a:gd name="T86" fmla="*/ 431 w 432"/>
                <a:gd name="T87" fmla="*/ 196 h 38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32"/>
                <a:gd name="T133" fmla="*/ 0 h 384"/>
                <a:gd name="T134" fmla="*/ 432 w 432"/>
                <a:gd name="T135" fmla="*/ 384 h 38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32" h="384">
                  <a:moveTo>
                    <a:pt x="431" y="196"/>
                  </a:moveTo>
                  <a:lnTo>
                    <a:pt x="430" y="211"/>
                  </a:lnTo>
                  <a:lnTo>
                    <a:pt x="427" y="230"/>
                  </a:lnTo>
                  <a:lnTo>
                    <a:pt x="421" y="249"/>
                  </a:lnTo>
                  <a:lnTo>
                    <a:pt x="414" y="266"/>
                  </a:lnTo>
                  <a:lnTo>
                    <a:pt x="404" y="283"/>
                  </a:lnTo>
                  <a:lnTo>
                    <a:pt x="394" y="299"/>
                  </a:lnTo>
                  <a:lnTo>
                    <a:pt x="381" y="314"/>
                  </a:lnTo>
                  <a:lnTo>
                    <a:pt x="367" y="328"/>
                  </a:lnTo>
                  <a:lnTo>
                    <a:pt x="352" y="340"/>
                  </a:lnTo>
                  <a:lnTo>
                    <a:pt x="335" y="351"/>
                  </a:lnTo>
                  <a:lnTo>
                    <a:pt x="318" y="360"/>
                  </a:lnTo>
                  <a:lnTo>
                    <a:pt x="299" y="369"/>
                  </a:lnTo>
                  <a:lnTo>
                    <a:pt x="280" y="375"/>
                  </a:lnTo>
                  <a:lnTo>
                    <a:pt x="259" y="380"/>
                  </a:lnTo>
                  <a:lnTo>
                    <a:pt x="238" y="383"/>
                  </a:lnTo>
                  <a:lnTo>
                    <a:pt x="215" y="383"/>
                  </a:lnTo>
                  <a:lnTo>
                    <a:pt x="194" y="383"/>
                  </a:lnTo>
                  <a:lnTo>
                    <a:pt x="172" y="380"/>
                  </a:lnTo>
                  <a:lnTo>
                    <a:pt x="152" y="375"/>
                  </a:lnTo>
                  <a:lnTo>
                    <a:pt x="132" y="369"/>
                  </a:lnTo>
                  <a:lnTo>
                    <a:pt x="114" y="360"/>
                  </a:lnTo>
                  <a:lnTo>
                    <a:pt x="95" y="351"/>
                  </a:lnTo>
                  <a:lnTo>
                    <a:pt x="79" y="340"/>
                  </a:lnTo>
                  <a:lnTo>
                    <a:pt x="64" y="328"/>
                  </a:lnTo>
                  <a:lnTo>
                    <a:pt x="50" y="314"/>
                  </a:lnTo>
                  <a:lnTo>
                    <a:pt x="37" y="299"/>
                  </a:lnTo>
                  <a:lnTo>
                    <a:pt x="26" y="283"/>
                  </a:lnTo>
                  <a:lnTo>
                    <a:pt x="17" y="266"/>
                  </a:lnTo>
                  <a:lnTo>
                    <a:pt x="10" y="249"/>
                  </a:lnTo>
                  <a:lnTo>
                    <a:pt x="5" y="230"/>
                  </a:lnTo>
                  <a:lnTo>
                    <a:pt x="2" y="211"/>
                  </a:lnTo>
                  <a:lnTo>
                    <a:pt x="0" y="192"/>
                  </a:lnTo>
                  <a:lnTo>
                    <a:pt x="2" y="173"/>
                  </a:lnTo>
                  <a:lnTo>
                    <a:pt x="10" y="135"/>
                  </a:lnTo>
                  <a:lnTo>
                    <a:pt x="17" y="118"/>
                  </a:lnTo>
                  <a:lnTo>
                    <a:pt x="26" y="101"/>
                  </a:lnTo>
                  <a:lnTo>
                    <a:pt x="37" y="85"/>
                  </a:lnTo>
                  <a:lnTo>
                    <a:pt x="50" y="70"/>
                  </a:lnTo>
                  <a:lnTo>
                    <a:pt x="64" y="56"/>
                  </a:lnTo>
                  <a:lnTo>
                    <a:pt x="79" y="44"/>
                  </a:lnTo>
                  <a:lnTo>
                    <a:pt x="95" y="33"/>
                  </a:lnTo>
                  <a:lnTo>
                    <a:pt x="114" y="23"/>
                  </a:lnTo>
                  <a:lnTo>
                    <a:pt x="132" y="15"/>
                  </a:lnTo>
                  <a:lnTo>
                    <a:pt x="152" y="9"/>
                  </a:lnTo>
                  <a:lnTo>
                    <a:pt x="172" y="4"/>
                  </a:lnTo>
                  <a:lnTo>
                    <a:pt x="194" y="1"/>
                  </a:lnTo>
                  <a:lnTo>
                    <a:pt x="215" y="0"/>
                  </a:lnTo>
                  <a:lnTo>
                    <a:pt x="238" y="1"/>
                  </a:lnTo>
                  <a:lnTo>
                    <a:pt x="259" y="4"/>
                  </a:lnTo>
                  <a:lnTo>
                    <a:pt x="280" y="9"/>
                  </a:lnTo>
                  <a:lnTo>
                    <a:pt x="299" y="15"/>
                  </a:lnTo>
                  <a:lnTo>
                    <a:pt x="318" y="23"/>
                  </a:lnTo>
                  <a:lnTo>
                    <a:pt x="335" y="33"/>
                  </a:lnTo>
                  <a:lnTo>
                    <a:pt x="352" y="44"/>
                  </a:lnTo>
                  <a:lnTo>
                    <a:pt x="367" y="56"/>
                  </a:lnTo>
                  <a:lnTo>
                    <a:pt x="381" y="70"/>
                  </a:lnTo>
                  <a:lnTo>
                    <a:pt x="394" y="85"/>
                  </a:lnTo>
                  <a:lnTo>
                    <a:pt x="404" y="101"/>
                  </a:lnTo>
                  <a:lnTo>
                    <a:pt x="414" y="118"/>
                  </a:lnTo>
                  <a:lnTo>
                    <a:pt x="421" y="135"/>
                  </a:lnTo>
                  <a:lnTo>
                    <a:pt x="427" y="154"/>
                  </a:lnTo>
                  <a:lnTo>
                    <a:pt x="431" y="192"/>
                  </a:lnTo>
                  <a:lnTo>
                    <a:pt x="390" y="192"/>
                  </a:lnTo>
                  <a:lnTo>
                    <a:pt x="389" y="176"/>
                  </a:lnTo>
                  <a:lnTo>
                    <a:pt x="387" y="161"/>
                  </a:lnTo>
                  <a:lnTo>
                    <a:pt x="382" y="146"/>
                  </a:lnTo>
                  <a:lnTo>
                    <a:pt x="376" y="132"/>
                  </a:lnTo>
                  <a:lnTo>
                    <a:pt x="369" y="118"/>
                  </a:lnTo>
                  <a:lnTo>
                    <a:pt x="360" y="105"/>
                  </a:lnTo>
                  <a:lnTo>
                    <a:pt x="350" y="93"/>
                  </a:lnTo>
                  <a:lnTo>
                    <a:pt x="339" y="82"/>
                  </a:lnTo>
                  <a:lnTo>
                    <a:pt x="326" y="72"/>
                  </a:lnTo>
                  <a:lnTo>
                    <a:pt x="313" y="63"/>
                  </a:lnTo>
                  <a:lnTo>
                    <a:pt x="298" y="55"/>
                  </a:lnTo>
                  <a:lnTo>
                    <a:pt x="284" y="49"/>
                  </a:lnTo>
                  <a:lnTo>
                    <a:pt x="268" y="43"/>
                  </a:lnTo>
                  <a:lnTo>
                    <a:pt x="251" y="39"/>
                  </a:lnTo>
                  <a:lnTo>
                    <a:pt x="234" y="37"/>
                  </a:lnTo>
                  <a:lnTo>
                    <a:pt x="216" y="36"/>
                  </a:lnTo>
                  <a:lnTo>
                    <a:pt x="198" y="37"/>
                  </a:lnTo>
                  <a:lnTo>
                    <a:pt x="181" y="39"/>
                  </a:lnTo>
                  <a:lnTo>
                    <a:pt x="164" y="43"/>
                  </a:lnTo>
                  <a:lnTo>
                    <a:pt x="148" y="49"/>
                  </a:lnTo>
                  <a:lnTo>
                    <a:pt x="133" y="55"/>
                  </a:lnTo>
                  <a:lnTo>
                    <a:pt x="118" y="63"/>
                  </a:lnTo>
                  <a:lnTo>
                    <a:pt x="105" y="72"/>
                  </a:lnTo>
                  <a:lnTo>
                    <a:pt x="360" y="279"/>
                  </a:lnTo>
                  <a:lnTo>
                    <a:pt x="350" y="290"/>
                  </a:lnTo>
                  <a:lnTo>
                    <a:pt x="338" y="302"/>
                  </a:lnTo>
                  <a:lnTo>
                    <a:pt x="326" y="311"/>
                  </a:lnTo>
                  <a:lnTo>
                    <a:pt x="71" y="105"/>
                  </a:lnTo>
                  <a:lnTo>
                    <a:pt x="63" y="118"/>
                  </a:lnTo>
                  <a:lnTo>
                    <a:pt x="55" y="132"/>
                  </a:lnTo>
                  <a:lnTo>
                    <a:pt x="49" y="146"/>
                  </a:lnTo>
                  <a:lnTo>
                    <a:pt x="45" y="161"/>
                  </a:lnTo>
                  <a:lnTo>
                    <a:pt x="42" y="176"/>
                  </a:lnTo>
                  <a:lnTo>
                    <a:pt x="42" y="192"/>
                  </a:lnTo>
                  <a:lnTo>
                    <a:pt x="42" y="207"/>
                  </a:lnTo>
                  <a:lnTo>
                    <a:pt x="45" y="223"/>
                  </a:lnTo>
                  <a:lnTo>
                    <a:pt x="49" y="238"/>
                  </a:lnTo>
                  <a:lnTo>
                    <a:pt x="55" y="252"/>
                  </a:lnTo>
                  <a:lnTo>
                    <a:pt x="63" y="266"/>
                  </a:lnTo>
                  <a:lnTo>
                    <a:pt x="71" y="279"/>
                  </a:lnTo>
                  <a:lnTo>
                    <a:pt x="81" y="290"/>
                  </a:lnTo>
                  <a:lnTo>
                    <a:pt x="93" y="302"/>
                  </a:lnTo>
                  <a:lnTo>
                    <a:pt x="105" y="312"/>
                  </a:lnTo>
                  <a:lnTo>
                    <a:pt x="118" y="321"/>
                  </a:lnTo>
                  <a:lnTo>
                    <a:pt x="133" y="328"/>
                  </a:lnTo>
                  <a:lnTo>
                    <a:pt x="148" y="335"/>
                  </a:lnTo>
                  <a:lnTo>
                    <a:pt x="164" y="341"/>
                  </a:lnTo>
                  <a:lnTo>
                    <a:pt x="181" y="344"/>
                  </a:lnTo>
                  <a:lnTo>
                    <a:pt x="198" y="347"/>
                  </a:lnTo>
                  <a:lnTo>
                    <a:pt x="216" y="347"/>
                  </a:lnTo>
                  <a:lnTo>
                    <a:pt x="234" y="347"/>
                  </a:lnTo>
                  <a:lnTo>
                    <a:pt x="251" y="344"/>
                  </a:lnTo>
                  <a:lnTo>
                    <a:pt x="268" y="341"/>
                  </a:lnTo>
                  <a:lnTo>
                    <a:pt x="284" y="335"/>
                  </a:lnTo>
                  <a:lnTo>
                    <a:pt x="298" y="328"/>
                  </a:lnTo>
                  <a:lnTo>
                    <a:pt x="313" y="321"/>
                  </a:lnTo>
                  <a:lnTo>
                    <a:pt x="326" y="311"/>
                  </a:lnTo>
                  <a:lnTo>
                    <a:pt x="338" y="302"/>
                  </a:lnTo>
                  <a:lnTo>
                    <a:pt x="350" y="290"/>
                  </a:lnTo>
                  <a:lnTo>
                    <a:pt x="360" y="279"/>
                  </a:lnTo>
                  <a:lnTo>
                    <a:pt x="369" y="266"/>
                  </a:lnTo>
                  <a:lnTo>
                    <a:pt x="376" y="252"/>
                  </a:lnTo>
                  <a:lnTo>
                    <a:pt x="382" y="238"/>
                  </a:lnTo>
                  <a:lnTo>
                    <a:pt x="387" y="223"/>
                  </a:lnTo>
                  <a:lnTo>
                    <a:pt x="389" y="207"/>
                  </a:lnTo>
                  <a:lnTo>
                    <a:pt x="390" y="192"/>
                  </a:lnTo>
                  <a:lnTo>
                    <a:pt x="431" y="192"/>
                  </a:lnTo>
                  <a:lnTo>
                    <a:pt x="431" y="196"/>
                  </a:lnTo>
                </a:path>
              </a:pathLst>
            </a:custGeom>
            <a:solidFill>
              <a:srgbClr val="FF0054"/>
            </a:solidFill>
            <a:ln w="12700" cap="rnd">
              <a:solidFill>
                <a:srgbClr val="FF0054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410" name="Group 10"/>
            <p:cNvGrpSpPr>
              <a:grpSpLocks/>
            </p:cNvGrpSpPr>
            <p:nvPr/>
          </p:nvGrpSpPr>
          <p:grpSpPr bwMode="auto">
            <a:xfrm>
              <a:off x="485" y="2112"/>
              <a:ext cx="441" cy="187"/>
              <a:chOff x="485" y="2116"/>
              <a:chExt cx="441" cy="183"/>
            </a:xfrm>
          </p:grpSpPr>
          <p:sp>
            <p:nvSpPr>
              <p:cNvPr id="101852" name="Rectangle 11"/>
              <p:cNvSpPr>
                <a:spLocks noChangeArrowheads="1"/>
              </p:cNvSpPr>
              <p:nvPr/>
            </p:nvSpPr>
            <p:spPr bwMode="auto">
              <a:xfrm>
                <a:off x="485" y="2116"/>
                <a:ext cx="441" cy="183"/>
              </a:xfrm>
              <a:prstGeom prst="rect">
                <a:avLst/>
              </a:prstGeom>
              <a:solidFill>
                <a:srgbClr val="BFFFB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53" name="Rectangle 12"/>
              <p:cNvSpPr>
                <a:spLocks noChangeArrowheads="1"/>
              </p:cNvSpPr>
              <p:nvPr/>
            </p:nvSpPr>
            <p:spPr bwMode="auto">
              <a:xfrm>
                <a:off x="495" y="2126"/>
                <a:ext cx="421" cy="163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DFFFB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54" name="Freeform 13"/>
              <p:cNvSpPr>
                <a:spLocks/>
              </p:cNvSpPr>
              <p:nvPr/>
            </p:nvSpPr>
            <p:spPr bwMode="auto">
              <a:xfrm>
                <a:off x="521" y="2137"/>
                <a:ext cx="375" cy="148"/>
              </a:xfrm>
              <a:custGeom>
                <a:avLst/>
                <a:gdLst>
                  <a:gd name="T0" fmla="*/ 0 w 375"/>
                  <a:gd name="T1" fmla="*/ 0 h 148"/>
                  <a:gd name="T2" fmla="*/ 374 w 375"/>
                  <a:gd name="T3" fmla="*/ 0 h 148"/>
                  <a:gd name="T4" fmla="*/ 374 w 375"/>
                  <a:gd name="T5" fmla="*/ 147 h 148"/>
                  <a:gd name="T6" fmla="*/ 0 w 375"/>
                  <a:gd name="T7" fmla="*/ 147 h 148"/>
                  <a:gd name="T8" fmla="*/ 0 w 375"/>
                  <a:gd name="T9" fmla="*/ 0 h 1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5"/>
                  <a:gd name="T16" fmla="*/ 0 h 148"/>
                  <a:gd name="T17" fmla="*/ 375 w 375"/>
                  <a:gd name="T18" fmla="*/ 148 h 1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5" h="148">
                    <a:moveTo>
                      <a:pt x="0" y="0"/>
                    </a:moveTo>
                    <a:lnTo>
                      <a:pt x="374" y="0"/>
                    </a:lnTo>
                    <a:lnTo>
                      <a:pt x="374" y="147"/>
                    </a:lnTo>
                    <a:lnTo>
                      <a:pt x="0" y="14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D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11" name="Group 14"/>
            <p:cNvGrpSpPr>
              <a:grpSpLocks/>
            </p:cNvGrpSpPr>
            <p:nvPr/>
          </p:nvGrpSpPr>
          <p:grpSpPr bwMode="auto">
            <a:xfrm>
              <a:off x="648" y="2255"/>
              <a:ext cx="113" cy="17"/>
              <a:chOff x="648" y="2255"/>
              <a:chExt cx="113" cy="17"/>
            </a:xfrm>
          </p:grpSpPr>
          <p:grpSp>
            <p:nvGrpSpPr>
              <p:cNvPr id="101844" name="Group 15"/>
              <p:cNvGrpSpPr>
                <a:grpSpLocks/>
              </p:cNvGrpSpPr>
              <p:nvPr/>
            </p:nvGrpSpPr>
            <p:grpSpPr bwMode="auto">
              <a:xfrm>
                <a:off x="648" y="2255"/>
                <a:ext cx="14" cy="17"/>
                <a:chOff x="648" y="2255"/>
                <a:chExt cx="14" cy="17"/>
              </a:xfrm>
            </p:grpSpPr>
            <p:sp>
              <p:nvSpPr>
                <p:cNvPr id="101849" name="Freeform 16"/>
                <p:cNvSpPr>
                  <a:spLocks/>
                </p:cNvSpPr>
                <p:nvPr/>
              </p:nvSpPr>
              <p:spPr bwMode="auto">
                <a:xfrm>
                  <a:off x="649" y="2262"/>
                  <a:ext cx="12" cy="9"/>
                </a:xfrm>
                <a:custGeom>
                  <a:avLst/>
                  <a:gdLst>
                    <a:gd name="T0" fmla="*/ 11 w 12"/>
                    <a:gd name="T1" fmla="*/ 8 h 9"/>
                    <a:gd name="T2" fmla="*/ 7 w 12"/>
                    <a:gd name="T3" fmla="*/ 6 h 9"/>
                    <a:gd name="T4" fmla="*/ 3 w 12"/>
                    <a:gd name="T5" fmla="*/ 4 h 9"/>
                    <a:gd name="T6" fmla="*/ 0 w 12"/>
                    <a:gd name="T7" fmla="*/ 0 h 9"/>
                    <a:gd name="T8" fmla="*/ 2 w 12"/>
                    <a:gd name="T9" fmla="*/ 1 h 9"/>
                    <a:gd name="T10" fmla="*/ 6 w 12"/>
                    <a:gd name="T11" fmla="*/ 2 h 9"/>
                    <a:gd name="T12" fmla="*/ 9 w 12"/>
                    <a:gd name="T13" fmla="*/ 4 h 9"/>
                    <a:gd name="T14" fmla="*/ 11 w 12"/>
                    <a:gd name="T15" fmla="*/ 8 h 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2"/>
                    <a:gd name="T25" fmla="*/ 0 h 9"/>
                    <a:gd name="T26" fmla="*/ 12 w 12"/>
                    <a:gd name="T27" fmla="*/ 9 h 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2" h="9">
                      <a:moveTo>
                        <a:pt x="11" y="8"/>
                      </a:moveTo>
                      <a:lnTo>
                        <a:pt x="7" y="6"/>
                      </a:lnTo>
                      <a:lnTo>
                        <a:pt x="3" y="4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6" y="2"/>
                      </a:lnTo>
                      <a:lnTo>
                        <a:pt x="9" y="4"/>
                      </a:lnTo>
                      <a:lnTo>
                        <a:pt x="11" y="8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50" name="Freeform 17"/>
                <p:cNvSpPr>
                  <a:spLocks/>
                </p:cNvSpPr>
                <p:nvPr/>
              </p:nvSpPr>
              <p:spPr bwMode="auto">
                <a:xfrm>
                  <a:off x="654" y="2255"/>
                  <a:ext cx="8" cy="13"/>
                </a:xfrm>
                <a:custGeom>
                  <a:avLst/>
                  <a:gdLst>
                    <a:gd name="T0" fmla="*/ 7 w 8"/>
                    <a:gd name="T1" fmla="*/ 12 h 13"/>
                    <a:gd name="T2" fmla="*/ 4 w 8"/>
                    <a:gd name="T3" fmla="*/ 9 h 13"/>
                    <a:gd name="T4" fmla="*/ 2 w 8"/>
                    <a:gd name="T5" fmla="*/ 6 h 13"/>
                    <a:gd name="T6" fmla="*/ 1 w 8"/>
                    <a:gd name="T7" fmla="*/ 3 h 13"/>
                    <a:gd name="T8" fmla="*/ 0 w 8"/>
                    <a:gd name="T9" fmla="*/ 0 h 13"/>
                    <a:gd name="T10" fmla="*/ 2 w 8"/>
                    <a:gd name="T11" fmla="*/ 2 h 13"/>
                    <a:gd name="T12" fmla="*/ 4 w 8"/>
                    <a:gd name="T13" fmla="*/ 4 h 13"/>
                    <a:gd name="T14" fmla="*/ 6 w 8"/>
                    <a:gd name="T15" fmla="*/ 6 h 13"/>
                    <a:gd name="T16" fmla="*/ 7 w 8"/>
                    <a:gd name="T17" fmla="*/ 9 h 13"/>
                    <a:gd name="T18" fmla="*/ 7 w 8"/>
                    <a:gd name="T19" fmla="*/ 12 h 1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"/>
                    <a:gd name="T31" fmla="*/ 0 h 13"/>
                    <a:gd name="T32" fmla="*/ 8 w 8"/>
                    <a:gd name="T33" fmla="*/ 13 h 1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" h="13">
                      <a:moveTo>
                        <a:pt x="7" y="12"/>
                      </a:moveTo>
                      <a:lnTo>
                        <a:pt x="4" y="9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0" y="0"/>
                      </a:lnTo>
                      <a:lnTo>
                        <a:pt x="2" y="2"/>
                      </a:lnTo>
                      <a:lnTo>
                        <a:pt x="4" y="4"/>
                      </a:lnTo>
                      <a:lnTo>
                        <a:pt x="6" y="6"/>
                      </a:lnTo>
                      <a:lnTo>
                        <a:pt x="7" y="9"/>
                      </a:lnTo>
                      <a:lnTo>
                        <a:pt x="7" y="12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51" name="Freeform 18"/>
                <p:cNvSpPr>
                  <a:spLocks/>
                </p:cNvSpPr>
                <p:nvPr/>
              </p:nvSpPr>
              <p:spPr bwMode="auto">
                <a:xfrm>
                  <a:off x="648" y="2271"/>
                  <a:ext cx="11" cy="1"/>
                </a:xfrm>
                <a:custGeom>
                  <a:avLst/>
                  <a:gdLst>
                    <a:gd name="T0" fmla="*/ 10 w 11"/>
                    <a:gd name="T1" fmla="*/ 0 h 1"/>
                    <a:gd name="T2" fmla="*/ 7 w 11"/>
                    <a:gd name="T3" fmla="*/ 0 h 1"/>
                    <a:gd name="T4" fmla="*/ 3 w 11"/>
                    <a:gd name="T5" fmla="*/ 0 h 1"/>
                    <a:gd name="T6" fmla="*/ 0 w 11"/>
                    <a:gd name="T7" fmla="*/ 0 h 1"/>
                    <a:gd name="T8" fmla="*/ 3 w 11"/>
                    <a:gd name="T9" fmla="*/ 0 h 1"/>
                    <a:gd name="T10" fmla="*/ 6 w 11"/>
                    <a:gd name="T11" fmla="*/ 0 h 1"/>
                    <a:gd name="T12" fmla="*/ 8 w 11"/>
                    <a:gd name="T13" fmla="*/ 0 h 1"/>
                    <a:gd name="T14" fmla="*/ 10 w 11"/>
                    <a:gd name="T15" fmla="*/ 0 h 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1"/>
                    <a:gd name="T25" fmla="*/ 0 h 1"/>
                    <a:gd name="T26" fmla="*/ 11 w 11"/>
                    <a:gd name="T27" fmla="*/ 1 h 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1" h="1">
                      <a:moveTo>
                        <a:pt x="10" y="0"/>
                      </a:move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845" name="Group 19"/>
              <p:cNvGrpSpPr>
                <a:grpSpLocks/>
              </p:cNvGrpSpPr>
              <p:nvPr/>
            </p:nvGrpSpPr>
            <p:grpSpPr bwMode="auto">
              <a:xfrm>
                <a:off x="747" y="2256"/>
                <a:ext cx="14" cy="16"/>
                <a:chOff x="747" y="2256"/>
                <a:chExt cx="14" cy="16"/>
              </a:xfrm>
            </p:grpSpPr>
            <p:sp>
              <p:nvSpPr>
                <p:cNvPr id="101846" name="Freeform 20"/>
                <p:cNvSpPr>
                  <a:spLocks/>
                </p:cNvSpPr>
                <p:nvPr/>
              </p:nvSpPr>
              <p:spPr bwMode="auto">
                <a:xfrm>
                  <a:off x="748" y="2262"/>
                  <a:ext cx="12" cy="9"/>
                </a:xfrm>
                <a:custGeom>
                  <a:avLst/>
                  <a:gdLst>
                    <a:gd name="T0" fmla="*/ 0 w 12"/>
                    <a:gd name="T1" fmla="*/ 8 h 9"/>
                    <a:gd name="T2" fmla="*/ 4 w 12"/>
                    <a:gd name="T3" fmla="*/ 7 h 9"/>
                    <a:gd name="T4" fmla="*/ 8 w 12"/>
                    <a:gd name="T5" fmla="*/ 4 h 9"/>
                    <a:gd name="T6" fmla="*/ 11 w 12"/>
                    <a:gd name="T7" fmla="*/ 0 h 9"/>
                    <a:gd name="T8" fmla="*/ 9 w 12"/>
                    <a:gd name="T9" fmla="*/ 1 h 9"/>
                    <a:gd name="T10" fmla="*/ 5 w 12"/>
                    <a:gd name="T11" fmla="*/ 2 h 9"/>
                    <a:gd name="T12" fmla="*/ 2 w 12"/>
                    <a:gd name="T13" fmla="*/ 5 h 9"/>
                    <a:gd name="T14" fmla="*/ 0 w 12"/>
                    <a:gd name="T15" fmla="*/ 8 h 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2"/>
                    <a:gd name="T25" fmla="*/ 0 h 9"/>
                    <a:gd name="T26" fmla="*/ 12 w 12"/>
                    <a:gd name="T27" fmla="*/ 9 h 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2" h="9">
                      <a:moveTo>
                        <a:pt x="0" y="8"/>
                      </a:moveTo>
                      <a:lnTo>
                        <a:pt x="4" y="7"/>
                      </a:lnTo>
                      <a:lnTo>
                        <a:pt x="8" y="4"/>
                      </a:lnTo>
                      <a:lnTo>
                        <a:pt x="11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2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47" name="Freeform 21"/>
                <p:cNvSpPr>
                  <a:spLocks/>
                </p:cNvSpPr>
                <p:nvPr/>
              </p:nvSpPr>
              <p:spPr bwMode="auto">
                <a:xfrm>
                  <a:off x="747" y="2256"/>
                  <a:ext cx="8" cy="13"/>
                </a:xfrm>
                <a:custGeom>
                  <a:avLst/>
                  <a:gdLst>
                    <a:gd name="T0" fmla="*/ 0 w 8"/>
                    <a:gd name="T1" fmla="*/ 12 h 13"/>
                    <a:gd name="T2" fmla="*/ 3 w 8"/>
                    <a:gd name="T3" fmla="*/ 8 h 13"/>
                    <a:gd name="T4" fmla="*/ 5 w 8"/>
                    <a:gd name="T5" fmla="*/ 5 h 13"/>
                    <a:gd name="T6" fmla="*/ 6 w 8"/>
                    <a:gd name="T7" fmla="*/ 3 h 13"/>
                    <a:gd name="T8" fmla="*/ 7 w 8"/>
                    <a:gd name="T9" fmla="*/ 0 h 13"/>
                    <a:gd name="T10" fmla="*/ 5 w 8"/>
                    <a:gd name="T11" fmla="*/ 1 h 13"/>
                    <a:gd name="T12" fmla="*/ 3 w 8"/>
                    <a:gd name="T13" fmla="*/ 3 h 13"/>
                    <a:gd name="T14" fmla="*/ 1 w 8"/>
                    <a:gd name="T15" fmla="*/ 6 h 13"/>
                    <a:gd name="T16" fmla="*/ 0 w 8"/>
                    <a:gd name="T17" fmla="*/ 9 h 13"/>
                    <a:gd name="T18" fmla="*/ 0 w 8"/>
                    <a:gd name="T19" fmla="*/ 12 h 1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"/>
                    <a:gd name="T31" fmla="*/ 0 h 13"/>
                    <a:gd name="T32" fmla="*/ 8 w 8"/>
                    <a:gd name="T33" fmla="*/ 13 h 1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" h="13">
                      <a:moveTo>
                        <a:pt x="0" y="12"/>
                      </a:moveTo>
                      <a:lnTo>
                        <a:pt x="3" y="8"/>
                      </a:lnTo>
                      <a:lnTo>
                        <a:pt x="5" y="5"/>
                      </a:lnTo>
                      <a:lnTo>
                        <a:pt x="6" y="3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3" y="3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48" name="Freeform 22"/>
                <p:cNvSpPr>
                  <a:spLocks/>
                </p:cNvSpPr>
                <p:nvPr/>
              </p:nvSpPr>
              <p:spPr bwMode="auto">
                <a:xfrm>
                  <a:off x="750" y="2271"/>
                  <a:ext cx="11" cy="1"/>
                </a:xfrm>
                <a:custGeom>
                  <a:avLst/>
                  <a:gdLst>
                    <a:gd name="T0" fmla="*/ 0 w 11"/>
                    <a:gd name="T1" fmla="*/ 0 h 1"/>
                    <a:gd name="T2" fmla="*/ 3 w 11"/>
                    <a:gd name="T3" fmla="*/ 0 h 1"/>
                    <a:gd name="T4" fmla="*/ 7 w 11"/>
                    <a:gd name="T5" fmla="*/ 0 h 1"/>
                    <a:gd name="T6" fmla="*/ 10 w 11"/>
                    <a:gd name="T7" fmla="*/ 0 h 1"/>
                    <a:gd name="T8" fmla="*/ 7 w 11"/>
                    <a:gd name="T9" fmla="*/ 0 h 1"/>
                    <a:gd name="T10" fmla="*/ 4 w 11"/>
                    <a:gd name="T11" fmla="*/ 0 h 1"/>
                    <a:gd name="T12" fmla="*/ 2 w 11"/>
                    <a:gd name="T13" fmla="*/ 0 h 1"/>
                    <a:gd name="T14" fmla="*/ 0 w 11"/>
                    <a:gd name="T15" fmla="*/ 0 h 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1"/>
                    <a:gd name="T25" fmla="*/ 0 h 1"/>
                    <a:gd name="T26" fmla="*/ 11 w 11"/>
                    <a:gd name="T27" fmla="*/ 1 h 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1" h="1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7" y="0"/>
                      </a:lnTo>
                      <a:lnTo>
                        <a:pt x="10" y="0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12" name="Group 23"/>
            <p:cNvGrpSpPr>
              <a:grpSpLocks/>
            </p:cNvGrpSpPr>
            <p:nvPr/>
          </p:nvGrpSpPr>
          <p:grpSpPr bwMode="auto">
            <a:xfrm>
              <a:off x="613" y="2164"/>
              <a:ext cx="191" cy="136"/>
              <a:chOff x="613" y="2164"/>
              <a:chExt cx="191" cy="136"/>
            </a:xfrm>
          </p:grpSpPr>
          <p:grpSp>
            <p:nvGrpSpPr>
              <p:cNvPr id="101823" name="Group 24"/>
              <p:cNvGrpSpPr>
                <a:grpSpLocks/>
              </p:cNvGrpSpPr>
              <p:nvPr/>
            </p:nvGrpSpPr>
            <p:grpSpPr bwMode="auto">
              <a:xfrm>
                <a:off x="655" y="2164"/>
                <a:ext cx="106" cy="120"/>
                <a:chOff x="655" y="2164"/>
                <a:chExt cx="106" cy="120"/>
              </a:xfrm>
            </p:grpSpPr>
            <p:grpSp>
              <p:nvGrpSpPr>
                <p:cNvPr id="101825" name="Group 25"/>
                <p:cNvGrpSpPr>
                  <a:grpSpLocks/>
                </p:cNvGrpSpPr>
                <p:nvPr/>
              </p:nvGrpSpPr>
              <p:grpSpPr bwMode="auto">
                <a:xfrm>
                  <a:off x="655" y="2164"/>
                  <a:ext cx="106" cy="120"/>
                  <a:chOff x="655" y="2164"/>
                  <a:chExt cx="106" cy="120"/>
                </a:xfrm>
              </p:grpSpPr>
              <p:grpSp>
                <p:nvGrpSpPr>
                  <p:cNvPr id="101840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655" y="2164"/>
                    <a:ext cx="106" cy="27"/>
                    <a:chOff x="655" y="2164"/>
                    <a:chExt cx="106" cy="27"/>
                  </a:xfrm>
                </p:grpSpPr>
                <p:sp>
                  <p:nvSpPr>
                    <p:cNvPr id="101842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655" y="2164"/>
                      <a:ext cx="52" cy="27"/>
                    </a:xfrm>
                    <a:custGeom>
                      <a:avLst/>
                      <a:gdLst>
                        <a:gd name="T0" fmla="*/ 0 w 52"/>
                        <a:gd name="T1" fmla="*/ 0 h 27"/>
                        <a:gd name="T2" fmla="*/ 51 w 52"/>
                        <a:gd name="T3" fmla="*/ 0 h 27"/>
                        <a:gd name="T4" fmla="*/ 51 w 52"/>
                        <a:gd name="T5" fmla="*/ 26 h 27"/>
                        <a:gd name="T6" fmla="*/ 15 w 52"/>
                        <a:gd name="T7" fmla="*/ 26 h 27"/>
                        <a:gd name="T8" fmla="*/ 15 w 52"/>
                        <a:gd name="T9" fmla="*/ 13 h 27"/>
                        <a:gd name="T10" fmla="*/ 14 w 52"/>
                        <a:gd name="T11" fmla="*/ 11 h 27"/>
                        <a:gd name="T12" fmla="*/ 13 w 52"/>
                        <a:gd name="T13" fmla="*/ 9 h 27"/>
                        <a:gd name="T14" fmla="*/ 10 w 52"/>
                        <a:gd name="T15" fmla="*/ 9 h 27"/>
                        <a:gd name="T16" fmla="*/ 0 w 52"/>
                        <a:gd name="T17" fmla="*/ 9 h 27"/>
                        <a:gd name="T18" fmla="*/ 0 w 52"/>
                        <a:gd name="T19" fmla="*/ 0 h 27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2"/>
                        <a:gd name="T31" fmla="*/ 0 h 27"/>
                        <a:gd name="T32" fmla="*/ 52 w 52"/>
                        <a:gd name="T33" fmla="*/ 27 h 27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2" h="27">
                          <a:moveTo>
                            <a:pt x="0" y="0"/>
                          </a:moveTo>
                          <a:lnTo>
                            <a:pt x="51" y="0"/>
                          </a:lnTo>
                          <a:lnTo>
                            <a:pt x="51" y="26"/>
                          </a:lnTo>
                          <a:lnTo>
                            <a:pt x="15" y="26"/>
                          </a:lnTo>
                          <a:lnTo>
                            <a:pt x="15" y="13"/>
                          </a:lnTo>
                          <a:lnTo>
                            <a:pt x="14" y="11"/>
                          </a:lnTo>
                          <a:lnTo>
                            <a:pt x="13" y="9"/>
                          </a:lnTo>
                          <a:lnTo>
                            <a:pt x="10" y="9"/>
                          </a:lnTo>
                          <a:lnTo>
                            <a:pt x="0" y="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43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709" y="2164"/>
                      <a:ext cx="52" cy="27"/>
                    </a:xfrm>
                    <a:custGeom>
                      <a:avLst/>
                      <a:gdLst>
                        <a:gd name="T0" fmla="*/ 51 w 52"/>
                        <a:gd name="T1" fmla="*/ 0 h 27"/>
                        <a:gd name="T2" fmla="*/ 0 w 52"/>
                        <a:gd name="T3" fmla="*/ 0 h 27"/>
                        <a:gd name="T4" fmla="*/ 0 w 52"/>
                        <a:gd name="T5" fmla="*/ 26 h 27"/>
                        <a:gd name="T6" fmla="*/ 36 w 52"/>
                        <a:gd name="T7" fmla="*/ 26 h 27"/>
                        <a:gd name="T8" fmla="*/ 36 w 52"/>
                        <a:gd name="T9" fmla="*/ 13 h 27"/>
                        <a:gd name="T10" fmla="*/ 37 w 52"/>
                        <a:gd name="T11" fmla="*/ 11 h 27"/>
                        <a:gd name="T12" fmla="*/ 38 w 52"/>
                        <a:gd name="T13" fmla="*/ 9 h 27"/>
                        <a:gd name="T14" fmla="*/ 40 w 52"/>
                        <a:gd name="T15" fmla="*/ 9 h 27"/>
                        <a:gd name="T16" fmla="*/ 51 w 52"/>
                        <a:gd name="T17" fmla="*/ 9 h 27"/>
                        <a:gd name="T18" fmla="*/ 51 w 52"/>
                        <a:gd name="T19" fmla="*/ 0 h 27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2"/>
                        <a:gd name="T31" fmla="*/ 0 h 27"/>
                        <a:gd name="T32" fmla="*/ 52 w 52"/>
                        <a:gd name="T33" fmla="*/ 27 h 27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2" h="27">
                          <a:moveTo>
                            <a:pt x="51" y="0"/>
                          </a:moveTo>
                          <a:lnTo>
                            <a:pt x="0" y="0"/>
                          </a:lnTo>
                          <a:lnTo>
                            <a:pt x="0" y="26"/>
                          </a:lnTo>
                          <a:lnTo>
                            <a:pt x="36" y="26"/>
                          </a:lnTo>
                          <a:lnTo>
                            <a:pt x="36" y="13"/>
                          </a:lnTo>
                          <a:lnTo>
                            <a:pt x="37" y="11"/>
                          </a:lnTo>
                          <a:lnTo>
                            <a:pt x="38" y="9"/>
                          </a:lnTo>
                          <a:lnTo>
                            <a:pt x="40" y="9"/>
                          </a:lnTo>
                          <a:lnTo>
                            <a:pt x="51" y="9"/>
                          </a:lnTo>
                          <a:lnTo>
                            <a:pt x="51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84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661" y="2167"/>
                    <a:ext cx="87" cy="117"/>
                  </a:xfrm>
                  <a:prstGeom prst="ellipse">
                    <a:avLst/>
                  </a:prstGeom>
                  <a:solidFill>
                    <a:srgbClr val="3F5F00"/>
                  </a:solidFill>
                  <a:ln w="12700">
                    <a:solidFill>
                      <a:srgbClr val="DFFFB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1826" name="Group 30"/>
                <p:cNvGrpSpPr>
                  <a:grpSpLocks/>
                </p:cNvGrpSpPr>
                <p:nvPr/>
              </p:nvGrpSpPr>
              <p:grpSpPr bwMode="auto">
                <a:xfrm>
                  <a:off x="660" y="2169"/>
                  <a:ext cx="87" cy="107"/>
                  <a:chOff x="660" y="2169"/>
                  <a:chExt cx="87" cy="107"/>
                </a:xfrm>
              </p:grpSpPr>
              <p:sp>
                <p:nvSpPr>
                  <p:cNvPr id="101827" name="Freeform 31"/>
                  <p:cNvSpPr>
                    <a:spLocks/>
                  </p:cNvSpPr>
                  <p:nvPr/>
                </p:nvSpPr>
                <p:spPr bwMode="auto">
                  <a:xfrm>
                    <a:off x="722" y="2236"/>
                    <a:ext cx="25" cy="40"/>
                  </a:xfrm>
                  <a:custGeom>
                    <a:avLst/>
                    <a:gdLst>
                      <a:gd name="T0" fmla="*/ 0 w 25"/>
                      <a:gd name="T1" fmla="*/ 0 h 40"/>
                      <a:gd name="T2" fmla="*/ 5 w 25"/>
                      <a:gd name="T3" fmla="*/ 2 h 40"/>
                      <a:gd name="T4" fmla="*/ 5 w 25"/>
                      <a:gd name="T5" fmla="*/ 7 h 40"/>
                      <a:gd name="T6" fmla="*/ 11 w 25"/>
                      <a:gd name="T7" fmla="*/ 11 h 40"/>
                      <a:gd name="T8" fmla="*/ 20 w 25"/>
                      <a:gd name="T9" fmla="*/ 12 h 40"/>
                      <a:gd name="T10" fmla="*/ 24 w 25"/>
                      <a:gd name="T11" fmla="*/ 15 h 40"/>
                      <a:gd name="T12" fmla="*/ 23 w 25"/>
                      <a:gd name="T13" fmla="*/ 17 h 40"/>
                      <a:gd name="T14" fmla="*/ 23 w 25"/>
                      <a:gd name="T15" fmla="*/ 20 h 40"/>
                      <a:gd name="T16" fmla="*/ 21 w 25"/>
                      <a:gd name="T17" fmla="*/ 23 h 40"/>
                      <a:gd name="T18" fmla="*/ 20 w 25"/>
                      <a:gd name="T19" fmla="*/ 27 h 40"/>
                      <a:gd name="T20" fmla="*/ 18 w 25"/>
                      <a:gd name="T21" fmla="*/ 29 h 40"/>
                      <a:gd name="T22" fmla="*/ 16 w 25"/>
                      <a:gd name="T23" fmla="*/ 32 h 40"/>
                      <a:gd name="T24" fmla="*/ 14 w 25"/>
                      <a:gd name="T25" fmla="*/ 36 h 40"/>
                      <a:gd name="T26" fmla="*/ 11 w 25"/>
                      <a:gd name="T27" fmla="*/ 39 h 40"/>
                      <a:gd name="T28" fmla="*/ 3 w 25"/>
                      <a:gd name="T29" fmla="*/ 11 h 40"/>
                      <a:gd name="T30" fmla="*/ 0 w 25"/>
                      <a:gd name="T31" fmla="*/ 7 h 40"/>
                      <a:gd name="T32" fmla="*/ 0 w 25"/>
                      <a:gd name="T33" fmla="*/ 0 h 4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5"/>
                      <a:gd name="T52" fmla="*/ 0 h 40"/>
                      <a:gd name="T53" fmla="*/ 25 w 25"/>
                      <a:gd name="T54" fmla="*/ 40 h 4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5" h="40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5" y="7"/>
                        </a:lnTo>
                        <a:lnTo>
                          <a:pt x="11" y="11"/>
                        </a:lnTo>
                        <a:lnTo>
                          <a:pt x="20" y="12"/>
                        </a:lnTo>
                        <a:lnTo>
                          <a:pt x="24" y="15"/>
                        </a:lnTo>
                        <a:lnTo>
                          <a:pt x="23" y="17"/>
                        </a:lnTo>
                        <a:lnTo>
                          <a:pt x="23" y="20"/>
                        </a:lnTo>
                        <a:lnTo>
                          <a:pt x="21" y="23"/>
                        </a:lnTo>
                        <a:lnTo>
                          <a:pt x="20" y="27"/>
                        </a:lnTo>
                        <a:lnTo>
                          <a:pt x="18" y="29"/>
                        </a:lnTo>
                        <a:lnTo>
                          <a:pt x="16" y="32"/>
                        </a:lnTo>
                        <a:lnTo>
                          <a:pt x="14" y="36"/>
                        </a:lnTo>
                        <a:lnTo>
                          <a:pt x="11" y="39"/>
                        </a:lnTo>
                        <a:lnTo>
                          <a:pt x="3" y="11"/>
                        </a:lnTo>
                        <a:lnTo>
                          <a:pt x="0" y="7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828" name="Freeform 32"/>
                  <p:cNvSpPr>
                    <a:spLocks/>
                  </p:cNvSpPr>
                  <p:nvPr/>
                </p:nvSpPr>
                <p:spPr bwMode="auto">
                  <a:xfrm>
                    <a:off x="692" y="2230"/>
                    <a:ext cx="38" cy="46"/>
                  </a:xfrm>
                  <a:custGeom>
                    <a:avLst/>
                    <a:gdLst>
                      <a:gd name="T0" fmla="*/ 37 w 38"/>
                      <a:gd name="T1" fmla="*/ 45 h 46"/>
                      <a:gd name="T2" fmla="*/ 21 w 38"/>
                      <a:gd name="T3" fmla="*/ 45 h 46"/>
                      <a:gd name="T4" fmla="*/ 13 w 38"/>
                      <a:gd name="T5" fmla="*/ 45 h 46"/>
                      <a:gd name="T6" fmla="*/ 13 w 38"/>
                      <a:gd name="T7" fmla="*/ 37 h 46"/>
                      <a:gd name="T8" fmla="*/ 10 w 38"/>
                      <a:gd name="T9" fmla="*/ 25 h 46"/>
                      <a:gd name="T10" fmla="*/ 7 w 38"/>
                      <a:gd name="T11" fmla="*/ 15 h 46"/>
                      <a:gd name="T12" fmla="*/ 7 w 38"/>
                      <a:gd name="T13" fmla="*/ 8 h 46"/>
                      <a:gd name="T14" fmla="*/ 2 w 38"/>
                      <a:gd name="T15" fmla="*/ 5 h 46"/>
                      <a:gd name="T16" fmla="*/ 0 w 38"/>
                      <a:gd name="T17" fmla="*/ 0 h 46"/>
                      <a:gd name="T18" fmla="*/ 4 w 38"/>
                      <a:gd name="T19" fmla="*/ 3 h 46"/>
                      <a:gd name="T20" fmla="*/ 9 w 38"/>
                      <a:gd name="T21" fmla="*/ 5 h 46"/>
                      <a:gd name="T22" fmla="*/ 14 w 38"/>
                      <a:gd name="T23" fmla="*/ 7 h 46"/>
                      <a:gd name="T24" fmla="*/ 16 w 38"/>
                      <a:gd name="T25" fmla="*/ 7 h 46"/>
                      <a:gd name="T26" fmla="*/ 19 w 38"/>
                      <a:gd name="T27" fmla="*/ 7 h 46"/>
                      <a:gd name="T28" fmla="*/ 22 w 38"/>
                      <a:gd name="T29" fmla="*/ 7 h 46"/>
                      <a:gd name="T30" fmla="*/ 25 w 38"/>
                      <a:gd name="T31" fmla="*/ 5 h 46"/>
                      <a:gd name="T32" fmla="*/ 25 w 38"/>
                      <a:gd name="T33" fmla="*/ 12 h 46"/>
                      <a:gd name="T34" fmla="*/ 28 w 38"/>
                      <a:gd name="T35" fmla="*/ 17 h 46"/>
                      <a:gd name="T36" fmla="*/ 34 w 38"/>
                      <a:gd name="T37" fmla="*/ 34 h 46"/>
                      <a:gd name="T38" fmla="*/ 37 w 38"/>
                      <a:gd name="T39" fmla="*/ 45 h 4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38"/>
                      <a:gd name="T61" fmla="*/ 0 h 46"/>
                      <a:gd name="T62" fmla="*/ 38 w 38"/>
                      <a:gd name="T63" fmla="*/ 46 h 4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38" h="46">
                        <a:moveTo>
                          <a:pt x="37" y="45"/>
                        </a:moveTo>
                        <a:lnTo>
                          <a:pt x="21" y="45"/>
                        </a:lnTo>
                        <a:lnTo>
                          <a:pt x="13" y="45"/>
                        </a:lnTo>
                        <a:lnTo>
                          <a:pt x="13" y="37"/>
                        </a:lnTo>
                        <a:lnTo>
                          <a:pt x="10" y="25"/>
                        </a:lnTo>
                        <a:lnTo>
                          <a:pt x="7" y="15"/>
                        </a:lnTo>
                        <a:lnTo>
                          <a:pt x="7" y="8"/>
                        </a:lnTo>
                        <a:lnTo>
                          <a:pt x="2" y="5"/>
                        </a:lnTo>
                        <a:lnTo>
                          <a:pt x="0" y="0"/>
                        </a:lnTo>
                        <a:lnTo>
                          <a:pt x="4" y="3"/>
                        </a:lnTo>
                        <a:lnTo>
                          <a:pt x="9" y="5"/>
                        </a:lnTo>
                        <a:lnTo>
                          <a:pt x="14" y="7"/>
                        </a:lnTo>
                        <a:lnTo>
                          <a:pt x="16" y="7"/>
                        </a:lnTo>
                        <a:lnTo>
                          <a:pt x="19" y="7"/>
                        </a:lnTo>
                        <a:lnTo>
                          <a:pt x="22" y="7"/>
                        </a:lnTo>
                        <a:lnTo>
                          <a:pt x="25" y="5"/>
                        </a:lnTo>
                        <a:lnTo>
                          <a:pt x="25" y="12"/>
                        </a:lnTo>
                        <a:lnTo>
                          <a:pt x="28" y="17"/>
                        </a:lnTo>
                        <a:lnTo>
                          <a:pt x="34" y="34"/>
                        </a:lnTo>
                        <a:lnTo>
                          <a:pt x="37" y="45"/>
                        </a:lnTo>
                      </a:path>
                    </a:pathLst>
                  </a:custGeom>
                  <a:solidFill>
                    <a:srgbClr val="D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829" name="Freeform 33"/>
                  <p:cNvSpPr>
                    <a:spLocks/>
                  </p:cNvSpPr>
                  <p:nvPr/>
                </p:nvSpPr>
                <p:spPr bwMode="auto">
                  <a:xfrm>
                    <a:off x="685" y="2173"/>
                    <a:ext cx="41" cy="58"/>
                  </a:xfrm>
                  <a:custGeom>
                    <a:avLst/>
                    <a:gdLst>
                      <a:gd name="T0" fmla="*/ 4 w 41"/>
                      <a:gd name="T1" fmla="*/ 45 h 58"/>
                      <a:gd name="T2" fmla="*/ 4 w 41"/>
                      <a:gd name="T3" fmla="*/ 39 h 58"/>
                      <a:gd name="T4" fmla="*/ 1 w 41"/>
                      <a:gd name="T5" fmla="*/ 31 h 58"/>
                      <a:gd name="T6" fmla="*/ 0 w 41"/>
                      <a:gd name="T7" fmla="*/ 19 h 58"/>
                      <a:gd name="T8" fmla="*/ 5 w 41"/>
                      <a:gd name="T9" fmla="*/ 8 h 58"/>
                      <a:gd name="T10" fmla="*/ 12 w 41"/>
                      <a:gd name="T11" fmla="*/ 3 h 58"/>
                      <a:gd name="T12" fmla="*/ 20 w 41"/>
                      <a:gd name="T13" fmla="*/ 0 h 58"/>
                      <a:gd name="T14" fmla="*/ 28 w 41"/>
                      <a:gd name="T15" fmla="*/ 0 h 58"/>
                      <a:gd name="T16" fmla="*/ 33 w 41"/>
                      <a:gd name="T17" fmla="*/ 4 h 58"/>
                      <a:gd name="T18" fmla="*/ 38 w 41"/>
                      <a:gd name="T19" fmla="*/ 13 h 58"/>
                      <a:gd name="T20" fmla="*/ 40 w 41"/>
                      <a:gd name="T21" fmla="*/ 21 h 58"/>
                      <a:gd name="T22" fmla="*/ 39 w 41"/>
                      <a:gd name="T23" fmla="*/ 31 h 58"/>
                      <a:gd name="T24" fmla="*/ 38 w 41"/>
                      <a:gd name="T25" fmla="*/ 39 h 58"/>
                      <a:gd name="T26" fmla="*/ 38 w 41"/>
                      <a:gd name="T27" fmla="*/ 42 h 58"/>
                      <a:gd name="T28" fmla="*/ 37 w 41"/>
                      <a:gd name="T29" fmla="*/ 45 h 58"/>
                      <a:gd name="T30" fmla="*/ 35 w 41"/>
                      <a:gd name="T31" fmla="*/ 48 h 58"/>
                      <a:gd name="T32" fmla="*/ 33 w 41"/>
                      <a:gd name="T33" fmla="*/ 49 h 58"/>
                      <a:gd name="T34" fmla="*/ 31 w 41"/>
                      <a:gd name="T35" fmla="*/ 50 h 58"/>
                      <a:gd name="T36" fmla="*/ 31 w 41"/>
                      <a:gd name="T37" fmla="*/ 55 h 58"/>
                      <a:gd name="T38" fmla="*/ 28 w 41"/>
                      <a:gd name="T39" fmla="*/ 57 h 58"/>
                      <a:gd name="T40" fmla="*/ 26 w 41"/>
                      <a:gd name="T41" fmla="*/ 57 h 58"/>
                      <a:gd name="T42" fmla="*/ 21 w 41"/>
                      <a:gd name="T43" fmla="*/ 57 h 58"/>
                      <a:gd name="T44" fmla="*/ 16 w 41"/>
                      <a:gd name="T45" fmla="*/ 55 h 58"/>
                      <a:gd name="T46" fmla="*/ 10 w 41"/>
                      <a:gd name="T47" fmla="*/ 53 h 58"/>
                      <a:gd name="T48" fmla="*/ 6 w 41"/>
                      <a:gd name="T49" fmla="*/ 50 h 58"/>
                      <a:gd name="T50" fmla="*/ 4 w 41"/>
                      <a:gd name="T51" fmla="*/ 45 h 58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41"/>
                      <a:gd name="T79" fmla="*/ 0 h 58"/>
                      <a:gd name="T80" fmla="*/ 41 w 41"/>
                      <a:gd name="T81" fmla="*/ 58 h 58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41" h="58">
                        <a:moveTo>
                          <a:pt x="4" y="45"/>
                        </a:moveTo>
                        <a:lnTo>
                          <a:pt x="4" y="39"/>
                        </a:lnTo>
                        <a:lnTo>
                          <a:pt x="1" y="31"/>
                        </a:lnTo>
                        <a:lnTo>
                          <a:pt x="0" y="19"/>
                        </a:lnTo>
                        <a:lnTo>
                          <a:pt x="5" y="8"/>
                        </a:lnTo>
                        <a:lnTo>
                          <a:pt x="12" y="3"/>
                        </a:lnTo>
                        <a:lnTo>
                          <a:pt x="20" y="0"/>
                        </a:lnTo>
                        <a:lnTo>
                          <a:pt x="28" y="0"/>
                        </a:lnTo>
                        <a:lnTo>
                          <a:pt x="33" y="4"/>
                        </a:lnTo>
                        <a:lnTo>
                          <a:pt x="38" y="13"/>
                        </a:lnTo>
                        <a:lnTo>
                          <a:pt x="40" y="21"/>
                        </a:lnTo>
                        <a:lnTo>
                          <a:pt x="39" y="31"/>
                        </a:lnTo>
                        <a:lnTo>
                          <a:pt x="38" y="39"/>
                        </a:lnTo>
                        <a:lnTo>
                          <a:pt x="38" y="42"/>
                        </a:lnTo>
                        <a:lnTo>
                          <a:pt x="37" y="45"/>
                        </a:lnTo>
                        <a:lnTo>
                          <a:pt x="35" y="48"/>
                        </a:lnTo>
                        <a:lnTo>
                          <a:pt x="33" y="49"/>
                        </a:lnTo>
                        <a:lnTo>
                          <a:pt x="31" y="50"/>
                        </a:lnTo>
                        <a:lnTo>
                          <a:pt x="31" y="55"/>
                        </a:lnTo>
                        <a:lnTo>
                          <a:pt x="28" y="57"/>
                        </a:lnTo>
                        <a:lnTo>
                          <a:pt x="26" y="57"/>
                        </a:lnTo>
                        <a:lnTo>
                          <a:pt x="21" y="57"/>
                        </a:lnTo>
                        <a:lnTo>
                          <a:pt x="16" y="55"/>
                        </a:lnTo>
                        <a:lnTo>
                          <a:pt x="10" y="53"/>
                        </a:lnTo>
                        <a:lnTo>
                          <a:pt x="6" y="50"/>
                        </a:lnTo>
                        <a:lnTo>
                          <a:pt x="4" y="45"/>
                        </a:lnTo>
                      </a:path>
                    </a:pathLst>
                  </a:custGeom>
                  <a:solidFill>
                    <a:srgbClr val="B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830" name="Freeform 34"/>
                  <p:cNvSpPr>
                    <a:spLocks/>
                  </p:cNvSpPr>
                  <p:nvPr/>
                </p:nvSpPr>
                <p:spPr bwMode="auto">
                  <a:xfrm>
                    <a:off x="685" y="2200"/>
                    <a:ext cx="28" cy="38"/>
                  </a:xfrm>
                  <a:custGeom>
                    <a:avLst/>
                    <a:gdLst>
                      <a:gd name="T0" fmla="*/ 8 w 28"/>
                      <a:gd name="T1" fmla="*/ 0 h 38"/>
                      <a:gd name="T2" fmla="*/ 10 w 28"/>
                      <a:gd name="T3" fmla="*/ 7 h 38"/>
                      <a:gd name="T4" fmla="*/ 12 w 28"/>
                      <a:gd name="T5" fmla="*/ 12 h 38"/>
                      <a:gd name="T6" fmla="*/ 13 w 28"/>
                      <a:gd name="T7" fmla="*/ 16 h 38"/>
                      <a:gd name="T8" fmla="*/ 15 w 28"/>
                      <a:gd name="T9" fmla="*/ 21 h 38"/>
                      <a:gd name="T10" fmla="*/ 15 w 28"/>
                      <a:gd name="T11" fmla="*/ 22 h 38"/>
                      <a:gd name="T12" fmla="*/ 18 w 28"/>
                      <a:gd name="T13" fmla="*/ 24 h 38"/>
                      <a:gd name="T14" fmla="*/ 19 w 28"/>
                      <a:gd name="T15" fmla="*/ 25 h 38"/>
                      <a:gd name="T16" fmla="*/ 21 w 28"/>
                      <a:gd name="T17" fmla="*/ 25 h 38"/>
                      <a:gd name="T18" fmla="*/ 22 w 28"/>
                      <a:gd name="T19" fmla="*/ 25 h 38"/>
                      <a:gd name="T20" fmla="*/ 24 w 28"/>
                      <a:gd name="T21" fmla="*/ 25 h 38"/>
                      <a:gd name="T22" fmla="*/ 25 w 28"/>
                      <a:gd name="T23" fmla="*/ 25 h 38"/>
                      <a:gd name="T24" fmla="*/ 27 w 28"/>
                      <a:gd name="T25" fmla="*/ 25 h 38"/>
                      <a:gd name="T26" fmla="*/ 25 w 28"/>
                      <a:gd name="T27" fmla="*/ 28 h 38"/>
                      <a:gd name="T28" fmla="*/ 22 w 28"/>
                      <a:gd name="T29" fmla="*/ 30 h 38"/>
                      <a:gd name="T30" fmla="*/ 20 w 28"/>
                      <a:gd name="T31" fmla="*/ 32 h 38"/>
                      <a:gd name="T32" fmla="*/ 19 w 28"/>
                      <a:gd name="T33" fmla="*/ 35 h 38"/>
                      <a:gd name="T34" fmla="*/ 17 w 28"/>
                      <a:gd name="T35" fmla="*/ 36 h 38"/>
                      <a:gd name="T36" fmla="*/ 14 w 28"/>
                      <a:gd name="T37" fmla="*/ 37 h 38"/>
                      <a:gd name="T38" fmla="*/ 9 w 28"/>
                      <a:gd name="T39" fmla="*/ 37 h 38"/>
                      <a:gd name="T40" fmla="*/ 2 w 28"/>
                      <a:gd name="T41" fmla="*/ 31 h 38"/>
                      <a:gd name="T42" fmla="*/ 0 w 28"/>
                      <a:gd name="T43" fmla="*/ 27 h 38"/>
                      <a:gd name="T44" fmla="*/ 3 w 28"/>
                      <a:gd name="T45" fmla="*/ 17 h 38"/>
                      <a:gd name="T46" fmla="*/ 5 w 28"/>
                      <a:gd name="T47" fmla="*/ 8 h 38"/>
                      <a:gd name="T48" fmla="*/ 8 w 28"/>
                      <a:gd name="T49" fmla="*/ 0 h 38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28"/>
                      <a:gd name="T76" fmla="*/ 0 h 38"/>
                      <a:gd name="T77" fmla="*/ 28 w 28"/>
                      <a:gd name="T78" fmla="*/ 38 h 38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28" h="38">
                        <a:moveTo>
                          <a:pt x="8" y="0"/>
                        </a:moveTo>
                        <a:lnTo>
                          <a:pt x="10" y="7"/>
                        </a:lnTo>
                        <a:lnTo>
                          <a:pt x="12" y="12"/>
                        </a:lnTo>
                        <a:lnTo>
                          <a:pt x="13" y="16"/>
                        </a:lnTo>
                        <a:lnTo>
                          <a:pt x="15" y="21"/>
                        </a:lnTo>
                        <a:lnTo>
                          <a:pt x="15" y="22"/>
                        </a:lnTo>
                        <a:lnTo>
                          <a:pt x="18" y="24"/>
                        </a:lnTo>
                        <a:lnTo>
                          <a:pt x="19" y="25"/>
                        </a:lnTo>
                        <a:lnTo>
                          <a:pt x="21" y="25"/>
                        </a:lnTo>
                        <a:lnTo>
                          <a:pt x="22" y="25"/>
                        </a:lnTo>
                        <a:lnTo>
                          <a:pt x="24" y="25"/>
                        </a:lnTo>
                        <a:lnTo>
                          <a:pt x="25" y="25"/>
                        </a:lnTo>
                        <a:lnTo>
                          <a:pt x="27" y="25"/>
                        </a:lnTo>
                        <a:lnTo>
                          <a:pt x="25" y="28"/>
                        </a:lnTo>
                        <a:lnTo>
                          <a:pt x="22" y="30"/>
                        </a:lnTo>
                        <a:lnTo>
                          <a:pt x="20" y="32"/>
                        </a:lnTo>
                        <a:lnTo>
                          <a:pt x="19" y="35"/>
                        </a:lnTo>
                        <a:lnTo>
                          <a:pt x="17" y="36"/>
                        </a:lnTo>
                        <a:lnTo>
                          <a:pt x="14" y="37"/>
                        </a:lnTo>
                        <a:lnTo>
                          <a:pt x="9" y="37"/>
                        </a:lnTo>
                        <a:lnTo>
                          <a:pt x="2" y="31"/>
                        </a:lnTo>
                        <a:lnTo>
                          <a:pt x="0" y="27"/>
                        </a:lnTo>
                        <a:lnTo>
                          <a:pt x="3" y="17"/>
                        </a:lnTo>
                        <a:lnTo>
                          <a:pt x="5" y="8"/>
                        </a:lnTo>
                        <a:lnTo>
                          <a:pt x="8" y="0"/>
                        </a:lnTo>
                      </a:path>
                    </a:pathLst>
                  </a:custGeom>
                  <a:solidFill>
                    <a:srgbClr val="3F5F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01831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705" y="2188"/>
                    <a:ext cx="20" cy="29"/>
                    <a:chOff x="705" y="2188"/>
                    <a:chExt cx="20" cy="29"/>
                  </a:xfrm>
                </p:grpSpPr>
                <p:sp>
                  <p:nvSpPr>
                    <p:cNvPr id="101834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714" y="2211"/>
                      <a:ext cx="5" cy="6"/>
                    </a:xfrm>
                    <a:custGeom>
                      <a:avLst/>
                      <a:gdLst>
                        <a:gd name="T0" fmla="*/ 0 w 5"/>
                        <a:gd name="T1" fmla="*/ 3 h 6"/>
                        <a:gd name="T2" fmla="*/ 0 w 5"/>
                        <a:gd name="T3" fmla="*/ 5 h 6"/>
                        <a:gd name="T4" fmla="*/ 1 w 5"/>
                        <a:gd name="T5" fmla="*/ 5 h 6"/>
                        <a:gd name="T6" fmla="*/ 2 w 5"/>
                        <a:gd name="T7" fmla="*/ 5 h 6"/>
                        <a:gd name="T8" fmla="*/ 3 w 5"/>
                        <a:gd name="T9" fmla="*/ 5 h 6"/>
                        <a:gd name="T10" fmla="*/ 4 w 5"/>
                        <a:gd name="T11" fmla="*/ 5 h 6"/>
                        <a:gd name="T12" fmla="*/ 4 w 5"/>
                        <a:gd name="T13" fmla="*/ 3 h 6"/>
                        <a:gd name="T14" fmla="*/ 3 w 5"/>
                        <a:gd name="T15" fmla="*/ 2 h 6"/>
                        <a:gd name="T16" fmla="*/ 2 w 5"/>
                        <a:gd name="T17" fmla="*/ 0 h 6"/>
                        <a:gd name="T18" fmla="*/ 1 w 5"/>
                        <a:gd name="T19" fmla="*/ 0 h 6"/>
                        <a:gd name="T20" fmla="*/ 1 w 5"/>
                        <a:gd name="T21" fmla="*/ 2 h 6"/>
                        <a:gd name="T22" fmla="*/ 0 w 5"/>
                        <a:gd name="T23" fmla="*/ 3 h 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5"/>
                        <a:gd name="T37" fmla="*/ 0 h 6"/>
                        <a:gd name="T38" fmla="*/ 5 w 5"/>
                        <a:gd name="T39" fmla="*/ 6 h 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5" h="6">
                          <a:moveTo>
                            <a:pt x="0" y="3"/>
                          </a:moveTo>
                          <a:lnTo>
                            <a:pt x="0" y="5"/>
                          </a:lnTo>
                          <a:lnTo>
                            <a:pt x="1" y="5"/>
                          </a:lnTo>
                          <a:lnTo>
                            <a:pt x="2" y="5"/>
                          </a:lnTo>
                          <a:lnTo>
                            <a:pt x="3" y="5"/>
                          </a:lnTo>
                          <a:lnTo>
                            <a:pt x="4" y="5"/>
                          </a:lnTo>
                          <a:lnTo>
                            <a:pt x="4" y="3"/>
                          </a:lnTo>
                          <a:lnTo>
                            <a:pt x="3" y="2"/>
                          </a:lnTo>
                          <a:lnTo>
                            <a:pt x="2" y="0"/>
                          </a:lnTo>
                          <a:lnTo>
                            <a:pt x="1" y="0"/>
                          </a:lnTo>
                          <a:lnTo>
                            <a:pt x="1" y="2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35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715" y="2204"/>
                      <a:ext cx="2" cy="7"/>
                    </a:xfrm>
                    <a:custGeom>
                      <a:avLst/>
                      <a:gdLst>
                        <a:gd name="T0" fmla="*/ 0 w 2"/>
                        <a:gd name="T1" fmla="*/ 6 h 7"/>
                        <a:gd name="T2" fmla="*/ 0 w 2"/>
                        <a:gd name="T3" fmla="*/ 3 h 7"/>
                        <a:gd name="T4" fmla="*/ 0 w 2"/>
                        <a:gd name="T5" fmla="*/ 0 h 7"/>
                        <a:gd name="T6" fmla="*/ 1 w 2"/>
                        <a:gd name="T7" fmla="*/ 0 h 7"/>
                        <a:gd name="T8" fmla="*/ 1 w 2"/>
                        <a:gd name="T9" fmla="*/ 3 h 7"/>
                        <a:gd name="T10" fmla="*/ 1 w 2"/>
                        <a:gd name="T11" fmla="*/ 6 h 7"/>
                        <a:gd name="T12" fmla="*/ 1 w 2"/>
                        <a:gd name="T13" fmla="*/ 3 h 7"/>
                        <a:gd name="T14" fmla="*/ 1 w 2"/>
                        <a:gd name="T15" fmla="*/ 6 h 7"/>
                        <a:gd name="T16" fmla="*/ 0 w 2"/>
                        <a:gd name="T17" fmla="*/ 6 h 7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2"/>
                        <a:gd name="T28" fmla="*/ 0 h 7"/>
                        <a:gd name="T29" fmla="*/ 2 w 2"/>
                        <a:gd name="T30" fmla="*/ 7 h 7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2" h="7">
                          <a:moveTo>
                            <a:pt x="0" y="6"/>
                          </a:moveTo>
                          <a:lnTo>
                            <a:pt x="0" y="3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3"/>
                          </a:lnTo>
                          <a:lnTo>
                            <a:pt x="1" y="6"/>
                          </a:lnTo>
                          <a:lnTo>
                            <a:pt x="1" y="3"/>
                          </a:lnTo>
                          <a:lnTo>
                            <a:pt x="1" y="6"/>
                          </a:lnTo>
                          <a:lnTo>
                            <a:pt x="0" y="6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36" name="Freeform 38"/>
                    <p:cNvSpPr>
                      <a:spLocks/>
                    </p:cNvSpPr>
                    <p:nvPr/>
                  </p:nvSpPr>
                  <p:spPr bwMode="auto">
                    <a:xfrm>
                      <a:off x="705" y="2193"/>
                      <a:ext cx="8" cy="9"/>
                    </a:xfrm>
                    <a:custGeom>
                      <a:avLst/>
                      <a:gdLst>
                        <a:gd name="T0" fmla="*/ 0 w 8"/>
                        <a:gd name="T1" fmla="*/ 2 h 9"/>
                        <a:gd name="T2" fmla="*/ 1 w 8"/>
                        <a:gd name="T3" fmla="*/ 1 h 9"/>
                        <a:gd name="T4" fmla="*/ 2 w 8"/>
                        <a:gd name="T5" fmla="*/ 0 h 9"/>
                        <a:gd name="T6" fmla="*/ 3 w 8"/>
                        <a:gd name="T7" fmla="*/ 0 h 9"/>
                        <a:gd name="T8" fmla="*/ 4 w 8"/>
                        <a:gd name="T9" fmla="*/ 0 h 9"/>
                        <a:gd name="T10" fmla="*/ 6 w 8"/>
                        <a:gd name="T11" fmla="*/ 1 h 9"/>
                        <a:gd name="T12" fmla="*/ 6 w 8"/>
                        <a:gd name="T13" fmla="*/ 2 h 9"/>
                        <a:gd name="T14" fmla="*/ 7 w 8"/>
                        <a:gd name="T15" fmla="*/ 4 h 9"/>
                        <a:gd name="T16" fmla="*/ 7 w 8"/>
                        <a:gd name="T17" fmla="*/ 6 h 9"/>
                        <a:gd name="T18" fmla="*/ 7 w 8"/>
                        <a:gd name="T19" fmla="*/ 8 h 9"/>
                        <a:gd name="T20" fmla="*/ 6 w 8"/>
                        <a:gd name="T21" fmla="*/ 8 h 9"/>
                        <a:gd name="T22" fmla="*/ 5 w 8"/>
                        <a:gd name="T23" fmla="*/ 8 h 9"/>
                        <a:gd name="T24" fmla="*/ 5 w 8"/>
                        <a:gd name="T25" fmla="*/ 6 h 9"/>
                        <a:gd name="T26" fmla="*/ 6 w 8"/>
                        <a:gd name="T27" fmla="*/ 4 h 9"/>
                        <a:gd name="T28" fmla="*/ 6 w 8"/>
                        <a:gd name="T29" fmla="*/ 2 h 9"/>
                        <a:gd name="T30" fmla="*/ 5 w 8"/>
                        <a:gd name="T31" fmla="*/ 1 h 9"/>
                        <a:gd name="T32" fmla="*/ 2 w 8"/>
                        <a:gd name="T33" fmla="*/ 1 h 9"/>
                        <a:gd name="T34" fmla="*/ 0 w 8"/>
                        <a:gd name="T35" fmla="*/ 2 h 9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w 8"/>
                        <a:gd name="T55" fmla="*/ 0 h 9"/>
                        <a:gd name="T56" fmla="*/ 8 w 8"/>
                        <a:gd name="T57" fmla="*/ 9 h 9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T54" t="T55" r="T56" b="T57"/>
                      <a:pathLst>
                        <a:path w="8" h="9">
                          <a:moveTo>
                            <a:pt x="0" y="2"/>
                          </a:moveTo>
                          <a:lnTo>
                            <a:pt x="1" y="1"/>
                          </a:lnTo>
                          <a:lnTo>
                            <a:pt x="2" y="0"/>
                          </a:lnTo>
                          <a:lnTo>
                            <a:pt x="3" y="0"/>
                          </a:lnTo>
                          <a:lnTo>
                            <a:pt x="4" y="0"/>
                          </a:lnTo>
                          <a:lnTo>
                            <a:pt x="6" y="1"/>
                          </a:lnTo>
                          <a:lnTo>
                            <a:pt x="6" y="2"/>
                          </a:lnTo>
                          <a:lnTo>
                            <a:pt x="7" y="4"/>
                          </a:lnTo>
                          <a:lnTo>
                            <a:pt x="7" y="6"/>
                          </a:lnTo>
                          <a:lnTo>
                            <a:pt x="7" y="8"/>
                          </a:lnTo>
                          <a:lnTo>
                            <a:pt x="6" y="8"/>
                          </a:lnTo>
                          <a:lnTo>
                            <a:pt x="5" y="8"/>
                          </a:lnTo>
                          <a:lnTo>
                            <a:pt x="5" y="6"/>
                          </a:lnTo>
                          <a:lnTo>
                            <a:pt x="6" y="4"/>
                          </a:lnTo>
                          <a:lnTo>
                            <a:pt x="6" y="2"/>
                          </a:lnTo>
                          <a:lnTo>
                            <a:pt x="5" y="1"/>
                          </a:lnTo>
                          <a:lnTo>
                            <a:pt x="2" y="1"/>
                          </a:lnTo>
                          <a:lnTo>
                            <a:pt x="0" y="2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37" name="Freeform 39"/>
                    <p:cNvSpPr>
                      <a:spLocks/>
                    </p:cNvSpPr>
                    <p:nvPr/>
                  </p:nvSpPr>
                  <p:spPr bwMode="auto">
                    <a:xfrm>
                      <a:off x="720" y="2188"/>
                      <a:ext cx="5" cy="6"/>
                    </a:xfrm>
                    <a:custGeom>
                      <a:avLst/>
                      <a:gdLst>
                        <a:gd name="T0" fmla="*/ 0 w 5"/>
                        <a:gd name="T1" fmla="*/ 0 h 6"/>
                        <a:gd name="T2" fmla="*/ 1 w 5"/>
                        <a:gd name="T3" fmla="*/ 3 h 6"/>
                        <a:gd name="T4" fmla="*/ 2 w 5"/>
                        <a:gd name="T5" fmla="*/ 5 h 6"/>
                        <a:gd name="T6" fmla="*/ 3 w 5"/>
                        <a:gd name="T7" fmla="*/ 5 h 6"/>
                        <a:gd name="T8" fmla="*/ 4 w 5"/>
                        <a:gd name="T9" fmla="*/ 2 h 6"/>
                        <a:gd name="T10" fmla="*/ 4 w 5"/>
                        <a:gd name="T11" fmla="*/ 0 h 6"/>
                        <a:gd name="T12" fmla="*/ 3 w 5"/>
                        <a:gd name="T13" fmla="*/ 2 h 6"/>
                        <a:gd name="T14" fmla="*/ 2 w 5"/>
                        <a:gd name="T15" fmla="*/ 2 h 6"/>
                        <a:gd name="T16" fmla="*/ 1 w 5"/>
                        <a:gd name="T17" fmla="*/ 0 h 6"/>
                        <a:gd name="T18" fmla="*/ 0 w 5"/>
                        <a:gd name="T19" fmla="*/ 0 h 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"/>
                        <a:gd name="T31" fmla="*/ 0 h 6"/>
                        <a:gd name="T32" fmla="*/ 5 w 5"/>
                        <a:gd name="T33" fmla="*/ 6 h 6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" h="6">
                          <a:moveTo>
                            <a:pt x="0" y="0"/>
                          </a:moveTo>
                          <a:lnTo>
                            <a:pt x="1" y="3"/>
                          </a:lnTo>
                          <a:lnTo>
                            <a:pt x="2" y="5"/>
                          </a:lnTo>
                          <a:lnTo>
                            <a:pt x="3" y="5"/>
                          </a:lnTo>
                          <a:lnTo>
                            <a:pt x="4" y="2"/>
                          </a:lnTo>
                          <a:lnTo>
                            <a:pt x="4" y="0"/>
                          </a:lnTo>
                          <a:lnTo>
                            <a:pt x="3" y="2"/>
                          </a:lnTo>
                          <a:lnTo>
                            <a:pt x="2" y="2"/>
                          </a:lnTo>
                          <a:lnTo>
                            <a:pt x="1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38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707" y="2191"/>
                      <a:ext cx="2" cy="7"/>
                    </a:xfrm>
                    <a:custGeom>
                      <a:avLst/>
                      <a:gdLst>
                        <a:gd name="T0" fmla="*/ 1 w 2"/>
                        <a:gd name="T1" fmla="*/ 3 h 7"/>
                        <a:gd name="T2" fmla="*/ 1 w 2"/>
                        <a:gd name="T3" fmla="*/ 6 h 7"/>
                        <a:gd name="T4" fmla="*/ 0 w 2"/>
                        <a:gd name="T5" fmla="*/ 6 h 7"/>
                        <a:gd name="T6" fmla="*/ 0 w 2"/>
                        <a:gd name="T7" fmla="*/ 3 h 7"/>
                        <a:gd name="T8" fmla="*/ 0 w 2"/>
                        <a:gd name="T9" fmla="*/ 0 h 7"/>
                        <a:gd name="T10" fmla="*/ 1 w 2"/>
                        <a:gd name="T11" fmla="*/ 0 h 7"/>
                        <a:gd name="T12" fmla="*/ 1 w 2"/>
                        <a:gd name="T13" fmla="*/ 3 h 7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2"/>
                        <a:gd name="T22" fmla="*/ 0 h 7"/>
                        <a:gd name="T23" fmla="*/ 2 w 2"/>
                        <a:gd name="T24" fmla="*/ 7 h 7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2" h="7">
                          <a:moveTo>
                            <a:pt x="1" y="3"/>
                          </a:moveTo>
                          <a:lnTo>
                            <a:pt x="1" y="6"/>
                          </a:lnTo>
                          <a:lnTo>
                            <a:pt x="0" y="6"/>
                          </a:lnTo>
                          <a:lnTo>
                            <a:pt x="0" y="3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1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839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721" y="2191"/>
                      <a:ext cx="2" cy="7"/>
                    </a:xfrm>
                    <a:custGeom>
                      <a:avLst/>
                      <a:gdLst>
                        <a:gd name="T0" fmla="*/ 0 w 2"/>
                        <a:gd name="T1" fmla="*/ 3 h 7"/>
                        <a:gd name="T2" fmla="*/ 0 w 2"/>
                        <a:gd name="T3" fmla="*/ 6 h 7"/>
                        <a:gd name="T4" fmla="*/ 1 w 2"/>
                        <a:gd name="T5" fmla="*/ 6 h 7"/>
                        <a:gd name="T6" fmla="*/ 1 w 2"/>
                        <a:gd name="T7" fmla="*/ 3 h 7"/>
                        <a:gd name="T8" fmla="*/ 1 w 2"/>
                        <a:gd name="T9" fmla="*/ 0 h 7"/>
                        <a:gd name="T10" fmla="*/ 0 w 2"/>
                        <a:gd name="T11" fmla="*/ 0 h 7"/>
                        <a:gd name="T12" fmla="*/ 0 w 2"/>
                        <a:gd name="T13" fmla="*/ 3 h 7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2"/>
                        <a:gd name="T22" fmla="*/ 0 h 7"/>
                        <a:gd name="T23" fmla="*/ 2 w 2"/>
                        <a:gd name="T24" fmla="*/ 7 h 7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2" h="7">
                          <a:moveTo>
                            <a:pt x="0" y="3"/>
                          </a:moveTo>
                          <a:lnTo>
                            <a:pt x="0" y="6"/>
                          </a:lnTo>
                          <a:lnTo>
                            <a:pt x="1" y="6"/>
                          </a:lnTo>
                          <a:lnTo>
                            <a:pt x="1" y="3"/>
                          </a:lnTo>
                          <a:lnTo>
                            <a:pt x="1" y="0"/>
                          </a:lnTo>
                          <a:lnTo>
                            <a:pt x="0" y="0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832" name="Freeform 42"/>
                  <p:cNvSpPr>
                    <a:spLocks/>
                  </p:cNvSpPr>
                  <p:nvPr/>
                </p:nvSpPr>
                <p:spPr bwMode="auto">
                  <a:xfrm>
                    <a:off x="670" y="2169"/>
                    <a:ext cx="65" cy="46"/>
                  </a:xfrm>
                  <a:custGeom>
                    <a:avLst/>
                    <a:gdLst>
                      <a:gd name="T0" fmla="*/ 32 w 65"/>
                      <a:gd name="T1" fmla="*/ 1 h 46"/>
                      <a:gd name="T2" fmla="*/ 25 w 65"/>
                      <a:gd name="T3" fmla="*/ 2 h 46"/>
                      <a:gd name="T4" fmla="*/ 20 w 65"/>
                      <a:gd name="T5" fmla="*/ 4 h 46"/>
                      <a:gd name="T6" fmla="*/ 12 w 65"/>
                      <a:gd name="T7" fmla="*/ 9 h 46"/>
                      <a:gd name="T8" fmla="*/ 8 w 65"/>
                      <a:gd name="T9" fmla="*/ 16 h 46"/>
                      <a:gd name="T10" fmla="*/ 5 w 65"/>
                      <a:gd name="T11" fmla="*/ 22 h 46"/>
                      <a:gd name="T12" fmla="*/ 2 w 65"/>
                      <a:gd name="T13" fmla="*/ 25 h 46"/>
                      <a:gd name="T14" fmla="*/ 0 w 65"/>
                      <a:gd name="T15" fmla="*/ 29 h 46"/>
                      <a:gd name="T16" fmla="*/ 3 w 65"/>
                      <a:gd name="T17" fmla="*/ 33 h 46"/>
                      <a:gd name="T18" fmla="*/ 5 w 65"/>
                      <a:gd name="T19" fmla="*/ 36 h 46"/>
                      <a:gd name="T20" fmla="*/ 11 w 65"/>
                      <a:gd name="T21" fmla="*/ 38 h 46"/>
                      <a:gd name="T22" fmla="*/ 16 w 65"/>
                      <a:gd name="T23" fmla="*/ 41 h 46"/>
                      <a:gd name="T24" fmla="*/ 19 w 65"/>
                      <a:gd name="T25" fmla="*/ 42 h 46"/>
                      <a:gd name="T26" fmla="*/ 24 w 65"/>
                      <a:gd name="T27" fmla="*/ 45 h 46"/>
                      <a:gd name="T28" fmla="*/ 28 w 65"/>
                      <a:gd name="T29" fmla="*/ 44 h 46"/>
                      <a:gd name="T30" fmla="*/ 26 w 65"/>
                      <a:gd name="T31" fmla="*/ 31 h 46"/>
                      <a:gd name="T32" fmla="*/ 28 w 65"/>
                      <a:gd name="T33" fmla="*/ 20 h 46"/>
                      <a:gd name="T34" fmla="*/ 30 w 65"/>
                      <a:gd name="T35" fmla="*/ 13 h 46"/>
                      <a:gd name="T36" fmla="*/ 36 w 65"/>
                      <a:gd name="T37" fmla="*/ 8 h 46"/>
                      <a:gd name="T38" fmla="*/ 39 w 65"/>
                      <a:gd name="T39" fmla="*/ 7 h 46"/>
                      <a:gd name="T40" fmla="*/ 44 w 65"/>
                      <a:gd name="T41" fmla="*/ 8 h 46"/>
                      <a:gd name="T42" fmla="*/ 47 w 65"/>
                      <a:gd name="T43" fmla="*/ 9 h 46"/>
                      <a:gd name="T44" fmla="*/ 52 w 65"/>
                      <a:gd name="T45" fmla="*/ 12 h 46"/>
                      <a:gd name="T46" fmla="*/ 53 w 65"/>
                      <a:gd name="T47" fmla="*/ 14 h 46"/>
                      <a:gd name="T48" fmla="*/ 54 w 65"/>
                      <a:gd name="T49" fmla="*/ 17 h 46"/>
                      <a:gd name="T50" fmla="*/ 55 w 65"/>
                      <a:gd name="T51" fmla="*/ 20 h 46"/>
                      <a:gd name="T52" fmla="*/ 54 w 65"/>
                      <a:gd name="T53" fmla="*/ 23 h 46"/>
                      <a:gd name="T54" fmla="*/ 54 w 65"/>
                      <a:gd name="T55" fmla="*/ 25 h 46"/>
                      <a:gd name="T56" fmla="*/ 55 w 65"/>
                      <a:gd name="T57" fmla="*/ 31 h 46"/>
                      <a:gd name="T58" fmla="*/ 54 w 65"/>
                      <a:gd name="T59" fmla="*/ 35 h 46"/>
                      <a:gd name="T60" fmla="*/ 54 w 65"/>
                      <a:gd name="T61" fmla="*/ 39 h 46"/>
                      <a:gd name="T62" fmla="*/ 60 w 65"/>
                      <a:gd name="T63" fmla="*/ 39 h 46"/>
                      <a:gd name="T64" fmla="*/ 62 w 65"/>
                      <a:gd name="T65" fmla="*/ 38 h 46"/>
                      <a:gd name="T66" fmla="*/ 64 w 65"/>
                      <a:gd name="T67" fmla="*/ 35 h 46"/>
                      <a:gd name="T68" fmla="*/ 63 w 65"/>
                      <a:gd name="T69" fmla="*/ 29 h 46"/>
                      <a:gd name="T70" fmla="*/ 60 w 65"/>
                      <a:gd name="T71" fmla="*/ 23 h 46"/>
                      <a:gd name="T72" fmla="*/ 56 w 65"/>
                      <a:gd name="T73" fmla="*/ 16 h 46"/>
                      <a:gd name="T74" fmla="*/ 53 w 65"/>
                      <a:gd name="T75" fmla="*/ 11 h 46"/>
                      <a:gd name="T76" fmla="*/ 51 w 65"/>
                      <a:gd name="T77" fmla="*/ 7 h 46"/>
                      <a:gd name="T78" fmla="*/ 48 w 65"/>
                      <a:gd name="T79" fmla="*/ 4 h 46"/>
                      <a:gd name="T80" fmla="*/ 44 w 65"/>
                      <a:gd name="T81" fmla="*/ 3 h 46"/>
                      <a:gd name="T82" fmla="*/ 36 w 65"/>
                      <a:gd name="T83" fmla="*/ 0 h 46"/>
                      <a:gd name="T84" fmla="*/ 32 w 65"/>
                      <a:gd name="T85" fmla="*/ 1 h 4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65"/>
                      <a:gd name="T130" fmla="*/ 0 h 46"/>
                      <a:gd name="T131" fmla="*/ 65 w 65"/>
                      <a:gd name="T132" fmla="*/ 46 h 4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65" h="46">
                        <a:moveTo>
                          <a:pt x="32" y="1"/>
                        </a:moveTo>
                        <a:lnTo>
                          <a:pt x="25" y="2"/>
                        </a:lnTo>
                        <a:lnTo>
                          <a:pt x="20" y="4"/>
                        </a:lnTo>
                        <a:lnTo>
                          <a:pt x="12" y="9"/>
                        </a:lnTo>
                        <a:lnTo>
                          <a:pt x="8" y="16"/>
                        </a:lnTo>
                        <a:lnTo>
                          <a:pt x="5" y="22"/>
                        </a:lnTo>
                        <a:lnTo>
                          <a:pt x="2" y="25"/>
                        </a:lnTo>
                        <a:lnTo>
                          <a:pt x="0" y="29"/>
                        </a:lnTo>
                        <a:lnTo>
                          <a:pt x="3" y="33"/>
                        </a:lnTo>
                        <a:lnTo>
                          <a:pt x="5" y="36"/>
                        </a:lnTo>
                        <a:lnTo>
                          <a:pt x="11" y="38"/>
                        </a:lnTo>
                        <a:lnTo>
                          <a:pt x="16" y="41"/>
                        </a:lnTo>
                        <a:lnTo>
                          <a:pt x="19" y="42"/>
                        </a:lnTo>
                        <a:lnTo>
                          <a:pt x="24" y="45"/>
                        </a:lnTo>
                        <a:lnTo>
                          <a:pt x="28" y="44"/>
                        </a:lnTo>
                        <a:lnTo>
                          <a:pt x="26" y="31"/>
                        </a:lnTo>
                        <a:lnTo>
                          <a:pt x="28" y="20"/>
                        </a:lnTo>
                        <a:lnTo>
                          <a:pt x="30" y="13"/>
                        </a:lnTo>
                        <a:lnTo>
                          <a:pt x="36" y="8"/>
                        </a:lnTo>
                        <a:lnTo>
                          <a:pt x="39" y="7"/>
                        </a:lnTo>
                        <a:lnTo>
                          <a:pt x="44" y="8"/>
                        </a:lnTo>
                        <a:lnTo>
                          <a:pt x="47" y="9"/>
                        </a:lnTo>
                        <a:lnTo>
                          <a:pt x="52" y="12"/>
                        </a:lnTo>
                        <a:lnTo>
                          <a:pt x="53" y="14"/>
                        </a:lnTo>
                        <a:lnTo>
                          <a:pt x="54" y="17"/>
                        </a:lnTo>
                        <a:lnTo>
                          <a:pt x="55" y="20"/>
                        </a:lnTo>
                        <a:lnTo>
                          <a:pt x="54" y="23"/>
                        </a:lnTo>
                        <a:lnTo>
                          <a:pt x="54" y="25"/>
                        </a:lnTo>
                        <a:lnTo>
                          <a:pt x="55" y="31"/>
                        </a:lnTo>
                        <a:lnTo>
                          <a:pt x="54" y="35"/>
                        </a:lnTo>
                        <a:lnTo>
                          <a:pt x="54" y="39"/>
                        </a:lnTo>
                        <a:lnTo>
                          <a:pt x="60" y="39"/>
                        </a:lnTo>
                        <a:lnTo>
                          <a:pt x="62" y="38"/>
                        </a:lnTo>
                        <a:lnTo>
                          <a:pt x="64" y="35"/>
                        </a:lnTo>
                        <a:lnTo>
                          <a:pt x="63" y="29"/>
                        </a:lnTo>
                        <a:lnTo>
                          <a:pt x="60" y="23"/>
                        </a:lnTo>
                        <a:lnTo>
                          <a:pt x="56" y="16"/>
                        </a:lnTo>
                        <a:lnTo>
                          <a:pt x="53" y="11"/>
                        </a:lnTo>
                        <a:lnTo>
                          <a:pt x="51" y="7"/>
                        </a:lnTo>
                        <a:lnTo>
                          <a:pt x="48" y="4"/>
                        </a:lnTo>
                        <a:lnTo>
                          <a:pt x="44" y="3"/>
                        </a:lnTo>
                        <a:lnTo>
                          <a:pt x="36" y="0"/>
                        </a:lnTo>
                        <a:lnTo>
                          <a:pt x="32" y="1"/>
                        </a:lnTo>
                      </a:path>
                    </a:pathLst>
                  </a:custGeom>
                  <a:solidFill>
                    <a:srgbClr val="9FFF9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833" name="Freeform 43"/>
                  <p:cNvSpPr>
                    <a:spLocks/>
                  </p:cNvSpPr>
                  <p:nvPr/>
                </p:nvSpPr>
                <p:spPr bwMode="auto">
                  <a:xfrm>
                    <a:off x="660" y="2218"/>
                    <a:ext cx="43" cy="58"/>
                  </a:xfrm>
                  <a:custGeom>
                    <a:avLst/>
                    <a:gdLst>
                      <a:gd name="T0" fmla="*/ 25 w 43"/>
                      <a:gd name="T1" fmla="*/ 0 h 58"/>
                      <a:gd name="T2" fmla="*/ 25 w 43"/>
                      <a:gd name="T3" fmla="*/ 7 h 58"/>
                      <a:gd name="T4" fmla="*/ 28 w 43"/>
                      <a:gd name="T5" fmla="*/ 13 h 58"/>
                      <a:gd name="T6" fmla="*/ 31 w 43"/>
                      <a:gd name="T7" fmla="*/ 18 h 58"/>
                      <a:gd name="T8" fmla="*/ 34 w 43"/>
                      <a:gd name="T9" fmla="*/ 20 h 58"/>
                      <a:gd name="T10" fmla="*/ 34 w 43"/>
                      <a:gd name="T11" fmla="*/ 26 h 58"/>
                      <a:gd name="T12" fmla="*/ 37 w 43"/>
                      <a:gd name="T13" fmla="*/ 34 h 58"/>
                      <a:gd name="T14" fmla="*/ 40 w 43"/>
                      <a:gd name="T15" fmla="*/ 45 h 58"/>
                      <a:gd name="T16" fmla="*/ 42 w 43"/>
                      <a:gd name="T17" fmla="*/ 57 h 58"/>
                      <a:gd name="T18" fmla="*/ 18 w 43"/>
                      <a:gd name="T19" fmla="*/ 57 h 58"/>
                      <a:gd name="T20" fmla="*/ 14 w 43"/>
                      <a:gd name="T21" fmla="*/ 54 h 58"/>
                      <a:gd name="T22" fmla="*/ 12 w 43"/>
                      <a:gd name="T23" fmla="*/ 51 h 58"/>
                      <a:gd name="T24" fmla="*/ 8 w 43"/>
                      <a:gd name="T25" fmla="*/ 46 h 58"/>
                      <a:gd name="T26" fmla="*/ 6 w 43"/>
                      <a:gd name="T27" fmla="*/ 40 h 58"/>
                      <a:gd name="T28" fmla="*/ 3 w 43"/>
                      <a:gd name="T29" fmla="*/ 34 h 58"/>
                      <a:gd name="T30" fmla="*/ 1 w 43"/>
                      <a:gd name="T31" fmla="*/ 28 h 58"/>
                      <a:gd name="T32" fmla="*/ 1 w 43"/>
                      <a:gd name="T33" fmla="*/ 23 h 58"/>
                      <a:gd name="T34" fmla="*/ 0 w 43"/>
                      <a:gd name="T35" fmla="*/ 20 h 58"/>
                      <a:gd name="T36" fmla="*/ 6 w 43"/>
                      <a:gd name="T37" fmla="*/ 20 h 58"/>
                      <a:gd name="T38" fmla="*/ 10 w 43"/>
                      <a:gd name="T39" fmla="*/ 19 h 58"/>
                      <a:gd name="T40" fmla="*/ 15 w 43"/>
                      <a:gd name="T41" fmla="*/ 15 h 58"/>
                      <a:gd name="T42" fmla="*/ 19 w 43"/>
                      <a:gd name="T43" fmla="*/ 9 h 58"/>
                      <a:gd name="T44" fmla="*/ 25 w 43"/>
                      <a:gd name="T45" fmla="*/ 0 h 5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43"/>
                      <a:gd name="T70" fmla="*/ 0 h 58"/>
                      <a:gd name="T71" fmla="*/ 43 w 43"/>
                      <a:gd name="T72" fmla="*/ 58 h 5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43" h="58">
                        <a:moveTo>
                          <a:pt x="25" y="0"/>
                        </a:moveTo>
                        <a:lnTo>
                          <a:pt x="25" y="7"/>
                        </a:lnTo>
                        <a:lnTo>
                          <a:pt x="28" y="13"/>
                        </a:lnTo>
                        <a:lnTo>
                          <a:pt x="31" y="18"/>
                        </a:lnTo>
                        <a:lnTo>
                          <a:pt x="34" y="20"/>
                        </a:lnTo>
                        <a:lnTo>
                          <a:pt x="34" y="26"/>
                        </a:lnTo>
                        <a:lnTo>
                          <a:pt x="37" y="34"/>
                        </a:lnTo>
                        <a:lnTo>
                          <a:pt x="40" y="45"/>
                        </a:lnTo>
                        <a:lnTo>
                          <a:pt x="42" y="57"/>
                        </a:lnTo>
                        <a:lnTo>
                          <a:pt x="18" y="57"/>
                        </a:lnTo>
                        <a:lnTo>
                          <a:pt x="14" y="54"/>
                        </a:lnTo>
                        <a:lnTo>
                          <a:pt x="12" y="51"/>
                        </a:lnTo>
                        <a:lnTo>
                          <a:pt x="8" y="46"/>
                        </a:lnTo>
                        <a:lnTo>
                          <a:pt x="6" y="40"/>
                        </a:lnTo>
                        <a:lnTo>
                          <a:pt x="3" y="34"/>
                        </a:lnTo>
                        <a:lnTo>
                          <a:pt x="1" y="28"/>
                        </a:lnTo>
                        <a:lnTo>
                          <a:pt x="1" y="23"/>
                        </a:lnTo>
                        <a:lnTo>
                          <a:pt x="0" y="20"/>
                        </a:lnTo>
                        <a:lnTo>
                          <a:pt x="6" y="20"/>
                        </a:lnTo>
                        <a:lnTo>
                          <a:pt x="10" y="19"/>
                        </a:lnTo>
                        <a:lnTo>
                          <a:pt x="15" y="15"/>
                        </a:lnTo>
                        <a:lnTo>
                          <a:pt x="19" y="9"/>
                        </a:lnTo>
                        <a:lnTo>
                          <a:pt x="25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1824" name="Freeform 44"/>
              <p:cNvSpPr>
                <a:spLocks/>
              </p:cNvSpPr>
              <p:nvPr/>
            </p:nvSpPr>
            <p:spPr bwMode="auto">
              <a:xfrm>
                <a:off x="613" y="2273"/>
                <a:ext cx="191" cy="27"/>
              </a:xfrm>
              <a:custGeom>
                <a:avLst/>
                <a:gdLst>
                  <a:gd name="T0" fmla="*/ 0 w 191"/>
                  <a:gd name="T1" fmla="*/ 0 h 27"/>
                  <a:gd name="T2" fmla="*/ 190 w 191"/>
                  <a:gd name="T3" fmla="*/ 0 h 27"/>
                  <a:gd name="T4" fmla="*/ 190 w 191"/>
                  <a:gd name="T5" fmla="*/ 26 h 27"/>
                  <a:gd name="T6" fmla="*/ 0 w 191"/>
                  <a:gd name="T7" fmla="*/ 26 h 27"/>
                  <a:gd name="T8" fmla="*/ 0 w 191"/>
                  <a:gd name="T9" fmla="*/ 0 h 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1"/>
                  <a:gd name="T16" fmla="*/ 0 h 27"/>
                  <a:gd name="T17" fmla="*/ 191 w 191"/>
                  <a:gd name="T18" fmla="*/ 27 h 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1" h="27">
                    <a:moveTo>
                      <a:pt x="0" y="0"/>
                    </a:moveTo>
                    <a:lnTo>
                      <a:pt x="190" y="0"/>
                    </a:lnTo>
                    <a:lnTo>
                      <a:pt x="190" y="26"/>
                    </a:lnTo>
                    <a:lnTo>
                      <a:pt x="0" y="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13" name="Rectangle 45"/>
            <p:cNvSpPr>
              <a:spLocks noChangeArrowheads="1"/>
            </p:cNvSpPr>
            <p:nvPr/>
          </p:nvSpPr>
          <p:spPr bwMode="auto">
            <a:xfrm>
              <a:off x="611" y="2125"/>
              <a:ext cx="186" cy="1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rgbClr val="DFFFB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1414" name="Group 46"/>
            <p:cNvGrpSpPr>
              <a:grpSpLocks/>
            </p:cNvGrpSpPr>
            <p:nvPr/>
          </p:nvGrpSpPr>
          <p:grpSpPr bwMode="auto">
            <a:xfrm>
              <a:off x="494" y="2123"/>
              <a:ext cx="74" cy="69"/>
              <a:chOff x="494" y="2123"/>
              <a:chExt cx="74" cy="69"/>
            </a:xfrm>
          </p:grpSpPr>
          <p:sp>
            <p:nvSpPr>
              <p:cNvPr id="101819" name="Freeform 47"/>
              <p:cNvSpPr>
                <a:spLocks/>
              </p:cNvSpPr>
              <p:nvPr/>
            </p:nvSpPr>
            <p:spPr bwMode="auto">
              <a:xfrm>
                <a:off x="540" y="2129"/>
                <a:ext cx="28" cy="63"/>
              </a:xfrm>
              <a:custGeom>
                <a:avLst/>
                <a:gdLst>
                  <a:gd name="T0" fmla="*/ 3 w 28"/>
                  <a:gd name="T1" fmla="*/ 26 h 63"/>
                  <a:gd name="T2" fmla="*/ 1 w 28"/>
                  <a:gd name="T3" fmla="*/ 22 h 63"/>
                  <a:gd name="T4" fmla="*/ 0 w 28"/>
                  <a:gd name="T5" fmla="*/ 18 h 63"/>
                  <a:gd name="T6" fmla="*/ 0 w 28"/>
                  <a:gd name="T7" fmla="*/ 12 h 63"/>
                  <a:gd name="T8" fmla="*/ 1 w 28"/>
                  <a:gd name="T9" fmla="*/ 6 h 63"/>
                  <a:gd name="T10" fmla="*/ 3 w 28"/>
                  <a:gd name="T11" fmla="*/ 0 h 63"/>
                  <a:gd name="T12" fmla="*/ 7 w 28"/>
                  <a:gd name="T13" fmla="*/ 6 h 63"/>
                  <a:gd name="T14" fmla="*/ 9 w 28"/>
                  <a:gd name="T15" fmla="*/ 10 h 63"/>
                  <a:gd name="T16" fmla="*/ 9 w 28"/>
                  <a:gd name="T17" fmla="*/ 16 h 63"/>
                  <a:gd name="T18" fmla="*/ 9 w 28"/>
                  <a:gd name="T19" fmla="*/ 22 h 63"/>
                  <a:gd name="T20" fmla="*/ 8 w 28"/>
                  <a:gd name="T21" fmla="*/ 27 h 63"/>
                  <a:gd name="T22" fmla="*/ 7 w 28"/>
                  <a:gd name="T23" fmla="*/ 29 h 63"/>
                  <a:gd name="T24" fmla="*/ 9 w 28"/>
                  <a:gd name="T25" fmla="*/ 27 h 63"/>
                  <a:gd name="T26" fmla="*/ 13 w 28"/>
                  <a:gd name="T27" fmla="*/ 23 h 63"/>
                  <a:gd name="T28" fmla="*/ 16 w 28"/>
                  <a:gd name="T29" fmla="*/ 21 h 63"/>
                  <a:gd name="T30" fmla="*/ 19 w 28"/>
                  <a:gd name="T31" fmla="*/ 19 h 63"/>
                  <a:gd name="T32" fmla="*/ 24 w 28"/>
                  <a:gd name="T33" fmla="*/ 18 h 63"/>
                  <a:gd name="T34" fmla="*/ 27 w 28"/>
                  <a:gd name="T35" fmla="*/ 18 h 63"/>
                  <a:gd name="T36" fmla="*/ 26 w 28"/>
                  <a:gd name="T37" fmla="*/ 22 h 63"/>
                  <a:gd name="T38" fmla="*/ 24 w 28"/>
                  <a:gd name="T39" fmla="*/ 26 h 63"/>
                  <a:gd name="T40" fmla="*/ 20 w 28"/>
                  <a:gd name="T41" fmla="*/ 30 h 63"/>
                  <a:gd name="T42" fmla="*/ 18 w 28"/>
                  <a:gd name="T43" fmla="*/ 32 h 63"/>
                  <a:gd name="T44" fmla="*/ 13 w 28"/>
                  <a:gd name="T45" fmla="*/ 34 h 63"/>
                  <a:gd name="T46" fmla="*/ 8 w 28"/>
                  <a:gd name="T47" fmla="*/ 34 h 63"/>
                  <a:gd name="T48" fmla="*/ 13 w 28"/>
                  <a:gd name="T49" fmla="*/ 37 h 63"/>
                  <a:gd name="T50" fmla="*/ 17 w 28"/>
                  <a:gd name="T51" fmla="*/ 39 h 63"/>
                  <a:gd name="T52" fmla="*/ 18 w 28"/>
                  <a:gd name="T53" fmla="*/ 42 h 63"/>
                  <a:gd name="T54" fmla="*/ 20 w 28"/>
                  <a:gd name="T55" fmla="*/ 45 h 63"/>
                  <a:gd name="T56" fmla="*/ 20 w 28"/>
                  <a:gd name="T57" fmla="*/ 48 h 63"/>
                  <a:gd name="T58" fmla="*/ 21 w 28"/>
                  <a:gd name="T59" fmla="*/ 52 h 63"/>
                  <a:gd name="T60" fmla="*/ 15 w 28"/>
                  <a:gd name="T61" fmla="*/ 50 h 63"/>
                  <a:gd name="T62" fmla="*/ 12 w 28"/>
                  <a:gd name="T63" fmla="*/ 48 h 63"/>
                  <a:gd name="T64" fmla="*/ 10 w 28"/>
                  <a:gd name="T65" fmla="*/ 45 h 63"/>
                  <a:gd name="T66" fmla="*/ 7 w 28"/>
                  <a:gd name="T67" fmla="*/ 39 h 63"/>
                  <a:gd name="T68" fmla="*/ 9 w 28"/>
                  <a:gd name="T69" fmla="*/ 44 h 63"/>
                  <a:gd name="T70" fmla="*/ 10 w 28"/>
                  <a:gd name="T71" fmla="*/ 50 h 63"/>
                  <a:gd name="T72" fmla="*/ 10 w 28"/>
                  <a:gd name="T73" fmla="*/ 53 h 63"/>
                  <a:gd name="T74" fmla="*/ 10 w 28"/>
                  <a:gd name="T75" fmla="*/ 58 h 63"/>
                  <a:gd name="T76" fmla="*/ 10 w 28"/>
                  <a:gd name="T77" fmla="*/ 62 h 63"/>
                  <a:gd name="T78" fmla="*/ 5 w 28"/>
                  <a:gd name="T79" fmla="*/ 57 h 63"/>
                  <a:gd name="T80" fmla="*/ 2 w 28"/>
                  <a:gd name="T81" fmla="*/ 51 h 63"/>
                  <a:gd name="T82" fmla="*/ 1 w 28"/>
                  <a:gd name="T83" fmla="*/ 45 h 63"/>
                  <a:gd name="T84" fmla="*/ 2 w 28"/>
                  <a:gd name="T85" fmla="*/ 38 h 63"/>
                  <a:gd name="T86" fmla="*/ 2 w 28"/>
                  <a:gd name="T87" fmla="*/ 33 h 63"/>
                  <a:gd name="T88" fmla="*/ 3 w 28"/>
                  <a:gd name="T89" fmla="*/ 30 h 63"/>
                  <a:gd name="T90" fmla="*/ 3 w 28"/>
                  <a:gd name="T91" fmla="*/ 26 h 6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8"/>
                  <a:gd name="T139" fmla="*/ 0 h 63"/>
                  <a:gd name="T140" fmla="*/ 28 w 28"/>
                  <a:gd name="T141" fmla="*/ 63 h 6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8" h="63">
                    <a:moveTo>
                      <a:pt x="3" y="26"/>
                    </a:moveTo>
                    <a:lnTo>
                      <a:pt x="1" y="22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1" y="6"/>
                    </a:lnTo>
                    <a:lnTo>
                      <a:pt x="3" y="0"/>
                    </a:lnTo>
                    <a:lnTo>
                      <a:pt x="7" y="6"/>
                    </a:lnTo>
                    <a:lnTo>
                      <a:pt x="9" y="10"/>
                    </a:lnTo>
                    <a:lnTo>
                      <a:pt x="9" y="16"/>
                    </a:lnTo>
                    <a:lnTo>
                      <a:pt x="9" y="22"/>
                    </a:lnTo>
                    <a:lnTo>
                      <a:pt x="8" y="27"/>
                    </a:lnTo>
                    <a:lnTo>
                      <a:pt x="7" y="29"/>
                    </a:lnTo>
                    <a:lnTo>
                      <a:pt x="9" y="27"/>
                    </a:lnTo>
                    <a:lnTo>
                      <a:pt x="13" y="23"/>
                    </a:lnTo>
                    <a:lnTo>
                      <a:pt x="16" y="21"/>
                    </a:lnTo>
                    <a:lnTo>
                      <a:pt x="19" y="19"/>
                    </a:lnTo>
                    <a:lnTo>
                      <a:pt x="24" y="18"/>
                    </a:lnTo>
                    <a:lnTo>
                      <a:pt x="27" y="18"/>
                    </a:lnTo>
                    <a:lnTo>
                      <a:pt x="26" y="22"/>
                    </a:lnTo>
                    <a:lnTo>
                      <a:pt x="24" y="26"/>
                    </a:lnTo>
                    <a:lnTo>
                      <a:pt x="20" y="30"/>
                    </a:lnTo>
                    <a:lnTo>
                      <a:pt x="18" y="32"/>
                    </a:lnTo>
                    <a:lnTo>
                      <a:pt x="13" y="34"/>
                    </a:lnTo>
                    <a:lnTo>
                      <a:pt x="8" y="34"/>
                    </a:lnTo>
                    <a:lnTo>
                      <a:pt x="13" y="37"/>
                    </a:lnTo>
                    <a:lnTo>
                      <a:pt x="17" y="39"/>
                    </a:lnTo>
                    <a:lnTo>
                      <a:pt x="18" y="42"/>
                    </a:lnTo>
                    <a:lnTo>
                      <a:pt x="20" y="45"/>
                    </a:lnTo>
                    <a:lnTo>
                      <a:pt x="20" y="48"/>
                    </a:lnTo>
                    <a:lnTo>
                      <a:pt x="21" y="52"/>
                    </a:lnTo>
                    <a:lnTo>
                      <a:pt x="15" y="50"/>
                    </a:lnTo>
                    <a:lnTo>
                      <a:pt x="12" y="48"/>
                    </a:lnTo>
                    <a:lnTo>
                      <a:pt x="10" y="45"/>
                    </a:lnTo>
                    <a:lnTo>
                      <a:pt x="7" y="39"/>
                    </a:lnTo>
                    <a:lnTo>
                      <a:pt x="9" y="44"/>
                    </a:lnTo>
                    <a:lnTo>
                      <a:pt x="10" y="50"/>
                    </a:lnTo>
                    <a:lnTo>
                      <a:pt x="10" y="53"/>
                    </a:lnTo>
                    <a:lnTo>
                      <a:pt x="10" y="58"/>
                    </a:lnTo>
                    <a:lnTo>
                      <a:pt x="10" y="62"/>
                    </a:lnTo>
                    <a:lnTo>
                      <a:pt x="5" y="57"/>
                    </a:lnTo>
                    <a:lnTo>
                      <a:pt x="2" y="51"/>
                    </a:lnTo>
                    <a:lnTo>
                      <a:pt x="1" y="45"/>
                    </a:lnTo>
                    <a:lnTo>
                      <a:pt x="2" y="38"/>
                    </a:lnTo>
                    <a:lnTo>
                      <a:pt x="2" y="33"/>
                    </a:lnTo>
                    <a:lnTo>
                      <a:pt x="3" y="30"/>
                    </a:lnTo>
                    <a:lnTo>
                      <a:pt x="3" y="26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820" name="Freeform 48"/>
              <p:cNvSpPr>
                <a:spLocks/>
              </p:cNvSpPr>
              <p:nvPr/>
            </p:nvSpPr>
            <p:spPr bwMode="auto">
              <a:xfrm>
                <a:off x="494" y="2123"/>
                <a:ext cx="21" cy="29"/>
              </a:xfrm>
              <a:custGeom>
                <a:avLst/>
                <a:gdLst>
                  <a:gd name="T0" fmla="*/ 8 w 21"/>
                  <a:gd name="T1" fmla="*/ 25 h 29"/>
                  <a:gd name="T2" fmla="*/ 5 w 21"/>
                  <a:gd name="T3" fmla="*/ 23 h 29"/>
                  <a:gd name="T4" fmla="*/ 3 w 21"/>
                  <a:gd name="T5" fmla="*/ 20 h 29"/>
                  <a:gd name="T6" fmla="*/ 2 w 21"/>
                  <a:gd name="T7" fmla="*/ 17 h 29"/>
                  <a:gd name="T8" fmla="*/ 1 w 21"/>
                  <a:gd name="T9" fmla="*/ 14 h 29"/>
                  <a:gd name="T10" fmla="*/ 0 w 21"/>
                  <a:gd name="T11" fmla="*/ 10 h 29"/>
                  <a:gd name="T12" fmla="*/ 6 w 21"/>
                  <a:gd name="T13" fmla="*/ 12 h 29"/>
                  <a:gd name="T14" fmla="*/ 10 w 21"/>
                  <a:gd name="T15" fmla="*/ 15 h 29"/>
                  <a:gd name="T16" fmla="*/ 12 w 21"/>
                  <a:gd name="T17" fmla="*/ 17 h 29"/>
                  <a:gd name="T18" fmla="*/ 15 w 21"/>
                  <a:gd name="T19" fmla="*/ 23 h 29"/>
                  <a:gd name="T20" fmla="*/ 12 w 21"/>
                  <a:gd name="T21" fmla="*/ 18 h 29"/>
                  <a:gd name="T22" fmla="*/ 12 w 21"/>
                  <a:gd name="T23" fmla="*/ 12 h 29"/>
                  <a:gd name="T24" fmla="*/ 11 w 21"/>
                  <a:gd name="T25" fmla="*/ 9 h 29"/>
                  <a:gd name="T26" fmla="*/ 12 w 21"/>
                  <a:gd name="T27" fmla="*/ 4 h 29"/>
                  <a:gd name="T28" fmla="*/ 12 w 21"/>
                  <a:gd name="T29" fmla="*/ 0 h 29"/>
                  <a:gd name="T30" fmla="*/ 17 w 21"/>
                  <a:gd name="T31" fmla="*/ 5 h 29"/>
                  <a:gd name="T32" fmla="*/ 19 w 21"/>
                  <a:gd name="T33" fmla="*/ 11 h 29"/>
                  <a:gd name="T34" fmla="*/ 20 w 21"/>
                  <a:gd name="T35" fmla="*/ 17 h 29"/>
                  <a:gd name="T36" fmla="*/ 20 w 21"/>
                  <a:gd name="T37" fmla="*/ 28 h 29"/>
                  <a:gd name="T38" fmla="*/ 14 w 21"/>
                  <a:gd name="T39" fmla="*/ 28 h 29"/>
                  <a:gd name="T40" fmla="*/ 8 w 21"/>
                  <a:gd name="T41" fmla="*/ 25 h 2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9"/>
                  <a:gd name="T65" fmla="*/ 21 w 21"/>
                  <a:gd name="T66" fmla="*/ 29 h 2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9">
                    <a:moveTo>
                      <a:pt x="8" y="25"/>
                    </a:moveTo>
                    <a:lnTo>
                      <a:pt x="5" y="23"/>
                    </a:lnTo>
                    <a:lnTo>
                      <a:pt x="3" y="20"/>
                    </a:lnTo>
                    <a:lnTo>
                      <a:pt x="2" y="17"/>
                    </a:lnTo>
                    <a:lnTo>
                      <a:pt x="1" y="14"/>
                    </a:lnTo>
                    <a:lnTo>
                      <a:pt x="0" y="10"/>
                    </a:lnTo>
                    <a:lnTo>
                      <a:pt x="6" y="12"/>
                    </a:lnTo>
                    <a:lnTo>
                      <a:pt x="10" y="15"/>
                    </a:lnTo>
                    <a:lnTo>
                      <a:pt x="12" y="17"/>
                    </a:lnTo>
                    <a:lnTo>
                      <a:pt x="15" y="23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1" y="9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17" y="5"/>
                    </a:lnTo>
                    <a:lnTo>
                      <a:pt x="19" y="11"/>
                    </a:lnTo>
                    <a:lnTo>
                      <a:pt x="20" y="17"/>
                    </a:lnTo>
                    <a:lnTo>
                      <a:pt x="20" y="28"/>
                    </a:lnTo>
                    <a:lnTo>
                      <a:pt x="14" y="28"/>
                    </a:lnTo>
                    <a:lnTo>
                      <a:pt x="8" y="2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821" name="Oval 49"/>
              <p:cNvSpPr>
                <a:spLocks noChangeArrowheads="1"/>
              </p:cNvSpPr>
              <p:nvPr/>
            </p:nvSpPr>
            <p:spPr bwMode="auto">
              <a:xfrm>
                <a:off x="505" y="2133"/>
                <a:ext cx="27" cy="48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22" name="Freeform 50"/>
              <p:cNvSpPr>
                <a:spLocks/>
              </p:cNvSpPr>
              <p:nvPr/>
            </p:nvSpPr>
            <p:spPr bwMode="auto">
              <a:xfrm>
                <a:off x="510" y="2140"/>
                <a:ext cx="25" cy="37"/>
              </a:xfrm>
              <a:custGeom>
                <a:avLst/>
                <a:gdLst>
                  <a:gd name="T0" fmla="*/ 1 w 25"/>
                  <a:gd name="T1" fmla="*/ 3 h 37"/>
                  <a:gd name="T2" fmla="*/ 3 w 25"/>
                  <a:gd name="T3" fmla="*/ 3 h 37"/>
                  <a:gd name="T4" fmla="*/ 5 w 25"/>
                  <a:gd name="T5" fmla="*/ 3 h 37"/>
                  <a:gd name="T6" fmla="*/ 6 w 25"/>
                  <a:gd name="T7" fmla="*/ 2 h 37"/>
                  <a:gd name="T8" fmla="*/ 7 w 25"/>
                  <a:gd name="T9" fmla="*/ 1 h 37"/>
                  <a:gd name="T10" fmla="*/ 8 w 25"/>
                  <a:gd name="T11" fmla="*/ 0 h 37"/>
                  <a:gd name="T12" fmla="*/ 19 w 25"/>
                  <a:gd name="T13" fmla="*/ 0 h 37"/>
                  <a:gd name="T14" fmla="*/ 19 w 25"/>
                  <a:gd name="T15" fmla="*/ 30 h 37"/>
                  <a:gd name="T16" fmla="*/ 20 w 25"/>
                  <a:gd name="T17" fmla="*/ 32 h 37"/>
                  <a:gd name="T18" fmla="*/ 21 w 25"/>
                  <a:gd name="T19" fmla="*/ 33 h 37"/>
                  <a:gd name="T20" fmla="*/ 23 w 25"/>
                  <a:gd name="T21" fmla="*/ 34 h 37"/>
                  <a:gd name="T22" fmla="*/ 24 w 25"/>
                  <a:gd name="T23" fmla="*/ 34 h 37"/>
                  <a:gd name="T24" fmla="*/ 24 w 25"/>
                  <a:gd name="T25" fmla="*/ 36 h 37"/>
                  <a:gd name="T26" fmla="*/ 0 w 25"/>
                  <a:gd name="T27" fmla="*/ 36 h 37"/>
                  <a:gd name="T28" fmla="*/ 0 w 25"/>
                  <a:gd name="T29" fmla="*/ 34 h 37"/>
                  <a:gd name="T30" fmla="*/ 2 w 25"/>
                  <a:gd name="T31" fmla="*/ 34 h 37"/>
                  <a:gd name="T32" fmla="*/ 4 w 25"/>
                  <a:gd name="T33" fmla="*/ 33 h 37"/>
                  <a:gd name="T34" fmla="*/ 5 w 25"/>
                  <a:gd name="T35" fmla="*/ 32 h 37"/>
                  <a:gd name="T36" fmla="*/ 5 w 25"/>
                  <a:gd name="T37" fmla="*/ 30 h 37"/>
                  <a:gd name="T38" fmla="*/ 5 w 25"/>
                  <a:gd name="T39" fmla="*/ 7 h 37"/>
                  <a:gd name="T40" fmla="*/ 5 w 25"/>
                  <a:gd name="T41" fmla="*/ 6 h 37"/>
                  <a:gd name="T42" fmla="*/ 4 w 25"/>
                  <a:gd name="T43" fmla="*/ 5 h 37"/>
                  <a:gd name="T44" fmla="*/ 2 w 25"/>
                  <a:gd name="T45" fmla="*/ 5 h 37"/>
                  <a:gd name="T46" fmla="*/ 1 w 25"/>
                  <a:gd name="T47" fmla="*/ 5 h 37"/>
                  <a:gd name="T48" fmla="*/ 1 w 25"/>
                  <a:gd name="T49" fmla="*/ 3 h 3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5"/>
                  <a:gd name="T76" fmla="*/ 0 h 37"/>
                  <a:gd name="T77" fmla="*/ 25 w 25"/>
                  <a:gd name="T78" fmla="*/ 37 h 3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5" h="37">
                    <a:moveTo>
                      <a:pt x="1" y="3"/>
                    </a:moveTo>
                    <a:lnTo>
                      <a:pt x="3" y="3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7" y="1"/>
                    </a:lnTo>
                    <a:lnTo>
                      <a:pt x="8" y="0"/>
                    </a:lnTo>
                    <a:lnTo>
                      <a:pt x="19" y="0"/>
                    </a:lnTo>
                    <a:lnTo>
                      <a:pt x="19" y="30"/>
                    </a:lnTo>
                    <a:lnTo>
                      <a:pt x="20" y="32"/>
                    </a:lnTo>
                    <a:lnTo>
                      <a:pt x="21" y="33"/>
                    </a:lnTo>
                    <a:lnTo>
                      <a:pt x="23" y="34"/>
                    </a:lnTo>
                    <a:lnTo>
                      <a:pt x="24" y="34"/>
                    </a:lnTo>
                    <a:lnTo>
                      <a:pt x="24" y="36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2" y="34"/>
                    </a:lnTo>
                    <a:lnTo>
                      <a:pt x="4" y="33"/>
                    </a:lnTo>
                    <a:lnTo>
                      <a:pt x="5" y="32"/>
                    </a:lnTo>
                    <a:lnTo>
                      <a:pt x="5" y="30"/>
                    </a:lnTo>
                    <a:lnTo>
                      <a:pt x="5" y="7"/>
                    </a:lnTo>
                    <a:lnTo>
                      <a:pt x="5" y="6"/>
                    </a:lnTo>
                    <a:lnTo>
                      <a:pt x="4" y="5"/>
                    </a:lnTo>
                    <a:lnTo>
                      <a:pt x="2" y="5"/>
                    </a:lnTo>
                    <a:lnTo>
                      <a:pt x="1" y="5"/>
                    </a:lnTo>
                    <a:lnTo>
                      <a:pt x="1" y="3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15" name="Group 51"/>
            <p:cNvGrpSpPr>
              <a:grpSpLocks/>
            </p:cNvGrpSpPr>
            <p:nvPr/>
          </p:nvGrpSpPr>
          <p:grpSpPr bwMode="auto">
            <a:xfrm>
              <a:off x="850" y="2123"/>
              <a:ext cx="74" cy="69"/>
              <a:chOff x="850" y="2123"/>
              <a:chExt cx="74" cy="69"/>
            </a:xfrm>
          </p:grpSpPr>
          <p:sp>
            <p:nvSpPr>
              <p:cNvPr id="101815" name="Freeform 52"/>
              <p:cNvSpPr>
                <a:spLocks/>
              </p:cNvSpPr>
              <p:nvPr/>
            </p:nvSpPr>
            <p:spPr bwMode="auto">
              <a:xfrm>
                <a:off x="850" y="2129"/>
                <a:ext cx="28" cy="63"/>
              </a:xfrm>
              <a:custGeom>
                <a:avLst/>
                <a:gdLst>
                  <a:gd name="T0" fmla="*/ 24 w 28"/>
                  <a:gd name="T1" fmla="*/ 26 h 63"/>
                  <a:gd name="T2" fmla="*/ 26 w 28"/>
                  <a:gd name="T3" fmla="*/ 22 h 63"/>
                  <a:gd name="T4" fmla="*/ 27 w 28"/>
                  <a:gd name="T5" fmla="*/ 18 h 63"/>
                  <a:gd name="T6" fmla="*/ 27 w 28"/>
                  <a:gd name="T7" fmla="*/ 12 h 63"/>
                  <a:gd name="T8" fmla="*/ 26 w 28"/>
                  <a:gd name="T9" fmla="*/ 6 h 63"/>
                  <a:gd name="T10" fmla="*/ 24 w 28"/>
                  <a:gd name="T11" fmla="*/ 0 h 63"/>
                  <a:gd name="T12" fmla="*/ 20 w 28"/>
                  <a:gd name="T13" fmla="*/ 6 h 63"/>
                  <a:gd name="T14" fmla="*/ 19 w 28"/>
                  <a:gd name="T15" fmla="*/ 10 h 63"/>
                  <a:gd name="T16" fmla="*/ 18 w 28"/>
                  <a:gd name="T17" fmla="*/ 16 h 63"/>
                  <a:gd name="T18" fmla="*/ 18 w 28"/>
                  <a:gd name="T19" fmla="*/ 22 h 63"/>
                  <a:gd name="T20" fmla="*/ 19 w 28"/>
                  <a:gd name="T21" fmla="*/ 27 h 63"/>
                  <a:gd name="T22" fmla="*/ 20 w 28"/>
                  <a:gd name="T23" fmla="*/ 29 h 63"/>
                  <a:gd name="T24" fmla="*/ 18 w 28"/>
                  <a:gd name="T25" fmla="*/ 27 h 63"/>
                  <a:gd name="T26" fmla="*/ 15 w 28"/>
                  <a:gd name="T27" fmla="*/ 23 h 63"/>
                  <a:gd name="T28" fmla="*/ 11 w 28"/>
                  <a:gd name="T29" fmla="*/ 21 h 63"/>
                  <a:gd name="T30" fmla="*/ 8 w 28"/>
                  <a:gd name="T31" fmla="*/ 19 h 63"/>
                  <a:gd name="T32" fmla="*/ 3 w 28"/>
                  <a:gd name="T33" fmla="*/ 18 h 63"/>
                  <a:gd name="T34" fmla="*/ 0 w 28"/>
                  <a:gd name="T35" fmla="*/ 18 h 63"/>
                  <a:gd name="T36" fmla="*/ 2 w 28"/>
                  <a:gd name="T37" fmla="*/ 22 h 63"/>
                  <a:gd name="T38" fmla="*/ 3 w 28"/>
                  <a:gd name="T39" fmla="*/ 26 h 63"/>
                  <a:gd name="T40" fmla="*/ 7 w 28"/>
                  <a:gd name="T41" fmla="*/ 30 h 63"/>
                  <a:gd name="T42" fmla="*/ 10 w 28"/>
                  <a:gd name="T43" fmla="*/ 32 h 63"/>
                  <a:gd name="T44" fmla="*/ 15 w 28"/>
                  <a:gd name="T45" fmla="*/ 34 h 63"/>
                  <a:gd name="T46" fmla="*/ 19 w 28"/>
                  <a:gd name="T47" fmla="*/ 34 h 63"/>
                  <a:gd name="T48" fmla="*/ 14 w 28"/>
                  <a:gd name="T49" fmla="*/ 37 h 63"/>
                  <a:gd name="T50" fmla="*/ 10 w 28"/>
                  <a:gd name="T51" fmla="*/ 39 h 63"/>
                  <a:gd name="T52" fmla="*/ 9 w 28"/>
                  <a:gd name="T53" fmla="*/ 42 h 63"/>
                  <a:gd name="T54" fmla="*/ 7 w 28"/>
                  <a:gd name="T55" fmla="*/ 45 h 63"/>
                  <a:gd name="T56" fmla="*/ 7 w 28"/>
                  <a:gd name="T57" fmla="*/ 48 h 63"/>
                  <a:gd name="T58" fmla="*/ 6 w 28"/>
                  <a:gd name="T59" fmla="*/ 52 h 63"/>
                  <a:gd name="T60" fmla="*/ 12 w 28"/>
                  <a:gd name="T61" fmla="*/ 50 h 63"/>
                  <a:gd name="T62" fmla="*/ 16 w 28"/>
                  <a:gd name="T63" fmla="*/ 48 h 63"/>
                  <a:gd name="T64" fmla="*/ 18 w 28"/>
                  <a:gd name="T65" fmla="*/ 45 h 63"/>
                  <a:gd name="T66" fmla="*/ 20 w 28"/>
                  <a:gd name="T67" fmla="*/ 39 h 63"/>
                  <a:gd name="T68" fmla="*/ 18 w 28"/>
                  <a:gd name="T69" fmla="*/ 44 h 63"/>
                  <a:gd name="T70" fmla="*/ 17 w 28"/>
                  <a:gd name="T71" fmla="*/ 50 h 63"/>
                  <a:gd name="T72" fmla="*/ 17 w 28"/>
                  <a:gd name="T73" fmla="*/ 53 h 63"/>
                  <a:gd name="T74" fmla="*/ 17 w 28"/>
                  <a:gd name="T75" fmla="*/ 58 h 63"/>
                  <a:gd name="T76" fmla="*/ 17 w 28"/>
                  <a:gd name="T77" fmla="*/ 62 h 63"/>
                  <a:gd name="T78" fmla="*/ 23 w 28"/>
                  <a:gd name="T79" fmla="*/ 57 h 63"/>
                  <a:gd name="T80" fmla="*/ 25 w 28"/>
                  <a:gd name="T81" fmla="*/ 51 h 63"/>
                  <a:gd name="T82" fmla="*/ 26 w 28"/>
                  <a:gd name="T83" fmla="*/ 45 h 63"/>
                  <a:gd name="T84" fmla="*/ 25 w 28"/>
                  <a:gd name="T85" fmla="*/ 38 h 63"/>
                  <a:gd name="T86" fmla="*/ 25 w 28"/>
                  <a:gd name="T87" fmla="*/ 33 h 63"/>
                  <a:gd name="T88" fmla="*/ 24 w 28"/>
                  <a:gd name="T89" fmla="*/ 30 h 63"/>
                  <a:gd name="T90" fmla="*/ 24 w 28"/>
                  <a:gd name="T91" fmla="*/ 26 h 6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8"/>
                  <a:gd name="T139" fmla="*/ 0 h 63"/>
                  <a:gd name="T140" fmla="*/ 28 w 28"/>
                  <a:gd name="T141" fmla="*/ 63 h 6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8" h="63">
                    <a:moveTo>
                      <a:pt x="24" y="26"/>
                    </a:moveTo>
                    <a:lnTo>
                      <a:pt x="26" y="22"/>
                    </a:lnTo>
                    <a:lnTo>
                      <a:pt x="27" y="18"/>
                    </a:lnTo>
                    <a:lnTo>
                      <a:pt x="27" y="12"/>
                    </a:lnTo>
                    <a:lnTo>
                      <a:pt x="26" y="6"/>
                    </a:lnTo>
                    <a:lnTo>
                      <a:pt x="24" y="0"/>
                    </a:lnTo>
                    <a:lnTo>
                      <a:pt x="20" y="6"/>
                    </a:lnTo>
                    <a:lnTo>
                      <a:pt x="19" y="10"/>
                    </a:lnTo>
                    <a:lnTo>
                      <a:pt x="18" y="16"/>
                    </a:lnTo>
                    <a:lnTo>
                      <a:pt x="18" y="22"/>
                    </a:lnTo>
                    <a:lnTo>
                      <a:pt x="19" y="27"/>
                    </a:lnTo>
                    <a:lnTo>
                      <a:pt x="20" y="29"/>
                    </a:lnTo>
                    <a:lnTo>
                      <a:pt x="18" y="27"/>
                    </a:lnTo>
                    <a:lnTo>
                      <a:pt x="15" y="23"/>
                    </a:lnTo>
                    <a:lnTo>
                      <a:pt x="11" y="21"/>
                    </a:lnTo>
                    <a:lnTo>
                      <a:pt x="8" y="19"/>
                    </a:lnTo>
                    <a:lnTo>
                      <a:pt x="3" y="18"/>
                    </a:lnTo>
                    <a:lnTo>
                      <a:pt x="0" y="18"/>
                    </a:lnTo>
                    <a:lnTo>
                      <a:pt x="2" y="22"/>
                    </a:lnTo>
                    <a:lnTo>
                      <a:pt x="3" y="26"/>
                    </a:lnTo>
                    <a:lnTo>
                      <a:pt x="7" y="30"/>
                    </a:lnTo>
                    <a:lnTo>
                      <a:pt x="10" y="32"/>
                    </a:lnTo>
                    <a:lnTo>
                      <a:pt x="15" y="34"/>
                    </a:lnTo>
                    <a:lnTo>
                      <a:pt x="19" y="34"/>
                    </a:lnTo>
                    <a:lnTo>
                      <a:pt x="14" y="37"/>
                    </a:lnTo>
                    <a:lnTo>
                      <a:pt x="10" y="39"/>
                    </a:lnTo>
                    <a:lnTo>
                      <a:pt x="9" y="42"/>
                    </a:lnTo>
                    <a:lnTo>
                      <a:pt x="7" y="45"/>
                    </a:lnTo>
                    <a:lnTo>
                      <a:pt x="7" y="48"/>
                    </a:lnTo>
                    <a:lnTo>
                      <a:pt x="6" y="52"/>
                    </a:lnTo>
                    <a:lnTo>
                      <a:pt x="12" y="50"/>
                    </a:lnTo>
                    <a:lnTo>
                      <a:pt x="16" y="48"/>
                    </a:lnTo>
                    <a:lnTo>
                      <a:pt x="18" y="45"/>
                    </a:lnTo>
                    <a:lnTo>
                      <a:pt x="20" y="39"/>
                    </a:lnTo>
                    <a:lnTo>
                      <a:pt x="18" y="44"/>
                    </a:lnTo>
                    <a:lnTo>
                      <a:pt x="17" y="50"/>
                    </a:lnTo>
                    <a:lnTo>
                      <a:pt x="17" y="53"/>
                    </a:lnTo>
                    <a:lnTo>
                      <a:pt x="17" y="58"/>
                    </a:lnTo>
                    <a:lnTo>
                      <a:pt x="17" y="62"/>
                    </a:lnTo>
                    <a:lnTo>
                      <a:pt x="23" y="57"/>
                    </a:lnTo>
                    <a:lnTo>
                      <a:pt x="25" y="51"/>
                    </a:lnTo>
                    <a:lnTo>
                      <a:pt x="26" y="45"/>
                    </a:lnTo>
                    <a:lnTo>
                      <a:pt x="25" y="38"/>
                    </a:lnTo>
                    <a:lnTo>
                      <a:pt x="25" y="33"/>
                    </a:lnTo>
                    <a:lnTo>
                      <a:pt x="24" y="30"/>
                    </a:lnTo>
                    <a:lnTo>
                      <a:pt x="24" y="26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816" name="Freeform 53"/>
              <p:cNvSpPr>
                <a:spLocks/>
              </p:cNvSpPr>
              <p:nvPr/>
            </p:nvSpPr>
            <p:spPr bwMode="auto">
              <a:xfrm>
                <a:off x="903" y="2123"/>
                <a:ext cx="21" cy="29"/>
              </a:xfrm>
              <a:custGeom>
                <a:avLst/>
                <a:gdLst>
                  <a:gd name="T0" fmla="*/ 12 w 21"/>
                  <a:gd name="T1" fmla="*/ 25 h 29"/>
                  <a:gd name="T2" fmla="*/ 15 w 21"/>
                  <a:gd name="T3" fmla="*/ 23 h 29"/>
                  <a:gd name="T4" fmla="*/ 17 w 21"/>
                  <a:gd name="T5" fmla="*/ 20 h 29"/>
                  <a:gd name="T6" fmla="*/ 19 w 21"/>
                  <a:gd name="T7" fmla="*/ 17 h 29"/>
                  <a:gd name="T8" fmla="*/ 19 w 21"/>
                  <a:gd name="T9" fmla="*/ 14 h 29"/>
                  <a:gd name="T10" fmla="*/ 20 w 21"/>
                  <a:gd name="T11" fmla="*/ 10 h 29"/>
                  <a:gd name="T12" fmla="*/ 14 w 21"/>
                  <a:gd name="T13" fmla="*/ 12 h 29"/>
                  <a:gd name="T14" fmla="*/ 10 w 21"/>
                  <a:gd name="T15" fmla="*/ 15 h 29"/>
                  <a:gd name="T16" fmla="*/ 8 w 21"/>
                  <a:gd name="T17" fmla="*/ 17 h 29"/>
                  <a:gd name="T18" fmla="*/ 5 w 21"/>
                  <a:gd name="T19" fmla="*/ 23 h 29"/>
                  <a:gd name="T20" fmla="*/ 8 w 21"/>
                  <a:gd name="T21" fmla="*/ 18 h 29"/>
                  <a:gd name="T22" fmla="*/ 9 w 21"/>
                  <a:gd name="T23" fmla="*/ 12 h 29"/>
                  <a:gd name="T24" fmla="*/ 9 w 21"/>
                  <a:gd name="T25" fmla="*/ 9 h 29"/>
                  <a:gd name="T26" fmla="*/ 8 w 21"/>
                  <a:gd name="T27" fmla="*/ 4 h 29"/>
                  <a:gd name="T28" fmla="*/ 8 w 21"/>
                  <a:gd name="T29" fmla="*/ 0 h 29"/>
                  <a:gd name="T30" fmla="*/ 3 w 21"/>
                  <a:gd name="T31" fmla="*/ 5 h 29"/>
                  <a:gd name="T32" fmla="*/ 1 w 21"/>
                  <a:gd name="T33" fmla="*/ 11 h 29"/>
                  <a:gd name="T34" fmla="*/ 0 w 21"/>
                  <a:gd name="T35" fmla="*/ 17 h 29"/>
                  <a:gd name="T36" fmla="*/ 0 w 21"/>
                  <a:gd name="T37" fmla="*/ 28 h 29"/>
                  <a:gd name="T38" fmla="*/ 6 w 21"/>
                  <a:gd name="T39" fmla="*/ 28 h 29"/>
                  <a:gd name="T40" fmla="*/ 12 w 21"/>
                  <a:gd name="T41" fmla="*/ 25 h 2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9"/>
                  <a:gd name="T65" fmla="*/ 21 w 21"/>
                  <a:gd name="T66" fmla="*/ 29 h 2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9">
                    <a:moveTo>
                      <a:pt x="12" y="25"/>
                    </a:moveTo>
                    <a:lnTo>
                      <a:pt x="15" y="23"/>
                    </a:lnTo>
                    <a:lnTo>
                      <a:pt x="17" y="20"/>
                    </a:lnTo>
                    <a:lnTo>
                      <a:pt x="19" y="17"/>
                    </a:lnTo>
                    <a:lnTo>
                      <a:pt x="19" y="14"/>
                    </a:lnTo>
                    <a:lnTo>
                      <a:pt x="20" y="10"/>
                    </a:lnTo>
                    <a:lnTo>
                      <a:pt x="14" y="12"/>
                    </a:lnTo>
                    <a:lnTo>
                      <a:pt x="10" y="15"/>
                    </a:lnTo>
                    <a:lnTo>
                      <a:pt x="8" y="17"/>
                    </a:lnTo>
                    <a:lnTo>
                      <a:pt x="5" y="23"/>
                    </a:lnTo>
                    <a:lnTo>
                      <a:pt x="8" y="18"/>
                    </a:lnTo>
                    <a:lnTo>
                      <a:pt x="9" y="12"/>
                    </a:lnTo>
                    <a:lnTo>
                      <a:pt x="9" y="9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3" y="5"/>
                    </a:lnTo>
                    <a:lnTo>
                      <a:pt x="1" y="11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6" y="28"/>
                    </a:lnTo>
                    <a:lnTo>
                      <a:pt x="12" y="2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817" name="Oval 54"/>
              <p:cNvSpPr>
                <a:spLocks noChangeArrowheads="1"/>
              </p:cNvSpPr>
              <p:nvPr/>
            </p:nvSpPr>
            <p:spPr bwMode="auto">
              <a:xfrm>
                <a:off x="877" y="2133"/>
                <a:ext cx="27" cy="48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18" name="Freeform 55"/>
              <p:cNvSpPr>
                <a:spLocks/>
              </p:cNvSpPr>
              <p:nvPr/>
            </p:nvSpPr>
            <p:spPr bwMode="auto">
              <a:xfrm>
                <a:off x="883" y="2140"/>
                <a:ext cx="25" cy="37"/>
              </a:xfrm>
              <a:custGeom>
                <a:avLst/>
                <a:gdLst>
                  <a:gd name="T0" fmla="*/ 1 w 25"/>
                  <a:gd name="T1" fmla="*/ 3 h 37"/>
                  <a:gd name="T2" fmla="*/ 3 w 25"/>
                  <a:gd name="T3" fmla="*/ 3 h 37"/>
                  <a:gd name="T4" fmla="*/ 5 w 25"/>
                  <a:gd name="T5" fmla="*/ 3 h 37"/>
                  <a:gd name="T6" fmla="*/ 6 w 25"/>
                  <a:gd name="T7" fmla="*/ 2 h 37"/>
                  <a:gd name="T8" fmla="*/ 7 w 25"/>
                  <a:gd name="T9" fmla="*/ 1 h 37"/>
                  <a:gd name="T10" fmla="*/ 8 w 25"/>
                  <a:gd name="T11" fmla="*/ 0 h 37"/>
                  <a:gd name="T12" fmla="*/ 19 w 25"/>
                  <a:gd name="T13" fmla="*/ 0 h 37"/>
                  <a:gd name="T14" fmla="*/ 19 w 25"/>
                  <a:gd name="T15" fmla="*/ 30 h 37"/>
                  <a:gd name="T16" fmla="*/ 20 w 25"/>
                  <a:gd name="T17" fmla="*/ 32 h 37"/>
                  <a:gd name="T18" fmla="*/ 20 w 25"/>
                  <a:gd name="T19" fmla="*/ 33 h 37"/>
                  <a:gd name="T20" fmla="*/ 22 w 25"/>
                  <a:gd name="T21" fmla="*/ 34 h 37"/>
                  <a:gd name="T22" fmla="*/ 24 w 25"/>
                  <a:gd name="T23" fmla="*/ 34 h 37"/>
                  <a:gd name="T24" fmla="*/ 24 w 25"/>
                  <a:gd name="T25" fmla="*/ 36 h 37"/>
                  <a:gd name="T26" fmla="*/ 0 w 25"/>
                  <a:gd name="T27" fmla="*/ 36 h 37"/>
                  <a:gd name="T28" fmla="*/ 0 w 25"/>
                  <a:gd name="T29" fmla="*/ 34 h 37"/>
                  <a:gd name="T30" fmla="*/ 2 w 25"/>
                  <a:gd name="T31" fmla="*/ 34 h 37"/>
                  <a:gd name="T32" fmla="*/ 4 w 25"/>
                  <a:gd name="T33" fmla="*/ 33 h 37"/>
                  <a:gd name="T34" fmla="*/ 5 w 25"/>
                  <a:gd name="T35" fmla="*/ 32 h 37"/>
                  <a:gd name="T36" fmla="*/ 5 w 25"/>
                  <a:gd name="T37" fmla="*/ 30 h 37"/>
                  <a:gd name="T38" fmla="*/ 5 w 25"/>
                  <a:gd name="T39" fmla="*/ 7 h 37"/>
                  <a:gd name="T40" fmla="*/ 5 w 25"/>
                  <a:gd name="T41" fmla="*/ 6 h 37"/>
                  <a:gd name="T42" fmla="*/ 4 w 25"/>
                  <a:gd name="T43" fmla="*/ 5 h 37"/>
                  <a:gd name="T44" fmla="*/ 2 w 25"/>
                  <a:gd name="T45" fmla="*/ 5 h 37"/>
                  <a:gd name="T46" fmla="*/ 1 w 25"/>
                  <a:gd name="T47" fmla="*/ 5 h 37"/>
                  <a:gd name="T48" fmla="*/ 1 w 25"/>
                  <a:gd name="T49" fmla="*/ 3 h 3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5"/>
                  <a:gd name="T76" fmla="*/ 0 h 37"/>
                  <a:gd name="T77" fmla="*/ 25 w 25"/>
                  <a:gd name="T78" fmla="*/ 37 h 3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5" h="37">
                    <a:moveTo>
                      <a:pt x="1" y="3"/>
                    </a:moveTo>
                    <a:lnTo>
                      <a:pt x="3" y="3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7" y="1"/>
                    </a:lnTo>
                    <a:lnTo>
                      <a:pt x="8" y="0"/>
                    </a:lnTo>
                    <a:lnTo>
                      <a:pt x="19" y="0"/>
                    </a:lnTo>
                    <a:lnTo>
                      <a:pt x="19" y="30"/>
                    </a:lnTo>
                    <a:lnTo>
                      <a:pt x="20" y="32"/>
                    </a:lnTo>
                    <a:lnTo>
                      <a:pt x="20" y="33"/>
                    </a:lnTo>
                    <a:lnTo>
                      <a:pt x="22" y="34"/>
                    </a:lnTo>
                    <a:lnTo>
                      <a:pt x="24" y="34"/>
                    </a:lnTo>
                    <a:lnTo>
                      <a:pt x="24" y="36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2" y="34"/>
                    </a:lnTo>
                    <a:lnTo>
                      <a:pt x="4" y="33"/>
                    </a:lnTo>
                    <a:lnTo>
                      <a:pt x="5" y="32"/>
                    </a:lnTo>
                    <a:lnTo>
                      <a:pt x="5" y="30"/>
                    </a:lnTo>
                    <a:lnTo>
                      <a:pt x="5" y="7"/>
                    </a:lnTo>
                    <a:lnTo>
                      <a:pt x="5" y="6"/>
                    </a:lnTo>
                    <a:lnTo>
                      <a:pt x="4" y="5"/>
                    </a:lnTo>
                    <a:lnTo>
                      <a:pt x="2" y="5"/>
                    </a:lnTo>
                    <a:lnTo>
                      <a:pt x="1" y="5"/>
                    </a:lnTo>
                    <a:lnTo>
                      <a:pt x="1" y="3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16" name="Oval 56"/>
            <p:cNvSpPr>
              <a:spLocks noChangeArrowheads="1"/>
            </p:cNvSpPr>
            <p:nvPr/>
          </p:nvSpPr>
          <p:spPr bwMode="auto">
            <a:xfrm>
              <a:off x="498" y="2253"/>
              <a:ext cx="25" cy="32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7" name="Oval 57"/>
            <p:cNvSpPr>
              <a:spLocks noChangeArrowheads="1"/>
            </p:cNvSpPr>
            <p:nvPr/>
          </p:nvSpPr>
          <p:spPr bwMode="auto">
            <a:xfrm>
              <a:off x="503" y="2258"/>
              <a:ext cx="16" cy="22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8" name="Freeform 58"/>
            <p:cNvSpPr>
              <a:spLocks/>
            </p:cNvSpPr>
            <p:nvPr/>
          </p:nvSpPr>
          <p:spPr bwMode="auto">
            <a:xfrm>
              <a:off x="507" y="2261"/>
              <a:ext cx="16" cy="24"/>
            </a:xfrm>
            <a:custGeom>
              <a:avLst/>
              <a:gdLst>
                <a:gd name="T0" fmla="*/ 1 w 16"/>
                <a:gd name="T1" fmla="*/ 3 h 24"/>
                <a:gd name="T2" fmla="*/ 2 w 16"/>
                <a:gd name="T3" fmla="*/ 3 h 24"/>
                <a:gd name="T4" fmla="*/ 3 w 16"/>
                <a:gd name="T5" fmla="*/ 2 h 24"/>
                <a:gd name="T6" fmla="*/ 4 w 16"/>
                <a:gd name="T7" fmla="*/ 2 h 24"/>
                <a:gd name="T8" fmla="*/ 4 w 16"/>
                <a:gd name="T9" fmla="*/ 1 h 24"/>
                <a:gd name="T10" fmla="*/ 5 w 16"/>
                <a:gd name="T11" fmla="*/ 0 h 24"/>
                <a:gd name="T12" fmla="*/ 12 w 16"/>
                <a:gd name="T13" fmla="*/ 0 h 24"/>
                <a:gd name="T14" fmla="*/ 12 w 16"/>
                <a:gd name="T15" fmla="*/ 20 h 24"/>
                <a:gd name="T16" fmla="*/ 12 w 16"/>
                <a:gd name="T17" fmla="*/ 21 h 24"/>
                <a:gd name="T18" fmla="*/ 13 w 16"/>
                <a:gd name="T19" fmla="*/ 22 h 24"/>
                <a:gd name="T20" fmla="*/ 14 w 16"/>
                <a:gd name="T21" fmla="*/ 22 h 24"/>
                <a:gd name="T22" fmla="*/ 15 w 16"/>
                <a:gd name="T23" fmla="*/ 22 h 24"/>
                <a:gd name="T24" fmla="*/ 15 w 16"/>
                <a:gd name="T25" fmla="*/ 23 h 24"/>
                <a:gd name="T26" fmla="*/ 0 w 16"/>
                <a:gd name="T27" fmla="*/ 23 h 24"/>
                <a:gd name="T28" fmla="*/ 0 w 16"/>
                <a:gd name="T29" fmla="*/ 22 h 24"/>
                <a:gd name="T30" fmla="*/ 1 w 16"/>
                <a:gd name="T31" fmla="*/ 22 h 24"/>
                <a:gd name="T32" fmla="*/ 2 w 16"/>
                <a:gd name="T33" fmla="*/ 22 h 24"/>
                <a:gd name="T34" fmla="*/ 3 w 16"/>
                <a:gd name="T35" fmla="*/ 21 h 24"/>
                <a:gd name="T36" fmla="*/ 3 w 16"/>
                <a:gd name="T37" fmla="*/ 20 h 24"/>
                <a:gd name="T38" fmla="*/ 3 w 16"/>
                <a:gd name="T39" fmla="*/ 5 h 24"/>
                <a:gd name="T40" fmla="*/ 2 w 16"/>
                <a:gd name="T41" fmla="*/ 4 h 24"/>
                <a:gd name="T42" fmla="*/ 1 w 16"/>
                <a:gd name="T43" fmla="*/ 4 h 24"/>
                <a:gd name="T44" fmla="*/ 1 w 16"/>
                <a:gd name="T45" fmla="*/ 3 h 2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"/>
                <a:gd name="T70" fmla="*/ 0 h 24"/>
                <a:gd name="T71" fmla="*/ 16 w 16"/>
                <a:gd name="T72" fmla="*/ 24 h 2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" h="24">
                  <a:moveTo>
                    <a:pt x="1" y="3"/>
                  </a:moveTo>
                  <a:lnTo>
                    <a:pt x="2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1"/>
                  </a:lnTo>
                  <a:lnTo>
                    <a:pt x="5" y="0"/>
                  </a:lnTo>
                  <a:lnTo>
                    <a:pt x="12" y="0"/>
                  </a:lnTo>
                  <a:lnTo>
                    <a:pt x="12" y="20"/>
                  </a:lnTo>
                  <a:lnTo>
                    <a:pt x="12" y="21"/>
                  </a:lnTo>
                  <a:lnTo>
                    <a:pt x="13" y="22"/>
                  </a:lnTo>
                  <a:lnTo>
                    <a:pt x="14" y="22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0" y="23"/>
                  </a:lnTo>
                  <a:lnTo>
                    <a:pt x="0" y="22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5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3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419" name="Oval 59"/>
            <p:cNvSpPr>
              <a:spLocks noChangeArrowheads="1"/>
            </p:cNvSpPr>
            <p:nvPr/>
          </p:nvSpPr>
          <p:spPr bwMode="auto">
            <a:xfrm>
              <a:off x="888" y="2254"/>
              <a:ext cx="25" cy="32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0" name="Oval 60"/>
            <p:cNvSpPr>
              <a:spLocks noChangeArrowheads="1"/>
            </p:cNvSpPr>
            <p:nvPr/>
          </p:nvSpPr>
          <p:spPr bwMode="auto">
            <a:xfrm>
              <a:off x="893" y="2259"/>
              <a:ext cx="15" cy="22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1" name="Freeform 61"/>
            <p:cNvSpPr>
              <a:spLocks/>
            </p:cNvSpPr>
            <p:nvPr/>
          </p:nvSpPr>
          <p:spPr bwMode="auto">
            <a:xfrm>
              <a:off x="897" y="2262"/>
              <a:ext cx="16" cy="24"/>
            </a:xfrm>
            <a:custGeom>
              <a:avLst/>
              <a:gdLst>
                <a:gd name="T0" fmla="*/ 0 w 16"/>
                <a:gd name="T1" fmla="*/ 3 h 24"/>
                <a:gd name="T2" fmla="*/ 1 w 16"/>
                <a:gd name="T3" fmla="*/ 3 h 24"/>
                <a:gd name="T4" fmla="*/ 3 w 16"/>
                <a:gd name="T5" fmla="*/ 2 h 24"/>
                <a:gd name="T6" fmla="*/ 4 w 16"/>
                <a:gd name="T7" fmla="*/ 2 h 24"/>
                <a:gd name="T8" fmla="*/ 4 w 16"/>
                <a:gd name="T9" fmla="*/ 1 h 24"/>
                <a:gd name="T10" fmla="*/ 5 w 16"/>
                <a:gd name="T11" fmla="*/ 0 h 24"/>
                <a:gd name="T12" fmla="*/ 12 w 16"/>
                <a:gd name="T13" fmla="*/ 0 h 24"/>
                <a:gd name="T14" fmla="*/ 12 w 16"/>
                <a:gd name="T15" fmla="*/ 19 h 24"/>
                <a:gd name="T16" fmla="*/ 12 w 16"/>
                <a:gd name="T17" fmla="*/ 21 h 24"/>
                <a:gd name="T18" fmla="*/ 13 w 16"/>
                <a:gd name="T19" fmla="*/ 21 h 24"/>
                <a:gd name="T20" fmla="*/ 14 w 16"/>
                <a:gd name="T21" fmla="*/ 22 h 24"/>
                <a:gd name="T22" fmla="*/ 15 w 16"/>
                <a:gd name="T23" fmla="*/ 22 h 24"/>
                <a:gd name="T24" fmla="*/ 15 w 16"/>
                <a:gd name="T25" fmla="*/ 23 h 24"/>
                <a:gd name="T26" fmla="*/ 0 w 16"/>
                <a:gd name="T27" fmla="*/ 23 h 24"/>
                <a:gd name="T28" fmla="*/ 0 w 16"/>
                <a:gd name="T29" fmla="*/ 22 h 24"/>
                <a:gd name="T30" fmla="*/ 1 w 16"/>
                <a:gd name="T31" fmla="*/ 22 h 24"/>
                <a:gd name="T32" fmla="*/ 2 w 16"/>
                <a:gd name="T33" fmla="*/ 21 h 24"/>
                <a:gd name="T34" fmla="*/ 3 w 16"/>
                <a:gd name="T35" fmla="*/ 21 h 24"/>
                <a:gd name="T36" fmla="*/ 3 w 16"/>
                <a:gd name="T37" fmla="*/ 19 h 24"/>
                <a:gd name="T38" fmla="*/ 3 w 16"/>
                <a:gd name="T39" fmla="*/ 5 h 24"/>
                <a:gd name="T40" fmla="*/ 3 w 16"/>
                <a:gd name="T41" fmla="*/ 4 h 24"/>
                <a:gd name="T42" fmla="*/ 2 w 16"/>
                <a:gd name="T43" fmla="*/ 4 h 24"/>
                <a:gd name="T44" fmla="*/ 1 w 16"/>
                <a:gd name="T45" fmla="*/ 4 h 24"/>
                <a:gd name="T46" fmla="*/ 0 w 16"/>
                <a:gd name="T47" fmla="*/ 4 h 24"/>
                <a:gd name="T48" fmla="*/ 0 w 16"/>
                <a:gd name="T49" fmla="*/ 3 h 2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"/>
                <a:gd name="T76" fmla="*/ 0 h 24"/>
                <a:gd name="T77" fmla="*/ 16 w 16"/>
                <a:gd name="T78" fmla="*/ 24 h 2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" h="24">
                  <a:moveTo>
                    <a:pt x="0" y="3"/>
                  </a:moveTo>
                  <a:lnTo>
                    <a:pt x="1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1"/>
                  </a:lnTo>
                  <a:lnTo>
                    <a:pt x="5" y="0"/>
                  </a:lnTo>
                  <a:lnTo>
                    <a:pt x="12" y="0"/>
                  </a:lnTo>
                  <a:lnTo>
                    <a:pt x="12" y="19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4" y="22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0" y="23"/>
                  </a:lnTo>
                  <a:lnTo>
                    <a:pt x="0" y="22"/>
                  </a:lnTo>
                  <a:lnTo>
                    <a:pt x="1" y="22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3" y="5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3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422" name="Group 62"/>
            <p:cNvGrpSpPr>
              <a:grpSpLocks/>
            </p:cNvGrpSpPr>
            <p:nvPr/>
          </p:nvGrpSpPr>
          <p:grpSpPr bwMode="auto">
            <a:xfrm>
              <a:off x="577" y="2190"/>
              <a:ext cx="34" cy="33"/>
              <a:chOff x="577" y="2190"/>
              <a:chExt cx="34" cy="33"/>
            </a:xfrm>
          </p:grpSpPr>
          <p:sp>
            <p:nvSpPr>
              <p:cNvPr id="101813" name="Oval 63"/>
              <p:cNvSpPr>
                <a:spLocks noChangeArrowheads="1"/>
              </p:cNvSpPr>
              <p:nvPr/>
            </p:nvSpPr>
            <p:spPr bwMode="auto">
              <a:xfrm>
                <a:off x="577" y="2190"/>
                <a:ext cx="34" cy="33"/>
              </a:xfrm>
              <a:prstGeom prst="ellipse">
                <a:avLst/>
              </a:prstGeom>
              <a:solidFill>
                <a:srgbClr val="3F5F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14" name="Oval 64"/>
              <p:cNvSpPr>
                <a:spLocks noChangeArrowheads="1"/>
              </p:cNvSpPr>
              <p:nvPr/>
            </p:nvSpPr>
            <p:spPr bwMode="auto">
              <a:xfrm>
                <a:off x="589" y="2201"/>
                <a:ext cx="10" cy="10"/>
              </a:xfrm>
              <a:prstGeom prst="ellipse">
                <a:avLst/>
              </a:prstGeom>
              <a:solidFill>
                <a:srgbClr val="9FFF9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23" name="Group 65"/>
            <p:cNvGrpSpPr>
              <a:grpSpLocks/>
            </p:cNvGrpSpPr>
            <p:nvPr/>
          </p:nvGrpSpPr>
          <p:grpSpPr bwMode="auto">
            <a:xfrm>
              <a:off x="798" y="2195"/>
              <a:ext cx="33" cy="34"/>
              <a:chOff x="798" y="2195"/>
              <a:chExt cx="33" cy="34"/>
            </a:xfrm>
          </p:grpSpPr>
          <p:sp>
            <p:nvSpPr>
              <p:cNvPr id="101811" name="Oval 66"/>
              <p:cNvSpPr>
                <a:spLocks noChangeArrowheads="1"/>
              </p:cNvSpPr>
              <p:nvPr/>
            </p:nvSpPr>
            <p:spPr bwMode="auto">
              <a:xfrm>
                <a:off x="798" y="2195"/>
                <a:ext cx="33" cy="34"/>
              </a:xfrm>
              <a:prstGeom prst="ellipse">
                <a:avLst/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812" name="Oval 67"/>
              <p:cNvSpPr>
                <a:spLocks noChangeArrowheads="1"/>
              </p:cNvSpPr>
              <p:nvPr/>
            </p:nvSpPr>
            <p:spPr bwMode="auto">
              <a:xfrm>
                <a:off x="810" y="2207"/>
                <a:ext cx="9" cy="10"/>
              </a:xfrm>
              <a:prstGeom prst="ellipse">
                <a:avLst/>
              </a:prstGeom>
              <a:solidFill>
                <a:srgbClr val="BFFFB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24" name="Group 68"/>
            <p:cNvGrpSpPr>
              <a:grpSpLocks/>
            </p:cNvGrpSpPr>
            <p:nvPr/>
          </p:nvGrpSpPr>
          <p:grpSpPr bwMode="auto">
            <a:xfrm>
              <a:off x="625" y="2277"/>
              <a:ext cx="158" cy="11"/>
              <a:chOff x="625" y="2277"/>
              <a:chExt cx="158" cy="11"/>
            </a:xfrm>
          </p:grpSpPr>
          <p:grpSp>
            <p:nvGrpSpPr>
              <p:cNvPr id="101790" name="Group 69"/>
              <p:cNvGrpSpPr>
                <a:grpSpLocks/>
              </p:cNvGrpSpPr>
              <p:nvPr/>
            </p:nvGrpSpPr>
            <p:grpSpPr bwMode="auto">
              <a:xfrm>
                <a:off x="773" y="2277"/>
                <a:ext cx="10" cy="11"/>
                <a:chOff x="773" y="2277"/>
                <a:chExt cx="10" cy="11"/>
              </a:xfrm>
            </p:grpSpPr>
            <p:sp>
              <p:nvSpPr>
                <p:cNvPr id="101809" name="Freeform 70"/>
                <p:cNvSpPr>
                  <a:spLocks/>
                </p:cNvSpPr>
                <p:nvPr/>
              </p:nvSpPr>
              <p:spPr bwMode="auto">
                <a:xfrm>
                  <a:off x="773" y="2278"/>
                  <a:ext cx="10" cy="10"/>
                </a:xfrm>
                <a:custGeom>
                  <a:avLst/>
                  <a:gdLst>
                    <a:gd name="T0" fmla="*/ 0 w 10"/>
                    <a:gd name="T1" fmla="*/ 0 h 10"/>
                    <a:gd name="T2" fmla="*/ 6 w 10"/>
                    <a:gd name="T3" fmla="*/ 0 h 10"/>
                    <a:gd name="T4" fmla="*/ 7 w 10"/>
                    <a:gd name="T5" fmla="*/ 1 h 10"/>
                    <a:gd name="T6" fmla="*/ 8 w 10"/>
                    <a:gd name="T7" fmla="*/ 2 h 10"/>
                    <a:gd name="T8" fmla="*/ 8 w 10"/>
                    <a:gd name="T9" fmla="*/ 3 h 10"/>
                    <a:gd name="T10" fmla="*/ 7 w 10"/>
                    <a:gd name="T11" fmla="*/ 4 h 10"/>
                    <a:gd name="T12" fmla="*/ 7 w 10"/>
                    <a:gd name="T13" fmla="*/ 5 h 10"/>
                    <a:gd name="T14" fmla="*/ 6 w 10"/>
                    <a:gd name="T15" fmla="*/ 5 h 10"/>
                    <a:gd name="T16" fmla="*/ 7 w 10"/>
                    <a:gd name="T17" fmla="*/ 5 h 10"/>
                    <a:gd name="T18" fmla="*/ 7 w 10"/>
                    <a:gd name="T19" fmla="*/ 6 h 10"/>
                    <a:gd name="T20" fmla="*/ 8 w 10"/>
                    <a:gd name="T21" fmla="*/ 7 h 10"/>
                    <a:gd name="T22" fmla="*/ 8 w 10"/>
                    <a:gd name="T23" fmla="*/ 8 h 10"/>
                    <a:gd name="T24" fmla="*/ 9 w 10"/>
                    <a:gd name="T25" fmla="*/ 8 h 10"/>
                    <a:gd name="T26" fmla="*/ 9 w 10"/>
                    <a:gd name="T27" fmla="*/ 9 h 10"/>
                    <a:gd name="T28" fmla="*/ 5 w 10"/>
                    <a:gd name="T29" fmla="*/ 9 h 10"/>
                    <a:gd name="T30" fmla="*/ 5 w 10"/>
                    <a:gd name="T31" fmla="*/ 8 h 10"/>
                    <a:gd name="T32" fmla="*/ 6 w 10"/>
                    <a:gd name="T33" fmla="*/ 8 h 10"/>
                    <a:gd name="T34" fmla="*/ 6 w 10"/>
                    <a:gd name="T35" fmla="*/ 7 h 10"/>
                    <a:gd name="T36" fmla="*/ 5 w 10"/>
                    <a:gd name="T37" fmla="*/ 7 h 10"/>
                    <a:gd name="T38" fmla="*/ 5 w 10"/>
                    <a:gd name="T39" fmla="*/ 6 h 10"/>
                    <a:gd name="T40" fmla="*/ 4 w 10"/>
                    <a:gd name="T41" fmla="*/ 5 h 10"/>
                    <a:gd name="T42" fmla="*/ 4 w 10"/>
                    <a:gd name="T43" fmla="*/ 8 h 10"/>
                    <a:gd name="T44" fmla="*/ 4 w 10"/>
                    <a:gd name="T45" fmla="*/ 9 h 10"/>
                    <a:gd name="T46" fmla="*/ 0 w 10"/>
                    <a:gd name="T47" fmla="*/ 9 h 10"/>
                    <a:gd name="T48" fmla="*/ 0 w 10"/>
                    <a:gd name="T49" fmla="*/ 8 h 10"/>
                    <a:gd name="T50" fmla="*/ 1 w 10"/>
                    <a:gd name="T51" fmla="*/ 8 h 10"/>
                    <a:gd name="T52" fmla="*/ 1 w 10"/>
                    <a:gd name="T53" fmla="*/ 1 h 10"/>
                    <a:gd name="T54" fmla="*/ 0 w 10"/>
                    <a:gd name="T55" fmla="*/ 1 h 10"/>
                    <a:gd name="T56" fmla="*/ 0 w 10"/>
                    <a:gd name="T57" fmla="*/ 0 h 1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0"/>
                    <a:gd name="T88" fmla="*/ 0 h 10"/>
                    <a:gd name="T89" fmla="*/ 10 w 10"/>
                    <a:gd name="T90" fmla="*/ 10 h 1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0" h="10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7" y="1"/>
                      </a:lnTo>
                      <a:lnTo>
                        <a:pt x="8" y="2"/>
                      </a:lnTo>
                      <a:lnTo>
                        <a:pt x="8" y="3"/>
                      </a:lnTo>
                      <a:lnTo>
                        <a:pt x="7" y="4"/>
                      </a:lnTo>
                      <a:lnTo>
                        <a:pt x="7" y="5"/>
                      </a:lnTo>
                      <a:lnTo>
                        <a:pt x="6" y="5"/>
                      </a:lnTo>
                      <a:lnTo>
                        <a:pt x="7" y="5"/>
                      </a:lnTo>
                      <a:lnTo>
                        <a:pt x="7" y="6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9" y="9"/>
                      </a:lnTo>
                      <a:lnTo>
                        <a:pt x="5" y="9"/>
                      </a:lnTo>
                      <a:lnTo>
                        <a:pt x="5" y="8"/>
                      </a:lnTo>
                      <a:lnTo>
                        <a:pt x="6" y="8"/>
                      </a:lnTo>
                      <a:lnTo>
                        <a:pt x="6" y="7"/>
                      </a:lnTo>
                      <a:lnTo>
                        <a:pt x="5" y="7"/>
                      </a:lnTo>
                      <a:lnTo>
                        <a:pt x="5" y="6"/>
                      </a:lnTo>
                      <a:lnTo>
                        <a:pt x="4" y="5"/>
                      </a:lnTo>
                      <a:lnTo>
                        <a:pt x="4" y="8"/>
                      </a:lnTo>
                      <a:lnTo>
                        <a:pt x="4" y="9"/>
                      </a:ln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10" name="Freeform 71"/>
                <p:cNvSpPr>
                  <a:spLocks/>
                </p:cNvSpPr>
                <p:nvPr/>
              </p:nvSpPr>
              <p:spPr bwMode="auto">
                <a:xfrm>
                  <a:off x="775" y="2277"/>
                  <a:ext cx="6" cy="5"/>
                </a:xfrm>
                <a:custGeom>
                  <a:avLst/>
                  <a:gdLst>
                    <a:gd name="T0" fmla="*/ 5 w 6"/>
                    <a:gd name="T1" fmla="*/ 4 h 5"/>
                    <a:gd name="T2" fmla="*/ 5 w 6"/>
                    <a:gd name="T3" fmla="*/ 0 h 5"/>
                    <a:gd name="T4" fmla="*/ 2 w 6"/>
                    <a:gd name="T5" fmla="*/ 0 h 5"/>
                    <a:gd name="T6" fmla="*/ 0 w 6"/>
                    <a:gd name="T7" fmla="*/ 1 h 5"/>
                    <a:gd name="T8" fmla="*/ 0 w 6"/>
                    <a:gd name="T9" fmla="*/ 3 h 5"/>
                    <a:gd name="T10" fmla="*/ 2 w 6"/>
                    <a:gd name="T11" fmla="*/ 4 h 5"/>
                    <a:gd name="T12" fmla="*/ 5 w 6"/>
                    <a:gd name="T13" fmla="*/ 4 h 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"/>
                    <a:gd name="T22" fmla="*/ 0 h 5"/>
                    <a:gd name="T23" fmla="*/ 6 w 6"/>
                    <a:gd name="T24" fmla="*/ 5 h 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" h="5">
                      <a:moveTo>
                        <a:pt x="5" y="4"/>
                      </a:moveTo>
                      <a:lnTo>
                        <a:pt x="5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4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1" name="Group 72"/>
              <p:cNvGrpSpPr>
                <a:grpSpLocks/>
              </p:cNvGrpSpPr>
              <p:nvPr/>
            </p:nvGrpSpPr>
            <p:grpSpPr bwMode="auto">
              <a:xfrm>
                <a:off x="625" y="2278"/>
                <a:ext cx="10" cy="10"/>
                <a:chOff x="625" y="2278"/>
                <a:chExt cx="10" cy="10"/>
              </a:xfrm>
            </p:grpSpPr>
            <p:sp>
              <p:nvSpPr>
                <p:cNvPr id="101807" name="Freeform 73"/>
                <p:cNvSpPr>
                  <a:spLocks/>
                </p:cNvSpPr>
                <p:nvPr/>
              </p:nvSpPr>
              <p:spPr bwMode="auto">
                <a:xfrm>
                  <a:off x="625" y="2278"/>
                  <a:ext cx="10" cy="10"/>
                </a:xfrm>
                <a:custGeom>
                  <a:avLst/>
                  <a:gdLst>
                    <a:gd name="T0" fmla="*/ 3 w 10"/>
                    <a:gd name="T1" fmla="*/ 0 h 10"/>
                    <a:gd name="T2" fmla="*/ 6 w 10"/>
                    <a:gd name="T3" fmla="*/ 0 h 10"/>
                    <a:gd name="T4" fmla="*/ 7 w 10"/>
                    <a:gd name="T5" fmla="*/ 1 h 10"/>
                    <a:gd name="T6" fmla="*/ 8 w 10"/>
                    <a:gd name="T7" fmla="*/ 1 h 10"/>
                    <a:gd name="T8" fmla="*/ 8 w 10"/>
                    <a:gd name="T9" fmla="*/ 2 h 10"/>
                    <a:gd name="T10" fmla="*/ 9 w 10"/>
                    <a:gd name="T11" fmla="*/ 4 h 10"/>
                    <a:gd name="T12" fmla="*/ 9 w 10"/>
                    <a:gd name="T13" fmla="*/ 5 h 10"/>
                    <a:gd name="T14" fmla="*/ 8 w 10"/>
                    <a:gd name="T15" fmla="*/ 7 h 10"/>
                    <a:gd name="T16" fmla="*/ 8 w 10"/>
                    <a:gd name="T17" fmla="*/ 8 h 10"/>
                    <a:gd name="T18" fmla="*/ 7 w 10"/>
                    <a:gd name="T19" fmla="*/ 9 h 10"/>
                    <a:gd name="T20" fmla="*/ 6 w 10"/>
                    <a:gd name="T21" fmla="*/ 9 h 10"/>
                    <a:gd name="T22" fmla="*/ 3 w 10"/>
                    <a:gd name="T23" fmla="*/ 9 h 10"/>
                    <a:gd name="T24" fmla="*/ 2 w 10"/>
                    <a:gd name="T25" fmla="*/ 9 h 10"/>
                    <a:gd name="T26" fmla="*/ 1 w 10"/>
                    <a:gd name="T27" fmla="*/ 8 h 10"/>
                    <a:gd name="T28" fmla="*/ 1 w 10"/>
                    <a:gd name="T29" fmla="*/ 7 h 10"/>
                    <a:gd name="T30" fmla="*/ 0 w 10"/>
                    <a:gd name="T31" fmla="*/ 6 h 10"/>
                    <a:gd name="T32" fmla="*/ 0 w 10"/>
                    <a:gd name="T33" fmla="*/ 4 h 10"/>
                    <a:gd name="T34" fmla="*/ 1 w 10"/>
                    <a:gd name="T35" fmla="*/ 2 h 10"/>
                    <a:gd name="T36" fmla="*/ 1 w 10"/>
                    <a:gd name="T37" fmla="*/ 1 h 10"/>
                    <a:gd name="T38" fmla="*/ 2 w 10"/>
                    <a:gd name="T39" fmla="*/ 1 h 10"/>
                    <a:gd name="T40" fmla="*/ 3 w 10"/>
                    <a:gd name="T41" fmla="*/ 0 h 1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"/>
                    <a:gd name="T64" fmla="*/ 0 h 10"/>
                    <a:gd name="T65" fmla="*/ 10 w 10"/>
                    <a:gd name="T66" fmla="*/ 10 h 10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" h="10">
                      <a:moveTo>
                        <a:pt x="3" y="0"/>
                      </a:moveTo>
                      <a:lnTo>
                        <a:pt x="6" y="0"/>
                      </a:lnTo>
                      <a:lnTo>
                        <a:pt x="7" y="1"/>
                      </a:lnTo>
                      <a:lnTo>
                        <a:pt x="8" y="1"/>
                      </a:lnTo>
                      <a:lnTo>
                        <a:pt x="8" y="2"/>
                      </a:lnTo>
                      <a:lnTo>
                        <a:pt x="9" y="4"/>
                      </a:lnTo>
                      <a:lnTo>
                        <a:pt x="9" y="5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3" y="9"/>
                      </a:lnTo>
                      <a:lnTo>
                        <a:pt x="2" y="9"/>
                      </a:lnTo>
                      <a:lnTo>
                        <a:pt x="1" y="8"/>
                      </a:lnTo>
                      <a:lnTo>
                        <a:pt x="1" y="7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08" name="Freeform 74"/>
                <p:cNvSpPr>
                  <a:spLocks/>
                </p:cNvSpPr>
                <p:nvPr/>
              </p:nvSpPr>
              <p:spPr bwMode="auto">
                <a:xfrm>
                  <a:off x="627" y="2280"/>
                  <a:ext cx="5" cy="7"/>
                </a:xfrm>
                <a:custGeom>
                  <a:avLst/>
                  <a:gdLst>
                    <a:gd name="T0" fmla="*/ 2 w 5"/>
                    <a:gd name="T1" fmla="*/ 0 h 7"/>
                    <a:gd name="T2" fmla="*/ 3 w 5"/>
                    <a:gd name="T3" fmla="*/ 0 h 7"/>
                    <a:gd name="T4" fmla="*/ 4 w 5"/>
                    <a:gd name="T5" fmla="*/ 1 h 7"/>
                    <a:gd name="T6" fmla="*/ 4 w 5"/>
                    <a:gd name="T7" fmla="*/ 5 h 7"/>
                    <a:gd name="T8" fmla="*/ 3 w 5"/>
                    <a:gd name="T9" fmla="*/ 6 h 7"/>
                    <a:gd name="T10" fmla="*/ 2 w 5"/>
                    <a:gd name="T11" fmla="*/ 6 h 7"/>
                    <a:gd name="T12" fmla="*/ 1 w 5"/>
                    <a:gd name="T13" fmla="*/ 6 h 7"/>
                    <a:gd name="T14" fmla="*/ 0 w 5"/>
                    <a:gd name="T15" fmla="*/ 6 h 7"/>
                    <a:gd name="T16" fmla="*/ 0 w 5"/>
                    <a:gd name="T17" fmla="*/ 5 h 7"/>
                    <a:gd name="T18" fmla="*/ 0 w 5"/>
                    <a:gd name="T19" fmla="*/ 1 h 7"/>
                    <a:gd name="T20" fmla="*/ 0 w 5"/>
                    <a:gd name="T21" fmla="*/ 0 h 7"/>
                    <a:gd name="T22" fmla="*/ 1 w 5"/>
                    <a:gd name="T23" fmla="*/ 0 h 7"/>
                    <a:gd name="T24" fmla="*/ 2 w 5"/>
                    <a:gd name="T25" fmla="*/ 0 h 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5"/>
                    <a:gd name="T40" fmla="*/ 0 h 7"/>
                    <a:gd name="T41" fmla="*/ 5 w 5"/>
                    <a:gd name="T42" fmla="*/ 7 h 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5" h="7">
                      <a:moveTo>
                        <a:pt x="2" y="0"/>
                      </a:moveTo>
                      <a:lnTo>
                        <a:pt x="3" y="0"/>
                      </a:lnTo>
                      <a:lnTo>
                        <a:pt x="4" y="1"/>
                      </a:lnTo>
                      <a:lnTo>
                        <a:pt x="4" y="5"/>
                      </a:lnTo>
                      <a:lnTo>
                        <a:pt x="3" y="6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2" name="Group 75"/>
              <p:cNvGrpSpPr>
                <a:grpSpLocks/>
              </p:cNvGrpSpPr>
              <p:nvPr/>
            </p:nvGrpSpPr>
            <p:grpSpPr bwMode="auto">
              <a:xfrm>
                <a:off x="642" y="2279"/>
                <a:ext cx="28" cy="9"/>
                <a:chOff x="642" y="2279"/>
                <a:chExt cx="28" cy="9"/>
              </a:xfrm>
            </p:grpSpPr>
            <p:sp>
              <p:nvSpPr>
                <p:cNvPr id="101805" name="Freeform 76"/>
                <p:cNvSpPr>
                  <a:spLocks/>
                </p:cNvSpPr>
                <p:nvPr/>
              </p:nvSpPr>
              <p:spPr bwMode="auto">
                <a:xfrm>
                  <a:off x="642" y="2279"/>
                  <a:ext cx="12" cy="9"/>
                </a:xfrm>
                <a:custGeom>
                  <a:avLst/>
                  <a:gdLst>
                    <a:gd name="T0" fmla="*/ 1 w 12"/>
                    <a:gd name="T1" fmla="*/ 8 h 9"/>
                    <a:gd name="T2" fmla="*/ 3 w 12"/>
                    <a:gd name="T3" fmla="*/ 8 h 9"/>
                    <a:gd name="T4" fmla="*/ 2 w 12"/>
                    <a:gd name="T5" fmla="*/ 8 h 9"/>
                    <a:gd name="T6" fmla="*/ 2 w 12"/>
                    <a:gd name="T7" fmla="*/ 2 h 9"/>
                    <a:gd name="T8" fmla="*/ 7 w 12"/>
                    <a:gd name="T9" fmla="*/ 8 h 9"/>
                    <a:gd name="T10" fmla="*/ 10 w 12"/>
                    <a:gd name="T11" fmla="*/ 8 h 9"/>
                    <a:gd name="T12" fmla="*/ 10 w 12"/>
                    <a:gd name="T13" fmla="*/ 1 h 9"/>
                    <a:gd name="T14" fmla="*/ 11 w 12"/>
                    <a:gd name="T15" fmla="*/ 1 h 9"/>
                    <a:gd name="T16" fmla="*/ 11 w 12"/>
                    <a:gd name="T17" fmla="*/ 0 h 9"/>
                    <a:gd name="T18" fmla="*/ 8 w 12"/>
                    <a:gd name="T19" fmla="*/ 0 h 9"/>
                    <a:gd name="T20" fmla="*/ 8 w 12"/>
                    <a:gd name="T21" fmla="*/ 1 h 9"/>
                    <a:gd name="T22" fmla="*/ 9 w 12"/>
                    <a:gd name="T23" fmla="*/ 1 h 9"/>
                    <a:gd name="T24" fmla="*/ 9 w 12"/>
                    <a:gd name="T25" fmla="*/ 6 h 9"/>
                    <a:gd name="T26" fmla="*/ 5 w 12"/>
                    <a:gd name="T27" fmla="*/ 0 h 9"/>
                    <a:gd name="T28" fmla="*/ 0 w 12"/>
                    <a:gd name="T29" fmla="*/ 0 h 9"/>
                    <a:gd name="T30" fmla="*/ 0 w 12"/>
                    <a:gd name="T31" fmla="*/ 1 h 9"/>
                    <a:gd name="T32" fmla="*/ 1 w 12"/>
                    <a:gd name="T33" fmla="*/ 1 h 9"/>
                    <a:gd name="T34" fmla="*/ 1 w 12"/>
                    <a:gd name="T35" fmla="*/ 8 h 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2"/>
                    <a:gd name="T55" fmla="*/ 0 h 9"/>
                    <a:gd name="T56" fmla="*/ 12 w 12"/>
                    <a:gd name="T57" fmla="*/ 9 h 9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2" h="9">
                      <a:moveTo>
                        <a:pt x="1" y="8"/>
                      </a:moveTo>
                      <a:lnTo>
                        <a:pt x="3" y="8"/>
                      </a:lnTo>
                      <a:lnTo>
                        <a:pt x="2" y="8"/>
                      </a:lnTo>
                      <a:lnTo>
                        <a:pt x="2" y="2"/>
                      </a:lnTo>
                      <a:lnTo>
                        <a:pt x="7" y="8"/>
                      </a:lnTo>
                      <a:lnTo>
                        <a:pt x="10" y="8"/>
                      </a:lnTo>
                      <a:lnTo>
                        <a:pt x="10" y="1"/>
                      </a:lnTo>
                      <a:lnTo>
                        <a:pt x="11" y="1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9" y="6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8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06" name="Freeform 77"/>
                <p:cNvSpPr>
                  <a:spLocks/>
                </p:cNvSpPr>
                <p:nvPr/>
              </p:nvSpPr>
              <p:spPr bwMode="auto">
                <a:xfrm>
                  <a:off x="661" y="2279"/>
                  <a:ext cx="9" cy="9"/>
                </a:xfrm>
                <a:custGeom>
                  <a:avLst/>
                  <a:gdLst>
                    <a:gd name="T0" fmla="*/ 0 w 9"/>
                    <a:gd name="T1" fmla="*/ 0 h 9"/>
                    <a:gd name="T2" fmla="*/ 8 w 9"/>
                    <a:gd name="T3" fmla="*/ 0 h 9"/>
                    <a:gd name="T4" fmla="*/ 8 w 9"/>
                    <a:gd name="T5" fmla="*/ 2 h 9"/>
                    <a:gd name="T6" fmla="*/ 7 w 9"/>
                    <a:gd name="T7" fmla="*/ 2 h 9"/>
                    <a:gd name="T8" fmla="*/ 5 w 9"/>
                    <a:gd name="T9" fmla="*/ 1 h 9"/>
                    <a:gd name="T10" fmla="*/ 4 w 9"/>
                    <a:gd name="T11" fmla="*/ 1 h 9"/>
                    <a:gd name="T12" fmla="*/ 4 w 9"/>
                    <a:gd name="T13" fmla="*/ 4 h 9"/>
                    <a:gd name="T14" fmla="*/ 5 w 9"/>
                    <a:gd name="T15" fmla="*/ 4 h 9"/>
                    <a:gd name="T16" fmla="*/ 6 w 9"/>
                    <a:gd name="T17" fmla="*/ 3 h 9"/>
                    <a:gd name="T18" fmla="*/ 6 w 9"/>
                    <a:gd name="T19" fmla="*/ 6 h 9"/>
                    <a:gd name="T20" fmla="*/ 5 w 9"/>
                    <a:gd name="T21" fmla="*/ 5 h 9"/>
                    <a:gd name="T22" fmla="*/ 4 w 9"/>
                    <a:gd name="T23" fmla="*/ 5 h 9"/>
                    <a:gd name="T24" fmla="*/ 4 w 9"/>
                    <a:gd name="T25" fmla="*/ 7 h 9"/>
                    <a:gd name="T26" fmla="*/ 5 w 9"/>
                    <a:gd name="T27" fmla="*/ 7 h 9"/>
                    <a:gd name="T28" fmla="*/ 8 w 9"/>
                    <a:gd name="T29" fmla="*/ 6 h 9"/>
                    <a:gd name="T30" fmla="*/ 8 w 9"/>
                    <a:gd name="T31" fmla="*/ 8 h 9"/>
                    <a:gd name="T32" fmla="*/ 0 w 9"/>
                    <a:gd name="T33" fmla="*/ 8 h 9"/>
                    <a:gd name="T34" fmla="*/ 1 w 9"/>
                    <a:gd name="T35" fmla="*/ 8 h 9"/>
                    <a:gd name="T36" fmla="*/ 1 w 9"/>
                    <a:gd name="T37" fmla="*/ 1 h 9"/>
                    <a:gd name="T38" fmla="*/ 0 w 9"/>
                    <a:gd name="T39" fmla="*/ 1 h 9"/>
                    <a:gd name="T40" fmla="*/ 0 w 9"/>
                    <a:gd name="T41" fmla="*/ 0 h 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9"/>
                    <a:gd name="T64" fmla="*/ 0 h 9"/>
                    <a:gd name="T65" fmla="*/ 9 w 9"/>
                    <a:gd name="T66" fmla="*/ 9 h 9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9" h="9">
                      <a:moveTo>
                        <a:pt x="0" y="0"/>
                      </a:moveTo>
                      <a:lnTo>
                        <a:pt x="8" y="0"/>
                      </a:lnTo>
                      <a:lnTo>
                        <a:pt x="8" y="2"/>
                      </a:lnTo>
                      <a:lnTo>
                        <a:pt x="7" y="2"/>
                      </a:lnTo>
                      <a:lnTo>
                        <a:pt x="5" y="1"/>
                      </a:lnTo>
                      <a:lnTo>
                        <a:pt x="4" y="1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6"/>
                      </a:lnTo>
                      <a:lnTo>
                        <a:pt x="5" y="5"/>
                      </a:ln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5" y="7"/>
                      </a:lnTo>
                      <a:lnTo>
                        <a:pt x="8" y="6"/>
                      </a:lnTo>
                      <a:lnTo>
                        <a:pt x="8" y="8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3" name="Group 78"/>
              <p:cNvGrpSpPr>
                <a:grpSpLocks/>
              </p:cNvGrpSpPr>
              <p:nvPr/>
            </p:nvGrpSpPr>
            <p:grpSpPr bwMode="auto">
              <a:xfrm>
                <a:off x="705" y="2278"/>
                <a:ext cx="9" cy="10"/>
                <a:chOff x="705" y="2278"/>
                <a:chExt cx="9" cy="10"/>
              </a:xfrm>
            </p:grpSpPr>
            <p:sp>
              <p:nvSpPr>
                <p:cNvPr id="101803" name="Freeform 79"/>
                <p:cNvSpPr>
                  <a:spLocks/>
                </p:cNvSpPr>
                <p:nvPr/>
              </p:nvSpPr>
              <p:spPr bwMode="auto">
                <a:xfrm>
                  <a:off x="705" y="2278"/>
                  <a:ext cx="9" cy="10"/>
                </a:xfrm>
                <a:custGeom>
                  <a:avLst/>
                  <a:gdLst>
                    <a:gd name="T0" fmla="*/ 2 w 9"/>
                    <a:gd name="T1" fmla="*/ 0 h 10"/>
                    <a:gd name="T2" fmla="*/ 6 w 9"/>
                    <a:gd name="T3" fmla="*/ 0 h 10"/>
                    <a:gd name="T4" fmla="*/ 6 w 9"/>
                    <a:gd name="T5" fmla="*/ 1 h 10"/>
                    <a:gd name="T6" fmla="*/ 7 w 9"/>
                    <a:gd name="T7" fmla="*/ 1 h 10"/>
                    <a:gd name="T8" fmla="*/ 8 w 9"/>
                    <a:gd name="T9" fmla="*/ 2 h 10"/>
                    <a:gd name="T10" fmla="*/ 8 w 9"/>
                    <a:gd name="T11" fmla="*/ 4 h 10"/>
                    <a:gd name="T12" fmla="*/ 8 w 9"/>
                    <a:gd name="T13" fmla="*/ 5 h 10"/>
                    <a:gd name="T14" fmla="*/ 8 w 9"/>
                    <a:gd name="T15" fmla="*/ 6 h 10"/>
                    <a:gd name="T16" fmla="*/ 7 w 9"/>
                    <a:gd name="T17" fmla="*/ 8 h 10"/>
                    <a:gd name="T18" fmla="*/ 6 w 9"/>
                    <a:gd name="T19" fmla="*/ 8 h 10"/>
                    <a:gd name="T20" fmla="*/ 5 w 9"/>
                    <a:gd name="T21" fmla="*/ 9 h 10"/>
                    <a:gd name="T22" fmla="*/ 2 w 9"/>
                    <a:gd name="T23" fmla="*/ 9 h 10"/>
                    <a:gd name="T24" fmla="*/ 2 w 9"/>
                    <a:gd name="T25" fmla="*/ 8 h 10"/>
                    <a:gd name="T26" fmla="*/ 1 w 9"/>
                    <a:gd name="T27" fmla="*/ 8 h 10"/>
                    <a:gd name="T28" fmla="*/ 0 w 9"/>
                    <a:gd name="T29" fmla="*/ 7 h 10"/>
                    <a:gd name="T30" fmla="*/ 0 w 9"/>
                    <a:gd name="T31" fmla="*/ 5 h 10"/>
                    <a:gd name="T32" fmla="*/ 0 w 9"/>
                    <a:gd name="T33" fmla="*/ 4 h 10"/>
                    <a:gd name="T34" fmla="*/ 0 w 9"/>
                    <a:gd name="T35" fmla="*/ 2 h 10"/>
                    <a:gd name="T36" fmla="*/ 1 w 9"/>
                    <a:gd name="T37" fmla="*/ 1 h 10"/>
                    <a:gd name="T38" fmla="*/ 2 w 9"/>
                    <a:gd name="T39" fmla="*/ 1 h 10"/>
                    <a:gd name="T40" fmla="*/ 2 w 9"/>
                    <a:gd name="T41" fmla="*/ 0 h 1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9"/>
                    <a:gd name="T64" fmla="*/ 0 h 10"/>
                    <a:gd name="T65" fmla="*/ 9 w 9"/>
                    <a:gd name="T66" fmla="*/ 10 h 10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9" h="10">
                      <a:moveTo>
                        <a:pt x="2" y="0"/>
                      </a:moveTo>
                      <a:lnTo>
                        <a:pt x="6" y="0"/>
                      </a:lnTo>
                      <a:lnTo>
                        <a:pt x="6" y="1"/>
                      </a:lnTo>
                      <a:lnTo>
                        <a:pt x="7" y="1"/>
                      </a:lnTo>
                      <a:lnTo>
                        <a:pt x="8" y="2"/>
                      </a:lnTo>
                      <a:lnTo>
                        <a:pt x="8" y="4"/>
                      </a:lnTo>
                      <a:lnTo>
                        <a:pt x="8" y="5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6" y="8"/>
                      </a:lnTo>
                      <a:lnTo>
                        <a:pt x="5" y="9"/>
                      </a:lnTo>
                      <a:lnTo>
                        <a:pt x="2" y="9"/>
                      </a:lnTo>
                      <a:lnTo>
                        <a:pt x="2" y="8"/>
                      </a:lnTo>
                      <a:lnTo>
                        <a:pt x="1" y="8"/>
                      </a:ln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2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04" name="Freeform 80"/>
                <p:cNvSpPr>
                  <a:spLocks/>
                </p:cNvSpPr>
                <p:nvPr/>
              </p:nvSpPr>
              <p:spPr bwMode="auto">
                <a:xfrm>
                  <a:off x="707" y="2280"/>
                  <a:ext cx="4" cy="6"/>
                </a:xfrm>
                <a:custGeom>
                  <a:avLst/>
                  <a:gdLst>
                    <a:gd name="T0" fmla="*/ 2 w 4"/>
                    <a:gd name="T1" fmla="*/ 0 h 6"/>
                    <a:gd name="T2" fmla="*/ 3 w 4"/>
                    <a:gd name="T3" fmla="*/ 1 h 6"/>
                    <a:gd name="T4" fmla="*/ 3 w 4"/>
                    <a:gd name="T5" fmla="*/ 4 h 6"/>
                    <a:gd name="T6" fmla="*/ 2 w 4"/>
                    <a:gd name="T7" fmla="*/ 5 h 6"/>
                    <a:gd name="T8" fmla="*/ 1 w 4"/>
                    <a:gd name="T9" fmla="*/ 5 h 6"/>
                    <a:gd name="T10" fmla="*/ 0 w 4"/>
                    <a:gd name="T11" fmla="*/ 4 h 6"/>
                    <a:gd name="T12" fmla="*/ 0 w 4"/>
                    <a:gd name="T13" fmla="*/ 1 h 6"/>
                    <a:gd name="T14" fmla="*/ 1 w 4"/>
                    <a:gd name="T15" fmla="*/ 0 h 6"/>
                    <a:gd name="T16" fmla="*/ 2 w 4"/>
                    <a:gd name="T17" fmla="*/ 0 h 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"/>
                    <a:gd name="T28" fmla="*/ 0 h 6"/>
                    <a:gd name="T29" fmla="*/ 4 w 4"/>
                    <a:gd name="T30" fmla="*/ 6 h 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" h="6">
                      <a:moveTo>
                        <a:pt x="2" y="0"/>
                      </a:moveTo>
                      <a:lnTo>
                        <a:pt x="3" y="1"/>
                      </a:lnTo>
                      <a:lnTo>
                        <a:pt x="3" y="4"/>
                      </a:lnTo>
                      <a:lnTo>
                        <a:pt x="2" y="5"/>
                      </a:lnTo>
                      <a:lnTo>
                        <a:pt x="1" y="5"/>
                      </a:lnTo>
                      <a:lnTo>
                        <a:pt x="0" y="4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4" name="Group 81"/>
              <p:cNvGrpSpPr>
                <a:grpSpLocks/>
              </p:cNvGrpSpPr>
              <p:nvPr/>
            </p:nvGrpSpPr>
            <p:grpSpPr bwMode="auto">
              <a:xfrm>
                <a:off x="721" y="2278"/>
                <a:ext cx="24" cy="10"/>
                <a:chOff x="721" y="2278"/>
                <a:chExt cx="24" cy="10"/>
              </a:xfrm>
            </p:grpSpPr>
            <p:sp>
              <p:nvSpPr>
                <p:cNvPr id="101801" name="Freeform 82"/>
                <p:cNvSpPr>
                  <a:spLocks/>
                </p:cNvSpPr>
                <p:nvPr/>
              </p:nvSpPr>
              <p:spPr bwMode="auto">
                <a:xfrm>
                  <a:off x="721" y="2278"/>
                  <a:ext cx="9" cy="10"/>
                </a:xfrm>
                <a:custGeom>
                  <a:avLst/>
                  <a:gdLst>
                    <a:gd name="T0" fmla="*/ 0 w 9"/>
                    <a:gd name="T1" fmla="*/ 0 h 10"/>
                    <a:gd name="T2" fmla="*/ 5 w 9"/>
                    <a:gd name="T3" fmla="*/ 0 h 10"/>
                    <a:gd name="T4" fmla="*/ 5 w 9"/>
                    <a:gd name="T5" fmla="*/ 1 h 10"/>
                    <a:gd name="T6" fmla="*/ 4 w 9"/>
                    <a:gd name="T7" fmla="*/ 1 h 10"/>
                    <a:gd name="T8" fmla="*/ 4 w 9"/>
                    <a:gd name="T9" fmla="*/ 8 h 10"/>
                    <a:gd name="T10" fmla="*/ 5 w 9"/>
                    <a:gd name="T11" fmla="*/ 8 h 10"/>
                    <a:gd name="T12" fmla="*/ 7 w 9"/>
                    <a:gd name="T13" fmla="*/ 6 h 10"/>
                    <a:gd name="T14" fmla="*/ 8 w 9"/>
                    <a:gd name="T15" fmla="*/ 6 h 10"/>
                    <a:gd name="T16" fmla="*/ 8 w 9"/>
                    <a:gd name="T17" fmla="*/ 9 h 10"/>
                    <a:gd name="T18" fmla="*/ 1 w 9"/>
                    <a:gd name="T19" fmla="*/ 9 h 10"/>
                    <a:gd name="T20" fmla="*/ 1 w 9"/>
                    <a:gd name="T21" fmla="*/ 8 h 10"/>
                    <a:gd name="T22" fmla="*/ 1 w 9"/>
                    <a:gd name="T23" fmla="*/ 1 h 10"/>
                    <a:gd name="T24" fmla="*/ 0 w 9"/>
                    <a:gd name="T25" fmla="*/ 1 h 10"/>
                    <a:gd name="T26" fmla="*/ 0 w 9"/>
                    <a:gd name="T27" fmla="*/ 0 h 1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9"/>
                    <a:gd name="T43" fmla="*/ 0 h 10"/>
                    <a:gd name="T44" fmla="*/ 9 w 9"/>
                    <a:gd name="T45" fmla="*/ 10 h 10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9" h="10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1"/>
                      </a:lnTo>
                      <a:lnTo>
                        <a:pt x="4" y="1"/>
                      </a:lnTo>
                      <a:lnTo>
                        <a:pt x="4" y="8"/>
                      </a:lnTo>
                      <a:lnTo>
                        <a:pt x="5" y="8"/>
                      </a:lnTo>
                      <a:lnTo>
                        <a:pt x="7" y="6"/>
                      </a:lnTo>
                      <a:lnTo>
                        <a:pt x="8" y="6"/>
                      </a:lnTo>
                      <a:lnTo>
                        <a:pt x="8" y="9"/>
                      </a:lnTo>
                      <a:lnTo>
                        <a:pt x="1" y="9"/>
                      </a:lnTo>
                      <a:lnTo>
                        <a:pt x="1" y="8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02" name="Freeform 83"/>
                <p:cNvSpPr>
                  <a:spLocks/>
                </p:cNvSpPr>
                <p:nvPr/>
              </p:nvSpPr>
              <p:spPr bwMode="auto">
                <a:xfrm>
                  <a:off x="737" y="2278"/>
                  <a:ext cx="8" cy="10"/>
                </a:xfrm>
                <a:custGeom>
                  <a:avLst/>
                  <a:gdLst>
                    <a:gd name="T0" fmla="*/ 0 w 8"/>
                    <a:gd name="T1" fmla="*/ 0 h 10"/>
                    <a:gd name="T2" fmla="*/ 4 w 8"/>
                    <a:gd name="T3" fmla="*/ 0 h 10"/>
                    <a:gd name="T4" fmla="*/ 4 w 8"/>
                    <a:gd name="T5" fmla="*/ 1 h 10"/>
                    <a:gd name="T6" fmla="*/ 3 w 8"/>
                    <a:gd name="T7" fmla="*/ 1 h 10"/>
                    <a:gd name="T8" fmla="*/ 3 w 8"/>
                    <a:gd name="T9" fmla="*/ 8 h 10"/>
                    <a:gd name="T10" fmla="*/ 4 w 8"/>
                    <a:gd name="T11" fmla="*/ 8 h 10"/>
                    <a:gd name="T12" fmla="*/ 6 w 8"/>
                    <a:gd name="T13" fmla="*/ 6 h 10"/>
                    <a:gd name="T14" fmla="*/ 7 w 8"/>
                    <a:gd name="T15" fmla="*/ 6 h 10"/>
                    <a:gd name="T16" fmla="*/ 7 w 8"/>
                    <a:gd name="T17" fmla="*/ 9 h 10"/>
                    <a:gd name="T18" fmla="*/ 0 w 8"/>
                    <a:gd name="T19" fmla="*/ 9 h 10"/>
                    <a:gd name="T20" fmla="*/ 0 w 8"/>
                    <a:gd name="T21" fmla="*/ 8 h 10"/>
                    <a:gd name="T22" fmla="*/ 0 w 8"/>
                    <a:gd name="T23" fmla="*/ 1 h 10"/>
                    <a:gd name="T24" fmla="*/ 0 w 8"/>
                    <a:gd name="T25" fmla="*/ 0 h 1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8"/>
                    <a:gd name="T40" fmla="*/ 0 h 10"/>
                    <a:gd name="T41" fmla="*/ 8 w 8"/>
                    <a:gd name="T42" fmla="*/ 10 h 10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8" h="10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1"/>
                      </a:lnTo>
                      <a:lnTo>
                        <a:pt x="3" y="1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7" y="6"/>
                      </a:lnTo>
                      <a:lnTo>
                        <a:pt x="7" y="9"/>
                      </a:ln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5" name="Group 84"/>
              <p:cNvGrpSpPr>
                <a:grpSpLocks/>
              </p:cNvGrpSpPr>
              <p:nvPr/>
            </p:nvGrpSpPr>
            <p:grpSpPr bwMode="auto">
              <a:xfrm>
                <a:off x="751" y="2278"/>
                <a:ext cx="15" cy="10"/>
                <a:chOff x="751" y="2278"/>
                <a:chExt cx="15" cy="10"/>
              </a:xfrm>
            </p:grpSpPr>
            <p:sp>
              <p:nvSpPr>
                <p:cNvPr id="101799" name="Freeform 85"/>
                <p:cNvSpPr>
                  <a:spLocks/>
                </p:cNvSpPr>
                <p:nvPr/>
              </p:nvSpPr>
              <p:spPr bwMode="auto">
                <a:xfrm>
                  <a:off x="751" y="2278"/>
                  <a:ext cx="15" cy="10"/>
                </a:xfrm>
                <a:custGeom>
                  <a:avLst/>
                  <a:gdLst>
                    <a:gd name="T0" fmla="*/ 8 w 15"/>
                    <a:gd name="T1" fmla="*/ 0 h 10"/>
                    <a:gd name="T2" fmla="*/ 13 w 15"/>
                    <a:gd name="T3" fmla="*/ 8 h 10"/>
                    <a:gd name="T4" fmla="*/ 14 w 15"/>
                    <a:gd name="T5" fmla="*/ 8 h 10"/>
                    <a:gd name="T6" fmla="*/ 14 w 15"/>
                    <a:gd name="T7" fmla="*/ 9 h 10"/>
                    <a:gd name="T8" fmla="*/ 6 w 15"/>
                    <a:gd name="T9" fmla="*/ 9 h 10"/>
                    <a:gd name="T10" fmla="*/ 6 w 15"/>
                    <a:gd name="T11" fmla="*/ 8 h 10"/>
                    <a:gd name="T12" fmla="*/ 8 w 15"/>
                    <a:gd name="T13" fmla="*/ 8 h 10"/>
                    <a:gd name="T14" fmla="*/ 6 w 15"/>
                    <a:gd name="T15" fmla="*/ 6 h 10"/>
                    <a:gd name="T16" fmla="*/ 4 w 15"/>
                    <a:gd name="T17" fmla="*/ 6 h 10"/>
                    <a:gd name="T18" fmla="*/ 3 w 15"/>
                    <a:gd name="T19" fmla="*/ 8 h 10"/>
                    <a:gd name="T20" fmla="*/ 4 w 15"/>
                    <a:gd name="T21" fmla="*/ 8 h 10"/>
                    <a:gd name="T22" fmla="*/ 4 w 15"/>
                    <a:gd name="T23" fmla="*/ 9 h 10"/>
                    <a:gd name="T24" fmla="*/ 0 w 15"/>
                    <a:gd name="T25" fmla="*/ 9 h 10"/>
                    <a:gd name="T26" fmla="*/ 0 w 15"/>
                    <a:gd name="T27" fmla="*/ 8 h 10"/>
                    <a:gd name="T28" fmla="*/ 1 w 15"/>
                    <a:gd name="T29" fmla="*/ 8 h 10"/>
                    <a:gd name="T30" fmla="*/ 5 w 15"/>
                    <a:gd name="T31" fmla="*/ 0 h 10"/>
                    <a:gd name="T32" fmla="*/ 8 w 15"/>
                    <a:gd name="T33" fmla="*/ 0 h 1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"/>
                    <a:gd name="T52" fmla="*/ 0 h 10"/>
                    <a:gd name="T53" fmla="*/ 15 w 15"/>
                    <a:gd name="T54" fmla="*/ 10 h 1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" h="10">
                      <a:moveTo>
                        <a:pt x="8" y="0"/>
                      </a:moveTo>
                      <a:lnTo>
                        <a:pt x="13" y="8"/>
                      </a:lnTo>
                      <a:lnTo>
                        <a:pt x="14" y="8"/>
                      </a:lnTo>
                      <a:lnTo>
                        <a:pt x="14" y="9"/>
                      </a:lnTo>
                      <a:lnTo>
                        <a:pt x="6" y="9"/>
                      </a:lnTo>
                      <a:lnTo>
                        <a:pt x="6" y="8"/>
                      </a:lnTo>
                      <a:lnTo>
                        <a:pt x="8" y="8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4" y="9"/>
                      </a:ln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5" y="0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800" name="Freeform 86"/>
                <p:cNvSpPr>
                  <a:spLocks/>
                </p:cNvSpPr>
                <p:nvPr/>
              </p:nvSpPr>
              <p:spPr bwMode="auto">
                <a:xfrm>
                  <a:off x="753" y="2279"/>
                  <a:ext cx="5" cy="5"/>
                </a:xfrm>
                <a:custGeom>
                  <a:avLst/>
                  <a:gdLst>
                    <a:gd name="T0" fmla="*/ 2 w 5"/>
                    <a:gd name="T1" fmla="*/ 4 h 5"/>
                    <a:gd name="T2" fmla="*/ 4 w 5"/>
                    <a:gd name="T3" fmla="*/ 0 h 5"/>
                    <a:gd name="T4" fmla="*/ 0 w 5"/>
                    <a:gd name="T5" fmla="*/ 0 h 5"/>
                    <a:gd name="T6" fmla="*/ 2 w 5"/>
                    <a:gd name="T7" fmla="*/ 4 h 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"/>
                    <a:gd name="T13" fmla="*/ 0 h 5"/>
                    <a:gd name="T14" fmla="*/ 5 w 5"/>
                    <a:gd name="T15" fmla="*/ 5 h 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" h="5">
                      <a:moveTo>
                        <a:pt x="2" y="4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96" name="Group 87"/>
              <p:cNvGrpSpPr>
                <a:grpSpLocks/>
              </p:cNvGrpSpPr>
              <p:nvPr/>
            </p:nvGrpSpPr>
            <p:grpSpPr bwMode="auto">
              <a:xfrm>
                <a:off x="684" y="2279"/>
                <a:ext cx="12" cy="9"/>
                <a:chOff x="684" y="2279"/>
                <a:chExt cx="12" cy="9"/>
              </a:xfrm>
            </p:grpSpPr>
            <p:sp>
              <p:nvSpPr>
                <p:cNvPr id="101797" name="Freeform 88"/>
                <p:cNvSpPr>
                  <a:spLocks/>
                </p:cNvSpPr>
                <p:nvPr/>
              </p:nvSpPr>
              <p:spPr bwMode="auto">
                <a:xfrm>
                  <a:off x="684" y="2279"/>
                  <a:ext cx="12" cy="9"/>
                </a:xfrm>
                <a:custGeom>
                  <a:avLst/>
                  <a:gdLst>
                    <a:gd name="T0" fmla="*/ 5 w 12"/>
                    <a:gd name="T1" fmla="*/ 0 h 9"/>
                    <a:gd name="T2" fmla="*/ 8 w 12"/>
                    <a:gd name="T3" fmla="*/ 0 h 9"/>
                    <a:gd name="T4" fmla="*/ 9 w 12"/>
                    <a:gd name="T5" fmla="*/ 0 h 9"/>
                    <a:gd name="T6" fmla="*/ 10 w 12"/>
                    <a:gd name="T7" fmla="*/ 1 h 9"/>
                    <a:gd name="T8" fmla="*/ 10 w 12"/>
                    <a:gd name="T9" fmla="*/ 2 h 9"/>
                    <a:gd name="T10" fmla="*/ 11 w 12"/>
                    <a:gd name="T11" fmla="*/ 3 h 9"/>
                    <a:gd name="T12" fmla="*/ 11 w 12"/>
                    <a:gd name="T13" fmla="*/ 5 h 9"/>
                    <a:gd name="T14" fmla="*/ 10 w 12"/>
                    <a:gd name="T15" fmla="*/ 6 h 9"/>
                    <a:gd name="T16" fmla="*/ 10 w 12"/>
                    <a:gd name="T17" fmla="*/ 7 h 9"/>
                    <a:gd name="T18" fmla="*/ 9 w 12"/>
                    <a:gd name="T19" fmla="*/ 8 h 9"/>
                    <a:gd name="T20" fmla="*/ 8 w 12"/>
                    <a:gd name="T21" fmla="*/ 8 h 9"/>
                    <a:gd name="T22" fmla="*/ 5 w 12"/>
                    <a:gd name="T23" fmla="*/ 8 h 9"/>
                    <a:gd name="T24" fmla="*/ 0 w 12"/>
                    <a:gd name="T25" fmla="*/ 8 h 9"/>
                    <a:gd name="T26" fmla="*/ 0 w 12"/>
                    <a:gd name="T27" fmla="*/ 7 h 9"/>
                    <a:gd name="T28" fmla="*/ 2 w 12"/>
                    <a:gd name="T29" fmla="*/ 7 h 9"/>
                    <a:gd name="T30" fmla="*/ 2 w 12"/>
                    <a:gd name="T31" fmla="*/ 5 h 9"/>
                    <a:gd name="T32" fmla="*/ 2 w 12"/>
                    <a:gd name="T33" fmla="*/ 3 h 9"/>
                    <a:gd name="T34" fmla="*/ 2 w 12"/>
                    <a:gd name="T35" fmla="*/ 2 h 9"/>
                    <a:gd name="T36" fmla="*/ 2 w 12"/>
                    <a:gd name="T37" fmla="*/ 1 h 9"/>
                    <a:gd name="T38" fmla="*/ 0 w 12"/>
                    <a:gd name="T39" fmla="*/ 1 h 9"/>
                    <a:gd name="T40" fmla="*/ 0 w 12"/>
                    <a:gd name="T41" fmla="*/ 0 h 9"/>
                    <a:gd name="T42" fmla="*/ 5 w 12"/>
                    <a:gd name="T43" fmla="*/ 0 h 9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2"/>
                    <a:gd name="T67" fmla="*/ 0 h 9"/>
                    <a:gd name="T68" fmla="*/ 12 w 12"/>
                    <a:gd name="T69" fmla="*/ 9 h 9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2" h="9">
                      <a:moveTo>
                        <a:pt x="5" y="0"/>
                      </a:move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0" y="2"/>
                      </a:lnTo>
                      <a:lnTo>
                        <a:pt x="11" y="3"/>
                      </a:lnTo>
                      <a:lnTo>
                        <a:pt x="11" y="5"/>
                      </a:lnTo>
                      <a:lnTo>
                        <a:pt x="10" y="6"/>
                      </a:lnTo>
                      <a:lnTo>
                        <a:pt x="10" y="7"/>
                      </a:lnTo>
                      <a:lnTo>
                        <a:pt x="9" y="8"/>
                      </a:lnTo>
                      <a:lnTo>
                        <a:pt x="8" y="8"/>
                      </a:lnTo>
                      <a:lnTo>
                        <a:pt x="5" y="8"/>
                      </a:lnTo>
                      <a:lnTo>
                        <a:pt x="0" y="8"/>
                      </a:lnTo>
                      <a:lnTo>
                        <a:pt x="0" y="7"/>
                      </a:lnTo>
                      <a:lnTo>
                        <a:pt x="2" y="7"/>
                      </a:lnTo>
                      <a:lnTo>
                        <a:pt x="2" y="5"/>
                      </a:lnTo>
                      <a:lnTo>
                        <a:pt x="2" y="3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98" name="Freeform 89"/>
                <p:cNvSpPr>
                  <a:spLocks/>
                </p:cNvSpPr>
                <p:nvPr/>
              </p:nvSpPr>
              <p:spPr bwMode="auto">
                <a:xfrm>
                  <a:off x="689" y="2281"/>
                  <a:ext cx="5" cy="5"/>
                </a:xfrm>
                <a:custGeom>
                  <a:avLst/>
                  <a:gdLst>
                    <a:gd name="T0" fmla="*/ 3 w 5"/>
                    <a:gd name="T1" fmla="*/ 0 h 5"/>
                    <a:gd name="T2" fmla="*/ 4 w 5"/>
                    <a:gd name="T3" fmla="*/ 0 h 5"/>
                    <a:gd name="T4" fmla="*/ 4 w 5"/>
                    <a:gd name="T5" fmla="*/ 4 h 5"/>
                    <a:gd name="T6" fmla="*/ 3 w 5"/>
                    <a:gd name="T7" fmla="*/ 4 h 5"/>
                    <a:gd name="T8" fmla="*/ 1 w 5"/>
                    <a:gd name="T9" fmla="*/ 4 h 5"/>
                    <a:gd name="T10" fmla="*/ 0 w 5"/>
                    <a:gd name="T11" fmla="*/ 4 h 5"/>
                    <a:gd name="T12" fmla="*/ 0 w 5"/>
                    <a:gd name="T13" fmla="*/ 3 h 5"/>
                    <a:gd name="T14" fmla="*/ 0 w 5"/>
                    <a:gd name="T15" fmla="*/ 1 h 5"/>
                    <a:gd name="T16" fmla="*/ 0 w 5"/>
                    <a:gd name="T17" fmla="*/ 0 h 5"/>
                    <a:gd name="T18" fmla="*/ 1 w 5"/>
                    <a:gd name="T19" fmla="*/ 0 h 5"/>
                    <a:gd name="T20" fmla="*/ 3 w 5"/>
                    <a:gd name="T21" fmla="*/ 0 h 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"/>
                    <a:gd name="T34" fmla="*/ 0 h 5"/>
                    <a:gd name="T35" fmla="*/ 5 w 5"/>
                    <a:gd name="T36" fmla="*/ 5 h 5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" h="5">
                      <a:moveTo>
                        <a:pt x="3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25" name="Group 90"/>
            <p:cNvGrpSpPr>
              <a:grpSpLocks/>
            </p:cNvGrpSpPr>
            <p:nvPr/>
          </p:nvGrpSpPr>
          <p:grpSpPr bwMode="auto">
            <a:xfrm>
              <a:off x="578" y="2142"/>
              <a:ext cx="255" cy="8"/>
              <a:chOff x="578" y="2142"/>
              <a:chExt cx="255" cy="8"/>
            </a:xfrm>
          </p:grpSpPr>
          <p:grpSp>
            <p:nvGrpSpPr>
              <p:cNvPr id="101761" name="Group 91"/>
              <p:cNvGrpSpPr>
                <a:grpSpLocks/>
              </p:cNvGrpSpPr>
              <p:nvPr/>
            </p:nvGrpSpPr>
            <p:grpSpPr bwMode="auto">
              <a:xfrm>
                <a:off x="578" y="2142"/>
                <a:ext cx="22" cy="8"/>
                <a:chOff x="578" y="2142"/>
                <a:chExt cx="22" cy="8"/>
              </a:xfrm>
            </p:grpSpPr>
            <p:sp>
              <p:nvSpPr>
                <p:cNvPr id="101787" name="Freeform 92"/>
                <p:cNvSpPr>
                  <a:spLocks/>
                </p:cNvSpPr>
                <p:nvPr/>
              </p:nvSpPr>
              <p:spPr bwMode="auto">
                <a:xfrm>
                  <a:off x="578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7 h 8"/>
                    <a:gd name="T6" fmla="*/ 0 w 1"/>
                    <a:gd name="T7" fmla="*/ 1 h 8"/>
                    <a:gd name="T8" fmla="*/ 0 w 1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8"/>
                    <a:gd name="T17" fmla="*/ 1 w 1"/>
                    <a:gd name="T18" fmla="*/ 8 h 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7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8" name="Freeform 93"/>
                <p:cNvSpPr>
                  <a:spLocks/>
                </p:cNvSpPr>
                <p:nvPr/>
              </p:nvSpPr>
              <p:spPr bwMode="auto">
                <a:xfrm>
                  <a:off x="587" y="2142"/>
                  <a:ext cx="4" cy="8"/>
                </a:xfrm>
                <a:custGeom>
                  <a:avLst/>
                  <a:gdLst>
                    <a:gd name="T0" fmla="*/ 0 w 4"/>
                    <a:gd name="T1" fmla="*/ 0 h 8"/>
                    <a:gd name="T2" fmla="*/ 1 w 4"/>
                    <a:gd name="T3" fmla="*/ 0 h 8"/>
                    <a:gd name="T4" fmla="*/ 1 w 4"/>
                    <a:gd name="T5" fmla="*/ 3 h 8"/>
                    <a:gd name="T6" fmla="*/ 2 w 4"/>
                    <a:gd name="T7" fmla="*/ 3 h 8"/>
                    <a:gd name="T8" fmla="*/ 2 w 4"/>
                    <a:gd name="T9" fmla="*/ 0 h 8"/>
                    <a:gd name="T10" fmla="*/ 3 w 4"/>
                    <a:gd name="T11" fmla="*/ 0 h 8"/>
                    <a:gd name="T12" fmla="*/ 3 w 4"/>
                    <a:gd name="T13" fmla="*/ 7 h 8"/>
                    <a:gd name="T14" fmla="*/ 2 w 4"/>
                    <a:gd name="T15" fmla="*/ 7 h 8"/>
                    <a:gd name="T16" fmla="*/ 2 w 4"/>
                    <a:gd name="T17" fmla="*/ 4 h 8"/>
                    <a:gd name="T18" fmla="*/ 1 w 4"/>
                    <a:gd name="T19" fmla="*/ 4 h 8"/>
                    <a:gd name="T20" fmla="*/ 1 w 4"/>
                    <a:gd name="T21" fmla="*/ 7 h 8"/>
                    <a:gd name="T22" fmla="*/ 0 w 4"/>
                    <a:gd name="T23" fmla="*/ 7 h 8"/>
                    <a:gd name="T24" fmla="*/ 0 w 4"/>
                    <a:gd name="T25" fmla="*/ 0 h 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4"/>
                    <a:gd name="T40" fmla="*/ 0 h 8"/>
                    <a:gd name="T41" fmla="*/ 4 w 4"/>
                    <a:gd name="T42" fmla="*/ 8 h 8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4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3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3" y="7"/>
                      </a:lnTo>
                      <a:lnTo>
                        <a:pt x="2" y="7"/>
                      </a:lnTo>
                      <a:lnTo>
                        <a:pt x="2" y="4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9" name="Freeform 94"/>
                <p:cNvSpPr>
                  <a:spLocks/>
                </p:cNvSpPr>
                <p:nvPr/>
              </p:nvSpPr>
              <p:spPr bwMode="auto">
                <a:xfrm>
                  <a:off x="599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3 h 8"/>
                    <a:gd name="T6" fmla="*/ 0 w 1"/>
                    <a:gd name="T7" fmla="*/ 4 h 8"/>
                    <a:gd name="T8" fmla="*/ 0 w 1"/>
                    <a:gd name="T9" fmla="*/ 6 h 8"/>
                    <a:gd name="T10" fmla="*/ 0 w 1"/>
                    <a:gd name="T11" fmla="*/ 7 h 8"/>
                    <a:gd name="T12" fmla="*/ 0 w 1"/>
                    <a:gd name="T13" fmla="*/ 0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"/>
                    <a:gd name="T22" fmla="*/ 0 h 8"/>
                    <a:gd name="T23" fmla="*/ 1 w 1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62" name="Group 95"/>
              <p:cNvGrpSpPr>
                <a:grpSpLocks/>
              </p:cNvGrpSpPr>
              <p:nvPr/>
            </p:nvGrpSpPr>
            <p:grpSpPr bwMode="auto">
              <a:xfrm>
                <a:off x="613" y="2142"/>
                <a:ext cx="50" cy="8"/>
                <a:chOff x="613" y="2142"/>
                <a:chExt cx="50" cy="8"/>
              </a:xfrm>
            </p:grpSpPr>
            <p:sp>
              <p:nvSpPr>
                <p:cNvPr id="101781" name="Freeform 96"/>
                <p:cNvSpPr>
                  <a:spLocks/>
                </p:cNvSpPr>
                <p:nvPr/>
              </p:nvSpPr>
              <p:spPr bwMode="auto">
                <a:xfrm>
                  <a:off x="613" y="2142"/>
                  <a:ext cx="3" cy="8"/>
                </a:xfrm>
                <a:custGeom>
                  <a:avLst/>
                  <a:gdLst>
                    <a:gd name="T0" fmla="*/ 0 w 3"/>
                    <a:gd name="T1" fmla="*/ 0 h 8"/>
                    <a:gd name="T2" fmla="*/ 1 w 3"/>
                    <a:gd name="T3" fmla="*/ 0 h 8"/>
                    <a:gd name="T4" fmla="*/ 1 w 3"/>
                    <a:gd name="T5" fmla="*/ 6 h 8"/>
                    <a:gd name="T6" fmla="*/ 1 w 3"/>
                    <a:gd name="T7" fmla="*/ 0 h 8"/>
                    <a:gd name="T8" fmla="*/ 2 w 3"/>
                    <a:gd name="T9" fmla="*/ 0 h 8"/>
                    <a:gd name="T10" fmla="*/ 2 w 3"/>
                    <a:gd name="T11" fmla="*/ 6 h 8"/>
                    <a:gd name="T12" fmla="*/ 1 w 3"/>
                    <a:gd name="T13" fmla="*/ 7 h 8"/>
                    <a:gd name="T14" fmla="*/ 0 w 3"/>
                    <a:gd name="T15" fmla="*/ 6 h 8"/>
                    <a:gd name="T16" fmla="*/ 0 w 3"/>
                    <a:gd name="T17" fmla="*/ 0 h 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"/>
                    <a:gd name="T28" fmla="*/ 0 h 8"/>
                    <a:gd name="T29" fmla="*/ 3 w 3"/>
                    <a:gd name="T30" fmla="*/ 8 h 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6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2" y="6"/>
                      </a:lnTo>
                      <a:lnTo>
                        <a:pt x="1" y="7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2" name="Freeform 97"/>
                <p:cNvSpPr>
                  <a:spLocks/>
                </p:cNvSpPr>
                <p:nvPr/>
              </p:nvSpPr>
              <p:spPr bwMode="auto">
                <a:xfrm>
                  <a:off x="624" y="2142"/>
                  <a:ext cx="4" cy="8"/>
                </a:xfrm>
                <a:custGeom>
                  <a:avLst/>
                  <a:gdLst>
                    <a:gd name="T0" fmla="*/ 0 w 4"/>
                    <a:gd name="T1" fmla="*/ 0 h 8"/>
                    <a:gd name="T2" fmla="*/ 1 w 4"/>
                    <a:gd name="T3" fmla="*/ 0 h 8"/>
                    <a:gd name="T4" fmla="*/ 2 w 4"/>
                    <a:gd name="T5" fmla="*/ 3 h 8"/>
                    <a:gd name="T6" fmla="*/ 2 w 4"/>
                    <a:gd name="T7" fmla="*/ 0 h 8"/>
                    <a:gd name="T8" fmla="*/ 3 w 4"/>
                    <a:gd name="T9" fmla="*/ 0 h 8"/>
                    <a:gd name="T10" fmla="*/ 3 w 4"/>
                    <a:gd name="T11" fmla="*/ 7 h 8"/>
                    <a:gd name="T12" fmla="*/ 2 w 4"/>
                    <a:gd name="T13" fmla="*/ 7 h 8"/>
                    <a:gd name="T14" fmla="*/ 1 w 4"/>
                    <a:gd name="T15" fmla="*/ 4 h 8"/>
                    <a:gd name="T16" fmla="*/ 1 w 4"/>
                    <a:gd name="T17" fmla="*/ 7 h 8"/>
                    <a:gd name="T18" fmla="*/ 0 w 4"/>
                    <a:gd name="T19" fmla="*/ 7 h 8"/>
                    <a:gd name="T20" fmla="*/ 0 w 4"/>
                    <a:gd name="T21" fmla="*/ 0 h 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"/>
                    <a:gd name="T34" fmla="*/ 0 h 8"/>
                    <a:gd name="T35" fmla="*/ 4 w 4"/>
                    <a:gd name="T36" fmla="*/ 8 h 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3" y="7"/>
                      </a:lnTo>
                      <a:lnTo>
                        <a:pt x="2" y="7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3" name="Freeform 98"/>
                <p:cNvSpPr>
                  <a:spLocks/>
                </p:cNvSpPr>
                <p:nvPr/>
              </p:nvSpPr>
              <p:spPr bwMode="auto">
                <a:xfrm>
                  <a:off x="632" y="2142"/>
                  <a:ext cx="5" cy="8"/>
                </a:xfrm>
                <a:custGeom>
                  <a:avLst/>
                  <a:gdLst>
                    <a:gd name="T0" fmla="*/ 4 w 5"/>
                    <a:gd name="T1" fmla="*/ 0 h 8"/>
                    <a:gd name="T2" fmla="*/ 0 w 5"/>
                    <a:gd name="T3" fmla="*/ 0 h 8"/>
                    <a:gd name="T4" fmla="*/ 0 w 5"/>
                    <a:gd name="T5" fmla="*/ 7 h 8"/>
                    <a:gd name="T6" fmla="*/ 4 w 5"/>
                    <a:gd name="T7" fmla="*/ 7 h 8"/>
                    <a:gd name="T8" fmla="*/ 4 w 5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"/>
                    <a:gd name="T16" fmla="*/ 0 h 8"/>
                    <a:gd name="T17" fmla="*/ 5 w 5"/>
                    <a:gd name="T18" fmla="*/ 8 h 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" h="8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7"/>
                      </a:lnTo>
                      <a:lnTo>
                        <a:pt x="4" y="7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4" name="Freeform 99"/>
                <p:cNvSpPr>
                  <a:spLocks/>
                </p:cNvSpPr>
                <p:nvPr/>
              </p:nvSpPr>
              <p:spPr bwMode="auto">
                <a:xfrm>
                  <a:off x="641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7 h 8"/>
                    <a:gd name="T6" fmla="*/ 0 w 1"/>
                    <a:gd name="T7" fmla="*/ 1 h 8"/>
                    <a:gd name="T8" fmla="*/ 0 w 1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8"/>
                    <a:gd name="T17" fmla="*/ 1 w 1"/>
                    <a:gd name="T18" fmla="*/ 8 h 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7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5" name="Freeform 100"/>
                <p:cNvSpPr>
                  <a:spLocks/>
                </p:cNvSpPr>
                <p:nvPr/>
              </p:nvSpPr>
              <p:spPr bwMode="auto">
                <a:xfrm>
                  <a:off x="650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3 h 8"/>
                    <a:gd name="T6" fmla="*/ 0 w 1"/>
                    <a:gd name="T7" fmla="*/ 4 h 8"/>
                    <a:gd name="T8" fmla="*/ 0 w 1"/>
                    <a:gd name="T9" fmla="*/ 6 h 8"/>
                    <a:gd name="T10" fmla="*/ 0 w 1"/>
                    <a:gd name="T11" fmla="*/ 7 h 8"/>
                    <a:gd name="T12" fmla="*/ 0 w 1"/>
                    <a:gd name="T13" fmla="*/ 0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"/>
                    <a:gd name="T22" fmla="*/ 0 h 8"/>
                    <a:gd name="T23" fmla="*/ 1 w 1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6" name="Freeform 101"/>
                <p:cNvSpPr>
                  <a:spLocks/>
                </p:cNvSpPr>
                <p:nvPr/>
              </p:nvSpPr>
              <p:spPr bwMode="auto">
                <a:xfrm>
                  <a:off x="660" y="2142"/>
                  <a:ext cx="3" cy="8"/>
                </a:xfrm>
                <a:custGeom>
                  <a:avLst/>
                  <a:gdLst>
                    <a:gd name="T0" fmla="*/ 0 w 3"/>
                    <a:gd name="T1" fmla="*/ 0 h 8"/>
                    <a:gd name="T2" fmla="*/ 1 w 3"/>
                    <a:gd name="T3" fmla="*/ 0 h 8"/>
                    <a:gd name="T4" fmla="*/ 2 w 3"/>
                    <a:gd name="T5" fmla="*/ 1 h 8"/>
                    <a:gd name="T6" fmla="*/ 2 w 3"/>
                    <a:gd name="T7" fmla="*/ 6 h 8"/>
                    <a:gd name="T8" fmla="*/ 1 w 3"/>
                    <a:gd name="T9" fmla="*/ 7 h 8"/>
                    <a:gd name="T10" fmla="*/ 0 w 3"/>
                    <a:gd name="T11" fmla="*/ 7 h 8"/>
                    <a:gd name="T12" fmla="*/ 0 w 3"/>
                    <a:gd name="T13" fmla="*/ 1 h 8"/>
                    <a:gd name="T14" fmla="*/ 1 w 3"/>
                    <a:gd name="T15" fmla="*/ 1 h 8"/>
                    <a:gd name="T16" fmla="*/ 1 w 3"/>
                    <a:gd name="T17" fmla="*/ 6 h 8"/>
                    <a:gd name="T18" fmla="*/ 1 w 3"/>
                    <a:gd name="T19" fmla="*/ 1 h 8"/>
                    <a:gd name="T20" fmla="*/ 0 w 3"/>
                    <a:gd name="T21" fmla="*/ 1 h 8"/>
                    <a:gd name="T22" fmla="*/ 0 w 3"/>
                    <a:gd name="T23" fmla="*/ 0 h 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3"/>
                    <a:gd name="T37" fmla="*/ 0 h 8"/>
                    <a:gd name="T38" fmla="*/ 3 w 3"/>
                    <a:gd name="T39" fmla="*/ 8 h 8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3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2" y="1"/>
                      </a:lnTo>
                      <a:lnTo>
                        <a:pt x="2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6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63" name="Group 102"/>
              <p:cNvGrpSpPr>
                <a:grpSpLocks/>
              </p:cNvGrpSpPr>
              <p:nvPr/>
            </p:nvGrpSpPr>
            <p:grpSpPr bwMode="auto">
              <a:xfrm>
                <a:off x="677" y="2142"/>
                <a:ext cx="50" cy="8"/>
                <a:chOff x="677" y="2142"/>
                <a:chExt cx="50" cy="8"/>
              </a:xfrm>
            </p:grpSpPr>
            <p:sp>
              <p:nvSpPr>
                <p:cNvPr id="101775" name="Freeform 103"/>
                <p:cNvSpPr>
                  <a:spLocks/>
                </p:cNvSpPr>
                <p:nvPr/>
              </p:nvSpPr>
              <p:spPr bwMode="auto">
                <a:xfrm>
                  <a:off x="677" y="2142"/>
                  <a:ext cx="2" cy="8"/>
                </a:xfrm>
                <a:custGeom>
                  <a:avLst/>
                  <a:gdLst>
                    <a:gd name="T0" fmla="*/ 0 w 2"/>
                    <a:gd name="T1" fmla="*/ 0 h 8"/>
                    <a:gd name="T2" fmla="*/ 1 w 2"/>
                    <a:gd name="T3" fmla="*/ 0 h 8"/>
                    <a:gd name="T4" fmla="*/ 1 w 2"/>
                    <a:gd name="T5" fmla="*/ 1 h 8"/>
                    <a:gd name="T6" fmla="*/ 1 w 2"/>
                    <a:gd name="T7" fmla="*/ 2 h 8"/>
                    <a:gd name="T8" fmla="*/ 1 w 2"/>
                    <a:gd name="T9" fmla="*/ 1 h 8"/>
                    <a:gd name="T10" fmla="*/ 0 w 2"/>
                    <a:gd name="T11" fmla="*/ 1 h 8"/>
                    <a:gd name="T12" fmla="*/ 0 w 2"/>
                    <a:gd name="T13" fmla="*/ 3 h 8"/>
                    <a:gd name="T14" fmla="*/ 1 w 2"/>
                    <a:gd name="T15" fmla="*/ 3 h 8"/>
                    <a:gd name="T16" fmla="*/ 1 w 2"/>
                    <a:gd name="T17" fmla="*/ 4 h 8"/>
                    <a:gd name="T18" fmla="*/ 1 w 2"/>
                    <a:gd name="T19" fmla="*/ 6 h 8"/>
                    <a:gd name="T20" fmla="*/ 1 w 2"/>
                    <a:gd name="T21" fmla="*/ 7 h 8"/>
                    <a:gd name="T22" fmla="*/ 0 w 2"/>
                    <a:gd name="T23" fmla="*/ 7 h 8"/>
                    <a:gd name="T24" fmla="*/ 0 w 2"/>
                    <a:gd name="T25" fmla="*/ 6 h 8"/>
                    <a:gd name="T26" fmla="*/ 0 w 2"/>
                    <a:gd name="T27" fmla="*/ 5 h 8"/>
                    <a:gd name="T28" fmla="*/ 0 w 2"/>
                    <a:gd name="T29" fmla="*/ 6 h 8"/>
                    <a:gd name="T30" fmla="*/ 1 w 2"/>
                    <a:gd name="T31" fmla="*/ 6 h 8"/>
                    <a:gd name="T32" fmla="*/ 1 w 2"/>
                    <a:gd name="T33" fmla="*/ 4 h 8"/>
                    <a:gd name="T34" fmla="*/ 0 w 2"/>
                    <a:gd name="T35" fmla="*/ 4 h 8"/>
                    <a:gd name="T36" fmla="*/ 0 w 2"/>
                    <a:gd name="T37" fmla="*/ 3 h 8"/>
                    <a:gd name="T38" fmla="*/ 0 w 2"/>
                    <a:gd name="T39" fmla="*/ 1 h 8"/>
                    <a:gd name="T40" fmla="*/ 0 w 2"/>
                    <a:gd name="T41" fmla="*/ 0 h 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"/>
                    <a:gd name="T64" fmla="*/ 0 h 8"/>
                    <a:gd name="T65" fmla="*/ 2 w 2"/>
                    <a:gd name="T66" fmla="*/ 8 h 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1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6"/>
                      </a:lnTo>
                      <a:lnTo>
                        <a:pt x="1" y="6"/>
                      </a:lnTo>
                      <a:lnTo>
                        <a:pt x="1" y="4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6" name="Freeform 104"/>
                <p:cNvSpPr>
                  <a:spLocks/>
                </p:cNvSpPr>
                <p:nvPr/>
              </p:nvSpPr>
              <p:spPr bwMode="auto">
                <a:xfrm>
                  <a:off x="687" y="2142"/>
                  <a:ext cx="2" cy="8"/>
                </a:xfrm>
                <a:custGeom>
                  <a:avLst/>
                  <a:gdLst>
                    <a:gd name="T0" fmla="*/ 0 w 2"/>
                    <a:gd name="T1" fmla="*/ 0 h 8"/>
                    <a:gd name="T2" fmla="*/ 1 w 2"/>
                    <a:gd name="T3" fmla="*/ 0 h 8"/>
                    <a:gd name="T4" fmla="*/ 1 w 2"/>
                    <a:gd name="T5" fmla="*/ 1 h 8"/>
                    <a:gd name="T6" fmla="*/ 1 w 2"/>
                    <a:gd name="T7" fmla="*/ 7 h 8"/>
                    <a:gd name="T8" fmla="*/ 0 w 2"/>
                    <a:gd name="T9" fmla="*/ 7 h 8"/>
                    <a:gd name="T10" fmla="*/ 0 w 2"/>
                    <a:gd name="T11" fmla="*/ 1 h 8"/>
                    <a:gd name="T12" fmla="*/ 0 w 2"/>
                    <a:gd name="T13" fmla="*/ 0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"/>
                    <a:gd name="T22" fmla="*/ 0 h 8"/>
                    <a:gd name="T23" fmla="*/ 2 w 2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7" name="Freeform 105"/>
                <p:cNvSpPr>
                  <a:spLocks/>
                </p:cNvSpPr>
                <p:nvPr/>
              </p:nvSpPr>
              <p:spPr bwMode="auto">
                <a:xfrm>
                  <a:off x="695" y="2142"/>
                  <a:ext cx="4" cy="8"/>
                </a:xfrm>
                <a:custGeom>
                  <a:avLst/>
                  <a:gdLst>
                    <a:gd name="T0" fmla="*/ 1 w 4"/>
                    <a:gd name="T1" fmla="*/ 0 h 8"/>
                    <a:gd name="T2" fmla="*/ 2 w 4"/>
                    <a:gd name="T3" fmla="*/ 0 h 8"/>
                    <a:gd name="T4" fmla="*/ 3 w 4"/>
                    <a:gd name="T5" fmla="*/ 7 h 8"/>
                    <a:gd name="T6" fmla="*/ 2 w 4"/>
                    <a:gd name="T7" fmla="*/ 7 h 8"/>
                    <a:gd name="T8" fmla="*/ 2 w 4"/>
                    <a:gd name="T9" fmla="*/ 6 h 8"/>
                    <a:gd name="T10" fmla="*/ 2 w 4"/>
                    <a:gd name="T11" fmla="*/ 5 h 8"/>
                    <a:gd name="T12" fmla="*/ 1 w 4"/>
                    <a:gd name="T13" fmla="*/ 1 h 8"/>
                    <a:gd name="T14" fmla="*/ 1 w 4"/>
                    <a:gd name="T15" fmla="*/ 5 h 8"/>
                    <a:gd name="T16" fmla="*/ 2 w 4"/>
                    <a:gd name="T17" fmla="*/ 5 h 8"/>
                    <a:gd name="T18" fmla="*/ 2 w 4"/>
                    <a:gd name="T19" fmla="*/ 6 h 8"/>
                    <a:gd name="T20" fmla="*/ 1 w 4"/>
                    <a:gd name="T21" fmla="*/ 6 h 8"/>
                    <a:gd name="T22" fmla="*/ 1 w 4"/>
                    <a:gd name="T23" fmla="*/ 7 h 8"/>
                    <a:gd name="T24" fmla="*/ 0 w 4"/>
                    <a:gd name="T25" fmla="*/ 7 h 8"/>
                    <a:gd name="T26" fmla="*/ 1 w 4"/>
                    <a:gd name="T27" fmla="*/ 0 h 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"/>
                    <a:gd name="T43" fmla="*/ 0 h 8"/>
                    <a:gd name="T44" fmla="*/ 4 w 4"/>
                    <a:gd name="T45" fmla="*/ 8 h 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" h="8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7"/>
                      </a:lnTo>
                      <a:lnTo>
                        <a:pt x="2" y="7"/>
                      </a:lnTo>
                      <a:lnTo>
                        <a:pt x="2" y="6"/>
                      </a:lnTo>
                      <a:lnTo>
                        <a:pt x="2" y="5"/>
                      </a:lnTo>
                      <a:lnTo>
                        <a:pt x="1" y="1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8" name="Freeform 106"/>
                <p:cNvSpPr>
                  <a:spLocks/>
                </p:cNvSpPr>
                <p:nvPr/>
              </p:nvSpPr>
              <p:spPr bwMode="auto">
                <a:xfrm>
                  <a:off x="705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7 h 8"/>
                    <a:gd name="T6" fmla="*/ 0 w 1"/>
                    <a:gd name="T7" fmla="*/ 1 h 8"/>
                    <a:gd name="T8" fmla="*/ 0 w 1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"/>
                    <a:gd name="T16" fmla="*/ 0 h 8"/>
                    <a:gd name="T17" fmla="*/ 1 w 1"/>
                    <a:gd name="T18" fmla="*/ 8 h 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7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9" name="Freeform 107"/>
                <p:cNvSpPr>
                  <a:spLocks/>
                </p:cNvSpPr>
                <p:nvPr/>
              </p:nvSpPr>
              <p:spPr bwMode="auto">
                <a:xfrm>
                  <a:off x="715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3 h 8"/>
                    <a:gd name="T6" fmla="*/ 0 w 1"/>
                    <a:gd name="T7" fmla="*/ 4 h 8"/>
                    <a:gd name="T8" fmla="*/ 0 w 1"/>
                    <a:gd name="T9" fmla="*/ 6 h 8"/>
                    <a:gd name="T10" fmla="*/ 0 w 1"/>
                    <a:gd name="T11" fmla="*/ 7 h 8"/>
                    <a:gd name="T12" fmla="*/ 0 w 1"/>
                    <a:gd name="T13" fmla="*/ 0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"/>
                    <a:gd name="T22" fmla="*/ 0 h 8"/>
                    <a:gd name="T23" fmla="*/ 1 w 1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80" name="Freeform 108"/>
                <p:cNvSpPr>
                  <a:spLocks/>
                </p:cNvSpPr>
                <p:nvPr/>
              </p:nvSpPr>
              <p:spPr bwMode="auto">
                <a:xfrm>
                  <a:off x="725" y="2142"/>
                  <a:ext cx="2" cy="8"/>
                </a:xfrm>
                <a:custGeom>
                  <a:avLst/>
                  <a:gdLst>
                    <a:gd name="T0" fmla="*/ 0 w 2"/>
                    <a:gd name="T1" fmla="*/ 0 h 8"/>
                    <a:gd name="T2" fmla="*/ 1 w 2"/>
                    <a:gd name="T3" fmla="*/ 0 h 8"/>
                    <a:gd name="T4" fmla="*/ 1 w 2"/>
                    <a:gd name="T5" fmla="*/ 1 h 8"/>
                    <a:gd name="T6" fmla="*/ 1 w 2"/>
                    <a:gd name="T7" fmla="*/ 2 h 8"/>
                    <a:gd name="T8" fmla="*/ 1 w 2"/>
                    <a:gd name="T9" fmla="*/ 1 h 8"/>
                    <a:gd name="T10" fmla="*/ 0 w 2"/>
                    <a:gd name="T11" fmla="*/ 1 h 8"/>
                    <a:gd name="T12" fmla="*/ 0 w 2"/>
                    <a:gd name="T13" fmla="*/ 3 h 8"/>
                    <a:gd name="T14" fmla="*/ 1 w 2"/>
                    <a:gd name="T15" fmla="*/ 3 h 8"/>
                    <a:gd name="T16" fmla="*/ 1 w 2"/>
                    <a:gd name="T17" fmla="*/ 4 h 8"/>
                    <a:gd name="T18" fmla="*/ 1 w 2"/>
                    <a:gd name="T19" fmla="*/ 6 h 8"/>
                    <a:gd name="T20" fmla="*/ 1 w 2"/>
                    <a:gd name="T21" fmla="*/ 7 h 8"/>
                    <a:gd name="T22" fmla="*/ 0 w 2"/>
                    <a:gd name="T23" fmla="*/ 7 h 8"/>
                    <a:gd name="T24" fmla="*/ 0 w 2"/>
                    <a:gd name="T25" fmla="*/ 6 h 8"/>
                    <a:gd name="T26" fmla="*/ 0 w 2"/>
                    <a:gd name="T27" fmla="*/ 5 h 8"/>
                    <a:gd name="T28" fmla="*/ 0 w 2"/>
                    <a:gd name="T29" fmla="*/ 6 h 8"/>
                    <a:gd name="T30" fmla="*/ 1 w 2"/>
                    <a:gd name="T31" fmla="*/ 6 h 8"/>
                    <a:gd name="T32" fmla="*/ 1 w 2"/>
                    <a:gd name="T33" fmla="*/ 4 h 8"/>
                    <a:gd name="T34" fmla="*/ 0 w 2"/>
                    <a:gd name="T35" fmla="*/ 4 h 8"/>
                    <a:gd name="T36" fmla="*/ 0 w 2"/>
                    <a:gd name="T37" fmla="*/ 3 h 8"/>
                    <a:gd name="T38" fmla="*/ 0 w 2"/>
                    <a:gd name="T39" fmla="*/ 1 h 8"/>
                    <a:gd name="T40" fmla="*/ 0 w 2"/>
                    <a:gd name="T41" fmla="*/ 0 h 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"/>
                    <a:gd name="T64" fmla="*/ 0 h 8"/>
                    <a:gd name="T65" fmla="*/ 2 w 2"/>
                    <a:gd name="T66" fmla="*/ 8 h 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1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6"/>
                      </a:lnTo>
                      <a:lnTo>
                        <a:pt x="1" y="6"/>
                      </a:lnTo>
                      <a:lnTo>
                        <a:pt x="1" y="4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64" name="Group 109"/>
              <p:cNvGrpSpPr>
                <a:grpSpLocks/>
              </p:cNvGrpSpPr>
              <p:nvPr/>
            </p:nvGrpSpPr>
            <p:grpSpPr bwMode="auto">
              <a:xfrm>
                <a:off x="740" y="2142"/>
                <a:ext cx="13" cy="8"/>
                <a:chOff x="740" y="2142"/>
                <a:chExt cx="13" cy="8"/>
              </a:xfrm>
            </p:grpSpPr>
            <p:sp>
              <p:nvSpPr>
                <p:cNvPr id="101773" name="Freeform 110"/>
                <p:cNvSpPr>
                  <a:spLocks/>
                </p:cNvSpPr>
                <p:nvPr/>
              </p:nvSpPr>
              <p:spPr bwMode="auto">
                <a:xfrm>
                  <a:off x="740" y="2142"/>
                  <a:ext cx="3" cy="8"/>
                </a:xfrm>
                <a:custGeom>
                  <a:avLst/>
                  <a:gdLst>
                    <a:gd name="T0" fmla="*/ 1 w 3"/>
                    <a:gd name="T1" fmla="*/ 0 h 8"/>
                    <a:gd name="T2" fmla="*/ 2 w 3"/>
                    <a:gd name="T3" fmla="*/ 0 h 8"/>
                    <a:gd name="T4" fmla="*/ 2 w 3"/>
                    <a:gd name="T5" fmla="*/ 1 h 8"/>
                    <a:gd name="T6" fmla="*/ 2 w 3"/>
                    <a:gd name="T7" fmla="*/ 6 h 8"/>
                    <a:gd name="T8" fmla="*/ 2 w 3"/>
                    <a:gd name="T9" fmla="*/ 7 h 8"/>
                    <a:gd name="T10" fmla="*/ 1 w 3"/>
                    <a:gd name="T11" fmla="*/ 7 h 8"/>
                    <a:gd name="T12" fmla="*/ 0 w 3"/>
                    <a:gd name="T13" fmla="*/ 6 h 8"/>
                    <a:gd name="T14" fmla="*/ 1 w 3"/>
                    <a:gd name="T15" fmla="*/ 6 h 8"/>
                    <a:gd name="T16" fmla="*/ 1 w 3"/>
                    <a:gd name="T17" fmla="*/ 1 h 8"/>
                    <a:gd name="T18" fmla="*/ 1 w 3"/>
                    <a:gd name="T19" fmla="*/ 6 h 8"/>
                    <a:gd name="T20" fmla="*/ 0 w 3"/>
                    <a:gd name="T21" fmla="*/ 6 h 8"/>
                    <a:gd name="T22" fmla="*/ 0 w 3"/>
                    <a:gd name="T23" fmla="*/ 1 h 8"/>
                    <a:gd name="T24" fmla="*/ 1 w 3"/>
                    <a:gd name="T25" fmla="*/ 0 h 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"/>
                    <a:gd name="T40" fmla="*/ 0 h 8"/>
                    <a:gd name="T41" fmla="*/ 3 w 3"/>
                    <a:gd name="T42" fmla="*/ 8 h 8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" h="8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2" y="1"/>
                      </a:lnTo>
                      <a:lnTo>
                        <a:pt x="2" y="6"/>
                      </a:lnTo>
                      <a:lnTo>
                        <a:pt x="2" y="7"/>
                      </a:lnTo>
                      <a:lnTo>
                        <a:pt x="1" y="7"/>
                      </a:lnTo>
                      <a:lnTo>
                        <a:pt x="0" y="6"/>
                      </a:lnTo>
                      <a:lnTo>
                        <a:pt x="1" y="6"/>
                      </a:lnTo>
                      <a:lnTo>
                        <a:pt x="1" y="1"/>
                      </a:lnTo>
                      <a:lnTo>
                        <a:pt x="1" y="6"/>
                      </a:lnTo>
                      <a:lnTo>
                        <a:pt x="0" y="6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4" name="Freeform 111"/>
                <p:cNvSpPr>
                  <a:spLocks/>
                </p:cNvSpPr>
                <p:nvPr/>
              </p:nvSpPr>
              <p:spPr bwMode="auto">
                <a:xfrm>
                  <a:off x="752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3 h 8"/>
                    <a:gd name="T6" fmla="*/ 0 w 1"/>
                    <a:gd name="T7" fmla="*/ 4 h 8"/>
                    <a:gd name="T8" fmla="*/ 0 w 1"/>
                    <a:gd name="T9" fmla="*/ 7 h 8"/>
                    <a:gd name="T10" fmla="*/ 0 w 1"/>
                    <a:gd name="T11" fmla="*/ 0 h 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"/>
                    <a:gd name="T19" fmla="*/ 0 h 8"/>
                    <a:gd name="T20" fmla="*/ 1 w 1"/>
                    <a:gd name="T21" fmla="*/ 8 h 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65" name="Group 112"/>
              <p:cNvGrpSpPr>
                <a:grpSpLocks/>
              </p:cNvGrpSpPr>
              <p:nvPr/>
            </p:nvGrpSpPr>
            <p:grpSpPr bwMode="auto">
              <a:xfrm>
                <a:off x="765" y="2142"/>
                <a:ext cx="68" cy="8"/>
                <a:chOff x="765" y="2142"/>
                <a:chExt cx="68" cy="8"/>
              </a:xfrm>
            </p:grpSpPr>
            <p:sp>
              <p:nvSpPr>
                <p:cNvPr id="101766" name="Freeform 113"/>
                <p:cNvSpPr>
                  <a:spLocks/>
                </p:cNvSpPr>
                <p:nvPr/>
              </p:nvSpPr>
              <p:spPr bwMode="auto">
                <a:xfrm>
                  <a:off x="765" y="2142"/>
                  <a:ext cx="4" cy="8"/>
                </a:xfrm>
                <a:custGeom>
                  <a:avLst/>
                  <a:gdLst>
                    <a:gd name="T0" fmla="*/ 1 w 4"/>
                    <a:gd name="T1" fmla="*/ 0 h 8"/>
                    <a:gd name="T2" fmla="*/ 2 w 4"/>
                    <a:gd name="T3" fmla="*/ 0 h 8"/>
                    <a:gd name="T4" fmla="*/ 3 w 4"/>
                    <a:gd name="T5" fmla="*/ 7 h 8"/>
                    <a:gd name="T6" fmla="*/ 2 w 4"/>
                    <a:gd name="T7" fmla="*/ 7 h 8"/>
                    <a:gd name="T8" fmla="*/ 2 w 4"/>
                    <a:gd name="T9" fmla="*/ 6 h 8"/>
                    <a:gd name="T10" fmla="*/ 2 w 4"/>
                    <a:gd name="T11" fmla="*/ 5 h 8"/>
                    <a:gd name="T12" fmla="*/ 2 w 4"/>
                    <a:gd name="T13" fmla="*/ 1 h 8"/>
                    <a:gd name="T14" fmla="*/ 1 w 4"/>
                    <a:gd name="T15" fmla="*/ 5 h 8"/>
                    <a:gd name="T16" fmla="*/ 2 w 4"/>
                    <a:gd name="T17" fmla="*/ 5 h 8"/>
                    <a:gd name="T18" fmla="*/ 2 w 4"/>
                    <a:gd name="T19" fmla="*/ 6 h 8"/>
                    <a:gd name="T20" fmla="*/ 1 w 4"/>
                    <a:gd name="T21" fmla="*/ 6 h 8"/>
                    <a:gd name="T22" fmla="*/ 1 w 4"/>
                    <a:gd name="T23" fmla="*/ 7 h 8"/>
                    <a:gd name="T24" fmla="*/ 0 w 4"/>
                    <a:gd name="T25" fmla="*/ 7 h 8"/>
                    <a:gd name="T26" fmla="*/ 1 w 4"/>
                    <a:gd name="T27" fmla="*/ 0 h 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"/>
                    <a:gd name="T43" fmla="*/ 0 h 8"/>
                    <a:gd name="T44" fmla="*/ 4 w 4"/>
                    <a:gd name="T45" fmla="*/ 8 h 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" h="8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7"/>
                      </a:lnTo>
                      <a:lnTo>
                        <a:pt x="2" y="7"/>
                      </a:lnTo>
                      <a:lnTo>
                        <a:pt x="2" y="6"/>
                      </a:lnTo>
                      <a:lnTo>
                        <a:pt x="2" y="5"/>
                      </a:lnTo>
                      <a:lnTo>
                        <a:pt x="2" y="1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67" name="Freeform 114"/>
                <p:cNvSpPr>
                  <a:spLocks/>
                </p:cNvSpPr>
                <p:nvPr/>
              </p:nvSpPr>
              <p:spPr bwMode="auto">
                <a:xfrm>
                  <a:off x="777" y="2142"/>
                  <a:ext cx="6" cy="8"/>
                </a:xfrm>
                <a:custGeom>
                  <a:avLst/>
                  <a:gdLst>
                    <a:gd name="T0" fmla="*/ 0 w 6"/>
                    <a:gd name="T1" fmla="*/ 7 h 8"/>
                    <a:gd name="T2" fmla="*/ 2 w 6"/>
                    <a:gd name="T3" fmla="*/ 7 h 8"/>
                    <a:gd name="T4" fmla="*/ 2 w 6"/>
                    <a:gd name="T5" fmla="*/ 3 h 8"/>
                    <a:gd name="T6" fmla="*/ 2 w 6"/>
                    <a:gd name="T7" fmla="*/ 7 h 8"/>
                    <a:gd name="T8" fmla="*/ 3 w 6"/>
                    <a:gd name="T9" fmla="*/ 7 h 8"/>
                    <a:gd name="T10" fmla="*/ 3 w 6"/>
                    <a:gd name="T11" fmla="*/ 3 h 8"/>
                    <a:gd name="T12" fmla="*/ 3 w 6"/>
                    <a:gd name="T13" fmla="*/ 7 h 8"/>
                    <a:gd name="T14" fmla="*/ 5 w 6"/>
                    <a:gd name="T15" fmla="*/ 7 h 8"/>
                    <a:gd name="T16" fmla="*/ 5 w 6"/>
                    <a:gd name="T17" fmla="*/ 0 h 8"/>
                    <a:gd name="T18" fmla="*/ 3 w 6"/>
                    <a:gd name="T19" fmla="*/ 0 h 8"/>
                    <a:gd name="T20" fmla="*/ 3 w 6"/>
                    <a:gd name="T21" fmla="*/ 3 h 8"/>
                    <a:gd name="T22" fmla="*/ 2 w 6"/>
                    <a:gd name="T23" fmla="*/ 0 h 8"/>
                    <a:gd name="T24" fmla="*/ 0 w 6"/>
                    <a:gd name="T25" fmla="*/ 0 h 8"/>
                    <a:gd name="T26" fmla="*/ 0 w 6"/>
                    <a:gd name="T27" fmla="*/ 7 h 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6"/>
                    <a:gd name="T43" fmla="*/ 0 h 8"/>
                    <a:gd name="T44" fmla="*/ 6 w 6"/>
                    <a:gd name="T45" fmla="*/ 8 h 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6" h="8">
                      <a:moveTo>
                        <a:pt x="0" y="7"/>
                      </a:moveTo>
                      <a:lnTo>
                        <a:pt x="2" y="7"/>
                      </a:lnTo>
                      <a:lnTo>
                        <a:pt x="2" y="3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3"/>
                      </a:lnTo>
                      <a:lnTo>
                        <a:pt x="3" y="7"/>
                      </a:lnTo>
                      <a:lnTo>
                        <a:pt x="5" y="7"/>
                      </a:ln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3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68" name="Freeform 115"/>
                <p:cNvSpPr>
                  <a:spLocks/>
                </p:cNvSpPr>
                <p:nvPr/>
              </p:nvSpPr>
              <p:spPr bwMode="auto">
                <a:xfrm>
                  <a:off x="792" y="2142"/>
                  <a:ext cx="1" cy="8"/>
                </a:xfrm>
                <a:custGeom>
                  <a:avLst/>
                  <a:gdLst>
                    <a:gd name="T0" fmla="*/ 0 w 1"/>
                    <a:gd name="T1" fmla="*/ 0 h 8"/>
                    <a:gd name="T2" fmla="*/ 0 w 1"/>
                    <a:gd name="T3" fmla="*/ 1 h 8"/>
                    <a:gd name="T4" fmla="*/ 0 w 1"/>
                    <a:gd name="T5" fmla="*/ 3 h 8"/>
                    <a:gd name="T6" fmla="*/ 0 w 1"/>
                    <a:gd name="T7" fmla="*/ 4 h 8"/>
                    <a:gd name="T8" fmla="*/ 0 w 1"/>
                    <a:gd name="T9" fmla="*/ 6 h 8"/>
                    <a:gd name="T10" fmla="*/ 0 w 1"/>
                    <a:gd name="T11" fmla="*/ 7 h 8"/>
                    <a:gd name="T12" fmla="*/ 0 w 1"/>
                    <a:gd name="T13" fmla="*/ 0 h 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"/>
                    <a:gd name="T22" fmla="*/ 0 h 8"/>
                    <a:gd name="T23" fmla="*/ 1 w 1"/>
                    <a:gd name="T24" fmla="*/ 8 h 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" h="8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69" name="Freeform 116"/>
                <p:cNvSpPr>
                  <a:spLocks/>
                </p:cNvSpPr>
                <p:nvPr/>
              </p:nvSpPr>
              <p:spPr bwMode="auto">
                <a:xfrm>
                  <a:off x="802" y="2142"/>
                  <a:ext cx="2" cy="8"/>
                </a:xfrm>
                <a:custGeom>
                  <a:avLst/>
                  <a:gdLst>
                    <a:gd name="T0" fmla="*/ 0 w 2"/>
                    <a:gd name="T1" fmla="*/ 0 h 8"/>
                    <a:gd name="T2" fmla="*/ 1 w 2"/>
                    <a:gd name="T3" fmla="*/ 0 h 8"/>
                    <a:gd name="T4" fmla="*/ 1 w 2"/>
                    <a:gd name="T5" fmla="*/ 1 h 8"/>
                    <a:gd name="T6" fmla="*/ 1 w 2"/>
                    <a:gd name="T7" fmla="*/ 3 h 8"/>
                    <a:gd name="T8" fmla="*/ 1 w 2"/>
                    <a:gd name="T9" fmla="*/ 4 h 8"/>
                    <a:gd name="T10" fmla="*/ 1 w 2"/>
                    <a:gd name="T11" fmla="*/ 7 h 8"/>
                    <a:gd name="T12" fmla="*/ 1 w 2"/>
                    <a:gd name="T13" fmla="*/ 4 h 8"/>
                    <a:gd name="T14" fmla="*/ 1 w 2"/>
                    <a:gd name="T15" fmla="*/ 3 h 8"/>
                    <a:gd name="T16" fmla="*/ 0 w 2"/>
                    <a:gd name="T17" fmla="*/ 3 h 8"/>
                    <a:gd name="T18" fmla="*/ 0 w 2"/>
                    <a:gd name="T19" fmla="*/ 1 h 8"/>
                    <a:gd name="T20" fmla="*/ 1 w 2"/>
                    <a:gd name="T21" fmla="*/ 1 h 8"/>
                    <a:gd name="T22" fmla="*/ 1 w 2"/>
                    <a:gd name="T23" fmla="*/ 3 h 8"/>
                    <a:gd name="T24" fmla="*/ 1 w 2"/>
                    <a:gd name="T25" fmla="*/ 4 h 8"/>
                    <a:gd name="T26" fmla="*/ 0 w 2"/>
                    <a:gd name="T27" fmla="*/ 4 h 8"/>
                    <a:gd name="T28" fmla="*/ 0 w 2"/>
                    <a:gd name="T29" fmla="*/ 7 h 8"/>
                    <a:gd name="T30" fmla="*/ 0 w 2"/>
                    <a:gd name="T31" fmla="*/ 0 h 8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"/>
                    <a:gd name="T49" fmla="*/ 0 h 8"/>
                    <a:gd name="T50" fmla="*/ 2 w 2"/>
                    <a:gd name="T51" fmla="*/ 8 h 8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" h="8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0" y="4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0" name="Freeform 117"/>
                <p:cNvSpPr>
                  <a:spLocks/>
                </p:cNvSpPr>
                <p:nvPr/>
              </p:nvSpPr>
              <p:spPr bwMode="auto">
                <a:xfrm>
                  <a:off x="808" y="2142"/>
                  <a:ext cx="6" cy="8"/>
                </a:xfrm>
                <a:custGeom>
                  <a:avLst/>
                  <a:gdLst>
                    <a:gd name="T0" fmla="*/ 5 w 6"/>
                    <a:gd name="T1" fmla="*/ 0 h 8"/>
                    <a:gd name="T2" fmla="*/ 0 w 6"/>
                    <a:gd name="T3" fmla="*/ 0 h 8"/>
                    <a:gd name="T4" fmla="*/ 0 w 6"/>
                    <a:gd name="T5" fmla="*/ 7 h 8"/>
                    <a:gd name="T6" fmla="*/ 5 w 6"/>
                    <a:gd name="T7" fmla="*/ 7 h 8"/>
                    <a:gd name="T8" fmla="*/ 5 w 6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"/>
                    <a:gd name="T16" fmla="*/ 0 h 8"/>
                    <a:gd name="T17" fmla="*/ 6 w 6"/>
                    <a:gd name="T18" fmla="*/ 8 h 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" h="8">
                      <a:moveTo>
                        <a:pt x="5" y="0"/>
                      </a:moveTo>
                      <a:lnTo>
                        <a:pt x="0" y="0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1" name="Freeform 118"/>
                <p:cNvSpPr>
                  <a:spLocks/>
                </p:cNvSpPr>
                <p:nvPr/>
              </p:nvSpPr>
              <p:spPr bwMode="auto">
                <a:xfrm>
                  <a:off x="818" y="2142"/>
                  <a:ext cx="3" cy="8"/>
                </a:xfrm>
                <a:custGeom>
                  <a:avLst/>
                  <a:gdLst>
                    <a:gd name="T0" fmla="*/ 1 w 3"/>
                    <a:gd name="T1" fmla="*/ 0 h 8"/>
                    <a:gd name="T2" fmla="*/ 2 w 3"/>
                    <a:gd name="T3" fmla="*/ 1 h 8"/>
                    <a:gd name="T4" fmla="*/ 2 w 3"/>
                    <a:gd name="T5" fmla="*/ 3 h 8"/>
                    <a:gd name="T6" fmla="*/ 1 w 3"/>
                    <a:gd name="T7" fmla="*/ 3 h 8"/>
                    <a:gd name="T8" fmla="*/ 1 w 3"/>
                    <a:gd name="T9" fmla="*/ 1 h 8"/>
                    <a:gd name="T10" fmla="*/ 1 w 3"/>
                    <a:gd name="T11" fmla="*/ 6 h 8"/>
                    <a:gd name="T12" fmla="*/ 1 w 3"/>
                    <a:gd name="T13" fmla="*/ 4 h 8"/>
                    <a:gd name="T14" fmla="*/ 2 w 3"/>
                    <a:gd name="T15" fmla="*/ 4 h 8"/>
                    <a:gd name="T16" fmla="*/ 2 w 3"/>
                    <a:gd name="T17" fmla="*/ 6 h 8"/>
                    <a:gd name="T18" fmla="*/ 1 w 3"/>
                    <a:gd name="T19" fmla="*/ 7 h 8"/>
                    <a:gd name="T20" fmla="*/ 0 w 3"/>
                    <a:gd name="T21" fmla="*/ 6 h 8"/>
                    <a:gd name="T22" fmla="*/ 0 w 3"/>
                    <a:gd name="T23" fmla="*/ 1 h 8"/>
                    <a:gd name="T24" fmla="*/ 1 w 3"/>
                    <a:gd name="T25" fmla="*/ 0 h 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"/>
                    <a:gd name="T40" fmla="*/ 0 h 8"/>
                    <a:gd name="T41" fmla="*/ 3 w 3"/>
                    <a:gd name="T42" fmla="*/ 8 h 8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" h="8">
                      <a:moveTo>
                        <a:pt x="1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1" y="1"/>
                      </a:lnTo>
                      <a:lnTo>
                        <a:pt x="1" y="6"/>
                      </a:lnTo>
                      <a:lnTo>
                        <a:pt x="1" y="4"/>
                      </a:lnTo>
                      <a:lnTo>
                        <a:pt x="2" y="4"/>
                      </a:lnTo>
                      <a:lnTo>
                        <a:pt x="2" y="6"/>
                      </a:lnTo>
                      <a:lnTo>
                        <a:pt x="1" y="7"/>
                      </a:lnTo>
                      <a:lnTo>
                        <a:pt x="0" y="6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72" name="Freeform 119"/>
                <p:cNvSpPr>
                  <a:spLocks/>
                </p:cNvSpPr>
                <p:nvPr/>
              </p:nvSpPr>
              <p:spPr bwMode="auto">
                <a:xfrm>
                  <a:off x="829" y="2142"/>
                  <a:ext cx="4" cy="8"/>
                </a:xfrm>
                <a:custGeom>
                  <a:avLst/>
                  <a:gdLst>
                    <a:gd name="T0" fmla="*/ 1 w 4"/>
                    <a:gd name="T1" fmla="*/ 0 h 8"/>
                    <a:gd name="T2" fmla="*/ 2 w 4"/>
                    <a:gd name="T3" fmla="*/ 0 h 8"/>
                    <a:gd name="T4" fmla="*/ 3 w 4"/>
                    <a:gd name="T5" fmla="*/ 7 h 8"/>
                    <a:gd name="T6" fmla="*/ 2 w 4"/>
                    <a:gd name="T7" fmla="*/ 7 h 8"/>
                    <a:gd name="T8" fmla="*/ 2 w 4"/>
                    <a:gd name="T9" fmla="*/ 6 h 8"/>
                    <a:gd name="T10" fmla="*/ 2 w 4"/>
                    <a:gd name="T11" fmla="*/ 5 h 8"/>
                    <a:gd name="T12" fmla="*/ 1 w 4"/>
                    <a:gd name="T13" fmla="*/ 1 h 8"/>
                    <a:gd name="T14" fmla="*/ 1 w 4"/>
                    <a:gd name="T15" fmla="*/ 5 h 8"/>
                    <a:gd name="T16" fmla="*/ 2 w 4"/>
                    <a:gd name="T17" fmla="*/ 5 h 8"/>
                    <a:gd name="T18" fmla="*/ 2 w 4"/>
                    <a:gd name="T19" fmla="*/ 6 h 8"/>
                    <a:gd name="T20" fmla="*/ 1 w 4"/>
                    <a:gd name="T21" fmla="*/ 6 h 8"/>
                    <a:gd name="T22" fmla="*/ 1 w 4"/>
                    <a:gd name="T23" fmla="*/ 7 h 8"/>
                    <a:gd name="T24" fmla="*/ 0 w 4"/>
                    <a:gd name="T25" fmla="*/ 7 h 8"/>
                    <a:gd name="T26" fmla="*/ 1 w 4"/>
                    <a:gd name="T27" fmla="*/ 0 h 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"/>
                    <a:gd name="T43" fmla="*/ 0 h 8"/>
                    <a:gd name="T44" fmla="*/ 4 w 4"/>
                    <a:gd name="T45" fmla="*/ 8 h 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" h="8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7"/>
                      </a:lnTo>
                      <a:lnTo>
                        <a:pt x="2" y="7"/>
                      </a:lnTo>
                      <a:lnTo>
                        <a:pt x="2" y="6"/>
                      </a:lnTo>
                      <a:lnTo>
                        <a:pt x="2" y="5"/>
                      </a:lnTo>
                      <a:lnTo>
                        <a:pt x="1" y="1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26" name="Group 120"/>
            <p:cNvGrpSpPr>
              <a:grpSpLocks/>
            </p:cNvGrpSpPr>
            <p:nvPr/>
          </p:nvGrpSpPr>
          <p:grpSpPr bwMode="auto">
            <a:xfrm>
              <a:off x="485" y="2394"/>
              <a:ext cx="502" cy="251"/>
              <a:chOff x="485" y="2394"/>
              <a:chExt cx="502" cy="251"/>
            </a:xfrm>
          </p:grpSpPr>
          <p:sp>
            <p:nvSpPr>
              <p:cNvPr id="101758" name="Rectangle 121"/>
              <p:cNvSpPr>
                <a:spLocks noChangeArrowheads="1"/>
              </p:cNvSpPr>
              <p:nvPr/>
            </p:nvSpPr>
            <p:spPr bwMode="auto">
              <a:xfrm>
                <a:off x="485" y="2394"/>
                <a:ext cx="502" cy="251"/>
              </a:xfrm>
              <a:prstGeom prst="rect">
                <a:avLst/>
              </a:prstGeom>
              <a:solidFill>
                <a:srgbClr val="BFFFB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59" name="Rectangle 122"/>
              <p:cNvSpPr>
                <a:spLocks noChangeArrowheads="1"/>
              </p:cNvSpPr>
              <p:nvPr/>
            </p:nvSpPr>
            <p:spPr bwMode="auto">
              <a:xfrm>
                <a:off x="496" y="2407"/>
                <a:ext cx="480" cy="225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DFFFB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60" name="Freeform 123"/>
              <p:cNvSpPr>
                <a:spLocks/>
              </p:cNvSpPr>
              <p:nvPr/>
            </p:nvSpPr>
            <p:spPr bwMode="auto">
              <a:xfrm>
                <a:off x="527" y="2424"/>
                <a:ext cx="424" cy="197"/>
              </a:xfrm>
              <a:custGeom>
                <a:avLst/>
                <a:gdLst>
                  <a:gd name="T0" fmla="*/ 0 w 424"/>
                  <a:gd name="T1" fmla="*/ 0 h 197"/>
                  <a:gd name="T2" fmla="*/ 423 w 424"/>
                  <a:gd name="T3" fmla="*/ 0 h 197"/>
                  <a:gd name="T4" fmla="*/ 423 w 424"/>
                  <a:gd name="T5" fmla="*/ 196 h 197"/>
                  <a:gd name="T6" fmla="*/ 0 w 424"/>
                  <a:gd name="T7" fmla="*/ 196 h 197"/>
                  <a:gd name="T8" fmla="*/ 0 w 424"/>
                  <a:gd name="T9" fmla="*/ 0 h 1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4"/>
                  <a:gd name="T16" fmla="*/ 0 h 197"/>
                  <a:gd name="T17" fmla="*/ 424 w 424"/>
                  <a:gd name="T18" fmla="*/ 197 h 1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4" h="197">
                    <a:moveTo>
                      <a:pt x="0" y="0"/>
                    </a:moveTo>
                    <a:lnTo>
                      <a:pt x="423" y="0"/>
                    </a:lnTo>
                    <a:lnTo>
                      <a:pt x="423" y="196"/>
                    </a:lnTo>
                    <a:lnTo>
                      <a:pt x="0" y="19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D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27" name="Group 124"/>
            <p:cNvGrpSpPr>
              <a:grpSpLocks/>
            </p:cNvGrpSpPr>
            <p:nvPr/>
          </p:nvGrpSpPr>
          <p:grpSpPr bwMode="auto">
            <a:xfrm>
              <a:off x="670" y="2582"/>
              <a:ext cx="129" cy="25"/>
              <a:chOff x="670" y="2582"/>
              <a:chExt cx="129" cy="25"/>
            </a:xfrm>
          </p:grpSpPr>
          <p:grpSp>
            <p:nvGrpSpPr>
              <p:cNvPr id="101750" name="Group 125"/>
              <p:cNvGrpSpPr>
                <a:grpSpLocks/>
              </p:cNvGrpSpPr>
              <p:nvPr/>
            </p:nvGrpSpPr>
            <p:grpSpPr bwMode="auto">
              <a:xfrm>
                <a:off x="670" y="2582"/>
                <a:ext cx="17" cy="25"/>
                <a:chOff x="670" y="2582"/>
                <a:chExt cx="17" cy="25"/>
              </a:xfrm>
            </p:grpSpPr>
            <p:sp>
              <p:nvSpPr>
                <p:cNvPr id="101755" name="Freeform 126"/>
                <p:cNvSpPr>
                  <a:spLocks/>
                </p:cNvSpPr>
                <p:nvPr/>
              </p:nvSpPr>
              <p:spPr bwMode="auto">
                <a:xfrm>
                  <a:off x="671" y="2591"/>
                  <a:ext cx="15" cy="14"/>
                </a:xfrm>
                <a:custGeom>
                  <a:avLst/>
                  <a:gdLst>
                    <a:gd name="T0" fmla="*/ 14 w 15"/>
                    <a:gd name="T1" fmla="*/ 13 h 14"/>
                    <a:gd name="T2" fmla="*/ 9 w 15"/>
                    <a:gd name="T3" fmla="*/ 10 h 14"/>
                    <a:gd name="T4" fmla="*/ 4 w 15"/>
                    <a:gd name="T5" fmla="*/ 6 h 14"/>
                    <a:gd name="T6" fmla="*/ 0 w 15"/>
                    <a:gd name="T7" fmla="*/ 0 h 14"/>
                    <a:gd name="T8" fmla="*/ 3 w 15"/>
                    <a:gd name="T9" fmla="*/ 1 h 14"/>
                    <a:gd name="T10" fmla="*/ 8 w 15"/>
                    <a:gd name="T11" fmla="*/ 3 h 14"/>
                    <a:gd name="T12" fmla="*/ 11 w 15"/>
                    <a:gd name="T13" fmla="*/ 7 h 14"/>
                    <a:gd name="T14" fmla="*/ 14 w 15"/>
                    <a:gd name="T15" fmla="*/ 13 h 1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5"/>
                    <a:gd name="T25" fmla="*/ 0 h 14"/>
                    <a:gd name="T26" fmla="*/ 15 w 15"/>
                    <a:gd name="T27" fmla="*/ 14 h 1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5" h="14">
                      <a:moveTo>
                        <a:pt x="14" y="13"/>
                      </a:moveTo>
                      <a:lnTo>
                        <a:pt x="9" y="10"/>
                      </a:lnTo>
                      <a:lnTo>
                        <a:pt x="4" y="6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8" y="3"/>
                      </a:lnTo>
                      <a:lnTo>
                        <a:pt x="11" y="7"/>
                      </a:lnTo>
                      <a:lnTo>
                        <a:pt x="14" y="1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56" name="Freeform 127"/>
                <p:cNvSpPr>
                  <a:spLocks/>
                </p:cNvSpPr>
                <p:nvPr/>
              </p:nvSpPr>
              <p:spPr bwMode="auto">
                <a:xfrm>
                  <a:off x="677" y="2582"/>
                  <a:ext cx="10" cy="20"/>
                </a:xfrm>
                <a:custGeom>
                  <a:avLst/>
                  <a:gdLst>
                    <a:gd name="T0" fmla="*/ 9 w 10"/>
                    <a:gd name="T1" fmla="*/ 19 h 20"/>
                    <a:gd name="T2" fmla="*/ 5 w 10"/>
                    <a:gd name="T3" fmla="*/ 14 h 20"/>
                    <a:gd name="T4" fmla="*/ 3 w 10"/>
                    <a:gd name="T5" fmla="*/ 9 h 20"/>
                    <a:gd name="T6" fmla="*/ 2 w 10"/>
                    <a:gd name="T7" fmla="*/ 5 h 20"/>
                    <a:gd name="T8" fmla="*/ 0 w 10"/>
                    <a:gd name="T9" fmla="*/ 0 h 20"/>
                    <a:gd name="T10" fmla="*/ 3 w 10"/>
                    <a:gd name="T11" fmla="*/ 2 h 20"/>
                    <a:gd name="T12" fmla="*/ 5 w 10"/>
                    <a:gd name="T13" fmla="*/ 5 h 20"/>
                    <a:gd name="T14" fmla="*/ 7 w 10"/>
                    <a:gd name="T15" fmla="*/ 9 h 20"/>
                    <a:gd name="T16" fmla="*/ 8 w 10"/>
                    <a:gd name="T17" fmla="*/ 14 h 20"/>
                    <a:gd name="T18" fmla="*/ 9 w 10"/>
                    <a:gd name="T19" fmla="*/ 19 h 2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"/>
                    <a:gd name="T31" fmla="*/ 0 h 20"/>
                    <a:gd name="T32" fmla="*/ 10 w 10"/>
                    <a:gd name="T33" fmla="*/ 20 h 2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" h="20">
                      <a:moveTo>
                        <a:pt x="9" y="19"/>
                      </a:moveTo>
                      <a:lnTo>
                        <a:pt x="5" y="14"/>
                      </a:lnTo>
                      <a:lnTo>
                        <a:pt x="3" y="9"/>
                      </a:lnTo>
                      <a:lnTo>
                        <a:pt x="2" y="5"/>
                      </a:lnTo>
                      <a:lnTo>
                        <a:pt x="0" y="0"/>
                      </a:lnTo>
                      <a:lnTo>
                        <a:pt x="3" y="2"/>
                      </a:lnTo>
                      <a:lnTo>
                        <a:pt x="5" y="5"/>
                      </a:lnTo>
                      <a:lnTo>
                        <a:pt x="7" y="9"/>
                      </a:lnTo>
                      <a:lnTo>
                        <a:pt x="8" y="14"/>
                      </a:lnTo>
                      <a:lnTo>
                        <a:pt x="9" y="19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57" name="Freeform 128"/>
                <p:cNvSpPr>
                  <a:spLocks/>
                </p:cNvSpPr>
                <p:nvPr/>
              </p:nvSpPr>
              <p:spPr bwMode="auto">
                <a:xfrm>
                  <a:off x="670" y="2603"/>
                  <a:ext cx="14" cy="4"/>
                </a:xfrm>
                <a:custGeom>
                  <a:avLst/>
                  <a:gdLst>
                    <a:gd name="T0" fmla="*/ 13 w 14"/>
                    <a:gd name="T1" fmla="*/ 3 h 4"/>
                    <a:gd name="T2" fmla="*/ 9 w 14"/>
                    <a:gd name="T3" fmla="*/ 2 h 4"/>
                    <a:gd name="T4" fmla="*/ 4 w 14"/>
                    <a:gd name="T5" fmla="*/ 1 h 4"/>
                    <a:gd name="T6" fmla="*/ 0 w 14"/>
                    <a:gd name="T7" fmla="*/ 0 h 4"/>
                    <a:gd name="T8" fmla="*/ 4 w 14"/>
                    <a:gd name="T9" fmla="*/ 0 h 4"/>
                    <a:gd name="T10" fmla="*/ 7 w 14"/>
                    <a:gd name="T11" fmla="*/ 1 h 4"/>
                    <a:gd name="T12" fmla="*/ 11 w 14"/>
                    <a:gd name="T13" fmla="*/ 1 h 4"/>
                    <a:gd name="T14" fmla="*/ 13 w 14"/>
                    <a:gd name="T15" fmla="*/ 3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"/>
                    <a:gd name="T25" fmla="*/ 0 h 4"/>
                    <a:gd name="T26" fmla="*/ 14 w 14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" h="4">
                      <a:moveTo>
                        <a:pt x="13" y="3"/>
                      </a:moveTo>
                      <a:lnTo>
                        <a:pt x="9" y="2"/>
                      </a:lnTo>
                      <a:lnTo>
                        <a:pt x="4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7" y="1"/>
                      </a:lnTo>
                      <a:lnTo>
                        <a:pt x="11" y="1"/>
                      </a:lnTo>
                      <a:lnTo>
                        <a:pt x="13" y="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51" name="Group 129"/>
              <p:cNvGrpSpPr>
                <a:grpSpLocks/>
              </p:cNvGrpSpPr>
              <p:nvPr/>
            </p:nvGrpSpPr>
            <p:grpSpPr bwMode="auto">
              <a:xfrm>
                <a:off x="783" y="2583"/>
                <a:ext cx="16" cy="24"/>
                <a:chOff x="783" y="2583"/>
                <a:chExt cx="16" cy="24"/>
              </a:xfrm>
            </p:grpSpPr>
            <p:sp>
              <p:nvSpPr>
                <p:cNvPr id="101752" name="Freeform 130"/>
                <p:cNvSpPr>
                  <a:spLocks/>
                </p:cNvSpPr>
                <p:nvPr/>
              </p:nvSpPr>
              <p:spPr bwMode="auto">
                <a:xfrm>
                  <a:off x="784" y="2591"/>
                  <a:ext cx="15" cy="15"/>
                </a:xfrm>
                <a:custGeom>
                  <a:avLst/>
                  <a:gdLst>
                    <a:gd name="T0" fmla="*/ 0 w 15"/>
                    <a:gd name="T1" fmla="*/ 14 h 15"/>
                    <a:gd name="T2" fmla="*/ 5 w 15"/>
                    <a:gd name="T3" fmla="*/ 11 h 15"/>
                    <a:gd name="T4" fmla="*/ 10 w 15"/>
                    <a:gd name="T5" fmla="*/ 6 h 15"/>
                    <a:gd name="T6" fmla="*/ 14 w 15"/>
                    <a:gd name="T7" fmla="*/ 0 h 15"/>
                    <a:gd name="T8" fmla="*/ 10 w 15"/>
                    <a:gd name="T9" fmla="*/ 1 h 15"/>
                    <a:gd name="T10" fmla="*/ 6 w 15"/>
                    <a:gd name="T11" fmla="*/ 3 h 15"/>
                    <a:gd name="T12" fmla="*/ 3 w 15"/>
                    <a:gd name="T13" fmla="*/ 8 h 15"/>
                    <a:gd name="T14" fmla="*/ 0 w 15"/>
                    <a:gd name="T15" fmla="*/ 14 h 1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5"/>
                    <a:gd name="T25" fmla="*/ 0 h 15"/>
                    <a:gd name="T26" fmla="*/ 15 w 15"/>
                    <a:gd name="T27" fmla="*/ 15 h 1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5" h="15">
                      <a:moveTo>
                        <a:pt x="0" y="14"/>
                      </a:moveTo>
                      <a:lnTo>
                        <a:pt x="5" y="11"/>
                      </a:lnTo>
                      <a:lnTo>
                        <a:pt x="10" y="6"/>
                      </a:lnTo>
                      <a:lnTo>
                        <a:pt x="14" y="0"/>
                      </a:lnTo>
                      <a:lnTo>
                        <a:pt x="10" y="1"/>
                      </a:lnTo>
                      <a:lnTo>
                        <a:pt x="6" y="3"/>
                      </a:lnTo>
                      <a:lnTo>
                        <a:pt x="3" y="8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53" name="Freeform 131"/>
                <p:cNvSpPr>
                  <a:spLocks/>
                </p:cNvSpPr>
                <p:nvPr/>
              </p:nvSpPr>
              <p:spPr bwMode="auto">
                <a:xfrm>
                  <a:off x="783" y="2583"/>
                  <a:ext cx="9" cy="20"/>
                </a:xfrm>
                <a:custGeom>
                  <a:avLst/>
                  <a:gdLst>
                    <a:gd name="T0" fmla="*/ 0 w 9"/>
                    <a:gd name="T1" fmla="*/ 19 h 20"/>
                    <a:gd name="T2" fmla="*/ 4 w 9"/>
                    <a:gd name="T3" fmla="*/ 13 h 20"/>
                    <a:gd name="T4" fmla="*/ 6 w 9"/>
                    <a:gd name="T5" fmla="*/ 9 h 20"/>
                    <a:gd name="T6" fmla="*/ 7 w 9"/>
                    <a:gd name="T7" fmla="*/ 5 h 20"/>
                    <a:gd name="T8" fmla="*/ 8 w 9"/>
                    <a:gd name="T9" fmla="*/ 0 h 20"/>
                    <a:gd name="T10" fmla="*/ 6 w 9"/>
                    <a:gd name="T11" fmla="*/ 2 h 20"/>
                    <a:gd name="T12" fmla="*/ 4 w 9"/>
                    <a:gd name="T13" fmla="*/ 5 h 20"/>
                    <a:gd name="T14" fmla="*/ 2 w 9"/>
                    <a:gd name="T15" fmla="*/ 9 h 20"/>
                    <a:gd name="T16" fmla="*/ 0 w 9"/>
                    <a:gd name="T17" fmla="*/ 14 h 20"/>
                    <a:gd name="T18" fmla="*/ 0 w 9"/>
                    <a:gd name="T19" fmla="*/ 19 h 2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9"/>
                    <a:gd name="T31" fmla="*/ 0 h 20"/>
                    <a:gd name="T32" fmla="*/ 9 w 9"/>
                    <a:gd name="T33" fmla="*/ 20 h 2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9" h="20">
                      <a:moveTo>
                        <a:pt x="0" y="19"/>
                      </a:moveTo>
                      <a:lnTo>
                        <a:pt x="4" y="13"/>
                      </a:lnTo>
                      <a:lnTo>
                        <a:pt x="6" y="9"/>
                      </a:lnTo>
                      <a:lnTo>
                        <a:pt x="7" y="5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4" y="5"/>
                      </a:lnTo>
                      <a:lnTo>
                        <a:pt x="2" y="9"/>
                      </a:lnTo>
                      <a:lnTo>
                        <a:pt x="0" y="14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54" name="Freeform 132"/>
                <p:cNvSpPr>
                  <a:spLocks/>
                </p:cNvSpPr>
                <p:nvPr/>
              </p:nvSpPr>
              <p:spPr bwMode="auto">
                <a:xfrm>
                  <a:off x="786" y="2603"/>
                  <a:ext cx="13" cy="4"/>
                </a:xfrm>
                <a:custGeom>
                  <a:avLst/>
                  <a:gdLst>
                    <a:gd name="T0" fmla="*/ 0 w 13"/>
                    <a:gd name="T1" fmla="*/ 3 h 4"/>
                    <a:gd name="T2" fmla="*/ 4 w 13"/>
                    <a:gd name="T3" fmla="*/ 2 h 4"/>
                    <a:gd name="T4" fmla="*/ 9 w 13"/>
                    <a:gd name="T5" fmla="*/ 2 h 4"/>
                    <a:gd name="T6" fmla="*/ 12 w 13"/>
                    <a:gd name="T7" fmla="*/ 0 h 4"/>
                    <a:gd name="T8" fmla="*/ 9 w 13"/>
                    <a:gd name="T9" fmla="*/ 0 h 4"/>
                    <a:gd name="T10" fmla="*/ 5 w 13"/>
                    <a:gd name="T11" fmla="*/ 1 h 4"/>
                    <a:gd name="T12" fmla="*/ 2 w 13"/>
                    <a:gd name="T13" fmla="*/ 2 h 4"/>
                    <a:gd name="T14" fmla="*/ 0 w 13"/>
                    <a:gd name="T15" fmla="*/ 3 h 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3"/>
                    <a:gd name="T25" fmla="*/ 0 h 4"/>
                    <a:gd name="T26" fmla="*/ 13 w 13"/>
                    <a:gd name="T27" fmla="*/ 4 h 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3" h="4">
                      <a:moveTo>
                        <a:pt x="0" y="3"/>
                      </a:moveTo>
                      <a:lnTo>
                        <a:pt x="4" y="2"/>
                      </a:lnTo>
                      <a:lnTo>
                        <a:pt x="9" y="2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5" y="1"/>
                      </a:lnTo>
                      <a:lnTo>
                        <a:pt x="2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28" name="Group 133"/>
            <p:cNvGrpSpPr>
              <a:grpSpLocks/>
            </p:cNvGrpSpPr>
            <p:nvPr/>
          </p:nvGrpSpPr>
          <p:grpSpPr bwMode="auto">
            <a:xfrm>
              <a:off x="631" y="2460"/>
              <a:ext cx="216" cy="182"/>
              <a:chOff x="631" y="2460"/>
              <a:chExt cx="216" cy="182"/>
            </a:xfrm>
          </p:grpSpPr>
          <p:grpSp>
            <p:nvGrpSpPr>
              <p:cNvPr id="101729" name="Group 134"/>
              <p:cNvGrpSpPr>
                <a:grpSpLocks/>
              </p:cNvGrpSpPr>
              <p:nvPr/>
            </p:nvGrpSpPr>
            <p:grpSpPr bwMode="auto">
              <a:xfrm>
                <a:off x="678" y="2460"/>
                <a:ext cx="120" cy="165"/>
                <a:chOff x="678" y="2460"/>
                <a:chExt cx="120" cy="165"/>
              </a:xfrm>
            </p:grpSpPr>
            <p:grpSp>
              <p:nvGrpSpPr>
                <p:cNvPr id="101731" name="Group 135"/>
                <p:cNvGrpSpPr>
                  <a:grpSpLocks/>
                </p:cNvGrpSpPr>
                <p:nvPr/>
              </p:nvGrpSpPr>
              <p:grpSpPr bwMode="auto">
                <a:xfrm>
                  <a:off x="678" y="2460"/>
                  <a:ext cx="120" cy="165"/>
                  <a:chOff x="678" y="2460"/>
                  <a:chExt cx="120" cy="165"/>
                </a:xfrm>
              </p:grpSpPr>
              <p:grpSp>
                <p:nvGrpSpPr>
                  <p:cNvPr id="101746" name="Group 136"/>
                  <p:cNvGrpSpPr>
                    <a:grpSpLocks/>
                  </p:cNvGrpSpPr>
                  <p:nvPr/>
                </p:nvGrpSpPr>
                <p:grpSpPr bwMode="auto">
                  <a:xfrm>
                    <a:off x="678" y="2460"/>
                    <a:ext cx="120" cy="36"/>
                    <a:chOff x="678" y="2460"/>
                    <a:chExt cx="120" cy="36"/>
                  </a:xfrm>
                </p:grpSpPr>
                <p:sp>
                  <p:nvSpPr>
                    <p:cNvPr id="101748" name="Freeform 137"/>
                    <p:cNvSpPr>
                      <a:spLocks/>
                    </p:cNvSpPr>
                    <p:nvPr/>
                  </p:nvSpPr>
                  <p:spPr bwMode="auto">
                    <a:xfrm>
                      <a:off x="678" y="2460"/>
                      <a:ext cx="59" cy="36"/>
                    </a:xfrm>
                    <a:custGeom>
                      <a:avLst/>
                      <a:gdLst>
                        <a:gd name="T0" fmla="*/ 0 w 59"/>
                        <a:gd name="T1" fmla="*/ 0 h 36"/>
                        <a:gd name="T2" fmla="*/ 58 w 59"/>
                        <a:gd name="T3" fmla="*/ 0 h 36"/>
                        <a:gd name="T4" fmla="*/ 58 w 59"/>
                        <a:gd name="T5" fmla="*/ 35 h 36"/>
                        <a:gd name="T6" fmla="*/ 17 w 59"/>
                        <a:gd name="T7" fmla="*/ 35 h 36"/>
                        <a:gd name="T8" fmla="*/ 17 w 59"/>
                        <a:gd name="T9" fmla="*/ 17 h 36"/>
                        <a:gd name="T10" fmla="*/ 16 w 59"/>
                        <a:gd name="T11" fmla="*/ 14 h 36"/>
                        <a:gd name="T12" fmla="*/ 15 w 59"/>
                        <a:gd name="T13" fmla="*/ 13 h 36"/>
                        <a:gd name="T14" fmla="*/ 12 w 59"/>
                        <a:gd name="T15" fmla="*/ 12 h 36"/>
                        <a:gd name="T16" fmla="*/ 0 w 59"/>
                        <a:gd name="T17" fmla="*/ 12 h 36"/>
                        <a:gd name="T18" fmla="*/ 0 w 59"/>
                        <a:gd name="T19" fmla="*/ 0 h 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9"/>
                        <a:gd name="T31" fmla="*/ 0 h 36"/>
                        <a:gd name="T32" fmla="*/ 59 w 59"/>
                        <a:gd name="T33" fmla="*/ 36 h 36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9" h="36">
                          <a:moveTo>
                            <a:pt x="0" y="0"/>
                          </a:moveTo>
                          <a:lnTo>
                            <a:pt x="58" y="0"/>
                          </a:lnTo>
                          <a:lnTo>
                            <a:pt x="58" y="35"/>
                          </a:lnTo>
                          <a:lnTo>
                            <a:pt x="17" y="35"/>
                          </a:lnTo>
                          <a:lnTo>
                            <a:pt x="17" y="17"/>
                          </a:lnTo>
                          <a:lnTo>
                            <a:pt x="16" y="14"/>
                          </a:lnTo>
                          <a:lnTo>
                            <a:pt x="15" y="13"/>
                          </a:lnTo>
                          <a:lnTo>
                            <a:pt x="12" y="12"/>
                          </a:lnTo>
                          <a:lnTo>
                            <a:pt x="0" y="1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9" name="Freeform 138"/>
                    <p:cNvSpPr>
                      <a:spLocks/>
                    </p:cNvSpPr>
                    <p:nvPr/>
                  </p:nvSpPr>
                  <p:spPr bwMode="auto">
                    <a:xfrm>
                      <a:off x="739" y="2460"/>
                      <a:ext cx="59" cy="36"/>
                    </a:xfrm>
                    <a:custGeom>
                      <a:avLst/>
                      <a:gdLst>
                        <a:gd name="T0" fmla="*/ 58 w 59"/>
                        <a:gd name="T1" fmla="*/ 0 h 36"/>
                        <a:gd name="T2" fmla="*/ 0 w 59"/>
                        <a:gd name="T3" fmla="*/ 0 h 36"/>
                        <a:gd name="T4" fmla="*/ 0 w 59"/>
                        <a:gd name="T5" fmla="*/ 35 h 36"/>
                        <a:gd name="T6" fmla="*/ 42 w 59"/>
                        <a:gd name="T7" fmla="*/ 35 h 36"/>
                        <a:gd name="T8" fmla="*/ 42 w 59"/>
                        <a:gd name="T9" fmla="*/ 17 h 36"/>
                        <a:gd name="T10" fmla="*/ 42 w 59"/>
                        <a:gd name="T11" fmla="*/ 14 h 36"/>
                        <a:gd name="T12" fmla="*/ 44 w 59"/>
                        <a:gd name="T13" fmla="*/ 13 h 36"/>
                        <a:gd name="T14" fmla="*/ 46 w 59"/>
                        <a:gd name="T15" fmla="*/ 12 h 36"/>
                        <a:gd name="T16" fmla="*/ 58 w 59"/>
                        <a:gd name="T17" fmla="*/ 12 h 36"/>
                        <a:gd name="T18" fmla="*/ 58 w 59"/>
                        <a:gd name="T19" fmla="*/ 0 h 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9"/>
                        <a:gd name="T31" fmla="*/ 0 h 36"/>
                        <a:gd name="T32" fmla="*/ 59 w 59"/>
                        <a:gd name="T33" fmla="*/ 36 h 36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9" h="36">
                          <a:moveTo>
                            <a:pt x="58" y="0"/>
                          </a:moveTo>
                          <a:lnTo>
                            <a:pt x="0" y="0"/>
                          </a:lnTo>
                          <a:lnTo>
                            <a:pt x="0" y="35"/>
                          </a:lnTo>
                          <a:lnTo>
                            <a:pt x="42" y="35"/>
                          </a:lnTo>
                          <a:lnTo>
                            <a:pt x="42" y="17"/>
                          </a:lnTo>
                          <a:lnTo>
                            <a:pt x="42" y="14"/>
                          </a:lnTo>
                          <a:lnTo>
                            <a:pt x="44" y="13"/>
                          </a:lnTo>
                          <a:lnTo>
                            <a:pt x="46" y="12"/>
                          </a:lnTo>
                          <a:lnTo>
                            <a:pt x="58" y="12"/>
                          </a:lnTo>
                          <a:lnTo>
                            <a:pt x="58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747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63"/>
                    <a:ext cx="101" cy="162"/>
                  </a:xfrm>
                  <a:prstGeom prst="ellipse">
                    <a:avLst/>
                  </a:prstGeom>
                  <a:solidFill>
                    <a:srgbClr val="3F5F00"/>
                  </a:solidFill>
                  <a:ln w="12700">
                    <a:solidFill>
                      <a:srgbClr val="DFFFB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1732" name="Group 140"/>
                <p:cNvGrpSpPr>
                  <a:grpSpLocks/>
                </p:cNvGrpSpPr>
                <p:nvPr/>
              </p:nvGrpSpPr>
              <p:grpSpPr bwMode="auto">
                <a:xfrm>
                  <a:off x="684" y="2466"/>
                  <a:ext cx="99" cy="146"/>
                  <a:chOff x="684" y="2466"/>
                  <a:chExt cx="99" cy="146"/>
                </a:xfrm>
              </p:grpSpPr>
              <p:sp>
                <p:nvSpPr>
                  <p:cNvPr id="101733" name="Freeform 141"/>
                  <p:cNvSpPr>
                    <a:spLocks/>
                  </p:cNvSpPr>
                  <p:nvPr/>
                </p:nvSpPr>
                <p:spPr bwMode="auto">
                  <a:xfrm>
                    <a:off x="754" y="2556"/>
                    <a:ext cx="29" cy="56"/>
                  </a:xfrm>
                  <a:custGeom>
                    <a:avLst/>
                    <a:gdLst>
                      <a:gd name="T0" fmla="*/ 0 w 29"/>
                      <a:gd name="T1" fmla="*/ 0 h 56"/>
                      <a:gd name="T2" fmla="*/ 5 w 29"/>
                      <a:gd name="T3" fmla="*/ 3 h 56"/>
                      <a:gd name="T4" fmla="*/ 6 w 29"/>
                      <a:gd name="T5" fmla="*/ 11 h 56"/>
                      <a:gd name="T6" fmla="*/ 14 w 29"/>
                      <a:gd name="T7" fmla="*/ 15 h 56"/>
                      <a:gd name="T8" fmla="*/ 23 w 29"/>
                      <a:gd name="T9" fmla="*/ 17 h 56"/>
                      <a:gd name="T10" fmla="*/ 28 w 29"/>
                      <a:gd name="T11" fmla="*/ 21 h 56"/>
                      <a:gd name="T12" fmla="*/ 27 w 29"/>
                      <a:gd name="T13" fmla="*/ 24 h 56"/>
                      <a:gd name="T14" fmla="*/ 26 w 29"/>
                      <a:gd name="T15" fmla="*/ 29 h 56"/>
                      <a:gd name="T16" fmla="*/ 24 w 29"/>
                      <a:gd name="T17" fmla="*/ 33 h 56"/>
                      <a:gd name="T18" fmla="*/ 23 w 29"/>
                      <a:gd name="T19" fmla="*/ 38 h 56"/>
                      <a:gd name="T20" fmla="*/ 21 w 29"/>
                      <a:gd name="T21" fmla="*/ 41 h 56"/>
                      <a:gd name="T22" fmla="*/ 19 w 29"/>
                      <a:gd name="T23" fmla="*/ 45 h 56"/>
                      <a:gd name="T24" fmla="*/ 16 w 29"/>
                      <a:gd name="T25" fmla="*/ 51 h 56"/>
                      <a:gd name="T26" fmla="*/ 13 w 29"/>
                      <a:gd name="T27" fmla="*/ 55 h 56"/>
                      <a:gd name="T28" fmla="*/ 4 w 29"/>
                      <a:gd name="T29" fmla="*/ 16 h 56"/>
                      <a:gd name="T30" fmla="*/ 0 w 29"/>
                      <a:gd name="T31" fmla="*/ 10 h 56"/>
                      <a:gd name="T32" fmla="*/ 0 w 29"/>
                      <a:gd name="T33" fmla="*/ 0 h 5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29"/>
                      <a:gd name="T52" fmla="*/ 0 h 56"/>
                      <a:gd name="T53" fmla="*/ 29 w 29"/>
                      <a:gd name="T54" fmla="*/ 56 h 5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29" h="56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6" y="11"/>
                        </a:lnTo>
                        <a:lnTo>
                          <a:pt x="14" y="15"/>
                        </a:lnTo>
                        <a:lnTo>
                          <a:pt x="23" y="17"/>
                        </a:lnTo>
                        <a:lnTo>
                          <a:pt x="28" y="21"/>
                        </a:lnTo>
                        <a:lnTo>
                          <a:pt x="27" y="24"/>
                        </a:lnTo>
                        <a:lnTo>
                          <a:pt x="26" y="29"/>
                        </a:lnTo>
                        <a:lnTo>
                          <a:pt x="24" y="33"/>
                        </a:lnTo>
                        <a:lnTo>
                          <a:pt x="23" y="38"/>
                        </a:lnTo>
                        <a:lnTo>
                          <a:pt x="21" y="41"/>
                        </a:lnTo>
                        <a:lnTo>
                          <a:pt x="19" y="45"/>
                        </a:lnTo>
                        <a:lnTo>
                          <a:pt x="16" y="51"/>
                        </a:lnTo>
                        <a:lnTo>
                          <a:pt x="13" y="55"/>
                        </a:lnTo>
                        <a:lnTo>
                          <a:pt x="4" y="16"/>
                        </a:lnTo>
                        <a:lnTo>
                          <a:pt x="0" y="1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734" name="Freeform 142"/>
                  <p:cNvSpPr>
                    <a:spLocks/>
                  </p:cNvSpPr>
                  <p:nvPr/>
                </p:nvSpPr>
                <p:spPr bwMode="auto">
                  <a:xfrm>
                    <a:off x="720" y="2548"/>
                    <a:ext cx="44" cy="64"/>
                  </a:xfrm>
                  <a:custGeom>
                    <a:avLst/>
                    <a:gdLst>
                      <a:gd name="T0" fmla="*/ 43 w 44"/>
                      <a:gd name="T1" fmla="*/ 63 h 64"/>
                      <a:gd name="T2" fmla="*/ 24 w 44"/>
                      <a:gd name="T3" fmla="*/ 63 h 64"/>
                      <a:gd name="T4" fmla="*/ 16 w 44"/>
                      <a:gd name="T5" fmla="*/ 63 h 64"/>
                      <a:gd name="T6" fmla="*/ 16 w 44"/>
                      <a:gd name="T7" fmla="*/ 51 h 64"/>
                      <a:gd name="T8" fmla="*/ 12 w 44"/>
                      <a:gd name="T9" fmla="*/ 36 h 64"/>
                      <a:gd name="T10" fmla="*/ 8 w 44"/>
                      <a:gd name="T11" fmla="*/ 21 h 64"/>
                      <a:gd name="T12" fmla="*/ 8 w 44"/>
                      <a:gd name="T13" fmla="*/ 12 h 64"/>
                      <a:gd name="T14" fmla="*/ 3 w 44"/>
                      <a:gd name="T15" fmla="*/ 7 h 64"/>
                      <a:gd name="T16" fmla="*/ 0 w 44"/>
                      <a:gd name="T17" fmla="*/ 0 h 64"/>
                      <a:gd name="T18" fmla="*/ 5 w 44"/>
                      <a:gd name="T19" fmla="*/ 4 h 64"/>
                      <a:gd name="T20" fmla="*/ 11 w 44"/>
                      <a:gd name="T21" fmla="*/ 8 h 64"/>
                      <a:gd name="T22" fmla="*/ 17 w 44"/>
                      <a:gd name="T23" fmla="*/ 9 h 64"/>
                      <a:gd name="T24" fmla="*/ 19 w 44"/>
                      <a:gd name="T25" fmla="*/ 10 h 64"/>
                      <a:gd name="T26" fmla="*/ 22 w 44"/>
                      <a:gd name="T27" fmla="*/ 10 h 64"/>
                      <a:gd name="T28" fmla="*/ 26 w 44"/>
                      <a:gd name="T29" fmla="*/ 9 h 64"/>
                      <a:gd name="T30" fmla="*/ 29 w 44"/>
                      <a:gd name="T31" fmla="*/ 7 h 64"/>
                      <a:gd name="T32" fmla="*/ 30 w 44"/>
                      <a:gd name="T33" fmla="*/ 17 h 64"/>
                      <a:gd name="T34" fmla="*/ 33 w 44"/>
                      <a:gd name="T35" fmla="*/ 23 h 64"/>
                      <a:gd name="T36" fmla="*/ 39 w 44"/>
                      <a:gd name="T37" fmla="*/ 47 h 64"/>
                      <a:gd name="T38" fmla="*/ 43 w 44"/>
                      <a:gd name="T39" fmla="*/ 63 h 64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44"/>
                      <a:gd name="T61" fmla="*/ 0 h 64"/>
                      <a:gd name="T62" fmla="*/ 44 w 44"/>
                      <a:gd name="T63" fmla="*/ 64 h 64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44" h="64">
                        <a:moveTo>
                          <a:pt x="43" y="63"/>
                        </a:moveTo>
                        <a:lnTo>
                          <a:pt x="24" y="63"/>
                        </a:lnTo>
                        <a:lnTo>
                          <a:pt x="16" y="63"/>
                        </a:lnTo>
                        <a:lnTo>
                          <a:pt x="16" y="51"/>
                        </a:lnTo>
                        <a:lnTo>
                          <a:pt x="12" y="36"/>
                        </a:lnTo>
                        <a:lnTo>
                          <a:pt x="8" y="21"/>
                        </a:lnTo>
                        <a:lnTo>
                          <a:pt x="8" y="12"/>
                        </a:lnTo>
                        <a:lnTo>
                          <a:pt x="3" y="7"/>
                        </a:lnTo>
                        <a:lnTo>
                          <a:pt x="0" y="0"/>
                        </a:lnTo>
                        <a:lnTo>
                          <a:pt x="5" y="4"/>
                        </a:lnTo>
                        <a:lnTo>
                          <a:pt x="11" y="8"/>
                        </a:lnTo>
                        <a:lnTo>
                          <a:pt x="17" y="9"/>
                        </a:lnTo>
                        <a:lnTo>
                          <a:pt x="19" y="10"/>
                        </a:lnTo>
                        <a:lnTo>
                          <a:pt x="22" y="10"/>
                        </a:lnTo>
                        <a:lnTo>
                          <a:pt x="26" y="9"/>
                        </a:lnTo>
                        <a:lnTo>
                          <a:pt x="29" y="7"/>
                        </a:lnTo>
                        <a:lnTo>
                          <a:pt x="30" y="17"/>
                        </a:lnTo>
                        <a:lnTo>
                          <a:pt x="33" y="23"/>
                        </a:lnTo>
                        <a:lnTo>
                          <a:pt x="39" y="47"/>
                        </a:lnTo>
                        <a:lnTo>
                          <a:pt x="43" y="63"/>
                        </a:lnTo>
                      </a:path>
                    </a:pathLst>
                  </a:custGeom>
                  <a:solidFill>
                    <a:srgbClr val="D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735" name="Freeform 143"/>
                  <p:cNvSpPr>
                    <a:spLocks/>
                  </p:cNvSpPr>
                  <p:nvPr/>
                </p:nvSpPr>
                <p:spPr bwMode="auto">
                  <a:xfrm>
                    <a:off x="712" y="2472"/>
                    <a:ext cx="47" cy="80"/>
                  </a:xfrm>
                  <a:custGeom>
                    <a:avLst/>
                    <a:gdLst>
                      <a:gd name="T0" fmla="*/ 5 w 47"/>
                      <a:gd name="T1" fmla="*/ 63 h 80"/>
                      <a:gd name="T2" fmla="*/ 5 w 47"/>
                      <a:gd name="T3" fmla="*/ 54 h 80"/>
                      <a:gd name="T4" fmla="*/ 2 w 47"/>
                      <a:gd name="T5" fmla="*/ 43 h 80"/>
                      <a:gd name="T6" fmla="*/ 0 w 47"/>
                      <a:gd name="T7" fmla="*/ 27 h 80"/>
                      <a:gd name="T8" fmla="*/ 6 w 47"/>
                      <a:gd name="T9" fmla="*/ 10 h 80"/>
                      <a:gd name="T10" fmla="*/ 14 w 47"/>
                      <a:gd name="T11" fmla="*/ 4 h 80"/>
                      <a:gd name="T12" fmla="*/ 24 w 47"/>
                      <a:gd name="T13" fmla="*/ 1 h 80"/>
                      <a:gd name="T14" fmla="*/ 32 w 47"/>
                      <a:gd name="T15" fmla="*/ 0 h 80"/>
                      <a:gd name="T16" fmla="*/ 39 w 47"/>
                      <a:gd name="T17" fmla="*/ 5 h 80"/>
                      <a:gd name="T18" fmla="*/ 44 w 47"/>
                      <a:gd name="T19" fmla="*/ 18 h 80"/>
                      <a:gd name="T20" fmla="*/ 46 w 47"/>
                      <a:gd name="T21" fmla="*/ 29 h 80"/>
                      <a:gd name="T22" fmla="*/ 46 w 47"/>
                      <a:gd name="T23" fmla="*/ 43 h 80"/>
                      <a:gd name="T24" fmla="*/ 45 w 47"/>
                      <a:gd name="T25" fmla="*/ 54 h 80"/>
                      <a:gd name="T26" fmla="*/ 44 w 47"/>
                      <a:gd name="T27" fmla="*/ 58 h 80"/>
                      <a:gd name="T28" fmla="*/ 43 w 47"/>
                      <a:gd name="T29" fmla="*/ 62 h 80"/>
                      <a:gd name="T30" fmla="*/ 41 w 47"/>
                      <a:gd name="T31" fmla="*/ 66 h 80"/>
                      <a:gd name="T32" fmla="*/ 38 w 47"/>
                      <a:gd name="T33" fmla="*/ 68 h 80"/>
                      <a:gd name="T34" fmla="*/ 36 w 47"/>
                      <a:gd name="T35" fmla="*/ 70 h 80"/>
                      <a:gd name="T36" fmla="*/ 36 w 47"/>
                      <a:gd name="T37" fmla="*/ 77 h 80"/>
                      <a:gd name="T38" fmla="*/ 33 w 47"/>
                      <a:gd name="T39" fmla="*/ 78 h 80"/>
                      <a:gd name="T40" fmla="*/ 30 w 47"/>
                      <a:gd name="T41" fmla="*/ 79 h 80"/>
                      <a:gd name="T42" fmla="*/ 24 w 47"/>
                      <a:gd name="T43" fmla="*/ 79 h 80"/>
                      <a:gd name="T44" fmla="*/ 19 w 47"/>
                      <a:gd name="T45" fmla="*/ 77 h 80"/>
                      <a:gd name="T46" fmla="*/ 12 w 47"/>
                      <a:gd name="T47" fmla="*/ 73 h 80"/>
                      <a:gd name="T48" fmla="*/ 7 w 47"/>
                      <a:gd name="T49" fmla="*/ 69 h 80"/>
                      <a:gd name="T50" fmla="*/ 5 w 47"/>
                      <a:gd name="T51" fmla="*/ 63 h 80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47"/>
                      <a:gd name="T79" fmla="*/ 0 h 80"/>
                      <a:gd name="T80" fmla="*/ 47 w 47"/>
                      <a:gd name="T81" fmla="*/ 80 h 80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47" h="80">
                        <a:moveTo>
                          <a:pt x="5" y="63"/>
                        </a:moveTo>
                        <a:lnTo>
                          <a:pt x="5" y="54"/>
                        </a:lnTo>
                        <a:lnTo>
                          <a:pt x="2" y="43"/>
                        </a:lnTo>
                        <a:lnTo>
                          <a:pt x="0" y="27"/>
                        </a:lnTo>
                        <a:lnTo>
                          <a:pt x="6" y="10"/>
                        </a:lnTo>
                        <a:lnTo>
                          <a:pt x="14" y="4"/>
                        </a:lnTo>
                        <a:lnTo>
                          <a:pt x="24" y="1"/>
                        </a:lnTo>
                        <a:lnTo>
                          <a:pt x="32" y="0"/>
                        </a:lnTo>
                        <a:lnTo>
                          <a:pt x="39" y="5"/>
                        </a:lnTo>
                        <a:lnTo>
                          <a:pt x="44" y="18"/>
                        </a:lnTo>
                        <a:lnTo>
                          <a:pt x="46" y="29"/>
                        </a:lnTo>
                        <a:lnTo>
                          <a:pt x="46" y="43"/>
                        </a:lnTo>
                        <a:lnTo>
                          <a:pt x="45" y="54"/>
                        </a:lnTo>
                        <a:lnTo>
                          <a:pt x="44" y="58"/>
                        </a:lnTo>
                        <a:lnTo>
                          <a:pt x="43" y="62"/>
                        </a:lnTo>
                        <a:lnTo>
                          <a:pt x="41" y="66"/>
                        </a:lnTo>
                        <a:lnTo>
                          <a:pt x="38" y="68"/>
                        </a:lnTo>
                        <a:lnTo>
                          <a:pt x="36" y="70"/>
                        </a:lnTo>
                        <a:lnTo>
                          <a:pt x="36" y="77"/>
                        </a:lnTo>
                        <a:lnTo>
                          <a:pt x="33" y="78"/>
                        </a:lnTo>
                        <a:lnTo>
                          <a:pt x="30" y="79"/>
                        </a:lnTo>
                        <a:lnTo>
                          <a:pt x="24" y="79"/>
                        </a:lnTo>
                        <a:lnTo>
                          <a:pt x="19" y="77"/>
                        </a:lnTo>
                        <a:lnTo>
                          <a:pt x="12" y="73"/>
                        </a:lnTo>
                        <a:lnTo>
                          <a:pt x="7" y="69"/>
                        </a:lnTo>
                        <a:lnTo>
                          <a:pt x="5" y="63"/>
                        </a:lnTo>
                      </a:path>
                    </a:pathLst>
                  </a:custGeom>
                  <a:solidFill>
                    <a:srgbClr val="B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736" name="Freeform 144"/>
                  <p:cNvSpPr>
                    <a:spLocks/>
                  </p:cNvSpPr>
                  <p:nvPr/>
                </p:nvSpPr>
                <p:spPr bwMode="auto">
                  <a:xfrm>
                    <a:off x="712" y="2508"/>
                    <a:ext cx="33" cy="53"/>
                  </a:xfrm>
                  <a:custGeom>
                    <a:avLst/>
                    <a:gdLst>
                      <a:gd name="T0" fmla="*/ 10 w 33"/>
                      <a:gd name="T1" fmla="*/ 0 h 53"/>
                      <a:gd name="T2" fmla="*/ 12 w 33"/>
                      <a:gd name="T3" fmla="*/ 10 h 53"/>
                      <a:gd name="T4" fmla="*/ 14 w 33"/>
                      <a:gd name="T5" fmla="*/ 17 h 53"/>
                      <a:gd name="T6" fmla="*/ 15 w 33"/>
                      <a:gd name="T7" fmla="*/ 23 h 53"/>
                      <a:gd name="T8" fmla="*/ 18 w 33"/>
                      <a:gd name="T9" fmla="*/ 29 h 53"/>
                      <a:gd name="T10" fmla="*/ 18 w 33"/>
                      <a:gd name="T11" fmla="*/ 31 h 53"/>
                      <a:gd name="T12" fmla="*/ 21 w 33"/>
                      <a:gd name="T13" fmla="*/ 34 h 53"/>
                      <a:gd name="T14" fmla="*/ 22 w 33"/>
                      <a:gd name="T15" fmla="*/ 35 h 53"/>
                      <a:gd name="T16" fmla="*/ 25 w 33"/>
                      <a:gd name="T17" fmla="*/ 36 h 53"/>
                      <a:gd name="T18" fmla="*/ 27 w 33"/>
                      <a:gd name="T19" fmla="*/ 36 h 53"/>
                      <a:gd name="T20" fmla="*/ 29 w 33"/>
                      <a:gd name="T21" fmla="*/ 36 h 53"/>
                      <a:gd name="T22" fmla="*/ 30 w 33"/>
                      <a:gd name="T23" fmla="*/ 36 h 53"/>
                      <a:gd name="T24" fmla="*/ 32 w 33"/>
                      <a:gd name="T25" fmla="*/ 36 h 53"/>
                      <a:gd name="T26" fmla="*/ 30 w 33"/>
                      <a:gd name="T27" fmla="*/ 39 h 53"/>
                      <a:gd name="T28" fmla="*/ 26 w 33"/>
                      <a:gd name="T29" fmla="*/ 42 h 53"/>
                      <a:gd name="T30" fmla="*/ 24 w 33"/>
                      <a:gd name="T31" fmla="*/ 45 h 53"/>
                      <a:gd name="T32" fmla="*/ 22 w 33"/>
                      <a:gd name="T33" fmla="*/ 49 h 53"/>
                      <a:gd name="T34" fmla="*/ 20 w 33"/>
                      <a:gd name="T35" fmla="*/ 51 h 53"/>
                      <a:gd name="T36" fmla="*/ 16 w 33"/>
                      <a:gd name="T37" fmla="*/ 52 h 53"/>
                      <a:gd name="T38" fmla="*/ 11 w 33"/>
                      <a:gd name="T39" fmla="*/ 52 h 53"/>
                      <a:gd name="T40" fmla="*/ 2 w 33"/>
                      <a:gd name="T41" fmla="*/ 44 h 53"/>
                      <a:gd name="T42" fmla="*/ 0 w 33"/>
                      <a:gd name="T43" fmla="*/ 38 h 53"/>
                      <a:gd name="T44" fmla="*/ 3 w 33"/>
                      <a:gd name="T45" fmla="*/ 25 h 53"/>
                      <a:gd name="T46" fmla="*/ 6 w 33"/>
                      <a:gd name="T47" fmla="*/ 12 h 53"/>
                      <a:gd name="T48" fmla="*/ 10 w 33"/>
                      <a:gd name="T49" fmla="*/ 0 h 53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33"/>
                      <a:gd name="T76" fmla="*/ 0 h 53"/>
                      <a:gd name="T77" fmla="*/ 33 w 33"/>
                      <a:gd name="T78" fmla="*/ 53 h 53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33" h="53">
                        <a:moveTo>
                          <a:pt x="10" y="0"/>
                        </a:moveTo>
                        <a:lnTo>
                          <a:pt x="12" y="10"/>
                        </a:lnTo>
                        <a:lnTo>
                          <a:pt x="14" y="17"/>
                        </a:lnTo>
                        <a:lnTo>
                          <a:pt x="15" y="23"/>
                        </a:lnTo>
                        <a:lnTo>
                          <a:pt x="18" y="29"/>
                        </a:lnTo>
                        <a:lnTo>
                          <a:pt x="18" y="31"/>
                        </a:lnTo>
                        <a:lnTo>
                          <a:pt x="21" y="34"/>
                        </a:lnTo>
                        <a:lnTo>
                          <a:pt x="22" y="35"/>
                        </a:lnTo>
                        <a:lnTo>
                          <a:pt x="25" y="36"/>
                        </a:lnTo>
                        <a:lnTo>
                          <a:pt x="27" y="36"/>
                        </a:lnTo>
                        <a:lnTo>
                          <a:pt x="29" y="36"/>
                        </a:lnTo>
                        <a:lnTo>
                          <a:pt x="30" y="36"/>
                        </a:lnTo>
                        <a:lnTo>
                          <a:pt x="32" y="36"/>
                        </a:lnTo>
                        <a:lnTo>
                          <a:pt x="30" y="39"/>
                        </a:lnTo>
                        <a:lnTo>
                          <a:pt x="26" y="42"/>
                        </a:lnTo>
                        <a:lnTo>
                          <a:pt x="24" y="45"/>
                        </a:lnTo>
                        <a:lnTo>
                          <a:pt x="22" y="49"/>
                        </a:lnTo>
                        <a:lnTo>
                          <a:pt x="20" y="51"/>
                        </a:lnTo>
                        <a:lnTo>
                          <a:pt x="16" y="52"/>
                        </a:lnTo>
                        <a:lnTo>
                          <a:pt x="11" y="52"/>
                        </a:lnTo>
                        <a:lnTo>
                          <a:pt x="2" y="44"/>
                        </a:lnTo>
                        <a:lnTo>
                          <a:pt x="0" y="38"/>
                        </a:lnTo>
                        <a:lnTo>
                          <a:pt x="3" y="25"/>
                        </a:lnTo>
                        <a:lnTo>
                          <a:pt x="6" y="12"/>
                        </a:lnTo>
                        <a:lnTo>
                          <a:pt x="10" y="0"/>
                        </a:lnTo>
                      </a:path>
                    </a:pathLst>
                  </a:custGeom>
                  <a:solidFill>
                    <a:srgbClr val="3F5F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01737" name="Group 145"/>
                  <p:cNvGrpSpPr>
                    <a:grpSpLocks/>
                  </p:cNvGrpSpPr>
                  <p:nvPr/>
                </p:nvGrpSpPr>
                <p:grpSpPr bwMode="auto">
                  <a:xfrm>
                    <a:off x="734" y="2495"/>
                    <a:ext cx="25" cy="36"/>
                    <a:chOff x="734" y="2495"/>
                    <a:chExt cx="25" cy="36"/>
                  </a:xfrm>
                </p:grpSpPr>
                <p:sp>
                  <p:nvSpPr>
                    <p:cNvPr id="101740" name="Freeform 146"/>
                    <p:cNvSpPr>
                      <a:spLocks/>
                    </p:cNvSpPr>
                    <p:nvPr/>
                  </p:nvSpPr>
                  <p:spPr bwMode="auto">
                    <a:xfrm>
                      <a:off x="746" y="2525"/>
                      <a:ext cx="6" cy="6"/>
                    </a:xfrm>
                    <a:custGeom>
                      <a:avLst/>
                      <a:gdLst>
                        <a:gd name="T0" fmla="*/ 0 w 6"/>
                        <a:gd name="T1" fmla="*/ 3 h 6"/>
                        <a:gd name="T2" fmla="*/ 0 w 6"/>
                        <a:gd name="T3" fmla="*/ 5 h 6"/>
                        <a:gd name="T4" fmla="*/ 1 w 6"/>
                        <a:gd name="T5" fmla="*/ 5 h 6"/>
                        <a:gd name="T6" fmla="*/ 2 w 6"/>
                        <a:gd name="T7" fmla="*/ 5 h 6"/>
                        <a:gd name="T8" fmla="*/ 3 w 6"/>
                        <a:gd name="T9" fmla="*/ 5 h 6"/>
                        <a:gd name="T10" fmla="*/ 4 w 6"/>
                        <a:gd name="T11" fmla="*/ 5 h 6"/>
                        <a:gd name="T12" fmla="*/ 5 w 6"/>
                        <a:gd name="T13" fmla="*/ 3 h 6"/>
                        <a:gd name="T14" fmla="*/ 4 w 6"/>
                        <a:gd name="T15" fmla="*/ 2 h 6"/>
                        <a:gd name="T16" fmla="*/ 3 w 6"/>
                        <a:gd name="T17" fmla="*/ 0 h 6"/>
                        <a:gd name="T18" fmla="*/ 1 w 6"/>
                        <a:gd name="T19" fmla="*/ 0 h 6"/>
                        <a:gd name="T20" fmla="*/ 0 w 6"/>
                        <a:gd name="T21" fmla="*/ 2 h 6"/>
                        <a:gd name="T22" fmla="*/ 0 w 6"/>
                        <a:gd name="T23" fmla="*/ 3 h 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6"/>
                        <a:gd name="T37" fmla="*/ 0 h 6"/>
                        <a:gd name="T38" fmla="*/ 6 w 6"/>
                        <a:gd name="T39" fmla="*/ 6 h 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6" h="6">
                          <a:moveTo>
                            <a:pt x="0" y="3"/>
                          </a:moveTo>
                          <a:lnTo>
                            <a:pt x="0" y="5"/>
                          </a:lnTo>
                          <a:lnTo>
                            <a:pt x="1" y="5"/>
                          </a:lnTo>
                          <a:lnTo>
                            <a:pt x="2" y="5"/>
                          </a:lnTo>
                          <a:lnTo>
                            <a:pt x="3" y="5"/>
                          </a:lnTo>
                          <a:lnTo>
                            <a:pt x="4" y="5"/>
                          </a:lnTo>
                          <a:lnTo>
                            <a:pt x="5" y="3"/>
                          </a:lnTo>
                          <a:lnTo>
                            <a:pt x="4" y="2"/>
                          </a:lnTo>
                          <a:lnTo>
                            <a:pt x="3" y="0"/>
                          </a:lnTo>
                          <a:lnTo>
                            <a:pt x="1" y="0"/>
                          </a:lnTo>
                          <a:lnTo>
                            <a:pt x="0" y="2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1" name="Freeform 147"/>
                    <p:cNvSpPr>
                      <a:spLocks/>
                    </p:cNvSpPr>
                    <p:nvPr/>
                  </p:nvSpPr>
                  <p:spPr bwMode="auto">
                    <a:xfrm>
                      <a:off x="746" y="2517"/>
                      <a:ext cx="4" cy="5"/>
                    </a:xfrm>
                    <a:custGeom>
                      <a:avLst/>
                      <a:gdLst>
                        <a:gd name="T0" fmla="*/ 1 w 4"/>
                        <a:gd name="T1" fmla="*/ 3 h 5"/>
                        <a:gd name="T2" fmla="*/ 0 w 4"/>
                        <a:gd name="T3" fmla="*/ 4 h 5"/>
                        <a:gd name="T4" fmla="*/ 0 w 4"/>
                        <a:gd name="T5" fmla="*/ 3 h 5"/>
                        <a:gd name="T6" fmla="*/ 0 w 4"/>
                        <a:gd name="T7" fmla="*/ 2 h 5"/>
                        <a:gd name="T8" fmla="*/ 0 w 4"/>
                        <a:gd name="T9" fmla="*/ 1 h 5"/>
                        <a:gd name="T10" fmla="*/ 1 w 4"/>
                        <a:gd name="T11" fmla="*/ 1 h 5"/>
                        <a:gd name="T12" fmla="*/ 2 w 4"/>
                        <a:gd name="T13" fmla="*/ 0 h 5"/>
                        <a:gd name="T14" fmla="*/ 2 w 4"/>
                        <a:gd name="T15" fmla="*/ 1 h 5"/>
                        <a:gd name="T16" fmla="*/ 3 w 4"/>
                        <a:gd name="T17" fmla="*/ 2 h 5"/>
                        <a:gd name="T18" fmla="*/ 3 w 4"/>
                        <a:gd name="T19" fmla="*/ 3 h 5"/>
                        <a:gd name="T20" fmla="*/ 2 w 4"/>
                        <a:gd name="T21" fmla="*/ 3 h 5"/>
                        <a:gd name="T22" fmla="*/ 2 w 4"/>
                        <a:gd name="T23" fmla="*/ 2 h 5"/>
                        <a:gd name="T24" fmla="*/ 2 w 4"/>
                        <a:gd name="T25" fmla="*/ 3 h 5"/>
                        <a:gd name="T26" fmla="*/ 1 w 4"/>
                        <a:gd name="T27" fmla="*/ 3 h 5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4"/>
                        <a:gd name="T43" fmla="*/ 0 h 5"/>
                        <a:gd name="T44" fmla="*/ 4 w 4"/>
                        <a:gd name="T45" fmla="*/ 5 h 5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4" h="5">
                          <a:moveTo>
                            <a:pt x="1" y="3"/>
                          </a:moveTo>
                          <a:lnTo>
                            <a:pt x="0" y="4"/>
                          </a:lnTo>
                          <a:lnTo>
                            <a:pt x="0" y="3"/>
                          </a:lnTo>
                          <a:lnTo>
                            <a:pt x="0" y="2"/>
                          </a:lnTo>
                          <a:lnTo>
                            <a:pt x="0" y="1"/>
                          </a:lnTo>
                          <a:lnTo>
                            <a:pt x="1" y="1"/>
                          </a:lnTo>
                          <a:lnTo>
                            <a:pt x="2" y="0"/>
                          </a:lnTo>
                          <a:lnTo>
                            <a:pt x="2" y="1"/>
                          </a:lnTo>
                          <a:lnTo>
                            <a:pt x="3" y="2"/>
                          </a:lnTo>
                          <a:lnTo>
                            <a:pt x="3" y="3"/>
                          </a:lnTo>
                          <a:lnTo>
                            <a:pt x="2" y="3"/>
                          </a:lnTo>
                          <a:lnTo>
                            <a:pt x="2" y="2"/>
                          </a:lnTo>
                          <a:lnTo>
                            <a:pt x="2" y="3"/>
                          </a:lnTo>
                          <a:lnTo>
                            <a:pt x="1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2" name="Freeform 148"/>
                    <p:cNvSpPr>
                      <a:spLocks/>
                    </p:cNvSpPr>
                    <p:nvPr/>
                  </p:nvSpPr>
                  <p:spPr bwMode="auto">
                    <a:xfrm>
                      <a:off x="734" y="2499"/>
                      <a:ext cx="11" cy="14"/>
                    </a:xfrm>
                    <a:custGeom>
                      <a:avLst/>
                      <a:gdLst>
                        <a:gd name="T0" fmla="*/ 0 w 11"/>
                        <a:gd name="T1" fmla="*/ 2 h 14"/>
                        <a:gd name="T2" fmla="*/ 2 w 11"/>
                        <a:gd name="T3" fmla="*/ 1 h 14"/>
                        <a:gd name="T4" fmla="*/ 3 w 11"/>
                        <a:gd name="T5" fmla="*/ 0 h 14"/>
                        <a:gd name="T6" fmla="*/ 4 w 11"/>
                        <a:gd name="T7" fmla="*/ 0 h 14"/>
                        <a:gd name="T8" fmla="*/ 7 w 11"/>
                        <a:gd name="T9" fmla="*/ 0 h 14"/>
                        <a:gd name="T10" fmla="*/ 8 w 11"/>
                        <a:gd name="T11" fmla="*/ 1 h 14"/>
                        <a:gd name="T12" fmla="*/ 9 w 11"/>
                        <a:gd name="T13" fmla="*/ 2 h 14"/>
                        <a:gd name="T14" fmla="*/ 9 w 11"/>
                        <a:gd name="T15" fmla="*/ 6 h 14"/>
                        <a:gd name="T16" fmla="*/ 10 w 11"/>
                        <a:gd name="T17" fmla="*/ 9 h 14"/>
                        <a:gd name="T18" fmla="*/ 10 w 11"/>
                        <a:gd name="T19" fmla="*/ 13 h 14"/>
                        <a:gd name="T20" fmla="*/ 9 w 11"/>
                        <a:gd name="T21" fmla="*/ 12 h 14"/>
                        <a:gd name="T22" fmla="*/ 8 w 11"/>
                        <a:gd name="T23" fmla="*/ 12 h 14"/>
                        <a:gd name="T24" fmla="*/ 7 w 11"/>
                        <a:gd name="T25" fmla="*/ 12 h 14"/>
                        <a:gd name="T26" fmla="*/ 8 w 11"/>
                        <a:gd name="T27" fmla="*/ 9 h 14"/>
                        <a:gd name="T28" fmla="*/ 8 w 11"/>
                        <a:gd name="T29" fmla="*/ 5 h 14"/>
                        <a:gd name="T30" fmla="*/ 8 w 11"/>
                        <a:gd name="T31" fmla="*/ 3 h 14"/>
                        <a:gd name="T32" fmla="*/ 7 w 11"/>
                        <a:gd name="T33" fmla="*/ 2 h 14"/>
                        <a:gd name="T34" fmla="*/ 4 w 11"/>
                        <a:gd name="T35" fmla="*/ 1 h 14"/>
                        <a:gd name="T36" fmla="*/ 0 w 11"/>
                        <a:gd name="T37" fmla="*/ 2 h 14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11"/>
                        <a:gd name="T58" fmla="*/ 0 h 14"/>
                        <a:gd name="T59" fmla="*/ 11 w 11"/>
                        <a:gd name="T60" fmla="*/ 14 h 14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11" h="14">
                          <a:moveTo>
                            <a:pt x="0" y="2"/>
                          </a:moveTo>
                          <a:lnTo>
                            <a:pt x="2" y="1"/>
                          </a:lnTo>
                          <a:lnTo>
                            <a:pt x="3" y="0"/>
                          </a:lnTo>
                          <a:lnTo>
                            <a:pt x="4" y="0"/>
                          </a:lnTo>
                          <a:lnTo>
                            <a:pt x="7" y="0"/>
                          </a:lnTo>
                          <a:lnTo>
                            <a:pt x="8" y="1"/>
                          </a:lnTo>
                          <a:lnTo>
                            <a:pt x="9" y="2"/>
                          </a:lnTo>
                          <a:lnTo>
                            <a:pt x="9" y="6"/>
                          </a:lnTo>
                          <a:lnTo>
                            <a:pt x="10" y="9"/>
                          </a:lnTo>
                          <a:lnTo>
                            <a:pt x="10" y="13"/>
                          </a:lnTo>
                          <a:lnTo>
                            <a:pt x="9" y="12"/>
                          </a:lnTo>
                          <a:lnTo>
                            <a:pt x="8" y="12"/>
                          </a:lnTo>
                          <a:lnTo>
                            <a:pt x="7" y="12"/>
                          </a:lnTo>
                          <a:lnTo>
                            <a:pt x="8" y="9"/>
                          </a:lnTo>
                          <a:lnTo>
                            <a:pt x="8" y="5"/>
                          </a:lnTo>
                          <a:lnTo>
                            <a:pt x="8" y="3"/>
                          </a:lnTo>
                          <a:lnTo>
                            <a:pt x="7" y="2"/>
                          </a:lnTo>
                          <a:lnTo>
                            <a:pt x="4" y="1"/>
                          </a:lnTo>
                          <a:lnTo>
                            <a:pt x="0" y="2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3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752" y="2495"/>
                      <a:ext cx="7" cy="5"/>
                    </a:xfrm>
                    <a:custGeom>
                      <a:avLst/>
                      <a:gdLst>
                        <a:gd name="T0" fmla="*/ 0 w 7"/>
                        <a:gd name="T1" fmla="*/ 0 h 5"/>
                        <a:gd name="T2" fmla="*/ 1 w 7"/>
                        <a:gd name="T3" fmla="*/ 3 h 5"/>
                        <a:gd name="T4" fmla="*/ 2 w 7"/>
                        <a:gd name="T5" fmla="*/ 4 h 5"/>
                        <a:gd name="T6" fmla="*/ 4 w 7"/>
                        <a:gd name="T7" fmla="*/ 4 h 5"/>
                        <a:gd name="T8" fmla="*/ 5 w 7"/>
                        <a:gd name="T9" fmla="*/ 2 h 5"/>
                        <a:gd name="T10" fmla="*/ 6 w 7"/>
                        <a:gd name="T11" fmla="*/ 0 h 5"/>
                        <a:gd name="T12" fmla="*/ 4 w 7"/>
                        <a:gd name="T13" fmla="*/ 1 h 5"/>
                        <a:gd name="T14" fmla="*/ 3 w 7"/>
                        <a:gd name="T15" fmla="*/ 2 h 5"/>
                        <a:gd name="T16" fmla="*/ 1 w 7"/>
                        <a:gd name="T17" fmla="*/ 0 h 5"/>
                        <a:gd name="T18" fmla="*/ 0 w 7"/>
                        <a:gd name="T19" fmla="*/ 0 h 5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7"/>
                        <a:gd name="T31" fmla="*/ 0 h 5"/>
                        <a:gd name="T32" fmla="*/ 7 w 7"/>
                        <a:gd name="T33" fmla="*/ 5 h 5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7" h="5">
                          <a:moveTo>
                            <a:pt x="0" y="0"/>
                          </a:moveTo>
                          <a:lnTo>
                            <a:pt x="1" y="3"/>
                          </a:lnTo>
                          <a:lnTo>
                            <a:pt x="2" y="4"/>
                          </a:lnTo>
                          <a:lnTo>
                            <a:pt x="4" y="4"/>
                          </a:lnTo>
                          <a:lnTo>
                            <a:pt x="5" y="2"/>
                          </a:lnTo>
                          <a:lnTo>
                            <a:pt x="6" y="0"/>
                          </a:lnTo>
                          <a:lnTo>
                            <a:pt x="4" y="1"/>
                          </a:lnTo>
                          <a:lnTo>
                            <a:pt x="3" y="2"/>
                          </a:lnTo>
                          <a:lnTo>
                            <a:pt x="1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4" name="Freeform 150"/>
                    <p:cNvSpPr>
                      <a:spLocks/>
                    </p:cNvSpPr>
                    <p:nvPr/>
                  </p:nvSpPr>
                  <p:spPr bwMode="auto">
                    <a:xfrm>
                      <a:off x="738" y="2499"/>
                      <a:ext cx="2" cy="6"/>
                    </a:xfrm>
                    <a:custGeom>
                      <a:avLst/>
                      <a:gdLst>
                        <a:gd name="T0" fmla="*/ 0 w 2"/>
                        <a:gd name="T1" fmla="*/ 3 h 6"/>
                        <a:gd name="T2" fmla="*/ 0 w 2"/>
                        <a:gd name="T3" fmla="*/ 5 h 6"/>
                        <a:gd name="T4" fmla="*/ 1 w 2"/>
                        <a:gd name="T5" fmla="*/ 5 h 6"/>
                        <a:gd name="T6" fmla="*/ 1 w 2"/>
                        <a:gd name="T7" fmla="*/ 3 h 6"/>
                        <a:gd name="T8" fmla="*/ 1 w 2"/>
                        <a:gd name="T9" fmla="*/ 2 h 6"/>
                        <a:gd name="T10" fmla="*/ 1 w 2"/>
                        <a:gd name="T11" fmla="*/ 0 h 6"/>
                        <a:gd name="T12" fmla="*/ 0 w 2"/>
                        <a:gd name="T13" fmla="*/ 0 h 6"/>
                        <a:gd name="T14" fmla="*/ 0 w 2"/>
                        <a:gd name="T15" fmla="*/ 3 h 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"/>
                        <a:gd name="T25" fmla="*/ 0 h 6"/>
                        <a:gd name="T26" fmla="*/ 2 w 2"/>
                        <a:gd name="T27" fmla="*/ 6 h 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" h="6">
                          <a:moveTo>
                            <a:pt x="0" y="3"/>
                          </a:moveTo>
                          <a:lnTo>
                            <a:pt x="0" y="5"/>
                          </a:lnTo>
                          <a:lnTo>
                            <a:pt x="1" y="5"/>
                          </a:lnTo>
                          <a:lnTo>
                            <a:pt x="1" y="3"/>
                          </a:lnTo>
                          <a:lnTo>
                            <a:pt x="1" y="2"/>
                          </a:lnTo>
                          <a:lnTo>
                            <a:pt x="1" y="0"/>
                          </a:lnTo>
                          <a:lnTo>
                            <a:pt x="0" y="0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745" name="Freeform 151"/>
                    <p:cNvSpPr>
                      <a:spLocks/>
                    </p:cNvSpPr>
                    <p:nvPr/>
                  </p:nvSpPr>
                  <p:spPr bwMode="auto">
                    <a:xfrm>
                      <a:off x="754" y="2499"/>
                      <a:ext cx="1" cy="6"/>
                    </a:xfrm>
                    <a:custGeom>
                      <a:avLst/>
                      <a:gdLst>
                        <a:gd name="T0" fmla="*/ 0 w 1"/>
                        <a:gd name="T1" fmla="*/ 3 h 6"/>
                        <a:gd name="T2" fmla="*/ 0 w 1"/>
                        <a:gd name="T3" fmla="*/ 5 h 6"/>
                        <a:gd name="T4" fmla="*/ 0 w 1"/>
                        <a:gd name="T5" fmla="*/ 3 h 6"/>
                        <a:gd name="T6" fmla="*/ 0 w 1"/>
                        <a:gd name="T7" fmla="*/ 2 h 6"/>
                        <a:gd name="T8" fmla="*/ 0 w 1"/>
                        <a:gd name="T9" fmla="*/ 0 h 6"/>
                        <a:gd name="T10" fmla="*/ 0 w 1"/>
                        <a:gd name="T11" fmla="*/ 2 h 6"/>
                        <a:gd name="T12" fmla="*/ 0 w 1"/>
                        <a:gd name="T13" fmla="*/ 3 h 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"/>
                        <a:gd name="T22" fmla="*/ 0 h 6"/>
                        <a:gd name="T23" fmla="*/ 1 w 1"/>
                        <a:gd name="T24" fmla="*/ 6 h 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" h="6">
                          <a:moveTo>
                            <a:pt x="0" y="3"/>
                          </a:moveTo>
                          <a:lnTo>
                            <a:pt x="0" y="5"/>
                          </a:lnTo>
                          <a:lnTo>
                            <a:pt x="0" y="3"/>
                          </a:lnTo>
                          <a:lnTo>
                            <a:pt x="0" y="2"/>
                          </a:lnTo>
                          <a:lnTo>
                            <a:pt x="0" y="0"/>
                          </a:lnTo>
                          <a:lnTo>
                            <a:pt x="0" y="2"/>
                          </a:lnTo>
                          <a:lnTo>
                            <a:pt x="0" y="3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738" name="Freeform 152"/>
                  <p:cNvSpPr>
                    <a:spLocks/>
                  </p:cNvSpPr>
                  <p:nvPr/>
                </p:nvSpPr>
                <p:spPr bwMode="auto">
                  <a:xfrm>
                    <a:off x="695" y="2466"/>
                    <a:ext cx="75" cy="65"/>
                  </a:xfrm>
                  <a:custGeom>
                    <a:avLst/>
                    <a:gdLst>
                      <a:gd name="T0" fmla="*/ 37 w 75"/>
                      <a:gd name="T1" fmla="*/ 2 h 65"/>
                      <a:gd name="T2" fmla="*/ 29 w 75"/>
                      <a:gd name="T3" fmla="*/ 3 h 65"/>
                      <a:gd name="T4" fmla="*/ 23 w 75"/>
                      <a:gd name="T5" fmla="*/ 6 h 65"/>
                      <a:gd name="T6" fmla="*/ 14 w 75"/>
                      <a:gd name="T7" fmla="*/ 13 h 65"/>
                      <a:gd name="T8" fmla="*/ 10 w 75"/>
                      <a:gd name="T9" fmla="*/ 24 h 65"/>
                      <a:gd name="T10" fmla="*/ 6 w 75"/>
                      <a:gd name="T11" fmla="*/ 31 h 65"/>
                      <a:gd name="T12" fmla="*/ 3 w 75"/>
                      <a:gd name="T13" fmla="*/ 36 h 65"/>
                      <a:gd name="T14" fmla="*/ 0 w 75"/>
                      <a:gd name="T15" fmla="*/ 41 h 65"/>
                      <a:gd name="T16" fmla="*/ 3 w 75"/>
                      <a:gd name="T17" fmla="*/ 47 h 65"/>
                      <a:gd name="T18" fmla="*/ 6 w 75"/>
                      <a:gd name="T19" fmla="*/ 51 h 65"/>
                      <a:gd name="T20" fmla="*/ 13 w 75"/>
                      <a:gd name="T21" fmla="*/ 54 h 65"/>
                      <a:gd name="T22" fmla="*/ 19 w 75"/>
                      <a:gd name="T23" fmla="*/ 57 h 65"/>
                      <a:gd name="T24" fmla="*/ 22 w 75"/>
                      <a:gd name="T25" fmla="*/ 60 h 65"/>
                      <a:gd name="T26" fmla="*/ 28 w 75"/>
                      <a:gd name="T27" fmla="*/ 64 h 65"/>
                      <a:gd name="T28" fmla="*/ 32 w 75"/>
                      <a:gd name="T29" fmla="*/ 62 h 65"/>
                      <a:gd name="T30" fmla="*/ 30 w 75"/>
                      <a:gd name="T31" fmla="*/ 44 h 65"/>
                      <a:gd name="T32" fmla="*/ 32 w 75"/>
                      <a:gd name="T33" fmla="*/ 28 h 65"/>
                      <a:gd name="T34" fmla="*/ 35 w 75"/>
                      <a:gd name="T35" fmla="*/ 19 h 65"/>
                      <a:gd name="T36" fmla="*/ 42 w 75"/>
                      <a:gd name="T37" fmla="*/ 12 h 65"/>
                      <a:gd name="T38" fmla="*/ 46 w 75"/>
                      <a:gd name="T39" fmla="*/ 11 h 65"/>
                      <a:gd name="T40" fmla="*/ 51 w 75"/>
                      <a:gd name="T41" fmla="*/ 11 h 65"/>
                      <a:gd name="T42" fmla="*/ 55 w 75"/>
                      <a:gd name="T43" fmla="*/ 13 h 65"/>
                      <a:gd name="T44" fmla="*/ 60 w 75"/>
                      <a:gd name="T45" fmla="*/ 17 h 65"/>
                      <a:gd name="T46" fmla="*/ 61 w 75"/>
                      <a:gd name="T47" fmla="*/ 20 h 65"/>
                      <a:gd name="T48" fmla="*/ 63 w 75"/>
                      <a:gd name="T49" fmla="*/ 25 h 65"/>
                      <a:gd name="T50" fmla="*/ 63 w 75"/>
                      <a:gd name="T51" fmla="*/ 29 h 65"/>
                      <a:gd name="T52" fmla="*/ 62 w 75"/>
                      <a:gd name="T53" fmla="*/ 33 h 65"/>
                      <a:gd name="T54" fmla="*/ 62 w 75"/>
                      <a:gd name="T55" fmla="*/ 36 h 65"/>
                      <a:gd name="T56" fmla="*/ 64 w 75"/>
                      <a:gd name="T57" fmla="*/ 44 h 65"/>
                      <a:gd name="T58" fmla="*/ 63 w 75"/>
                      <a:gd name="T59" fmla="*/ 50 h 65"/>
                      <a:gd name="T60" fmla="*/ 63 w 75"/>
                      <a:gd name="T61" fmla="*/ 55 h 65"/>
                      <a:gd name="T62" fmla="*/ 69 w 75"/>
                      <a:gd name="T63" fmla="*/ 56 h 65"/>
                      <a:gd name="T64" fmla="*/ 72 w 75"/>
                      <a:gd name="T65" fmla="*/ 53 h 65"/>
                      <a:gd name="T66" fmla="*/ 74 w 75"/>
                      <a:gd name="T67" fmla="*/ 49 h 65"/>
                      <a:gd name="T68" fmla="*/ 73 w 75"/>
                      <a:gd name="T69" fmla="*/ 41 h 65"/>
                      <a:gd name="T70" fmla="*/ 69 w 75"/>
                      <a:gd name="T71" fmla="*/ 32 h 65"/>
                      <a:gd name="T72" fmla="*/ 65 w 75"/>
                      <a:gd name="T73" fmla="*/ 23 h 65"/>
                      <a:gd name="T74" fmla="*/ 62 w 75"/>
                      <a:gd name="T75" fmla="*/ 16 h 65"/>
                      <a:gd name="T76" fmla="*/ 59 w 75"/>
                      <a:gd name="T77" fmla="*/ 10 h 65"/>
                      <a:gd name="T78" fmla="*/ 56 w 75"/>
                      <a:gd name="T79" fmla="*/ 7 h 65"/>
                      <a:gd name="T80" fmla="*/ 51 w 75"/>
                      <a:gd name="T81" fmla="*/ 4 h 65"/>
                      <a:gd name="T82" fmla="*/ 42 w 75"/>
                      <a:gd name="T83" fmla="*/ 0 h 65"/>
                      <a:gd name="T84" fmla="*/ 37 w 75"/>
                      <a:gd name="T85" fmla="*/ 2 h 65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75"/>
                      <a:gd name="T130" fmla="*/ 0 h 65"/>
                      <a:gd name="T131" fmla="*/ 75 w 75"/>
                      <a:gd name="T132" fmla="*/ 65 h 65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75" h="65">
                        <a:moveTo>
                          <a:pt x="37" y="2"/>
                        </a:moveTo>
                        <a:lnTo>
                          <a:pt x="29" y="3"/>
                        </a:lnTo>
                        <a:lnTo>
                          <a:pt x="23" y="6"/>
                        </a:lnTo>
                        <a:lnTo>
                          <a:pt x="14" y="13"/>
                        </a:lnTo>
                        <a:lnTo>
                          <a:pt x="10" y="24"/>
                        </a:lnTo>
                        <a:lnTo>
                          <a:pt x="6" y="31"/>
                        </a:lnTo>
                        <a:lnTo>
                          <a:pt x="3" y="36"/>
                        </a:lnTo>
                        <a:lnTo>
                          <a:pt x="0" y="41"/>
                        </a:lnTo>
                        <a:lnTo>
                          <a:pt x="3" y="47"/>
                        </a:lnTo>
                        <a:lnTo>
                          <a:pt x="6" y="51"/>
                        </a:lnTo>
                        <a:lnTo>
                          <a:pt x="13" y="54"/>
                        </a:lnTo>
                        <a:lnTo>
                          <a:pt x="19" y="57"/>
                        </a:lnTo>
                        <a:lnTo>
                          <a:pt x="22" y="60"/>
                        </a:lnTo>
                        <a:lnTo>
                          <a:pt x="28" y="64"/>
                        </a:lnTo>
                        <a:lnTo>
                          <a:pt x="32" y="62"/>
                        </a:lnTo>
                        <a:lnTo>
                          <a:pt x="30" y="44"/>
                        </a:lnTo>
                        <a:lnTo>
                          <a:pt x="32" y="28"/>
                        </a:lnTo>
                        <a:lnTo>
                          <a:pt x="35" y="19"/>
                        </a:lnTo>
                        <a:lnTo>
                          <a:pt x="42" y="12"/>
                        </a:lnTo>
                        <a:lnTo>
                          <a:pt x="46" y="11"/>
                        </a:lnTo>
                        <a:lnTo>
                          <a:pt x="51" y="11"/>
                        </a:lnTo>
                        <a:lnTo>
                          <a:pt x="55" y="13"/>
                        </a:lnTo>
                        <a:lnTo>
                          <a:pt x="60" y="17"/>
                        </a:lnTo>
                        <a:lnTo>
                          <a:pt x="61" y="20"/>
                        </a:lnTo>
                        <a:lnTo>
                          <a:pt x="63" y="25"/>
                        </a:lnTo>
                        <a:lnTo>
                          <a:pt x="63" y="29"/>
                        </a:lnTo>
                        <a:lnTo>
                          <a:pt x="62" y="33"/>
                        </a:lnTo>
                        <a:lnTo>
                          <a:pt x="62" y="36"/>
                        </a:lnTo>
                        <a:lnTo>
                          <a:pt x="64" y="44"/>
                        </a:lnTo>
                        <a:lnTo>
                          <a:pt x="63" y="50"/>
                        </a:lnTo>
                        <a:lnTo>
                          <a:pt x="63" y="55"/>
                        </a:lnTo>
                        <a:lnTo>
                          <a:pt x="69" y="56"/>
                        </a:lnTo>
                        <a:lnTo>
                          <a:pt x="72" y="53"/>
                        </a:lnTo>
                        <a:lnTo>
                          <a:pt x="74" y="49"/>
                        </a:lnTo>
                        <a:lnTo>
                          <a:pt x="73" y="41"/>
                        </a:lnTo>
                        <a:lnTo>
                          <a:pt x="69" y="32"/>
                        </a:lnTo>
                        <a:lnTo>
                          <a:pt x="65" y="23"/>
                        </a:lnTo>
                        <a:lnTo>
                          <a:pt x="62" y="16"/>
                        </a:lnTo>
                        <a:lnTo>
                          <a:pt x="59" y="10"/>
                        </a:lnTo>
                        <a:lnTo>
                          <a:pt x="56" y="7"/>
                        </a:lnTo>
                        <a:lnTo>
                          <a:pt x="51" y="4"/>
                        </a:lnTo>
                        <a:lnTo>
                          <a:pt x="42" y="0"/>
                        </a:lnTo>
                        <a:lnTo>
                          <a:pt x="37" y="2"/>
                        </a:lnTo>
                      </a:path>
                    </a:pathLst>
                  </a:custGeom>
                  <a:solidFill>
                    <a:srgbClr val="9FFF9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739" name="Freeform 153"/>
                  <p:cNvSpPr>
                    <a:spLocks/>
                  </p:cNvSpPr>
                  <p:nvPr/>
                </p:nvSpPr>
                <p:spPr bwMode="auto">
                  <a:xfrm>
                    <a:off x="684" y="2532"/>
                    <a:ext cx="49" cy="80"/>
                  </a:xfrm>
                  <a:custGeom>
                    <a:avLst/>
                    <a:gdLst>
                      <a:gd name="T0" fmla="*/ 29 w 49"/>
                      <a:gd name="T1" fmla="*/ 0 h 80"/>
                      <a:gd name="T2" fmla="*/ 29 w 49"/>
                      <a:gd name="T3" fmla="*/ 9 h 80"/>
                      <a:gd name="T4" fmla="*/ 33 w 49"/>
                      <a:gd name="T5" fmla="*/ 19 h 80"/>
                      <a:gd name="T6" fmla="*/ 36 w 49"/>
                      <a:gd name="T7" fmla="*/ 25 h 80"/>
                      <a:gd name="T8" fmla="*/ 40 w 49"/>
                      <a:gd name="T9" fmla="*/ 29 h 80"/>
                      <a:gd name="T10" fmla="*/ 39 w 49"/>
                      <a:gd name="T11" fmla="*/ 36 h 80"/>
                      <a:gd name="T12" fmla="*/ 43 w 49"/>
                      <a:gd name="T13" fmla="*/ 47 h 80"/>
                      <a:gd name="T14" fmla="*/ 46 w 49"/>
                      <a:gd name="T15" fmla="*/ 63 h 80"/>
                      <a:gd name="T16" fmla="*/ 48 w 49"/>
                      <a:gd name="T17" fmla="*/ 79 h 80"/>
                      <a:gd name="T18" fmla="*/ 20 w 49"/>
                      <a:gd name="T19" fmla="*/ 79 h 80"/>
                      <a:gd name="T20" fmla="*/ 16 w 49"/>
                      <a:gd name="T21" fmla="*/ 75 h 80"/>
                      <a:gd name="T22" fmla="*/ 13 w 49"/>
                      <a:gd name="T23" fmla="*/ 70 h 80"/>
                      <a:gd name="T24" fmla="*/ 9 w 49"/>
                      <a:gd name="T25" fmla="*/ 64 h 80"/>
                      <a:gd name="T26" fmla="*/ 7 w 49"/>
                      <a:gd name="T27" fmla="*/ 56 h 80"/>
                      <a:gd name="T28" fmla="*/ 3 w 49"/>
                      <a:gd name="T29" fmla="*/ 48 h 80"/>
                      <a:gd name="T30" fmla="*/ 1 w 49"/>
                      <a:gd name="T31" fmla="*/ 39 h 80"/>
                      <a:gd name="T32" fmla="*/ 1 w 49"/>
                      <a:gd name="T33" fmla="*/ 32 h 80"/>
                      <a:gd name="T34" fmla="*/ 0 w 49"/>
                      <a:gd name="T35" fmla="*/ 28 h 80"/>
                      <a:gd name="T36" fmla="*/ 6 w 49"/>
                      <a:gd name="T37" fmla="*/ 28 h 80"/>
                      <a:gd name="T38" fmla="*/ 11 w 49"/>
                      <a:gd name="T39" fmla="*/ 26 h 80"/>
                      <a:gd name="T40" fmla="*/ 17 w 49"/>
                      <a:gd name="T41" fmla="*/ 21 h 80"/>
                      <a:gd name="T42" fmla="*/ 22 w 49"/>
                      <a:gd name="T43" fmla="*/ 13 h 80"/>
                      <a:gd name="T44" fmla="*/ 29 w 49"/>
                      <a:gd name="T45" fmla="*/ 0 h 80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49"/>
                      <a:gd name="T70" fmla="*/ 0 h 80"/>
                      <a:gd name="T71" fmla="*/ 49 w 49"/>
                      <a:gd name="T72" fmla="*/ 80 h 80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49" h="80">
                        <a:moveTo>
                          <a:pt x="29" y="0"/>
                        </a:moveTo>
                        <a:lnTo>
                          <a:pt x="29" y="9"/>
                        </a:lnTo>
                        <a:lnTo>
                          <a:pt x="33" y="19"/>
                        </a:lnTo>
                        <a:lnTo>
                          <a:pt x="36" y="25"/>
                        </a:lnTo>
                        <a:lnTo>
                          <a:pt x="40" y="29"/>
                        </a:lnTo>
                        <a:lnTo>
                          <a:pt x="39" y="36"/>
                        </a:lnTo>
                        <a:lnTo>
                          <a:pt x="43" y="47"/>
                        </a:lnTo>
                        <a:lnTo>
                          <a:pt x="46" y="63"/>
                        </a:lnTo>
                        <a:lnTo>
                          <a:pt x="48" y="79"/>
                        </a:lnTo>
                        <a:lnTo>
                          <a:pt x="20" y="79"/>
                        </a:lnTo>
                        <a:lnTo>
                          <a:pt x="16" y="75"/>
                        </a:lnTo>
                        <a:lnTo>
                          <a:pt x="13" y="70"/>
                        </a:lnTo>
                        <a:lnTo>
                          <a:pt x="9" y="64"/>
                        </a:lnTo>
                        <a:lnTo>
                          <a:pt x="7" y="56"/>
                        </a:lnTo>
                        <a:lnTo>
                          <a:pt x="3" y="48"/>
                        </a:lnTo>
                        <a:lnTo>
                          <a:pt x="1" y="39"/>
                        </a:lnTo>
                        <a:lnTo>
                          <a:pt x="1" y="32"/>
                        </a:lnTo>
                        <a:lnTo>
                          <a:pt x="0" y="28"/>
                        </a:lnTo>
                        <a:lnTo>
                          <a:pt x="6" y="28"/>
                        </a:lnTo>
                        <a:lnTo>
                          <a:pt x="11" y="26"/>
                        </a:lnTo>
                        <a:lnTo>
                          <a:pt x="17" y="21"/>
                        </a:lnTo>
                        <a:lnTo>
                          <a:pt x="22" y="13"/>
                        </a:lnTo>
                        <a:lnTo>
                          <a:pt x="29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1730" name="Freeform 154"/>
              <p:cNvSpPr>
                <a:spLocks/>
              </p:cNvSpPr>
              <p:nvPr/>
            </p:nvSpPr>
            <p:spPr bwMode="auto">
              <a:xfrm>
                <a:off x="631" y="2606"/>
                <a:ext cx="216" cy="36"/>
              </a:xfrm>
              <a:custGeom>
                <a:avLst/>
                <a:gdLst>
                  <a:gd name="T0" fmla="*/ 0 w 216"/>
                  <a:gd name="T1" fmla="*/ 0 h 36"/>
                  <a:gd name="T2" fmla="*/ 215 w 216"/>
                  <a:gd name="T3" fmla="*/ 0 h 36"/>
                  <a:gd name="T4" fmla="*/ 215 w 216"/>
                  <a:gd name="T5" fmla="*/ 35 h 36"/>
                  <a:gd name="T6" fmla="*/ 0 w 216"/>
                  <a:gd name="T7" fmla="*/ 35 h 36"/>
                  <a:gd name="T8" fmla="*/ 0 w 216"/>
                  <a:gd name="T9" fmla="*/ 0 h 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6"/>
                  <a:gd name="T17" fmla="*/ 216 w 216"/>
                  <a:gd name="T18" fmla="*/ 36 h 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6">
                    <a:moveTo>
                      <a:pt x="0" y="0"/>
                    </a:moveTo>
                    <a:lnTo>
                      <a:pt x="215" y="0"/>
                    </a:lnTo>
                    <a:lnTo>
                      <a:pt x="215" y="35"/>
                    </a:lnTo>
                    <a:lnTo>
                      <a:pt x="0" y="3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29" name="Rectangle 155"/>
            <p:cNvSpPr>
              <a:spLocks noChangeArrowheads="1"/>
            </p:cNvSpPr>
            <p:nvPr/>
          </p:nvSpPr>
          <p:spPr bwMode="auto">
            <a:xfrm>
              <a:off x="628" y="2407"/>
              <a:ext cx="213" cy="6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rgbClr val="DFFFB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1430" name="Group 156"/>
            <p:cNvGrpSpPr>
              <a:grpSpLocks/>
            </p:cNvGrpSpPr>
            <p:nvPr/>
          </p:nvGrpSpPr>
          <p:grpSpPr bwMode="auto">
            <a:xfrm>
              <a:off x="496" y="2405"/>
              <a:ext cx="84" cy="92"/>
              <a:chOff x="496" y="2405"/>
              <a:chExt cx="84" cy="92"/>
            </a:xfrm>
          </p:grpSpPr>
          <p:sp>
            <p:nvSpPr>
              <p:cNvPr id="101725" name="Freeform 157"/>
              <p:cNvSpPr>
                <a:spLocks/>
              </p:cNvSpPr>
              <p:nvPr/>
            </p:nvSpPr>
            <p:spPr bwMode="auto">
              <a:xfrm>
                <a:off x="548" y="2413"/>
                <a:ext cx="32" cy="84"/>
              </a:xfrm>
              <a:custGeom>
                <a:avLst/>
                <a:gdLst>
                  <a:gd name="T0" fmla="*/ 3 w 32"/>
                  <a:gd name="T1" fmla="*/ 35 h 84"/>
                  <a:gd name="T2" fmla="*/ 2 w 32"/>
                  <a:gd name="T3" fmla="*/ 30 h 84"/>
                  <a:gd name="T4" fmla="*/ 0 w 32"/>
                  <a:gd name="T5" fmla="*/ 24 h 84"/>
                  <a:gd name="T6" fmla="*/ 0 w 32"/>
                  <a:gd name="T7" fmla="*/ 16 h 84"/>
                  <a:gd name="T8" fmla="*/ 1 w 32"/>
                  <a:gd name="T9" fmla="*/ 9 h 84"/>
                  <a:gd name="T10" fmla="*/ 4 w 32"/>
                  <a:gd name="T11" fmla="*/ 0 h 84"/>
                  <a:gd name="T12" fmla="*/ 8 w 32"/>
                  <a:gd name="T13" fmla="*/ 8 h 84"/>
                  <a:gd name="T14" fmla="*/ 10 w 32"/>
                  <a:gd name="T15" fmla="*/ 14 h 84"/>
                  <a:gd name="T16" fmla="*/ 11 w 32"/>
                  <a:gd name="T17" fmla="*/ 21 h 84"/>
                  <a:gd name="T18" fmla="*/ 10 w 32"/>
                  <a:gd name="T19" fmla="*/ 29 h 84"/>
                  <a:gd name="T20" fmla="*/ 9 w 32"/>
                  <a:gd name="T21" fmla="*/ 36 h 84"/>
                  <a:gd name="T22" fmla="*/ 8 w 32"/>
                  <a:gd name="T23" fmla="*/ 40 h 84"/>
                  <a:gd name="T24" fmla="*/ 10 w 32"/>
                  <a:gd name="T25" fmla="*/ 36 h 84"/>
                  <a:gd name="T26" fmla="*/ 14 w 32"/>
                  <a:gd name="T27" fmla="*/ 31 h 84"/>
                  <a:gd name="T28" fmla="*/ 18 w 32"/>
                  <a:gd name="T29" fmla="*/ 28 h 84"/>
                  <a:gd name="T30" fmla="*/ 22 w 32"/>
                  <a:gd name="T31" fmla="*/ 26 h 84"/>
                  <a:gd name="T32" fmla="*/ 27 w 32"/>
                  <a:gd name="T33" fmla="*/ 24 h 84"/>
                  <a:gd name="T34" fmla="*/ 31 w 32"/>
                  <a:gd name="T35" fmla="*/ 24 h 84"/>
                  <a:gd name="T36" fmla="*/ 29 w 32"/>
                  <a:gd name="T37" fmla="*/ 29 h 84"/>
                  <a:gd name="T38" fmla="*/ 27 w 32"/>
                  <a:gd name="T39" fmla="*/ 35 h 84"/>
                  <a:gd name="T40" fmla="*/ 23 w 32"/>
                  <a:gd name="T41" fmla="*/ 40 h 84"/>
                  <a:gd name="T42" fmla="*/ 20 w 32"/>
                  <a:gd name="T43" fmla="*/ 43 h 84"/>
                  <a:gd name="T44" fmla="*/ 14 w 32"/>
                  <a:gd name="T45" fmla="*/ 45 h 84"/>
                  <a:gd name="T46" fmla="*/ 9 w 32"/>
                  <a:gd name="T47" fmla="*/ 46 h 84"/>
                  <a:gd name="T48" fmla="*/ 15 w 32"/>
                  <a:gd name="T49" fmla="*/ 49 h 84"/>
                  <a:gd name="T50" fmla="*/ 19 w 32"/>
                  <a:gd name="T51" fmla="*/ 53 h 84"/>
                  <a:gd name="T52" fmla="*/ 21 w 32"/>
                  <a:gd name="T53" fmla="*/ 56 h 84"/>
                  <a:gd name="T54" fmla="*/ 23 w 32"/>
                  <a:gd name="T55" fmla="*/ 60 h 84"/>
                  <a:gd name="T56" fmla="*/ 23 w 32"/>
                  <a:gd name="T57" fmla="*/ 64 h 84"/>
                  <a:gd name="T58" fmla="*/ 24 w 32"/>
                  <a:gd name="T59" fmla="*/ 70 h 84"/>
                  <a:gd name="T60" fmla="*/ 17 w 32"/>
                  <a:gd name="T61" fmla="*/ 67 h 84"/>
                  <a:gd name="T62" fmla="*/ 13 w 32"/>
                  <a:gd name="T63" fmla="*/ 64 h 84"/>
                  <a:gd name="T64" fmla="*/ 11 w 32"/>
                  <a:gd name="T65" fmla="*/ 60 h 84"/>
                  <a:gd name="T66" fmla="*/ 8 w 32"/>
                  <a:gd name="T67" fmla="*/ 53 h 84"/>
                  <a:gd name="T68" fmla="*/ 10 w 32"/>
                  <a:gd name="T69" fmla="*/ 60 h 84"/>
                  <a:gd name="T70" fmla="*/ 11 w 32"/>
                  <a:gd name="T71" fmla="*/ 67 h 84"/>
                  <a:gd name="T72" fmla="*/ 12 w 32"/>
                  <a:gd name="T73" fmla="*/ 72 h 84"/>
                  <a:gd name="T74" fmla="*/ 11 w 32"/>
                  <a:gd name="T75" fmla="*/ 78 h 84"/>
                  <a:gd name="T76" fmla="*/ 11 w 32"/>
                  <a:gd name="T77" fmla="*/ 83 h 84"/>
                  <a:gd name="T78" fmla="*/ 5 w 32"/>
                  <a:gd name="T79" fmla="*/ 77 h 84"/>
                  <a:gd name="T80" fmla="*/ 2 w 32"/>
                  <a:gd name="T81" fmla="*/ 69 h 84"/>
                  <a:gd name="T82" fmla="*/ 1 w 32"/>
                  <a:gd name="T83" fmla="*/ 60 h 84"/>
                  <a:gd name="T84" fmla="*/ 3 w 32"/>
                  <a:gd name="T85" fmla="*/ 51 h 84"/>
                  <a:gd name="T86" fmla="*/ 3 w 32"/>
                  <a:gd name="T87" fmla="*/ 44 h 84"/>
                  <a:gd name="T88" fmla="*/ 3 w 32"/>
                  <a:gd name="T89" fmla="*/ 40 h 84"/>
                  <a:gd name="T90" fmla="*/ 3 w 32"/>
                  <a:gd name="T91" fmla="*/ 35 h 84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2"/>
                  <a:gd name="T139" fmla="*/ 0 h 84"/>
                  <a:gd name="T140" fmla="*/ 32 w 32"/>
                  <a:gd name="T141" fmla="*/ 84 h 84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2" h="84">
                    <a:moveTo>
                      <a:pt x="3" y="35"/>
                    </a:moveTo>
                    <a:lnTo>
                      <a:pt x="2" y="30"/>
                    </a:lnTo>
                    <a:lnTo>
                      <a:pt x="0" y="24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0"/>
                    </a:lnTo>
                    <a:lnTo>
                      <a:pt x="8" y="8"/>
                    </a:lnTo>
                    <a:lnTo>
                      <a:pt x="10" y="14"/>
                    </a:lnTo>
                    <a:lnTo>
                      <a:pt x="11" y="21"/>
                    </a:lnTo>
                    <a:lnTo>
                      <a:pt x="10" y="29"/>
                    </a:lnTo>
                    <a:lnTo>
                      <a:pt x="9" y="36"/>
                    </a:lnTo>
                    <a:lnTo>
                      <a:pt x="8" y="40"/>
                    </a:lnTo>
                    <a:lnTo>
                      <a:pt x="10" y="36"/>
                    </a:lnTo>
                    <a:lnTo>
                      <a:pt x="14" y="31"/>
                    </a:lnTo>
                    <a:lnTo>
                      <a:pt x="18" y="28"/>
                    </a:lnTo>
                    <a:lnTo>
                      <a:pt x="22" y="26"/>
                    </a:lnTo>
                    <a:lnTo>
                      <a:pt x="27" y="24"/>
                    </a:lnTo>
                    <a:lnTo>
                      <a:pt x="31" y="24"/>
                    </a:lnTo>
                    <a:lnTo>
                      <a:pt x="29" y="29"/>
                    </a:lnTo>
                    <a:lnTo>
                      <a:pt x="27" y="35"/>
                    </a:lnTo>
                    <a:lnTo>
                      <a:pt x="23" y="40"/>
                    </a:lnTo>
                    <a:lnTo>
                      <a:pt x="20" y="43"/>
                    </a:lnTo>
                    <a:lnTo>
                      <a:pt x="14" y="45"/>
                    </a:lnTo>
                    <a:lnTo>
                      <a:pt x="9" y="46"/>
                    </a:lnTo>
                    <a:lnTo>
                      <a:pt x="15" y="49"/>
                    </a:lnTo>
                    <a:lnTo>
                      <a:pt x="19" y="53"/>
                    </a:lnTo>
                    <a:lnTo>
                      <a:pt x="21" y="56"/>
                    </a:lnTo>
                    <a:lnTo>
                      <a:pt x="23" y="60"/>
                    </a:lnTo>
                    <a:lnTo>
                      <a:pt x="23" y="64"/>
                    </a:lnTo>
                    <a:lnTo>
                      <a:pt x="24" y="70"/>
                    </a:lnTo>
                    <a:lnTo>
                      <a:pt x="17" y="67"/>
                    </a:lnTo>
                    <a:lnTo>
                      <a:pt x="13" y="64"/>
                    </a:lnTo>
                    <a:lnTo>
                      <a:pt x="11" y="60"/>
                    </a:lnTo>
                    <a:lnTo>
                      <a:pt x="8" y="53"/>
                    </a:lnTo>
                    <a:lnTo>
                      <a:pt x="10" y="60"/>
                    </a:lnTo>
                    <a:lnTo>
                      <a:pt x="11" y="67"/>
                    </a:lnTo>
                    <a:lnTo>
                      <a:pt x="12" y="72"/>
                    </a:lnTo>
                    <a:lnTo>
                      <a:pt x="11" y="78"/>
                    </a:lnTo>
                    <a:lnTo>
                      <a:pt x="11" y="83"/>
                    </a:lnTo>
                    <a:lnTo>
                      <a:pt x="5" y="77"/>
                    </a:lnTo>
                    <a:lnTo>
                      <a:pt x="2" y="69"/>
                    </a:lnTo>
                    <a:lnTo>
                      <a:pt x="1" y="60"/>
                    </a:lnTo>
                    <a:lnTo>
                      <a:pt x="3" y="51"/>
                    </a:lnTo>
                    <a:lnTo>
                      <a:pt x="3" y="44"/>
                    </a:lnTo>
                    <a:lnTo>
                      <a:pt x="3" y="40"/>
                    </a:lnTo>
                    <a:lnTo>
                      <a:pt x="3" y="3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726" name="Freeform 158"/>
              <p:cNvSpPr>
                <a:spLocks/>
              </p:cNvSpPr>
              <p:nvPr/>
            </p:nvSpPr>
            <p:spPr bwMode="auto">
              <a:xfrm>
                <a:off x="496" y="2405"/>
                <a:ext cx="24" cy="39"/>
              </a:xfrm>
              <a:custGeom>
                <a:avLst/>
                <a:gdLst>
                  <a:gd name="T0" fmla="*/ 9 w 24"/>
                  <a:gd name="T1" fmla="*/ 34 h 39"/>
                  <a:gd name="T2" fmla="*/ 5 w 24"/>
                  <a:gd name="T3" fmla="*/ 30 h 39"/>
                  <a:gd name="T4" fmla="*/ 3 w 24"/>
                  <a:gd name="T5" fmla="*/ 27 h 39"/>
                  <a:gd name="T6" fmla="*/ 2 w 24"/>
                  <a:gd name="T7" fmla="*/ 23 h 39"/>
                  <a:gd name="T8" fmla="*/ 1 w 24"/>
                  <a:gd name="T9" fmla="*/ 19 h 39"/>
                  <a:gd name="T10" fmla="*/ 0 w 24"/>
                  <a:gd name="T11" fmla="*/ 13 h 39"/>
                  <a:gd name="T12" fmla="*/ 7 w 24"/>
                  <a:gd name="T13" fmla="*/ 16 h 39"/>
                  <a:gd name="T14" fmla="*/ 11 w 24"/>
                  <a:gd name="T15" fmla="*/ 19 h 39"/>
                  <a:gd name="T16" fmla="*/ 13 w 24"/>
                  <a:gd name="T17" fmla="*/ 23 h 39"/>
                  <a:gd name="T18" fmla="*/ 17 w 24"/>
                  <a:gd name="T19" fmla="*/ 31 h 39"/>
                  <a:gd name="T20" fmla="*/ 14 w 24"/>
                  <a:gd name="T21" fmla="*/ 24 h 39"/>
                  <a:gd name="T22" fmla="*/ 13 w 24"/>
                  <a:gd name="T23" fmla="*/ 17 h 39"/>
                  <a:gd name="T24" fmla="*/ 13 w 24"/>
                  <a:gd name="T25" fmla="*/ 12 h 39"/>
                  <a:gd name="T26" fmla="*/ 13 w 24"/>
                  <a:gd name="T27" fmla="*/ 5 h 39"/>
                  <a:gd name="T28" fmla="*/ 13 w 24"/>
                  <a:gd name="T29" fmla="*/ 0 h 39"/>
                  <a:gd name="T30" fmla="*/ 19 w 24"/>
                  <a:gd name="T31" fmla="*/ 7 h 39"/>
                  <a:gd name="T32" fmla="*/ 22 w 24"/>
                  <a:gd name="T33" fmla="*/ 14 h 39"/>
                  <a:gd name="T34" fmla="*/ 22 w 24"/>
                  <a:gd name="T35" fmla="*/ 23 h 39"/>
                  <a:gd name="T36" fmla="*/ 23 w 24"/>
                  <a:gd name="T37" fmla="*/ 37 h 39"/>
                  <a:gd name="T38" fmla="*/ 16 w 24"/>
                  <a:gd name="T39" fmla="*/ 38 h 39"/>
                  <a:gd name="T40" fmla="*/ 9 w 24"/>
                  <a:gd name="T41" fmla="*/ 34 h 3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4"/>
                  <a:gd name="T64" fmla="*/ 0 h 39"/>
                  <a:gd name="T65" fmla="*/ 24 w 24"/>
                  <a:gd name="T66" fmla="*/ 39 h 3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4" h="39">
                    <a:moveTo>
                      <a:pt x="9" y="34"/>
                    </a:moveTo>
                    <a:lnTo>
                      <a:pt x="5" y="30"/>
                    </a:lnTo>
                    <a:lnTo>
                      <a:pt x="3" y="27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3"/>
                    </a:lnTo>
                    <a:lnTo>
                      <a:pt x="7" y="16"/>
                    </a:lnTo>
                    <a:lnTo>
                      <a:pt x="11" y="19"/>
                    </a:lnTo>
                    <a:lnTo>
                      <a:pt x="13" y="23"/>
                    </a:lnTo>
                    <a:lnTo>
                      <a:pt x="17" y="31"/>
                    </a:lnTo>
                    <a:lnTo>
                      <a:pt x="14" y="24"/>
                    </a:lnTo>
                    <a:lnTo>
                      <a:pt x="13" y="17"/>
                    </a:lnTo>
                    <a:lnTo>
                      <a:pt x="13" y="12"/>
                    </a:lnTo>
                    <a:lnTo>
                      <a:pt x="13" y="5"/>
                    </a:lnTo>
                    <a:lnTo>
                      <a:pt x="13" y="0"/>
                    </a:lnTo>
                    <a:lnTo>
                      <a:pt x="19" y="7"/>
                    </a:lnTo>
                    <a:lnTo>
                      <a:pt x="22" y="14"/>
                    </a:lnTo>
                    <a:lnTo>
                      <a:pt x="22" y="23"/>
                    </a:lnTo>
                    <a:lnTo>
                      <a:pt x="23" y="37"/>
                    </a:lnTo>
                    <a:lnTo>
                      <a:pt x="16" y="38"/>
                    </a:lnTo>
                    <a:lnTo>
                      <a:pt x="9" y="34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727" name="Oval 159"/>
              <p:cNvSpPr>
                <a:spLocks noChangeArrowheads="1"/>
              </p:cNvSpPr>
              <p:nvPr/>
            </p:nvSpPr>
            <p:spPr bwMode="auto">
              <a:xfrm>
                <a:off x="508" y="2417"/>
                <a:ext cx="32" cy="70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28" name="Freeform 160"/>
              <p:cNvSpPr>
                <a:spLocks/>
              </p:cNvSpPr>
              <p:nvPr/>
            </p:nvSpPr>
            <p:spPr bwMode="auto">
              <a:xfrm>
                <a:off x="514" y="2428"/>
                <a:ext cx="28" cy="49"/>
              </a:xfrm>
              <a:custGeom>
                <a:avLst/>
                <a:gdLst>
                  <a:gd name="T0" fmla="*/ 1 w 28"/>
                  <a:gd name="T1" fmla="*/ 4 h 49"/>
                  <a:gd name="T2" fmla="*/ 3 w 28"/>
                  <a:gd name="T3" fmla="*/ 4 h 49"/>
                  <a:gd name="T4" fmla="*/ 5 w 28"/>
                  <a:gd name="T5" fmla="*/ 4 h 49"/>
                  <a:gd name="T6" fmla="*/ 7 w 28"/>
                  <a:gd name="T7" fmla="*/ 2 h 49"/>
                  <a:gd name="T8" fmla="*/ 8 w 28"/>
                  <a:gd name="T9" fmla="*/ 1 h 49"/>
                  <a:gd name="T10" fmla="*/ 9 w 28"/>
                  <a:gd name="T11" fmla="*/ 0 h 49"/>
                  <a:gd name="T12" fmla="*/ 22 w 28"/>
                  <a:gd name="T13" fmla="*/ 0 h 49"/>
                  <a:gd name="T14" fmla="*/ 22 w 28"/>
                  <a:gd name="T15" fmla="*/ 40 h 49"/>
                  <a:gd name="T16" fmla="*/ 22 w 28"/>
                  <a:gd name="T17" fmla="*/ 42 h 49"/>
                  <a:gd name="T18" fmla="*/ 23 w 28"/>
                  <a:gd name="T19" fmla="*/ 44 h 49"/>
                  <a:gd name="T20" fmla="*/ 25 w 28"/>
                  <a:gd name="T21" fmla="*/ 45 h 49"/>
                  <a:gd name="T22" fmla="*/ 27 w 28"/>
                  <a:gd name="T23" fmla="*/ 45 h 49"/>
                  <a:gd name="T24" fmla="*/ 27 w 28"/>
                  <a:gd name="T25" fmla="*/ 48 h 49"/>
                  <a:gd name="T26" fmla="*/ 0 w 28"/>
                  <a:gd name="T27" fmla="*/ 48 h 49"/>
                  <a:gd name="T28" fmla="*/ 0 w 28"/>
                  <a:gd name="T29" fmla="*/ 45 h 49"/>
                  <a:gd name="T30" fmla="*/ 2 w 28"/>
                  <a:gd name="T31" fmla="*/ 45 h 49"/>
                  <a:gd name="T32" fmla="*/ 4 w 28"/>
                  <a:gd name="T33" fmla="*/ 44 h 49"/>
                  <a:gd name="T34" fmla="*/ 5 w 28"/>
                  <a:gd name="T35" fmla="*/ 42 h 49"/>
                  <a:gd name="T36" fmla="*/ 6 w 28"/>
                  <a:gd name="T37" fmla="*/ 40 h 49"/>
                  <a:gd name="T38" fmla="*/ 6 w 28"/>
                  <a:gd name="T39" fmla="*/ 10 h 49"/>
                  <a:gd name="T40" fmla="*/ 5 w 28"/>
                  <a:gd name="T41" fmla="*/ 8 h 49"/>
                  <a:gd name="T42" fmla="*/ 4 w 28"/>
                  <a:gd name="T43" fmla="*/ 7 h 49"/>
                  <a:gd name="T44" fmla="*/ 2 w 28"/>
                  <a:gd name="T45" fmla="*/ 6 h 49"/>
                  <a:gd name="T46" fmla="*/ 1 w 28"/>
                  <a:gd name="T47" fmla="*/ 6 h 49"/>
                  <a:gd name="T48" fmla="*/ 1 w 28"/>
                  <a:gd name="T49" fmla="*/ 4 h 4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8"/>
                  <a:gd name="T76" fmla="*/ 0 h 49"/>
                  <a:gd name="T77" fmla="*/ 28 w 28"/>
                  <a:gd name="T78" fmla="*/ 49 h 4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8" h="49">
                    <a:moveTo>
                      <a:pt x="1" y="4"/>
                    </a:moveTo>
                    <a:lnTo>
                      <a:pt x="3" y="4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8" y="1"/>
                    </a:lnTo>
                    <a:lnTo>
                      <a:pt x="9" y="0"/>
                    </a:lnTo>
                    <a:lnTo>
                      <a:pt x="22" y="0"/>
                    </a:lnTo>
                    <a:lnTo>
                      <a:pt x="22" y="40"/>
                    </a:lnTo>
                    <a:lnTo>
                      <a:pt x="22" y="42"/>
                    </a:lnTo>
                    <a:lnTo>
                      <a:pt x="23" y="44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7" y="48"/>
                    </a:lnTo>
                    <a:lnTo>
                      <a:pt x="0" y="48"/>
                    </a:lnTo>
                    <a:lnTo>
                      <a:pt x="0" y="45"/>
                    </a:lnTo>
                    <a:lnTo>
                      <a:pt x="2" y="45"/>
                    </a:lnTo>
                    <a:lnTo>
                      <a:pt x="4" y="44"/>
                    </a:lnTo>
                    <a:lnTo>
                      <a:pt x="5" y="42"/>
                    </a:lnTo>
                    <a:lnTo>
                      <a:pt x="6" y="40"/>
                    </a:lnTo>
                    <a:lnTo>
                      <a:pt x="6" y="10"/>
                    </a:lnTo>
                    <a:lnTo>
                      <a:pt x="5" y="8"/>
                    </a:lnTo>
                    <a:lnTo>
                      <a:pt x="4" y="7"/>
                    </a:lnTo>
                    <a:lnTo>
                      <a:pt x="2" y="6"/>
                    </a:lnTo>
                    <a:lnTo>
                      <a:pt x="1" y="6"/>
                    </a:lnTo>
                    <a:lnTo>
                      <a:pt x="1" y="4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31" name="Group 161"/>
            <p:cNvGrpSpPr>
              <a:grpSpLocks/>
            </p:cNvGrpSpPr>
            <p:nvPr/>
          </p:nvGrpSpPr>
          <p:grpSpPr bwMode="auto">
            <a:xfrm>
              <a:off x="899" y="2405"/>
              <a:ext cx="84" cy="92"/>
              <a:chOff x="899" y="2405"/>
              <a:chExt cx="84" cy="92"/>
            </a:xfrm>
          </p:grpSpPr>
          <p:sp>
            <p:nvSpPr>
              <p:cNvPr id="101721" name="Freeform 162"/>
              <p:cNvSpPr>
                <a:spLocks/>
              </p:cNvSpPr>
              <p:nvPr/>
            </p:nvSpPr>
            <p:spPr bwMode="auto">
              <a:xfrm>
                <a:off x="899" y="2413"/>
                <a:ext cx="32" cy="84"/>
              </a:xfrm>
              <a:custGeom>
                <a:avLst/>
                <a:gdLst>
                  <a:gd name="T0" fmla="*/ 28 w 32"/>
                  <a:gd name="T1" fmla="*/ 35 h 84"/>
                  <a:gd name="T2" fmla="*/ 29 w 32"/>
                  <a:gd name="T3" fmla="*/ 30 h 84"/>
                  <a:gd name="T4" fmla="*/ 30 w 32"/>
                  <a:gd name="T5" fmla="*/ 24 h 84"/>
                  <a:gd name="T6" fmla="*/ 31 w 32"/>
                  <a:gd name="T7" fmla="*/ 16 h 84"/>
                  <a:gd name="T8" fmla="*/ 30 w 32"/>
                  <a:gd name="T9" fmla="*/ 9 h 84"/>
                  <a:gd name="T10" fmla="*/ 27 w 32"/>
                  <a:gd name="T11" fmla="*/ 0 h 84"/>
                  <a:gd name="T12" fmla="*/ 23 w 32"/>
                  <a:gd name="T13" fmla="*/ 8 h 84"/>
                  <a:gd name="T14" fmla="*/ 21 w 32"/>
                  <a:gd name="T15" fmla="*/ 14 h 84"/>
                  <a:gd name="T16" fmla="*/ 20 w 32"/>
                  <a:gd name="T17" fmla="*/ 21 h 84"/>
                  <a:gd name="T18" fmla="*/ 21 w 32"/>
                  <a:gd name="T19" fmla="*/ 29 h 84"/>
                  <a:gd name="T20" fmla="*/ 22 w 32"/>
                  <a:gd name="T21" fmla="*/ 36 h 84"/>
                  <a:gd name="T22" fmla="*/ 23 w 32"/>
                  <a:gd name="T23" fmla="*/ 40 h 84"/>
                  <a:gd name="T24" fmla="*/ 21 w 32"/>
                  <a:gd name="T25" fmla="*/ 36 h 84"/>
                  <a:gd name="T26" fmla="*/ 17 w 32"/>
                  <a:gd name="T27" fmla="*/ 31 h 84"/>
                  <a:gd name="T28" fmla="*/ 12 w 32"/>
                  <a:gd name="T29" fmla="*/ 28 h 84"/>
                  <a:gd name="T30" fmla="*/ 9 w 32"/>
                  <a:gd name="T31" fmla="*/ 26 h 84"/>
                  <a:gd name="T32" fmla="*/ 4 w 32"/>
                  <a:gd name="T33" fmla="*/ 24 h 84"/>
                  <a:gd name="T34" fmla="*/ 0 w 32"/>
                  <a:gd name="T35" fmla="*/ 24 h 84"/>
                  <a:gd name="T36" fmla="*/ 2 w 32"/>
                  <a:gd name="T37" fmla="*/ 29 h 84"/>
                  <a:gd name="T38" fmla="*/ 4 w 32"/>
                  <a:gd name="T39" fmla="*/ 35 h 84"/>
                  <a:gd name="T40" fmla="*/ 8 w 32"/>
                  <a:gd name="T41" fmla="*/ 40 h 84"/>
                  <a:gd name="T42" fmla="*/ 11 w 32"/>
                  <a:gd name="T43" fmla="*/ 43 h 84"/>
                  <a:gd name="T44" fmla="*/ 17 w 32"/>
                  <a:gd name="T45" fmla="*/ 45 h 84"/>
                  <a:gd name="T46" fmla="*/ 22 w 32"/>
                  <a:gd name="T47" fmla="*/ 46 h 84"/>
                  <a:gd name="T48" fmla="*/ 16 w 32"/>
                  <a:gd name="T49" fmla="*/ 49 h 84"/>
                  <a:gd name="T50" fmla="*/ 12 w 32"/>
                  <a:gd name="T51" fmla="*/ 53 h 84"/>
                  <a:gd name="T52" fmla="*/ 10 w 32"/>
                  <a:gd name="T53" fmla="*/ 56 h 84"/>
                  <a:gd name="T54" fmla="*/ 8 w 32"/>
                  <a:gd name="T55" fmla="*/ 60 h 84"/>
                  <a:gd name="T56" fmla="*/ 8 w 32"/>
                  <a:gd name="T57" fmla="*/ 64 h 84"/>
                  <a:gd name="T58" fmla="*/ 7 w 32"/>
                  <a:gd name="T59" fmla="*/ 70 h 84"/>
                  <a:gd name="T60" fmla="*/ 14 w 32"/>
                  <a:gd name="T61" fmla="*/ 67 h 84"/>
                  <a:gd name="T62" fmla="*/ 18 w 32"/>
                  <a:gd name="T63" fmla="*/ 64 h 84"/>
                  <a:gd name="T64" fmla="*/ 20 w 32"/>
                  <a:gd name="T65" fmla="*/ 60 h 84"/>
                  <a:gd name="T66" fmla="*/ 23 w 32"/>
                  <a:gd name="T67" fmla="*/ 53 h 84"/>
                  <a:gd name="T68" fmla="*/ 21 w 32"/>
                  <a:gd name="T69" fmla="*/ 60 h 84"/>
                  <a:gd name="T70" fmla="*/ 20 w 32"/>
                  <a:gd name="T71" fmla="*/ 67 h 84"/>
                  <a:gd name="T72" fmla="*/ 19 w 32"/>
                  <a:gd name="T73" fmla="*/ 72 h 84"/>
                  <a:gd name="T74" fmla="*/ 20 w 32"/>
                  <a:gd name="T75" fmla="*/ 78 h 84"/>
                  <a:gd name="T76" fmla="*/ 20 w 32"/>
                  <a:gd name="T77" fmla="*/ 83 h 84"/>
                  <a:gd name="T78" fmla="*/ 26 w 32"/>
                  <a:gd name="T79" fmla="*/ 77 h 84"/>
                  <a:gd name="T80" fmla="*/ 29 w 32"/>
                  <a:gd name="T81" fmla="*/ 69 h 84"/>
                  <a:gd name="T82" fmla="*/ 30 w 32"/>
                  <a:gd name="T83" fmla="*/ 60 h 84"/>
                  <a:gd name="T84" fmla="*/ 28 w 32"/>
                  <a:gd name="T85" fmla="*/ 51 h 84"/>
                  <a:gd name="T86" fmla="*/ 28 w 32"/>
                  <a:gd name="T87" fmla="*/ 44 h 84"/>
                  <a:gd name="T88" fmla="*/ 28 w 32"/>
                  <a:gd name="T89" fmla="*/ 40 h 84"/>
                  <a:gd name="T90" fmla="*/ 28 w 32"/>
                  <a:gd name="T91" fmla="*/ 35 h 84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2"/>
                  <a:gd name="T139" fmla="*/ 0 h 84"/>
                  <a:gd name="T140" fmla="*/ 32 w 32"/>
                  <a:gd name="T141" fmla="*/ 84 h 84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2" h="84">
                    <a:moveTo>
                      <a:pt x="28" y="35"/>
                    </a:moveTo>
                    <a:lnTo>
                      <a:pt x="29" y="30"/>
                    </a:lnTo>
                    <a:lnTo>
                      <a:pt x="30" y="24"/>
                    </a:lnTo>
                    <a:lnTo>
                      <a:pt x="31" y="16"/>
                    </a:lnTo>
                    <a:lnTo>
                      <a:pt x="30" y="9"/>
                    </a:lnTo>
                    <a:lnTo>
                      <a:pt x="27" y="0"/>
                    </a:lnTo>
                    <a:lnTo>
                      <a:pt x="23" y="8"/>
                    </a:lnTo>
                    <a:lnTo>
                      <a:pt x="21" y="14"/>
                    </a:lnTo>
                    <a:lnTo>
                      <a:pt x="20" y="21"/>
                    </a:lnTo>
                    <a:lnTo>
                      <a:pt x="21" y="29"/>
                    </a:lnTo>
                    <a:lnTo>
                      <a:pt x="22" y="36"/>
                    </a:lnTo>
                    <a:lnTo>
                      <a:pt x="23" y="40"/>
                    </a:lnTo>
                    <a:lnTo>
                      <a:pt x="21" y="36"/>
                    </a:lnTo>
                    <a:lnTo>
                      <a:pt x="17" y="31"/>
                    </a:lnTo>
                    <a:lnTo>
                      <a:pt x="12" y="28"/>
                    </a:lnTo>
                    <a:lnTo>
                      <a:pt x="9" y="26"/>
                    </a:lnTo>
                    <a:lnTo>
                      <a:pt x="4" y="24"/>
                    </a:lnTo>
                    <a:lnTo>
                      <a:pt x="0" y="24"/>
                    </a:lnTo>
                    <a:lnTo>
                      <a:pt x="2" y="29"/>
                    </a:lnTo>
                    <a:lnTo>
                      <a:pt x="4" y="35"/>
                    </a:lnTo>
                    <a:lnTo>
                      <a:pt x="8" y="40"/>
                    </a:lnTo>
                    <a:lnTo>
                      <a:pt x="11" y="43"/>
                    </a:lnTo>
                    <a:lnTo>
                      <a:pt x="17" y="45"/>
                    </a:lnTo>
                    <a:lnTo>
                      <a:pt x="22" y="46"/>
                    </a:lnTo>
                    <a:lnTo>
                      <a:pt x="16" y="49"/>
                    </a:lnTo>
                    <a:lnTo>
                      <a:pt x="12" y="53"/>
                    </a:lnTo>
                    <a:lnTo>
                      <a:pt x="10" y="56"/>
                    </a:lnTo>
                    <a:lnTo>
                      <a:pt x="8" y="60"/>
                    </a:lnTo>
                    <a:lnTo>
                      <a:pt x="8" y="64"/>
                    </a:lnTo>
                    <a:lnTo>
                      <a:pt x="7" y="70"/>
                    </a:lnTo>
                    <a:lnTo>
                      <a:pt x="14" y="67"/>
                    </a:lnTo>
                    <a:lnTo>
                      <a:pt x="18" y="64"/>
                    </a:lnTo>
                    <a:lnTo>
                      <a:pt x="20" y="60"/>
                    </a:lnTo>
                    <a:lnTo>
                      <a:pt x="23" y="53"/>
                    </a:lnTo>
                    <a:lnTo>
                      <a:pt x="21" y="60"/>
                    </a:lnTo>
                    <a:lnTo>
                      <a:pt x="20" y="67"/>
                    </a:lnTo>
                    <a:lnTo>
                      <a:pt x="19" y="72"/>
                    </a:lnTo>
                    <a:lnTo>
                      <a:pt x="20" y="78"/>
                    </a:lnTo>
                    <a:lnTo>
                      <a:pt x="20" y="83"/>
                    </a:lnTo>
                    <a:lnTo>
                      <a:pt x="26" y="77"/>
                    </a:lnTo>
                    <a:lnTo>
                      <a:pt x="29" y="69"/>
                    </a:lnTo>
                    <a:lnTo>
                      <a:pt x="30" y="60"/>
                    </a:lnTo>
                    <a:lnTo>
                      <a:pt x="28" y="51"/>
                    </a:lnTo>
                    <a:lnTo>
                      <a:pt x="28" y="44"/>
                    </a:lnTo>
                    <a:lnTo>
                      <a:pt x="28" y="40"/>
                    </a:lnTo>
                    <a:lnTo>
                      <a:pt x="28" y="3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722" name="Freeform 163"/>
              <p:cNvSpPr>
                <a:spLocks/>
              </p:cNvSpPr>
              <p:nvPr/>
            </p:nvSpPr>
            <p:spPr bwMode="auto">
              <a:xfrm>
                <a:off x="959" y="2405"/>
                <a:ext cx="24" cy="39"/>
              </a:xfrm>
              <a:custGeom>
                <a:avLst/>
                <a:gdLst>
                  <a:gd name="T0" fmla="*/ 14 w 24"/>
                  <a:gd name="T1" fmla="*/ 34 h 39"/>
                  <a:gd name="T2" fmla="*/ 18 w 24"/>
                  <a:gd name="T3" fmla="*/ 30 h 39"/>
                  <a:gd name="T4" fmla="*/ 19 w 24"/>
                  <a:gd name="T5" fmla="*/ 27 h 39"/>
                  <a:gd name="T6" fmla="*/ 21 w 24"/>
                  <a:gd name="T7" fmla="*/ 23 h 39"/>
                  <a:gd name="T8" fmla="*/ 21 w 24"/>
                  <a:gd name="T9" fmla="*/ 19 h 39"/>
                  <a:gd name="T10" fmla="*/ 23 w 24"/>
                  <a:gd name="T11" fmla="*/ 13 h 39"/>
                  <a:gd name="T12" fmla="*/ 16 w 24"/>
                  <a:gd name="T13" fmla="*/ 16 h 39"/>
                  <a:gd name="T14" fmla="*/ 12 w 24"/>
                  <a:gd name="T15" fmla="*/ 19 h 39"/>
                  <a:gd name="T16" fmla="*/ 10 w 24"/>
                  <a:gd name="T17" fmla="*/ 23 h 39"/>
                  <a:gd name="T18" fmla="*/ 6 w 24"/>
                  <a:gd name="T19" fmla="*/ 31 h 39"/>
                  <a:gd name="T20" fmla="*/ 9 w 24"/>
                  <a:gd name="T21" fmla="*/ 24 h 39"/>
                  <a:gd name="T22" fmla="*/ 10 w 24"/>
                  <a:gd name="T23" fmla="*/ 17 h 39"/>
                  <a:gd name="T24" fmla="*/ 10 w 24"/>
                  <a:gd name="T25" fmla="*/ 12 h 39"/>
                  <a:gd name="T26" fmla="*/ 10 w 24"/>
                  <a:gd name="T27" fmla="*/ 5 h 39"/>
                  <a:gd name="T28" fmla="*/ 10 w 24"/>
                  <a:gd name="T29" fmla="*/ 0 h 39"/>
                  <a:gd name="T30" fmla="*/ 4 w 24"/>
                  <a:gd name="T31" fmla="*/ 7 h 39"/>
                  <a:gd name="T32" fmla="*/ 1 w 24"/>
                  <a:gd name="T33" fmla="*/ 14 h 39"/>
                  <a:gd name="T34" fmla="*/ 0 w 24"/>
                  <a:gd name="T35" fmla="*/ 23 h 39"/>
                  <a:gd name="T36" fmla="*/ 0 w 24"/>
                  <a:gd name="T37" fmla="*/ 37 h 39"/>
                  <a:gd name="T38" fmla="*/ 7 w 24"/>
                  <a:gd name="T39" fmla="*/ 38 h 39"/>
                  <a:gd name="T40" fmla="*/ 14 w 24"/>
                  <a:gd name="T41" fmla="*/ 34 h 3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4"/>
                  <a:gd name="T64" fmla="*/ 0 h 39"/>
                  <a:gd name="T65" fmla="*/ 24 w 24"/>
                  <a:gd name="T66" fmla="*/ 39 h 3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4" h="39">
                    <a:moveTo>
                      <a:pt x="14" y="34"/>
                    </a:moveTo>
                    <a:lnTo>
                      <a:pt x="18" y="30"/>
                    </a:lnTo>
                    <a:lnTo>
                      <a:pt x="19" y="27"/>
                    </a:lnTo>
                    <a:lnTo>
                      <a:pt x="21" y="23"/>
                    </a:lnTo>
                    <a:lnTo>
                      <a:pt x="21" y="19"/>
                    </a:lnTo>
                    <a:lnTo>
                      <a:pt x="23" y="13"/>
                    </a:lnTo>
                    <a:lnTo>
                      <a:pt x="16" y="16"/>
                    </a:lnTo>
                    <a:lnTo>
                      <a:pt x="12" y="19"/>
                    </a:lnTo>
                    <a:lnTo>
                      <a:pt x="10" y="23"/>
                    </a:lnTo>
                    <a:lnTo>
                      <a:pt x="6" y="31"/>
                    </a:lnTo>
                    <a:lnTo>
                      <a:pt x="9" y="24"/>
                    </a:lnTo>
                    <a:lnTo>
                      <a:pt x="10" y="17"/>
                    </a:lnTo>
                    <a:lnTo>
                      <a:pt x="10" y="12"/>
                    </a:lnTo>
                    <a:lnTo>
                      <a:pt x="10" y="5"/>
                    </a:lnTo>
                    <a:lnTo>
                      <a:pt x="10" y="0"/>
                    </a:lnTo>
                    <a:lnTo>
                      <a:pt x="4" y="7"/>
                    </a:lnTo>
                    <a:lnTo>
                      <a:pt x="1" y="14"/>
                    </a:lnTo>
                    <a:lnTo>
                      <a:pt x="0" y="23"/>
                    </a:lnTo>
                    <a:lnTo>
                      <a:pt x="0" y="37"/>
                    </a:lnTo>
                    <a:lnTo>
                      <a:pt x="7" y="38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723" name="Oval 164"/>
              <p:cNvSpPr>
                <a:spLocks noChangeArrowheads="1"/>
              </p:cNvSpPr>
              <p:nvPr/>
            </p:nvSpPr>
            <p:spPr bwMode="auto">
              <a:xfrm>
                <a:off x="930" y="2417"/>
                <a:ext cx="32" cy="70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24" name="Freeform 165"/>
              <p:cNvSpPr>
                <a:spLocks/>
              </p:cNvSpPr>
              <p:nvPr/>
            </p:nvSpPr>
            <p:spPr bwMode="auto">
              <a:xfrm>
                <a:off x="937" y="2428"/>
                <a:ext cx="28" cy="49"/>
              </a:xfrm>
              <a:custGeom>
                <a:avLst/>
                <a:gdLst>
                  <a:gd name="T0" fmla="*/ 1 w 28"/>
                  <a:gd name="T1" fmla="*/ 4 h 49"/>
                  <a:gd name="T2" fmla="*/ 2 w 28"/>
                  <a:gd name="T3" fmla="*/ 4 h 49"/>
                  <a:gd name="T4" fmla="*/ 5 w 28"/>
                  <a:gd name="T5" fmla="*/ 4 h 49"/>
                  <a:gd name="T6" fmla="*/ 6 w 28"/>
                  <a:gd name="T7" fmla="*/ 2 h 49"/>
                  <a:gd name="T8" fmla="*/ 8 w 28"/>
                  <a:gd name="T9" fmla="*/ 1 h 49"/>
                  <a:gd name="T10" fmla="*/ 9 w 28"/>
                  <a:gd name="T11" fmla="*/ 0 h 49"/>
                  <a:gd name="T12" fmla="*/ 21 w 28"/>
                  <a:gd name="T13" fmla="*/ 0 h 49"/>
                  <a:gd name="T14" fmla="*/ 21 w 28"/>
                  <a:gd name="T15" fmla="*/ 40 h 49"/>
                  <a:gd name="T16" fmla="*/ 22 w 28"/>
                  <a:gd name="T17" fmla="*/ 42 h 49"/>
                  <a:gd name="T18" fmla="*/ 23 w 28"/>
                  <a:gd name="T19" fmla="*/ 44 h 49"/>
                  <a:gd name="T20" fmla="*/ 25 w 28"/>
                  <a:gd name="T21" fmla="*/ 45 h 49"/>
                  <a:gd name="T22" fmla="*/ 27 w 28"/>
                  <a:gd name="T23" fmla="*/ 45 h 49"/>
                  <a:gd name="T24" fmla="*/ 27 w 28"/>
                  <a:gd name="T25" fmla="*/ 48 h 49"/>
                  <a:gd name="T26" fmla="*/ 0 w 28"/>
                  <a:gd name="T27" fmla="*/ 48 h 49"/>
                  <a:gd name="T28" fmla="*/ 0 w 28"/>
                  <a:gd name="T29" fmla="*/ 45 h 49"/>
                  <a:gd name="T30" fmla="*/ 1 w 28"/>
                  <a:gd name="T31" fmla="*/ 45 h 49"/>
                  <a:gd name="T32" fmla="*/ 4 w 28"/>
                  <a:gd name="T33" fmla="*/ 44 h 49"/>
                  <a:gd name="T34" fmla="*/ 5 w 28"/>
                  <a:gd name="T35" fmla="*/ 42 h 49"/>
                  <a:gd name="T36" fmla="*/ 5 w 28"/>
                  <a:gd name="T37" fmla="*/ 40 h 49"/>
                  <a:gd name="T38" fmla="*/ 5 w 28"/>
                  <a:gd name="T39" fmla="*/ 10 h 49"/>
                  <a:gd name="T40" fmla="*/ 5 w 28"/>
                  <a:gd name="T41" fmla="*/ 8 h 49"/>
                  <a:gd name="T42" fmla="*/ 4 w 28"/>
                  <a:gd name="T43" fmla="*/ 7 h 49"/>
                  <a:gd name="T44" fmla="*/ 2 w 28"/>
                  <a:gd name="T45" fmla="*/ 6 h 49"/>
                  <a:gd name="T46" fmla="*/ 1 w 28"/>
                  <a:gd name="T47" fmla="*/ 6 h 49"/>
                  <a:gd name="T48" fmla="*/ 1 w 28"/>
                  <a:gd name="T49" fmla="*/ 4 h 4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8"/>
                  <a:gd name="T76" fmla="*/ 0 h 49"/>
                  <a:gd name="T77" fmla="*/ 28 w 28"/>
                  <a:gd name="T78" fmla="*/ 49 h 4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8" h="49">
                    <a:moveTo>
                      <a:pt x="1" y="4"/>
                    </a:moveTo>
                    <a:lnTo>
                      <a:pt x="2" y="4"/>
                    </a:lnTo>
                    <a:lnTo>
                      <a:pt x="5" y="4"/>
                    </a:lnTo>
                    <a:lnTo>
                      <a:pt x="6" y="2"/>
                    </a:lnTo>
                    <a:lnTo>
                      <a:pt x="8" y="1"/>
                    </a:lnTo>
                    <a:lnTo>
                      <a:pt x="9" y="0"/>
                    </a:lnTo>
                    <a:lnTo>
                      <a:pt x="21" y="0"/>
                    </a:lnTo>
                    <a:lnTo>
                      <a:pt x="21" y="40"/>
                    </a:lnTo>
                    <a:lnTo>
                      <a:pt x="22" y="42"/>
                    </a:lnTo>
                    <a:lnTo>
                      <a:pt x="23" y="44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7" y="48"/>
                    </a:lnTo>
                    <a:lnTo>
                      <a:pt x="0" y="48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4" y="44"/>
                    </a:lnTo>
                    <a:lnTo>
                      <a:pt x="5" y="42"/>
                    </a:lnTo>
                    <a:lnTo>
                      <a:pt x="5" y="40"/>
                    </a:lnTo>
                    <a:lnTo>
                      <a:pt x="5" y="10"/>
                    </a:lnTo>
                    <a:lnTo>
                      <a:pt x="5" y="8"/>
                    </a:lnTo>
                    <a:lnTo>
                      <a:pt x="4" y="7"/>
                    </a:lnTo>
                    <a:lnTo>
                      <a:pt x="2" y="6"/>
                    </a:lnTo>
                    <a:lnTo>
                      <a:pt x="1" y="6"/>
                    </a:lnTo>
                    <a:lnTo>
                      <a:pt x="1" y="4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32" name="Oval 166"/>
            <p:cNvSpPr>
              <a:spLocks noChangeArrowheads="1"/>
            </p:cNvSpPr>
            <p:nvPr/>
          </p:nvSpPr>
          <p:spPr bwMode="auto">
            <a:xfrm>
              <a:off x="500" y="2577"/>
              <a:ext cx="30" cy="49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33" name="Oval 167"/>
            <p:cNvSpPr>
              <a:spLocks noChangeArrowheads="1"/>
            </p:cNvSpPr>
            <p:nvPr/>
          </p:nvSpPr>
          <p:spPr bwMode="auto">
            <a:xfrm>
              <a:off x="506" y="2584"/>
              <a:ext cx="19" cy="35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34" name="Freeform 168"/>
            <p:cNvSpPr>
              <a:spLocks/>
            </p:cNvSpPr>
            <p:nvPr/>
          </p:nvSpPr>
          <p:spPr bwMode="auto">
            <a:xfrm>
              <a:off x="511" y="2590"/>
              <a:ext cx="18" cy="32"/>
            </a:xfrm>
            <a:custGeom>
              <a:avLst/>
              <a:gdLst>
                <a:gd name="T0" fmla="*/ 0 w 18"/>
                <a:gd name="T1" fmla="*/ 4 h 32"/>
                <a:gd name="T2" fmla="*/ 2 w 18"/>
                <a:gd name="T3" fmla="*/ 4 h 32"/>
                <a:gd name="T4" fmla="*/ 3 w 18"/>
                <a:gd name="T5" fmla="*/ 3 h 32"/>
                <a:gd name="T6" fmla="*/ 4 w 18"/>
                <a:gd name="T7" fmla="*/ 2 h 32"/>
                <a:gd name="T8" fmla="*/ 5 w 18"/>
                <a:gd name="T9" fmla="*/ 1 h 32"/>
                <a:gd name="T10" fmla="*/ 5 w 18"/>
                <a:gd name="T11" fmla="*/ 0 h 32"/>
                <a:gd name="T12" fmla="*/ 13 w 18"/>
                <a:gd name="T13" fmla="*/ 0 h 32"/>
                <a:gd name="T14" fmla="*/ 13 w 18"/>
                <a:gd name="T15" fmla="*/ 26 h 32"/>
                <a:gd name="T16" fmla="*/ 14 w 18"/>
                <a:gd name="T17" fmla="*/ 27 h 32"/>
                <a:gd name="T18" fmla="*/ 14 w 18"/>
                <a:gd name="T19" fmla="*/ 29 h 32"/>
                <a:gd name="T20" fmla="*/ 16 w 18"/>
                <a:gd name="T21" fmla="*/ 29 h 32"/>
                <a:gd name="T22" fmla="*/ 17 w 18"/>
                <a:gd name="T23" fmla="*/ 29 h 32"/>
                <a:gd name="T24" fmla="*/ 17 w 18"/>
                <a:gd name="T25" fmla="*/ 31 h 32"/>
                <a:gd name="T26" fmla="*/ 0 w 18"/>
                <a:gd name="T27" fmla="*/ 31 h 32"/>
                <a:gd name="T28" fmla="*/ 0 w 18"/>
                <a:gd name="T29" fmla="*/ 29 h 32"/>
                <a:gd name="T30" fmla="*/ 1 w 18"/>
                <a:gd name="T31" fmla="*/ 29 h 32"/>
                <a:gd name="T32" fmla="*/ 2 w 18"/>
                <a:gd name="T33" fmla="*/ 29 h 32"/>
                <a:gd name="T34" fmla="*/ 3 w 18"/>
                <a:gd name="T35" fmla="*/ 27 h 32"/>
                <a:gd name="T36" fmla="*/ 3 w 18"/>
                <a:gd name="T37" fmla="*/ 26 h 32"/>
                <a:gd name="T38" fmla="*/ 3 w 18"/>
                <a:gd name="T39" fmla="*/ 7 h 32"/>
                <a:gd name="T40" fmla="*/ 3 w 18"/>
                <a:gd name="T41" fmla="*/ 6 h 32"/>
                <a:gd name="T42" fmla="*/ 2 w 18"/>
                <a:gd name="T43" fmla="*/ 5 h 32"/>
                <a:gd name="T44" fmla="*/ 1 w 18"/>
                <a:gd name="T45" fmla="*/ 4 h 32"/>
                <a:gd name="T46" fmla="*/ 0 w 18"/>
                <a:gd name="T47" fmla="*/ 4 h 3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8"/>
                <a:gd name="T73" fmla="*/ 0 h 32"/>
                <a:gd name="T74" fmla="*/ 18 w 18"/>
                <a:gd name="T75" fmla="*/ 32 h 3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8" h="32">
                  <a:moveTo>
                    <a:pt x="0" y="4"/>
                  </a:moveTo>
                  <a:lnTo>
                    <a:pt x="2" y="4"/>
                  </a:lnTo>
                  <a:lnTo>
                    <a:pt x="3" y="3"/>
                  </a:lnTo>
                  <a:lnTo>
                    <a:pt x="4" y="2"/>
                  </a:lnTo>
                  <a:lnTo>
                    <a:pt x="5" y="1"/>
                  </a:lnTo>
                  <a:lnTo>
                    <a:pt x="5" y="0"/>
                  </a:lnTo>
                  <a:lnTo>
                    <a:pt x="13" y="0"/>
                  </a:lnTo>
                  <a:lnTo>
                    <a:pt x="13" y="26"/>
                  </a:lnTo>
                  <a:lnTo>
                    <a:pt x="14" y="27"/>
                  </a:lnTo>
                  <a:lnTo>
                    <a:pt x="14" y="29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31"/>
                  </a:lnTo>
                  <a:lnTo>
                    <a:pt x="0" y="31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2" y="29"/>
                  </a:lnTo>
                  <a:lnTo>
                    <a:pt x="3" y="27"/>
                  </a:lnTo>
                  <a:lnTo>
                    <a:pt x="3" y="26"/>
                  </a:lnTo>
                  <a:lnTo>
                    <a:pt x="3" y="7"/>
                  </a:lnTo>
                  <a:lnTo>
                    <a:pt x="3" y="6"/>
                  </a:lnTo>
                  <a:lnTo>
                    <a:pt x="2" y="5"/>
                  </a:lnTo>
                  <a:lnTo>
                    <a:pt x="1" y="4"/>
                  </a:lnTo>
                  <a:lnTo>
                    <a:pt x="0" y="4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435" name="Oval 169"/>
            <p:cNvSpPr>
              <a:spLocks noChangeArrowheads="1"/>
            </p:cNvSpPr>
            <p:nvPr/>
          </p:nvSpPr>
          <p:spPr bwMode="auto">
            <a:xfrm>
              <a:off x="942" y="2579"/>
              <a:ext cx="30" cy="48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36" name="Oval 170"/>
            <p:cNvSpPr>
              <a:spLocks noChangeArrowheads="1"/>
            </p:cNvSpPr>
            <p:nvPr/>
          </p:nvSpPr>
          <p:spPr bwMode="auto">
            <a:xfrm>
              <a:off x="947" y="2586"/>
              <a:ext cx="20" cy="34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37" name="Freeform 171"/>
            <p:cNvSpPr>
              <a:spLocks/>
            </p:cNvSpPr>
            <p:nvPr/>
          </p:nvSpPr>
          <p:spPr bwMode="auto">
            <a:xfrm>
              <a:off x="952" y="2592"/>
              <a:ext cx="18" cy="31"/>
            </a:xfrm>
            <a:custGeom>
              <a:avLst/>
              <a:gdLst>
                <a:gd name="T0" fmla="*/ 1 w 18"/>
                <a:gd name="T1" fmla="*/ 3 h 31"/>
                <a:gd name="T2" fmla="*/ 2 w 18"/>
                <a:gd name="T3" fmla="*/ 3 h 31"/>
                <a:gd name="T4" fmla="*/ 3 w 18"/>
                <a:gd name="T5" fmla="*/ 2 h 31"/>
                <a:gd name="T6" fmla="*/ 5 w 18"/>
                <a:gd name="T7" fmla="*/ 1 h 31"/>
                <a:gd name="T8" fmla="*/ 6 w 18"/>
                <a:gd name="T9" fmla="*/ 0 h 31"/>
                <a:gd name="T10" fmla="*/ 14 w 18"/>
                <a:gd name="T11" fmla="*/ 0 h 31"/>
                <a:gd name="T12" fmla="*/ 14 w 18"/>
                <a:gd name="T13" fmla="*/ 25 h 31"/>
                <a:gd name="T14" fmla="*/ 14 w 18"/>
                <a:gd name="T15" fmla="*/ 27 h 31"/>
                <a:gd name="T16" fmla="*/ 15 w 18"/>
                <a:gd name="T17" fmla="*/ 28 h 31"/>
                <a:gd name="T18" fmla="*/ 17 w 18"/>
                <a:gd name="T19" fmla="*/ 29 h 31"/>
                <a:gd name="T20" fmla="*/ 17 w 18"/>
                <a:gd name="T21" fmla="*/ 30 h 31"/>
                <a:gd name="T22" fmla="*/ 0 w 18"/>
                <a:gd name="T23" fmla="*/ 30 h 31"/>
                <a:gd name="T24" fmla="*/ 0 w 18"/>
                <a:gd name="T25" fmla="*/ 29 h 31"/>
                <a:gd name="T26" fmla="*/ 1 w 18"/>
                <a:gd name="T27" fmla="*/ 29 h 31"/>
                <a:gd name="T28" fmla="*/ 3 w 18"/>
                <a:gd name="T29" fmla="*/ 28 h 31"/>
                <a:gd name="T30" fmla="*/ 3 w 18"/>
                <a:gd name="T31" fmla="*/ 27 h 31"/>
                <a:gd name="T32" fmla="*/ 4 w 18"/>
                <a:gd name="T33" fmla="*/ 25 h 31"/>
                <a:gd name="T34" fmla="*/ 4 w 18"/>
                <a:gd name="T35" fmla="*/ 6 h 31"/>
                <a:gd name="T36" fmla="*/ 3 w 18"/>
                <a:gd name="T37" fmla="*/ 5 h 31"/>
                <a:gd name="T38" fmla="*/ 3 w 18"/>
                <a:gd name="T39" fmla="*/ 4 h 31"/>
                <a:gd name="T40" fmla="*/ 2 w 18"/>
                <a:gd name="T41" fmla="*/ 4 h 31"/>
                <a:gd name="T42" fmla="*/ 1 w 18"/>
                <a:gd name="T43" fmla="*/ 4 h 31"/>
                <a:gd name="T44" fmla="*/ 1 w 18"/>
                <a:gd name="T45" fmla="*/ 3 h 3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"/>
                <a:gd name="T70" fmla="*/ 0 h 31"/>
                <a:gd name="T71" fmla="*/ 18 w 18"/>
                <a:gd name="T72" fmla="*/ 31 h 3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" h="31">
                  <a:moveTo>
                    <a:pt x="1" y="3"/>
                  </a:moveTo>
                  <a:lnTo>
                    <a:pt x="2" y="3"/>
                  </a:lnTo>
                  <a:lnTo>
                    <a:pt x="3" y="2"/>
                  </a:lnTo>
                  <a:lnTo>
                    <a:pt x="5" y="1"/>
                  </a:lnTo>
                  <a:lnTo>
                    <a:pt x="6" y="0"/>
                  </a:lnTo>
                  <a:lnTo>
                    <a:pt x="14" y="0"/>
                  </a:lnTo>
                  <a:lnTo>
                    <a:pt x="14" y="25"/>
                  </a:lnTo>
                  <a:lnTo>
                    <a:pt x="14" y="27"/>
                  </a:lnTo>
                  <a:lnTo>
                    <a:pt x="15" y="28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3" y="28"/>
                  </a:lnTo>
                  <a:lnTo>
                    <a:pt x="3" y="27"/>
                  </a:lnTo>
                  <a:lnTo>
                    <a:pt x="4" y="25"/>
                  </a:lnTo>
                  <a:lnTo>
                    <a:pt x="4" y="6"/>
                  </a:lnTo>
                  <a:lnTo>
                    <a:pt x="3" y="5"/>
                  </a:lnTo>
                  <a:lnTo>
                    <a:pt x="3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3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438" name="Group 172"/>
            <p:cNvGrpSpPr>
              <a:grpSpLocks/>
            </p:cNvGrpSpPr>
            <p:nvPr/>
          </p:nvGrpSpPr>
          <p:grpSpPr bwMode="auto">
            <a:xfrm>
              <a:off x="590" y="2494"/>
              <a:ext cx="39" cy="48"/>
              <a:chOff x="590" y="2494"/>
              <a:chExt cx="39" cy="48"/>
            </a:xfrm>
          </p:grpSpPr>
          <p:sp>
            <p:nvSpPr>
              <p:cNvPr id="101719" name="Oval 173"/>
              <p:cNvSpPr>
                <a:spLocks noChangeArrowheads="1"/>
              </p:cNvSpPr>
              <p:nvPr/>
            </p:nvSpPr>
            <p:spPr bwMode="auto">
              <a:xfrm>
                <a:off x="590" y="2494"/>
                <a:ext cx="39" cy="48"/>
              </a:xfrm>
              <a:prstGeom prst="ellipse">
                <a:avLst/>
              </a:prstGeom>
              <a:solidFill>
                <a:srgbClr val="3F5F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20" name="Oval 174"/>
              <p:cNvSpPr>
                <a:spLocks noChangeArrowheads="1"/>
              </p:cNvSpPr>
              <p:nvPr/>
            </p:nvSpPr>
            <p:spPr bwMode="auto">
              <a:xfrm>
                <a:off x="603" y="2509"/>
                <a:ext cx="13" cy="19"/>
              </a:xfrm>
              <a:prstGeom prst="ellipse">
                <a:avLst/>
              </a:prstGeom>
              <a:solidFill>
                <a:srgbClr val="9FFF9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39" name="Group 175"/>
            <p:cNvGrpSpPr>
              <a:grpSpLocks/>
            </p:cNvGrpSpPr>
            <p:nvPr/>
          </p:nvGrpSpPr>
          <p:grpSpPr bwMode="auto">
            <a:xfrm>
              <a:off x="840" y="2501"/>
              <a:ext cx="39" cy="48"/>
              <a:chOff x="840" y="2501"/>
              <a:chExt cx="39" cy="48"/>
            </a:xfrm>
          </p:grpSpPr>
          <p:sp>
            <p:nvSpPr>
              <p:cNvPr id="101717" name="Oval 176"/>
              <p:cNvSpPr>
                <a:spLocks noChangeArrowheads="1"/>
              </p:cNvSpPr>
              <p:nvPr/>
            </p:nvSpPr>
            <p:spPr bwMode="auto">
              <a:xfrm>
                <a:off x="840" y="2501"/>
                <a:ext cx="39" cy="48"/>
              </a:xfrm>
              <a:prstGeom prst="ellipse">
                <a:avLst/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718" name="Oval 177"/>
              <p:cNvSpPr>
                <a:spLocks noChangeArrowheads="1"/>
              </p:cNvSpPr>
              <p:nvPr/>
            </p:nvSpPr>
            <p:spPr bwMode="auto">
              <a:xfrm>
                <a:off x="853" y="2516"/>
                <a:ext cx="13" cy="19"/>
              </a:xfrm>
              <a:prstGeom prst="ellipse">
                <a:avLst/>
              </a:prstGeom>
              <a:solidFill>
                <a:srgbClr val="BFFFB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40" name="Group 178"/>
            <p:cNvGrpSpPr>
              <a:grpSpLocks/>
            </p:cNvGrpSpPr>
            <p:nvPr/>
          </p:nvGrpSpPr>
          <p:grpSpPr bwMode="auto">
            <a:xfrm>
              <a:off x="645" y="2612"/>
              <a:ext cx="179" cy="17"/>
              <a:chOff x="645" y="2612"/>
              <a:chExt cx="179" cy="17"/>
            </a:xfrm>
          </p:grpSpPr>
          <p:grpSp>
            <p:nvGrpSpPr>
              <p:cNvPr id="101696" name="Group 179"/>
              <p:cNvGrpSpPr>
                <a:grpSpLocks/>
              </p:cNvGrpSpPr>
              <p:nvPr/>
            </p:nvGrpSpPr>
            <p:grpSpPr bwMode="auto">
              <a:xfrm>
                <a:off x="812" y="2612"/>
                <a:ext cx="12" cy="16"/>
                <a:chOff x="812" y="2612"/>
                <a:chExt cx="12" cy="16"/>
              </a:xfrm>
            </p:grpSpPr>
            <p:sp>
              <p:nvSpPr>
                <p:cNvPr id="101715" name="Freeform 180"/>
                <p:cNvSpPr>
                  <a:spLocks/>
                </p:cNvSpPr>
                <p:nvPr/>
              </p:nvSpPr>
              <p:spPr bwMode="auto">
                <a:xfrm>
                  <a:off x="812" y="2612"/>
                  <a:ext cx="12" cy="16"/>
                </a:xfrm>
                <a:custGeom>
                  <a:avLst/>
                  <a:gdLst>
                    <a:gd name="T0" fmla="*/ 0 w 12"/>
                    <a:gd name="T1" fmla="*/ 0 h 16"/>
                    <a:gd name="T2" fmla="*/ 8 w 12"/>
                    <a:gd name="T3" fmla="*/ 0 h 16"/>
                    <a:gd name="T4" fmla="*/ 9 w 12"/>
                    <a:gd name="T5" fmla="*/ 1 h 16"/>
                    <a:gd name="T6" fmla="*/ 9 w 12"/>
                    <a:gd name="T7" fmla="*/ 2 h 16"/>
                    <a:gd name="T8" fmla="*/ 10 w 12"/>
                    <a:gd name="T9" fmla="*/ 3 h 16"/>
                    <a:gd name="T10" fmla="*/ 10 w 12"/>
                    <a:gd name="T11" fmla="*/ 6 h 16"/>
                    <a:gd name="T12" fmla="*/ 9 w 12"/>
                    <a:gd name="T13" fmla="*/ 7 h 16"/>
                    <a:gd name="T14" fmla="*/ 9 w 12"/>
                    <a:gd name="T15" fmla="*/ 8 h 16"/>
                    <a:gd name="T16" fmla="*/ 8 w 12"/>
                    <a:gd name="T17" fmla="*/ 8 h 16"/>
                    <a:gd name="T18" fmla="*/ 9 w 12"/>
                    <a:gd name="T19" fmla="*/ 9 h 16"/>
                    <a:gd name="T20" fmla="*/ 9 w 12"/>
                    <a:gd name="T21" fmla="*/ 10 h 16"/>
                    <a:gd name="T22" fmla="*/ 10 w 12"/>
                    <a:gd name="T23" fmla="*/ 11 h 16"/>
                    <a:gd name="T24" fmla="*/ 10 w 12"/>
                    <a:gd name="T25" fmla="*/ 12 h 16"/>
                    <a:gd name="T26" fmla="*/ 10 w 12"/>
                    <a:gd name="T27" fmla="*/ 14 h 16"/>
                    <a:gd name="T28" fmla="*/ 11 w 12"/>
                    <a:gd name="T29" fmla="*/ 14 h 16"/>
                    <a:gd name="T30" fmla="*/ 11 w 12"/>
                    <a:gd name="T31" fmla="*/ 15 h 16"/>
                    <a:gd name="T32" fmla="*/ 7 w 12"/>
                    <a:gd name="T33" fmla="*/ 15 h 16"/>
                    <a:gd name="T34" fmla="*/ 7 w 12"/>
                    <a:gd name="T35" fmla="*/ 14 h 16"/>
                    <a:gd name="T36" fmla="*/ 8 w 12"/>
                    <a:gd name="T37" fmla="*/ 14 h 16"/>
                    <a:gd name="T38" fmla="*/ 8 w 12"/>
                    <a:gd name="T39" fmla="*/ 12 h 16"/>
                    <a:gd name="T40" fmla="*/ 7 w 12"/>
                    <a:gd name="T41" fmla="*/ 11 h 16"/>
                    <a:gd name="T42" fmla="*/ 6 w 12"/>
                    <a:gd name="T43" fmla="*/ 10 h 16"/>
                    <a:gd name="T44" fmla="*/ 6 w 12"/>
                    <a:gd name="T45" fmla="*/ 9 h 16"/>
                    <a:gd name="T46" fmla="*/ 5 w 12"/>
                    <a:gd name="T47" fmla="*/ 8 h 16"/>
                    <a:gd name="T48" fmla="*/ 5 w 12"/>
                    <a:gd name="T49" fmla="*/ 14 h 16"/>
                    <a:gd name="T50" fmla="*/ 6 w 12"/>
                    <a:gd name="T51" fmla="*/ 14 h 16"/>
                    <a:gd name="T52" fmla="*/ 6 w 12"/>
                    <a:gd name="T53" fmla="*/ 15 h 16"/>
                    <a:gd name="T54" fmla="*/ 0 w 12"/>
                    <a:gd name="T55" fmla="*/ 15 h 16"/>
                    <a:gd name="T56" fmla="*/ 0 w 12"/>
                    <a:gd name="T57" fmla="*/ 14 h 16"/>
                    <a:gd name="T58" fmla="*/ 1 w 12"/>
                    <a:gd name="T59" fmla="*/ 14 h 16"/>
                    <a:gd name="T60" fmla="*/ 1 w 12"/>
                    <a:gd name="T61" fmla="*/ 1 h 16"/>
                    <a:gd name="T62" fmla="*/ 0 w 12"/>
                    <a:gd name="T63" fmla="*/ 1 h 16"/>
                    <a:gd name="T64" fmla="*/ 0 w 12"/>
                    <a:gd name="T65" fmla="*/ 0 h 1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"/>
                    <a:gd name="T100" fmla="*/ 0 h 16"/>
                    <a:gd name="T101" fmla="*/ 12 w 12"/>
                    <a:gd name="T102" fmla="*/ 16 h 1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" h="16">
                      <a:moveTo>
                        <a:pt x="0" y="0"/>
                      </a:moveTo>
                      <a:lnTo>
                        <a:pt x="8" y="0"/>
                      </a:lnTo>
                      <a:lnTo>
                        <a:pt x="9" y="1"/>
                      </a:lnTo>
                      <a:lnTo>
                        <a:pt x="9" y="2"/>
                      </a:lnTo>
                      <a:lnTo>
                        <a:pt x="10" y="3"/>
                      </a:lnTo>
                      <a:lnTo>
                        <a:pt x="10" y="6"/>
                      </a:lnTo>
                      <a:lnTo>
                        <a:pt x="9" y="7"/>
                      </a:lnTo>
                      <a:lnTo>
                        <a:pt x="9" y="8"/>
                      </a:lnTo>
                      <a:lnTo>
                        <a:pt x="8" y="8"/>
                      </a:lnTo>
                      <a:lnTo>
                        <a:pt x="9" y="9"/>
                      </a:lnTo>
                      <a:lnTo>
                        <a:pt x="9" y="10"/>
                      </a:lnTo>
                      <a:lnTo>
                        <a:pt x="10" y="11"/>
                      </a:lnTo>
                      <a:lnTo>
                        <a:pt x="10" y="12"/>
                      </a:lnTo>
                      <a:lnTo>
                        <a:pt x="10" y="14"/>
                      </a:lnTo>
                      <a:lnTo>
                        <a:pt x="11" y="14"/>
                      </a:lnTo>
                      <a:lnTo>
                        <a:pt x="11" y="15"/>
                      </a:lnTo>
                      <a:lnTo>
                        <a:pt x="7" y="15"/>
                      </a:lnTo>
                      <a:lnTo>
                        <a:pt x="7" y="14"/>
                      </a:lnTo>
                      <a:lnTo>
                        <a:pt x="8" y="14"/>
                      </a:lnTo>
                      <a:lnTo>
                        <a:pt x="8" y="12"/>
                      </a:lnTo>
                      <a:lnTo>
                        <a:pt x="7" y="11"/>
                      </a:lnTo>
                      <a:lnTo>
                        <a:pt x="6" y="10"/>
                      </a:lnTo>
                      <a:lnTo>
                        <a:pt x="6" y="9"/>
                      </a:lnTo>
                      <a:lnTo>
                        <a:pt x="5" y="8"/>
                      </a:lnTo>
                      <a:lnTo>
                        <a:pt x="5" y="14"/>
                      </a:lnTo>
                      <a:lnTo>
                        <a:pt x="6" y="14"/>
                      </a:lnTo>
                      <a:lnTo>
                        <a:pt x="6" y="15"/>
                      </a:lnTo>
                      <a:lnTo>
                        <a:pt x="0" y="15"/>
                      </a:lnTo>
                      <a:lnTo>
                        <a:pt x="0" y="14"/>
                      </a:lnTo>
                      <a:lnTo>
                        <a:pt x="1" y="14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16" name="Freeform 181"/>
                <p:cNvSpPr>
                  <a:spLocks/>
                </p:cNvSpPr>
                <p:nvPr/>
              </p:nvSpPr>
              <p:spPr bwMode="auto">
                <a:xfrm>
                  <a:off x="815" y="2614"/>
                  <a:ext cx="6" cy="3"/>
                </a:xfrm>
                <a:custGeom>
                  <a:avLst/>
                  <a:gdLst>
                    <a:gd name="T0" fmla="*/ 5 w 6"/>
                    <a:gd name="T1" fmla="*/ 2 h 3"/>
                    <a:gd name="T2" fmla="*/ 5 w 6"/>
                    <a:gd name="T3" fmla="*/ 0 h 3"/>
                    <a:gd name="T4" fmla="*/ 2 w 6"/>
                    <a:gd name="T5" fmla="*/ 0 h 3"/>
                    <a:gd name="T6" fmla="*/ 0 w 6"/>
                    <a:gd name="T7" fmla="*/ 0 h 3"/>
                    <a:gd name="T8" fmla="*/ 0 w 6"/>
                    <a:gd name="T9" fmla="*/ 1 h 3"/>
                    <a:gd name="T10" fmla="*/ 0 w 6"/>
                    <a:gd name="T11" fmla="*/ 2 h 3"/>
                    <a:gd name="T12" fmla="*/ 2 w 6"/>
                    <a:gd name="T13" fmla="*/ 2 h 3"/>
                    <a:gd name="T14" fmla="*/ 5 w 6"/>
                    <a:gd name="T15" fmla="*/ 2 h 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"/>
                    <a:gd name="T25" fmla="*/ 0 h 3"/>
                    <a:gd name="T26" fmla="*/ 6 w 6"/>
                    <a:gd name="T27" fmla="*/ 3 h 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" h="3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97" name="Group 182"/>
              <p:cNvGrpSpPr>
                <a:grpSpLocks/>
              </p:cNvGrpSpPr>
              <p:nvPr/>
            </p:nvGrpSpPr>
            <p:grpSpPr bwMode="auto">
              <a:xfrm>
                <a:off x="645" y="2612"/>
                <a:ext cx="11" cy="17"/>
                <a:chOff x="645" y="2612"/>
                <a:chExt cx="11" cy="17"/>
              </a:xfrm>
            </p:grpSpPr>
            <p:sp>
              <p:nvSpPr>
                <p:cNvPr id="101713" name="Freeform 183"/>
                <p:cNvSpPr>
                  <a:spLocks/>
                </p:cNvSpPr>
                <p:nvPr/>
              </p:nvSpPr>
              <p:spPr bwMode="auto">
                <a:xfrm>
                  <a:off x="645" y="2612"/>
                  <a:ext cx="11" cy="17"/>
                </a:xfrm>
                <a:custGeom>
                  <a:avLst/>
                  <a:gdLst>
                    <a:gd name="T0" fmla="*/ 3 w 11"/>
                    <a:gd name="T1" fmla="*/ 0 h 17"/>
                    <a:gd name="T2" fmla="*/ 7 w 11"/>
                    <a:gd name="T3" fmla="*/ 0 h 17"/>
                    <a:gd name="T4" fmla="*/ 8 w 11"/>
                    <a:gd name="T5" fmla="*/ 1 h 17"/>
                    <a:gd name="T6" fmla="*/ 9 w 11"/>
                    <a:gd name="T7" fmla="*/ 3 h 17"/>
                    <a:gd name="T8" fmla="*/ 10 w 11"/>
                    <a:gd name="T9" fmla="*/ 4 h 17"/>
                    <a:gd name="T10" fmla="*/ 10 w 11"/>
                    <a:gd name="T11" fmla="*/ 7 h 17"/>
                    <a:gd name="T12" fmla="*/ 10 w 11"/>
                    <a:gd name="T13" fmla="*/ 9 h 17"/>
                    <a:gd name="T14" fmla="*/ 10 w 11"/>
                    <a:gd name="T15" fmla="*/ 11 h 17"/>
                    <a:gd name="T16" fmla="*/ 9 w 11"/>
                    <a:gd name="T17" fmla="*/ 13 h 17"/>
                    <a:gd name="T18" fmla="*/ 7 w 11"/>
                    <a:gd name="T19" fmla="*/ 15 h 17"/>
                    <a:gd name="T20" fmla="*/ 7 w 11"/>
                    <a:gd name="T21" fmla="*/ 16 h 17"/>
                    <a:gd name="T22" fmla="*/ 3 w 11"/>
                    <a:gd name="T23" fmla="*/ 16 h 17"/>
                    <a:gd name="T24" fmla="*/ 2 w 11"/>
                    <a:gd name="T25" fmla="*/ 15 h 17"/>
                    <a:gd name="T26" fmla="*/ 1 w 11"/>
                    <a:gd name="T27" fmla="*/ 14 h 17"/>
                    <a:gd name="T28" fmla="*/ 0 w 11"/>
                    <a:gd name="T29" fmla="*/ 12 h 17"/>
                    <a:gd name="T30" fmla="*/ 0 w 11"/>
                    <a:gd name="T31" fmla="*/ 10 h 17"/>
                    <a:gd name="T32" fmla="*/ 0 w 11"/>
                    <a:gd name="T33" fmla="*/ 7 h 17"/>
                    <a:gd name="T34" fmla="*/ 0 w 11"/>
                    <a:gd name="T35" fmla="*/ 4 h 17"/>
                    <a:gd name="T36" fmla="*/ 1 w 11"/>
                    <a:gd name="T37" fmla="*/ 3 h 17"/>
                    <a:gd name="T38" fmla="*/ 2 w 11"/>
                    <a:gd name="T39" fmla="*/ 1 h 17"/>
                    <a:gd name="T40" fmla="*/ 3 w 11"/>
                    <a:gd name="T41" fmla="*/ 0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1"/>
                    <a:gd name="T64" fmla="*/ 0 h 17"/>
                    <a:gd name="T65" fmla="*/ 11 w 11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1" h="17">
                      <a:moveTo>
                        <a:pt x="3" y="0"/>
                      </a:moveTo>
                      <a:lnTo>
                        <a:pt x="7" y="0"/>
                      </a:lnTo>
                      <a:lnTo>
                        <a:pt x="8" y="1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0" y="7"/>
                      </a:lnTo>
                      <a:lnTo>
                        <a:pt x="10" y="9"/>
                      </a:lnTo>
                      <a:lnTo>
                        <a:pt x="10" y="11"/>
                      </a:lnTo>
                      <a:lnTo>
                        <a:pt x="9" y="13"/>
                      </a:lnTo>
                      <a:lnTo>
                        <a:pt x="7" y="15"/>
                      </a:lnTo>
                      <a:lnTo>
                        <a:pt x="7" y="16"/>
                      </a:lnTo>
                      <a:lnTo>
                        <a:pt x="3" y="16"/>
                      </a:lnTo>
                      <a:lnTo>
                        <a:pt x="2" y="15"/>
                      </a:lnTo>
                      <a:lnTo>
                        <a:pt x="1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1" y="3"/>
                      </a:lnTo>
                      <a:lnTo>
                        <a:pt x="2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14" name="Freeform 184"/>
                <p:cNvSpPr>
                  <a:spLocks/>
                </p:cNvSpPr>
                <p:nvPr/>
              </p:nvSpPr>
              <p:spPr bwMode="auto">
                <a:xfrm>
                  <a:off x="648" y="2615"/>
                  <a:ext cx="4" cy="11"/>
                </a:xfrm>
                <a:custGeom>
                  <a:avLst/>
                  <a:gdLst>
                    <a:gd name="T0" fmla="*/ 2 w 4"/>
                    <a:gd name="T1" fmla="*/ 0 h 11"/>
                    <a:gd name="T2" fmla="*/ 2 w 4"/>
                    <a:gd name="T3" fmla="*/ 1 h 11"/>
                    <a:gd name="T4" fmla="*/ 3 w 4"/>
                    <a:gd name="T5" fmla="*/ 2 h 11"/>
                    <a:gd name="T6" fmla="*/ 3 w 4"/>
                    <a:gd name="T7" fmla="*/ 8 h 11"/>
                    <a:gd name="T8" fmla="*/ 2 w 4"/>
                    <a:gd name="T9" fmla="*/ 9 h 11"/>
                    <a:gd name="T10" fmla="*/ 2 w 4"/>
                    <a:gd name="T11" fmla="*/ 10 h 11"/>
                    <a:gd name="T12" fmla="*/ 1 w 4"/>
                    <a:gd name="T13" fmla="*/ 10 h 11"/>
                    <a:gd name="T14" fmla="*/ 0 w 4"/>
                    <a:gd name="T15" fmla="*/ 9 h 11"/>
                    <a:gd name="T16" fmla="*/ 0 w 4"/>
                    <a:gd name="T17" fmla="*/ 8 h 11"/>
                    <a:gd name="T18" fmla="*/ 0 w 4"/>
                    <a:gd name="T19" fmla="*/ 2 h 11"/>
                    <a:gd name="T20" fmla="*/ 0 w 4"/>
                    <a:gd name="T21" fmla="*/ 1 h 11"/>
                    <a:gd name="T22" fmla="*/ 1 w 4"/>
                    <a:gd name="T23" fmla="*/ 0 h 11"/>
                    <a:gd name="T24" fmla="*/ 2 w 4"/>
                    <a:gd name="T25" fmla="*/ 0 h 1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4"/>
                    <a:gd name="T40" fmla="*/ 0 h 11"/>
                    <a:gd name="T41" fmla="*/ 4 w 4"/>
                    <a:gd name="T42" fmla="*/ 11 h 1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4" h="11">
                      <a:moveTo>
                        <a:pt x="2" y="0"/>
                      </a:moveTo>
                      <a:lnTo>
                        <a:pt x="2" y="1"/>
                      </a:lnTo>
                      <a:lnTo>
                        <a:pt x="3" y="2"/>
                      </a:lnTo>
                      <a:lnTo>
                        <a:pt x="3" y="8"/>
                      </a:lnTo>
                      <a:lnTo>
                        <a:pt x="2" y="9"/>
                      </a:lnTo>
                      <a:lnTo>
                        <a:pt x="2" y="10"/>
                      </a:lnTo>
                      <a:lnTo>
                        <a:pt x="1" y="10"/>
                      </a:ln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98" name="Group 185"/>
              <p:cNvGrpSpPr>
                <a:grpSpLocks/>
              </p:cNvGrpSpPr>
              <p:nvPr/>
            </p:nvGrpSpPr>
            <p:grpSpPr bwMode="auto">
              <a:xfrm>
                <a:off x="664" y="2613"/>
                <a:ext cx="32" cy="16"/>
                <a:chOff x="664" y="2613"/>
                <a:chExt cx="32" cy="16"/>
              </a:xfrm>
            </p:grpSpPr>
            <p:sp>
              <p:nvSpPr>
                <p:cNvPr id="101711" name="Freeform 186"/>
                <p:cNvSpPr>
                  <a:spLocks/>
                </p:cNvSpPr>
                <p:nvPr/>
              </p:nvSpPr>
              <p:spPr bwMode="auto">
                <a:xfrm>
                  <a:off x="664" y="2613"/>
                  <a:ext cx="14" cy="16"/>
                </a:xfrm>
                <a:custGeom>
                  <a:avLst/>
                  <a:gdLst>
                    <a:gd name="T0" fmla="*/ 0 w 14"/>
                    <a:gd name="T1" fmla="*/ 15 h 16"/>
                    <a:gd name="T2" fmla="*/ 3 w 14"/>
                    <a:gd name="T3" fmla="*/ 15 h 16"/>
                    <a:gd name="T4" fmla="*/ 3 w 14"/>
                    <a:gd name="T5" fmla="*/ 14 h 16"/>
                    <a:gd name="T6" fmla="*/ 2 w 14"/>
                    <a:gd name="T7" fmla="*/ 14 h 16"/>
                    <a:gd name="T8" fmla="*/ 2 w 14"/>
                    <a:gd name="T9" fmla="*/ 3 h 16"/>
                    <a:gd name="T10" fmla="*/ 8 w 14"/>
                    <a:gd name="T11" fmla="*/ 15 h 16"/>
                    <a:gd name="T12" fmla="*/ 12 w 14"/>
                    <a:gd name="T13" fmla="*/ 15 h 16"/>
                    <a:gd name="T14" fmla="*/ 12 w 14"/>
                    <a:gd name="T15" fmla="*/ 1 h 16"/>
                    <a:gd name="T16" fmla="*/ 13 w 14"/>
                    <a:gd name="T17" fmla="*/ 1 h 16"/>
                    <a:gd name="T18" fmla="*/ 13 w 14"/>
                    <a:gd name="T19" fmla="*/ 0 h 16"/>
                    <a:gd name="T20" fmla="*/ 9 w 14"/>
                    <a:gd name="T21" fmla="*/ 0 h 16"/>
                    <a:gd name="T22" fmla="*/ 9 w 14"/>
                    <a:gd name="T23" fmla="*/ 1 h 16"/>
                    <a:gd name="T24" fmla="*/ 11 w 14"/>
                    <a:gd name="T25" fmla="*/ 1 h 16"/>
                    <a:gd name="T26" fmla="*/ 11 w 14"/>
                    <a:gd name="T27" fmla="*/ 10 h 16"/>
                    <a:gd name="T28" fmla="*/ 6 w 14"/>
                    <a:gd name="T29" fmla="*/ 1 h 16"/>
                    <a:gd name="T30" fmla="*/ 0 w 14"/>
                    <a:gd name="T31" fmla="*/ 1 h 16"/>
                    <a:gd name="T32" fmla="*/ 1 w 14"/>
                    <a:gd name="T33" fmla="*/ 1 h 16"/>
                    <a:gd name="T34" fmla="*/ 1 w 14"/>
                    <a:gd name="T35" fmla="*/ 14 h 16"/>
                    <a:gd name="T36" fmla="*/ 0 w 14"/>
                    <a:gd name="T37" fmla="*/ 14 h 16"/>
                    <a:gd name="T38" fmla="*/ 0 w 14"/>
                    <a:gd name="T39" fmla="*/ 15 h 1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4"/>
                    <a:gd name="T61" fmla="*/ 0 h 16"/>
                    <a:gd name="T62" fmla="*/ 14 w 14"/>
                    <a:gd name="T63" fmla="*/ 16 h 1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4" h="16">
                      <a:moveTo>
                        <a:pt x="0" y="15"/>
                      </a:moveTo>
                      <a:lnTo>
                        <a:pt x="3" y="15"/>
                      </a:lnTo>
                      <a:lnTo>
                        <a:pt x="3" y="14"/>
                      </a:lnTo>
                      <a:lnTo>
                        <a:pt x="2" y="14"/>
                      </a:lnTo>
                      <a:lnTo>
                        <a:pt x="2" y="3"/>
                      </a:lnTo>
                      <a:lnTo>
                        <a:pt x="8" y="15"/>
                      </a:lnTo>
                      <a:lnTo>
                        <a:pt x="12" y="15"/>
                      </a:lnTo>
                      <a:lnTo>
                        <a:pt x="12" y="1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1" y="1"/>
                      </a:lnTo>
                      <a:lnTo>
                        <a:pt x="11" y="10"/>
                      </a:lnTo>
                      <a:lnTo>
                        <a:pt x="6" y="1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" y="14"/>
                      </a:lnTo>
                      <a:lnTo>
                        <a:pt x="0" y="14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12" name="Freeform 187"/>
                <p:cNvSpPr>
                  <a:spLocks/>
                </p:cNvSpPr>
                <p:nvPr/>
              </p:nvSpPr>
              <p:spPr bwMode="auto">
                <a:xfrm>
                  <a:off x="685" y="2613"/>
                  <a:ext cx="11" cy="16"/>
                </a:xfrm>
                <a:custGeom>
                  <a:avLst/>
                  <a:gdLst>
                    <a:gd name="T0" fmla="*/ 0 w 11"/>
                    <a:gd name="T1" fmla="*/ 0 h 16"/>
                    <a:gd name="T2" fmla="*/ 9 w 11"/>
                    <a:gd name="T3" fmla="*/ 0 h 16"/>
                    <a:gd name="T4" fmla="*/ 9 w 11"/>
                    <a:gd name="T5" fmla="*/ 4 h 16"/>
                    <a:gd name="T6" fmla="*/ 6 w 11"/>
                    <a:gd name="T7" fmla="*/ 1 h 16"/>
                    <a:gd name="T8" fmla="*/ 4 w 11"/>
                    <a:gd name="T9" fmla="*/ 1 h 16"/>
                    <a:gd name="T10" fmla="*/ 4 w 11"/>
                    <a:gd name="T11" fmla="*/ 7 h 16"/>
                    <a:gd name="T12" fmla="*/ 6 w 11"/>
                    <a:gd name="T13" fmla="*/ 7 h 16"/>
                    <a:gd name="T14" fmla="*/ 7 w 11"/>
                    <a:gd name="T15" fmla="*/ 5 h 16"/>
                    <a:gd name="T16" fmla="*/ 7 w 11"/>
                    <a:gd name="T17" fmla="*/ 10 h 16"/>
                    <a:gd name="T18" fmla="*/ 6 w 11"/>
                    <a:gd name="T19" fmla="*/ 8 h 16"/>
                    <a:gd name="T20" fmla="*/ 4 w 11"/>
                    <a:gd name="T21" fmla="*/ 8 h 16"/>
                    <a:gd name="T22" fmla="*/ 4 w 11"/>
                    <a:gd name="T23" fmla="*/ 13 h 16"/>
                    <a:gd name="T24" fmla="*/ 6 w 11"/>
                    <a:gd name="T25" fmla="*/ 13 h 16"/>
                    <a:gd name="T26" fmla="*/ 9 w 11"/>
                    <a:gd name="T27" fmla="*/ 10 h 16"/>
                    <a:gd name="T28" fmla="*/ 10 w 11"/>
                    <a:gd name="T29" fmla="*/ 10 h 16"/>
                    <a:gd name="T30" fmla="*/ 10 w 11"/>
                    <a:gd name="T31" fmla="*/ 15 h 16"/>
                    <a:gd name="T32" fmla="*/ 0 w 11"/>
                    <a:gd name="T33" fmla="*/ 15 h 16"/>
                    <a:gd name="T34" fmla="*/ 0 w 11"/>
                    <a:gd name="T35" fmla="*/ 14 h 16"/>
                    <a:gd name="T36" fmla="*/ 1 w 11"/>
                    <a:gd name="T37" fmla="*/ 14 h 16"/>
                    <a:gd name="T38" fmla="*/ 1 w 11"/>
                    <a:gd name="T39" fmla="*/ 1 h 16"/>
                    <a:gd name="T40" fmla="*/ 0 w 11"/>
                    <a:gd name="T41" fmla="*/ 1 h 16"/>
                    <a:gd name="T42" fmla="*/ 0 w 11"/>
                    <a:gd name="T43" fmla="*/ 0 h 1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1"/>
                    <a:gd name="T67" fmla="*/ 0 h 16"/>
                    <a:gd name="T68" fmla="*/ 11 w 11"/>
                    <a:gd name="T69" fmla="*/ 16 h 1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1" h="16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4"/>
                      </a:lnTo>
                      <a:lnTo>
                        <a:pt x="6" y="1"/>
                      </a:lnTo>
                      <a:lnTo>
                        <a:pt x="4" y="1"/>
                      </a:lnTo>
                      <a:lnTo>
                        <a:pt x="4" y="7"/>
                      </a:lnTo>
                      <a:lnTo>
                        <a:pt x="6" y="7"/>
                      </a:lnTo>
                      <a:lnTo>
                        <a:pt x="7" y="5"/>
                      </a:lnTo>
                      <a:lnTo>
                        <a:pt x="7" y="10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4" y="13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0" y="10"/>
                      </a:lnTo>
                      <a:lnTo>
                        <a:pt x="10" y="15"/>
                      </a:lnTo>
                      <a:lnTo>
                        <a:pt x="0" y="15"/>
                      </a:lnTo>
                      <a:lnTo>
                        <a:pt x="0" y="14"/>
                      </a:lnTo>
                      <a:lnTo>
                        <a:pt x="1" y="14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99" name="Group 188"/>
              <p:cNvGrpSpPr>
                <a:grpSpLocks/>
              </p:cNvGrpSpPr>
              <p:nvPr/>
            </p:nvGrpSpPr>
            <p:grpSpPr bwMode="auto">
              <a:xfrm>
                <a:off x="734" y="2612"/>
                <a:ext cx="12" cy="16"/>
                <a:chOff x="734" y="2612"/>
                <a:chExt cx="12" cy="16"/>
              </a:xfrm>
            </p:grpSpPr>
            <p:sp>
              <p:nvSpPr>
                <p:cNvPr id="101709" name="Freeform 189"/>
                <p:cNvSpPr>
                  <a:spLocks/>
                </p:cNvSpPr>
                <p:nvPr/>
              </p:nvSpPr>
              <p:spPr bwMode="auto">
                <a:xfrm>
                  <a:off x="734" y="2612"/>
                  <a:ext cx="12" cy="16"/>
                </a:xfrm>
                <a:custGeom>
                  <a:avLst/>
                  <a:gdLst>
                    <a:gd name="T0" fmla="*/ 3 w 12"/>
                    <a:gd name="T1" fmla="*/ 0 h 16"/>
                    <a:gd name="T2" fmla="*/ 8 w 12"/>
                    <a:gd name="T3" fmla="*/ 0 h 16"/>
                    <a:gd name="T4" fmla="*/ 8 w 12"/>
                    <a:gd name="T5" fmla="*/ 1 h 16"/>
                    <a:gd name="T6" fmla="*/ 10 w 12"/>
                    <a:gd name="T7" fmla="*/ 3 h 16"/>
                    <a:gd name="T8" fmla="*/ 10 w 12"/>
                    <a:gd name="T9" fmla="*/ 4 h 16"/>
                    <a:gd name="T10" fmla="*/ 11 w 12"/>
                    <a:gd name="T11" fmla="*/ 7 h 16"/>
                    <a:gd name="T12" fmla="*/ 11 w 12"/>
                    <a:gd name="T13" fmla="*/ 8 h 16"/>
                    <a:gd name="T14" fmla="*/ 10 w 12"/>
                    <a:gd name="T15" fmla="*/ 11 h 16"/>
                    <a:gd name="T16" fmla="*/ 10 w 12"/>
                    <a:gd name="T17" fmla="*/ 13 h 16"/>
                    <a:gd name="T18" fmla="*/ 8 w 12"/>
                    <a:gd name="T19" fmla="*/ 15 h 16"/>
                    <a:gd name="T20" fmla="*/ 3 w 12"/>
                    <a:gd name="T21" fmla="*/ 15 h 16"/>
                    <a:gd name="T22" fmla="*/ 1 w 12"/>
                    <a:gd name="T23" fmla="*/ 13 h 16"/>
                    <a:gd name="T24" fmla="*/ 1 w 12"/>
                    <a:gd name="T25" fmla="*/ 11 h 16"/>
                    <a:gd name="T26" fmla="*/ 0 w 12"/>
                    <a:gd name="T27" fmla="*/ 9 h 16"/>
                    <a:gd name="T28" fmla="*/ 0 w 12"/>
                    <a:gd name="T29" fmla="*/ 7 h 16"/>
                    <a:gd name="T30" fmla="*/ 1 w 12"/>
                    <a:gd name="T31" fmla="*/ 4 h 16"/>
                    <a:gd name="T32" fmla="*/ 1 w 12"/>
                    <a:gd name="T33" fmla="*/ 3 h 16"/>
                    <a:gd name="T34" fmla="*/ 3 w 12"/>
                    <a:gd name="T35" fmla="*/ 1 h 16"/>
                    <a:gd name="T36" fmla="*/ 3 w 12"/>
                    <a:gd name="T37" fmla="*/ 0 h 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2"/>
                    <a:gd name="T58" fmla="*/ 0 h 16"/>
                    <a:gd name="T59" fmla="*/ 12 w 12"/>
                    <a:gd name="T60" fmla="*/ 16 h 1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2" h="16">
                      <a:moveTo>
                        <a:pt x="3" y="0"/>
                      </a:moveTo>
                      <a:lnTo>
                        <a:pt x="8" y="0"/>
                      </a:lnTo>
                      <a:lnTo>
                        <a:pt x="8" y="1"/>
                      </a:lnTo>
                      <a:lnTo>
                        <a:pt x="10" y="3"/>
                      </a:lnTo>
                      <a:lnTo>
                        <a:pt x="10" y="4"/>
                      </a:lnTo>
                      <a:lnTo>
                        <a:pt x="11" y="7"/>
                      </a:lnTo>
                      <a:lnTo>
                        <a:pt x="11" y="8"/>
                      </a:lnTo>
                      <a:lnTo>
                        <a:pt x="10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3" y="15"/>
                      </a:lnTo>
                      <a:lnTo>
                        <a:pt x="1" y="13"/>
                      </a:lnTo>
                      <a:lnTo>
                        <a:pt x="1" y="11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1" y="4"/>
                      </a:lnTo>
                      <a:lnTo>
                        <a:pt x="1" y="3"/>
                      </a:lnTo>
                      <a:lnTo>
                        <a:pt x="3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10" name="Freeform 190"/>
                <p:cNvSpPr>
                  <a:spLocks/>
                </p:cNvSpPr>
                <p:nvPr/>
              </p:nvSpPr>
              <p:spPr bwMode="auto">
                <a:xfrm>
                  <a:off x="738" y="2615"/>
                  <a:ext cx="4" cy="11"/>
                </a:xfrm>
                <a:custGeom>
                  <a:avLst/>
                  <a:gdLst>
                    <a:gd name="T0" fmla="*/ 2 w 4"/>
                    <a:gd name="T1" fmla="*/ 0 h 11"/>
                    <a:gd name="T2" fmla="*/ 2 w 4"/>
                    <a:gd name="T3" fmla="*/ 1 h 11"/>
                    <a:gd name="T4" fmla="*/ 3 w 4"/>
                    <a:gd name="T5" fmla="*/ 2 h 11"/>
                    <a:gd name="T6" fmla="*/ 3 w 4"/>
                    <a:gd name="T7" fmla="*/ 8 h 11"/>
                    <a:gd name="T8" fmla="*/ 2 w 4"/>
                    <a:gd name="T9" fmla="*/ 9 h 11"/>
                    <a:gd name="T10" fmla="*/ 2 w 4"/>
                    <a:gd name="T11" fmla="*/ 10 h 11"/>
                    <a:gd name="T12" fmla="*/ 1 w 4"/>
                    <a:gd name="T13" fmla="*/ 10 h 11"/>
                    <a:gd name="T14" fmla="*/ 0 w 4"/>
                    <a:gd name="T15" fmla="*/ 9 h 11"/>
                    <a:gd name="T16" fmla="*/ 0 w 4"/>
                    <a:gd name="T17" fmla="*/ 8 h 11"/>
                    <a:gd name="T18" fmla="*/ 0 w 4"/>
                    <a:gd name="T19" fmla="*/ 2 h 11"/>
                    <a:gd name="T20" fmla="*/ 0 w 4"/>
                    <a:gd name="T21" fmla="*/ 1 h 11"/>
                    <a:gd name="T22" fmla="*/ 1 w 4"/>
                    <a:gd name="T23" fmla="*/ 0 h 11"/>
                    <a:gd name="T24" fmla="*/ 2 w 4"/>
                    <a:gd name="T25" fmla="*/ 0 h 1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4"/>
                    <a:gd name="T40" fmla="*/ 0 h 11"/>
                    <a:gd name="T41" fmla="*/ 4 w 4"/>
                    <a:gd name="T42" fmla="*/ 11 h 1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4" h="11">
                      <a:moveTo>
                        <a:pt x="2" y="0"/>
                      </a:moveTo>
                      <a:lnTo>
                        <a:pt x="2" y="1"/>
                      </a:lnTo>
                      <a:lnTo>
                        <a:pt x="3" y="2"/>
                      </a:lnTo>
                      <a:lnTo>
                        <a:pt x="3" y="8"/>
                      </a:lnTo>
                      <a:lnTo>
                        <a:pt x="2" y="9"/>
                      </a:lnTo>
                      <a:lnTo>
                        <a:pt x="2" y="10"/>
                      </a:lnTo>
                      <a:lnTo>
                        <a:pt x="1" y="10"/>
                      </a:lnTo>
                      <a:lnTo>
                        <a:pt x="0" y="9"/>
                      </a:lnTo>
                      <a:lnTo>
                        <a:pt x="0" y="8"/>
                      </a:ln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00" name="Group 191"/>
              <p:cNvGrpSpPr>
                <a:grpSpLocks/>
              </p:cNvGrpSpPr>
              <p:nvPr/>
            </p:nvGrpSpPr>
            <p:grpSpPr bwMode="auto">
              <a:xfrm>
                <a:off x="753" y="2612"/>
                <a:ext cx="28" cy="16"/>
                <a:chOff x="753" y="2612"/>
                <a:chExt cx="28" cy="16"/>
              </a:xfrm>
            </p:grpSpPr>
            <p:sp>
              <p:nvSpPr>
                <p:cNvPr id="101707" name="Freeform 192"/>
                <p:cNvSpPr>
                  <a:spLocks/>
                </p:cNvSpPr>
                <p:nvPr/>
              </p:nvSpPr>
              <p:spPr bwMode="auto">
                <a:xfrm>
                  <a:off x="753" y="2612"/>
                  <a:ext cx="11" cy="16"/>
                </a:xfrm>
                <a:custGeom>
                  <a:avLst/>
                  <a:gdLst>
                    <a:gd name="T0" fmla="*/ 0 w 11"/>
                    <a:gd name="T1" fmla="*/ 0 h 16"/>
                    <a:gd name="T2" fmla="*/ 6 w 11"/>
                    <a:gd name="T3" fmla="*/ 0 h 16"/>
                    <a:gd name="T4" fmla="*/ 6 w 11"/>
                    <a:gd name="T5" fmla="*/ 1 h 16"/>
                    <a:gd name="T6" fmla="*/ 4 w 11"/>
                    <a:gd name="T7" fmla="*/ 1 h 16"/>
                    <a:gd name="T8" fmla="*/ 4 w 11"/>
                    <a:gd name="T9" fmla="*/ 13 h 16"/>
                    <a:gd name="T10" fmla="*/ 6 w 11"/>
                    <a:gd name="T11" fmla="*/ 13 h 16"/>
                    <a:gd name="T12" fmla="*/ 9 w 11"/>
                    <a:gd name="T13" fmla="*/ 11 h 16"/>
                    <a:gd name="T14" fmla="*/ 10 w 11"/>
                    <a:gd name="T15" fmla="*/ 11 h 16"/>
                    <a:gd name="T16" fmla="*/ 10 w 11"/>
                    <a:gd name="T17" fmla="*/ 15 h 16"/>
                    <a:gd name="T18" fmla="*/ 1 w 11"/>
                    <a:gd name="T19" fmla="*/ 15 h 16"/>
                    <a:gd name="T20" fmla="*/ 1 w 11"/>
                    <a:gd name="T21" fmla="*/ 14 h 16"/>
                    <a:gd name="T22" fmla="*/ 1 w 11"/>
                    <a:gd name="T23" fmla="*/ 1 h 16"/>
                    <a:gd name="T24" fmla="*/ 0 w 11"/>
                    <a:gd name="T25" fmla="*/ 1 h 16"/>
                    <a:gd name="T26" fmla="*/ 0 w 11"/>
                    <a:gd name="T27" fmla="*/ 0 h 1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1"/>
                    <a:gd name="T43" fmla="*/ 0 h 16"/>
                    <a:gd name="T44" fmla="*/ 11 w 11"/>
                    <a:gd name="T45" fmla="*/ 16 h 1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1" h="1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6" y="1"/>
                      </a:lnTo>
                      <a:lnTo>
                        <a:pt x="4" y="1"/>
                      </a:lnTo>
                      <a:lnTo>
                        <a:pt x="4" y="13"/>
                      </a:lnTo>
                      <a:lnTo>
                        <a:pt x="6" y="13"/>
                      </a:lnTo>
                      <a:lnTo>
                        <a:pt x="9" y="11"/>
                      </a:lnTo>
                      <a:lnTo>
                        <a:pt x="10" y="11"/>
                      </a:lnTo>
                      <a:lnTo>
                        <a:pt x="10" y="15"/>
                      </a:lnTo>
                      <a:lnTo>
                        <a:pt x="1" y="15"/>
                      </a:lnTo>
                      <a:lnTo>
                        <a:pt x="1" y="14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08" name="Freeform 193"/>
                <p:cNvSpPr>
                  <a:spLocks/>
                </p:cNvSpPr>
                <p:nvPr/>
              </p:nvSpPr>
              <p:spPr bwMode="auto">
                <a:xfrm>
                  <a:off x="771" y="2612"/>
                  <a:ext cx="10" cy="16"/>
                </a:xfrm>
                <a:custGeom>
                  <a:avLst/>
                  <a:gdLst>
                    <a:gd name="T0" fmla="*/ 0 w 10"/>
                    <a:gd name="T1" fmla="*/ 0 h 16"/>
                    <a:gd name="T2" fmla="*/ 5 w 10"/>
                    <a:gd name="T3" fmla="*/ 0 h 16"/>
                    <a:gd name="T4" fmla="*/ 5 w 10"/>
                    <a:gd name="T5" fmla="*/ 1 h 16"/>
                    <a:gd name="T6" fmla="*/ 4 w 10"/>
                    <a:gd name="T7" fmla="*/ 1 h 16"/>
                    <a:gd name="T8" fmla="*/ 4 w 10"/>
                    <a:gd name="T9" fmla="*/ 13 h 16"/>
                    <a:gd name="T10" fmla="*/ 5 w 10"/>
                    <a:gd name="T11" fmla="*/ 13 h 16"/>
                    <a:gd name="T12" fmla="*/ 8 w 10"/>
                    <a:gd name="T13" fmla="*/ 11 h 16"/>
                    <a:gd name="T14" fmla="*/ 9 w 10"/>
                    <a:gd name="T15" fmla="*/ 11 h 16"/>
                    <a:gd name="T16" fmla="*/ 9 w 10"/>
                    <a:gd name="T17" fmla="*/ 15 h 16"/>
                    <a:gd name="T18" fmla="*/ 0 w 10"/>
                    <a:gd name="T19" fmla="*/ 15 h 16"/>
                    <a:gd name="T20" fmla="*/ 0 w 10"/>
                    <a:gd name="T21" fmla="*/ 14 h 16"/>
                    <a:gd name="T22" fmla="*/ 1 w 10"/>
                    <a:gd name="T23" fmla="*/ 14 h 16"/>
                    <a:gd name="T24" fmla="*/ 1 w 10"/>
                    <a:gd name="T25" fmla="*/ 1 h 16"/>
                    <a:gd name="T26" fmla="*/ 0 w 10"/>
                    <a:gd name="T27" fmla="*/ 1 h 16"/>
                    <a:gd name="T28" fmla="*/ 0 w 10"/>
                    <a:gd name="T29" fmla="*/ 0 h 1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0"/>
                    <a:gd name="T46" fmla="*/ 0 h 16"/>
                    <a:gd name="T47" fmla="*/ 10 w 10"/>
                    <a:gd name="T48" fmla="*/ 16 h 1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0" h="16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1"/>
                      </a:lnTo>
                      <a:lnTo>
                        <a:pt x="4" y="1"/>
                      </a:lnTo>
                      <a:lnTo>
                        <a:pt x="4" y="13"/>
                      </a:lnTo>
                      <a:lnTo>
                        <a:pt x="5" y="13"/>
                      </a:lnTo>
                      <a:lnTo>
                        <a:pt x="8" y="11"/>
                      </a:lnTo>
                      <a:lnTo>
                        <a:pt x="9" y="11"/>
                      </a:lnTo>
                      <a:lnTo>
                        <a:pt x="9" y="15"/>
                      </a:lnTo>
                      <a:lnTo>
                        <a:pt x="0" y="15"/>
                      </a:lnTo>
                      <a:lnTo>
                        <a:pt x="0" y="14"/>
                      </a:lnTo>
                      <a:lnTo>
                        <a:pt x="1" y="14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01" name="Group 194"/>
              <p:cNvGrpSpPr>
                <a:grpSpLocks/>
              </p:cNvGrpSpPr>
              <p:nvPr/>
            </p:nvGrpSpPr>
            <p:grpSpPr bwMode="auto">
              <a:xfrm>
                <a:off x="787" y="2613"/>
                <a:ext cx="18" cy="15"/>
                <a:chOff x="787" y="2613"/>
                <a:chExt cx="18" cy="15"/>
              </a:xfrm>
            </p:grpSpPr>
            <p:sp>
              <p:nvSpPr>
                <p:cNvPr id="101705" name="Freeform 195"/>
                <p:cNvSpPr>
                  <a:spLocks/>
                </p:cNvSpPr>
                <p:nvPr/>
              </p:nvSpPr>
              <p:spPr bwMode="auto">
                <a:xfrm>
                  <a:off x="787" y="2613"/>
                  <a:ext cx="18" cy="15"/>
                </a:xfrm>
                <a:custGeom>
                  <a:avLst/>
                  <a:gdLst>
                    <a:gd name="T0" fmla="*/ 10 w 18"/>
                    <a:gd name="T1" fmla="*/ 0 h 15"/>
                    <a:gd name="T2" fmla="*/ 16 w 18"/>
                    <a:gd name="T3" fmla="*/ 13 h 15"/>
                    <a:gd name="T4" fmla="*/ 17 w 18"/>
                    <a:gd name="T5" fmla="*/ 13 h 15"/>
                    <a:gd name="T6" fmla="*/ 17 w 18"/>
                    <a:gd name="T7" fmla="*/ 14 h 15"/>
                    <a:gd name="T8" fmla="*/ 8 w 18"/>
                    <a:gd name="T9" fmla="*/ 14 h 15"/>
                    <a:gd name="T10" fmla="*/ 8 w 18"/>
                    <a:gd name="T11" fmla="*/ 13 h 15"/>
                    <a:gd name="T12" fmla="*/ 9 w 18"/>
                    <a:gd name="T13" fmla="*/ 13 h 15"/>
                    <a:gd name="T14" fmla="*/ 7 w 18"/>
                    <a:gd name="T15" fmla="*/ 9 h 15"/>
                    <a:gd name="T16" fmla="*/ 5 w 18"/>
                    <a:gd name="T17" fmla="*/ 9 h 15"/>
                    <a:gd name="T18" fmla="*/ 3 w 18"/>
                    <a:gd name="T19" fmla="*/ 13 h 15"/>
                    <a:gd name="T20" fmla="*/ 5 w 18"/>
                    <a:gd name="T21" fmla="*/ 13 h 15"/>
                    <a:gd name="T22" fmla="*/ 5 w 18"/>
                    <a:gd name="T23" fmla="*/ 14 h 15"/>
                    <a:gd name="T24" fmla="*/ 0 w 18"/>
                    <a:gd name="T25" fmla="*/ 14 h 15"/>
                    <a:gd name="T26" fmla="*/ 0 w 18"/>
                    <a:gd name="T27" fmla="*/ 13 h 15"/>
                    <a:gd name="T28" fmla="*/ 1 w 18"/>
                    <a:gd name="T29" fmla="*/ 13 h 15"/>
                    <a:gd name="T30" fmla="*/ 6 w 18"/>
                    <a:gd name="T31" fmla="*/ 0 h 15"/>
                    <a:gd name="T32" fmla="*/ 10 w 18"/>
                    <a:gd name="T33" fmla="*/ 0 h 1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8"/>
                    <a:gd name="T52" fmla="*/ 0 h 15"/>
                    <a:gd name="T53" fmla="*/ 18 w 18"/>
                    <a:gd name="T54" fmla="*/ 15 h 1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8" h="15">
                      <a:moveTo>
                        <a:pt x="10" y="0"/>
                      </a:moveTo>
                      <a:lnTo>
                        <a:pt x="16" y="13"/>
                      </a:lnTo>
                      <a:lnTo>
                        <a:pt x="17" y="13"/>
                      </a:lnTo>
                      <a:lnTo>
                        <a:pt x="17" y="14"/>
                      </a:lnTo>
                      <a:lnTo>
                        <a:pt x="8" y="14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7" y="9"/>
                      </a:lnTo>
                      <a:lnTo>
                        <a:pt x="5" y="9"/>
                      </a:lnTo>
                      <a:lnTo>
                        <a:pt x="3" y="13"/>
                      </a:lnTo>
                      <a:lnTo>
                        <a:pt x="5" y="13"/>
                      </a:lnTo>
                      <a:lnTo>
                        <a:pt x="5" y="14"/>
                      </a:lnTo>
                      <a:lnTo>
                        <a:pt x="0" y="14"/>
                      </a:lnTo>
                      <a:lnTo>
                        <a:pt x="0" y="13"/>
                      </a:lnTo>
                      <a:lnTo>
                        <a:pt x="1" y="13"/>
                      </a:lnTo>
                      <a:lnTo>
                        <a:pt x="6" y="0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06" name="Freeform 196"/>
                <p:cNvSpPr>
                  <a:spLocks/>
                </p:cNvSpPr>
                <p:nvPr/>
              </p:nvSpPr>
              <p:spPr bwMode="auto">
                <a:xfrm>
                  <a:off x="790" y="2617"/>
                  <a:ext cx="5" cy="3"/>
                </a:xfrm>
                <a:custGeom>
                  <a:avLst/>
                  <a:gdLst>
                    <a:gd name="T0" fmla="*/ 2 w 5"/>
                    <a:gd name="T1" fmla="*/ 2 h 3"/>
                    <a:gd name="T2" fmla="*/ 4 w 5"/>
                    <a:gd name="T3" fmla="*/ 0 h 3"/>
                    <a:gd name="T4" fmla="*/ 0 w 5"/>
                    <a:gd name="T5" fmla="*/ 0 h 3"/>
                    <a:gd name="T6" fmla="*/ 2 w 5"/>
                    <a:gd name="T7" fmla="*/ 2 h 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"/>
                    <a:gd name="T13" fmla="*/ 0 h 3"/>
                    <a:gd name="T14" fmla="*/ 5 w 5"/>
                    <a:gd name="T15" fmla="*/ 3 h 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" h="3">
                      <a:moveTo>
                        <a:pt x="2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702" name="Group 197"/>
              <p:cNvGrpSpPr>
                <a:grpSpLocks/>
              </p:cNvGrpSpPr>
              <p:nvPr/>
            </p:nvGrpSpPr>
            <p:grpSpPr bwMode="auto">
              <a:xfrm>
                <a:off x="711" y="2613"/>
                <a:ext cx="15" cy="15"/>
                <a:chOff x="711" y="2613"/>
                <a:chExt cx="15" cy="15"/>
              </a:xfrm>
            </p:grpSpPr>
            <p:sp>
              <p:nvSpPr>
                <p:cNvPr id="101703" name="Freeform 198"/>
                <p:cNvSpPr>
                  <a:spLocks/>
                </p:cNvSpPr>
                <p:nvPr/>
              </p:nvSpPr>
              <p:spPr bwMode="auto">
                <a:xfrm>
                  <a:off x="711" y="2613"/>
                  <a:ext cx="15" cy="15"/>
                </a:xfrm>
                <a:custGeom>
                  <a:avLst/>
                  <a:gdLst>
                    <a:gd name="T0" fmla="*/ 6 w 15"/>
                    <a:gd name="T1" fmla="*/ 0 h 15"/>
                    <a:gd name="T2" fmla="*/ 10 w 15"/>
                    <a:gd name="T3" fmla="*/ 0 h 15"/>
                    <a:gd name="T4" fmla="*/ 11 w 15"/>
                    <a:gd name="T5" fmla="*/ 1 h 15"/>
                    <a:gd name="T6" fmla="*/ 13 w 15"/>
                    <a:gd name="T7" fmla="*/ 2 h 15"/>
                    <a:gd name="T8" fmla="*/ 13 w 15"/>
                    <a:gd name="T9" fmla="*/ 4 h 15"/>
                    <a:gd name="T10" fmla="*/ 14 w 15"/>
                    <a:gd name="T11" fmla="*/ 6 h 15"/>
                    <a:gd name="T12" fmla="*/ 14 w 15"/>
                    <a:gd name="T13" fmla="*/ 8 h 15"/>
                    <a:gd name="T14" fmla="*/ 13 w 15"/>
                    <a:gd name="T15" fmla="*/ 10 h 15"/>
                    <a:gd name="T16" fmla="*/ 13 w 15"/>
                    <a:gd name="T17" fmla="*/ 12 h 15"/>
                    <a:gd name="T18" fmla="*/ 11 w 15"/>
                    <a:gd name="T19" fmla="*/ 14 h 15"/>
                    <a:gd name="T20" fmla="*/ 10 w 15"/>
                    <a:gd name="T21" fmla="*/ 14 h 15"/>
                    <a:gd name="T22" fmla="*/ 6 w 15"/>
                    <a:gd name="T23" fmla="*/ 14 h 15"/>
                    <a:gd name="T24" fmla="*/ 0 w 15"/>
                    <a:gd name="T25" fmla="*/ 14 h 15"/>
                    <a:gd name="T26" fmla="*/ 1 w 15"/>
                    <a:gd name="T27" fmla="*/ 13 h 15"/>
                    <a:gd name="T28" fmla="*/ 2 w 15"/>
                    <a:gd name="T29" fmla="*/ 13 h 15"/>
                    <a:gd name="T30" fmla="*/ 2 w 15"/>
                    <a:gd name="T31" fmla="*/ 9 h 15"/>
                    <a:gd name="T32" fmla="*/ 2 w 15"/>
                    <a:gd name="T33" fmla="*/ 6 h 15"/>
                    <a:gd name="T34" fmla="*/ 2 w 15"/>
                    <a:gd name="T35" fmla="*/ 4 h 15"/>
                    <a:gd name="T36" fmla="*/ 2 w 15"/>
                    <a:gd name="T37" fmla="*/ 2 h 15"/>
                    <a:gd name="T38" fmla="*/ 0 w 15"/>
                    <a:gd name="T39" fmla="*/ 2 h 15"/>
                    <a:gd name="T40" fmla="*/ 0 w 15"/>
                    <a:gd name="T41" fmla="*/ 0 h 15"/>
                    <a:gd name="T42" fmla="*/ 6 w 15"/>
                    <a:gd name="T43" fmla="*/ 0 h 1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5"/>
                    <a:gd name="T67" fmla="*/ 0 h 15"/>
                    <a:gd name="T68" fmla="*/ 15 w 15"/>
                    <a:gd name="T69" fmla="*/ 15 h 1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5" h="15">
                      <a:moveTo>
                        <a:pt x="6" y="0"/>
                      </a:moveTo>
                      <a:lnTo>
                        <a:pt x="10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3" y="4"/>
                      </a:lnTo>
                      <a:lnTo>
                        <a:pt x="14" y="6"/>
                      </a:lnTo>
                      <a:lnTo>
                        <a:pt x="14" y="8"/>
                      </a:lnTo>
                      <a:lnTo>
                        <a:pt x="13" y="10"/>
                      </a:lnTo>
                      <a:lnTo>
                        <a:pt x="13" y="12"/>
                      </a:lnTo>
                      <a:lnTo>
                        <a:pt x="11" y="14"/>
                      </a:lnTo>
                      <a:lnTo>
                        <a:pt x="10" y="14"/>
                      </a:lnTo>
                      <a:lnTo>
                        <a:pt x="6" y="14"/>
                      </a:lnTo>
                      <a:lnTo>
                        <a:pt x="0" y="14"/>
                      </a:lnTo>
                      <a:lnTo>
                        <a:pt x="1" y="13"/>
                      </a:lnTo>
                      <a:lnTo>
                        <a:pt x="2" y="13"/>
                      </a:lnTo>
                      <a:lnTo>
                        <a:pt x="2" y="9"/>
                      </a:ln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704" name="Freeform 199"/>
                <p:cNvSpPr>
                  <a:spLocks/>
                </p:cNvSpPr>
                <p:nvPr/>
              </p:nvSpPr>
              <p:spPr bwMode="auto">
                <a:xfrm>
                  <a:off x="718" y="2616"/>
                  <a:ext cx="4" cy="10"/>
                </a:xfrm>
                <a:custGeom>
                  <a:avLst/>
                  <a:gdLst>
                    <a:gd name="T0" fmla="*/ 2 w 4"/>
                    <a:gd name="T1" fmla="*/ 0 h 10"/>
                    <a:gd name="T2" fmla="*/ 3 w 4"/>
                    <a:gd name="T3" fmla="*/ 0 h 10"/>
                    <a:gd name="T4" fmla="*/ 3 w 4"/>
                    <a:gd name="T5" fmla="*/ 9 h 10"/>
                    <a:gd name="T6" fmla="*/ 2 w 4"/>
                    <a:gd name="T7" fmla="*/ 9 h 10"/>
                    <a:gd name="T8" fmla="*/ 1 w 4"/>
                    <a:gd name="T9" fmla="*/ 9 h 10"/>
                    <a:gd name="T10" fmla="*/ 1 w 4"/>
                    <a:gd name="T11" fmla="*/ 8 h 10"/>
                    <a:gd name="T12" fmla="*/ 0 w 4"/>
                    <a:gd name="T13" fmla="*/ 7 h 10"/>
                    <a:gd name="T14" fmla="*/ 0 w 4"/>
                    <a:gd name="T15" fmla="*/ 2 h 10"/>
                    <a:gd name="T16" fmla="*/ 1 w 4"/>
                    <a:gd name="T17" fmla="*/ 1 h 10"/>
                    <a:gd name="T18" fmla="*/ 1 w 4"/>
                    <a:gd name="T19" fmla="*/ 0 h 10"/>
                    <a:gd name="T20" fmla="*/ 2 w 4"/>
                    <a:gd name="T21" fmla="*/ 0 h 1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"/>
                    <a:gd name="T34" fmla="*/ 0 h 10"/>
                    <a:gd name="T35" fmla="*/ 4 w 4"/>
                    <a:gd name="T36" fmla="*/ 10 h 10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" h="10">
                      <a:moveTo>
                        <a:pt x="2" y="0"/>
                      </a:moveTo>
                      <a:lnTo>
                        <a:pt x="3" y="0"/>
                      </a:lnTo>
                      <a:lnTo>
                        <a:pt x="3" y="9"/>
                      </a:lnTo>
                      <a:lnTo>
                        <a:pt x="2" y="9"/>
                      </a:lnTo>
                      <a:lnTo>
                        <a:pt x="1" y="9"/>
                      </a:lnTo>
                      <a:lnTo>
                        <a:pt x="1" y="8"/>
                      </a:lnTo>
                      <a:lnTo>
                        <a:pt x="0" y="7"/>
                      </a:ln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41" name="Group 200"/>
            <p:cNvGrpSpPr>
              <a:grpSpLocks/>
            </p:cNvGrpSpPr>
            <p:nvPr/>
          </p:nvGrpSpPr>
          <p:grpSpPr bwMode="auto">
            <a:xfrm>
              <a:off x="591" y="2431"/>
              <a:ext cx="290" cy="13"/>
              <a:chOff x="591" y="2431"/>
              <a:chExt cx="290" cy="13"/>
            </a:xfrm>
          </p:grpSpPr>
          <p:grpSp>
            <p:nvGrpSpPr>
              <p:cNvPr id="101667" name="Group 201"/>
              <p:cNvGrpSpPr>
                <a:grpSpLocks/>
              </p:cNvGrpSpPr>
              <p:nvPr/>
            </p:nvGrpSpPr>
            <p:grpSpPr bwMode="auto">
              <a:xfrm>
                <a:off x="591" y="2431"/>
                <a:ext cx="26" cy="13"/>
                <a:chOff x="591" y="2431"/>
                <a:chExt cx="26" cy="13"/>
              </a:xfrm>
            </p:grpSpPr>
            <p:sp>
              <p:nvSpPr>
                <p:cNvPr id="101693" name="Freeform 202"/>
                <p:cNvSpPr>
                  <a:spLocks/>
                </p:cNvSpPr>
                <p:nvPr/>
              </p:nvSpPr>
              <p:spPr bwMode="auto">
                <a:xfrm>
                  <a:off x="591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1 w 2"/>
                    <a:gd name="T7" fmla="*/ 12 h 13"/>
                    <a:gd name="T8" fmla="*/ 0 w 2"/>
                    <a:gd name="T9" fmla="*/ 12 h 13"/>
                    <a:gd name="T10" fmla="*/ 0 w 2"/>
                    <a:gd name="T11" fmla="*/ 2 h 13"/>
                    <a:gd name="T12" fmla="*/ 0 w 2"/>
                    <a:gd name="T13" fmla="*/ 0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"/>
                    <a:gd name="T22" fmla="*/ 0 h 13"/>
                    <a:gd name="T23" fmla="*/ 2 w 2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94" name="Freeform 203"/>
                <p:cNvSpPr>
                  <a:spLocks/>
                </p:cNvSpPr>
                <p:nvPr/>
              </p:nvSpPr>
              <p:spPr bwMode="auto">
                <a:xfrm>
                  <a:off x="601" y="2431"/>
                  <a:ext cx="5" cy="13"/>
                </a:xfrm>
                <a:custGeom>
                  <a:avLst/>
                  <a:gdLst>
                    <a:gd name="T0" fmla="*/ 0 w 5"/>
                    <a:gd name="T1" fmla="*/ 0 h 13"/>
                    <a:gd name="T2" fmla="*/ 1 w 5"/>
                    <a:gd name="T3" fmla="*/ 0 h 13"/>
                    <a:gd name="T4" fmla="*/ 1 w 5"/>
                    <a:gd name="T5" fmla="*/ 4 h 13"/>
                    <a:gd name="T6" fmla="*/ 3 w 5"/>
                    <a:gd name="T7" fmla="*/ 4 h 13"/>
                    <a:gd name="T8" fmla="*/ 3 w 5"/>
                    <a:gd name="T9" fmla="*/ 0 h 13"/>
                    <a:gd name="T10" fmla="*/ 4 w 5"/>
                    <a:gd name="T11" fmla="*/ 0 h 13"/>
                    <a:gd name="T12" fmla="*/ 4 w 5"/>
                    <a:gd name="T13" fmla="*/ 12 h 13"/>
                    <a:gd name="T14" fmla="*/ 3 w 5"/>
                    <a:gd name="T15" fmla="*/ 12 h 13"/>
                    <a:gd name="T16" fmla="*/ 3 w 5"/>
                    <a:gd name="T17" fmla="*/ 7 h 13"/>
                    <a:gd name="T18" fmla="*/ 1 w 5"/>
                    <a:gd name="T19" fmla="*/ 7 h 13"/>
                    <a:gd name="T20" fmla="*/ 1 w 5"/>
                    <a:gd name="T21" fmla="*/ 12 h 13"/>
                    <a:gd name="T22" fmla="*/ 0 w 5"/>
                    <a:gd name="T23" fmla="*/ 12 h 13"/>
                    <a:gd name="T24" fmla="*/ 0 w 5"/>
                    <a:gd name="T25" fmla="*/ 0 h 1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5"/>
                    <a:gd name="T40" fmla="*/ 0 h 13"/>
                    <a:gd name="T41" fmla="*/ 5 w 5"/>
                    <a:gd name="T42" fmla="*/ 13 h 1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5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4" y="12"/>
                      </a:lnTo>
                      <a:lnTo>
                        <a:pt x="3" y="12"/>
                      </a:lnTo>
                      <a:lnTo>
                        <a:pt x="3" y="7"/>
                      </a:lnTo>
                      <a:lnTo>
                        <a:pt x="1" y="7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95" name="Freeform 204"/>
                <p:cNvSpPr>
                  <a:spLocks/>
                </p:cNvSpPr>
                <p:nvPr/>
              </p:nvSpPr>
              <p:spPr bwMode="auto">
                <a:xfrm>
                  <a:off x="614" y="2431"/>
                  <a:ext cx="3" cy="13"/>
                </a:xfrm>
                <a:custGeom>
                  <a:avLst/>
                  <a:gdLst>
                    <a:gd name="T0" fmla="*/ 0 w 3"/>
                    <a:gd name="T1" fmla="*/ 0 h 13"/>
                    <a:gd name="T2" fmla="*/ 2 w 3"/>
                    <a:gd name="T3" fmla="*/ 0 h 13"/>
                    <a:gd name="T4" fmla="*/ 2 w 3"/>
                    <a:gd name="T5" fmla="*/ 2 h 13"/>
                    <a:gd name="T6" fmla="*/ 1 w 3"/>
                    <a:gd name="T7" fmla="*/ 2 h 13"/>
                    <a:gd name="T8" fmla="*/ 1 w 3"/>
                    <a:gd name="T9" fmla="*/ 4 h 13"/>
                    <a:gd name="T10" fmla="*/ 2 w 3"/>
                    <a:gd name="T11" fmla="*/ 4 h 13"/>
                    <a:gd name="T12" fmla="*/ 2 w 3"/>
                    <a:gd name="T13" fmla="*/ 7 h 13"/>
                    <a:gd name="T14" fmla="*/ 1 w 3"/>
                    <a:gd name="T15" fmla="*/ 7 h 13"/>
                    <a:gd name="T16" fmla="*/ 1 w 3"/>
                    <a:gd name="T17" fmla="*/ 10 h 13"/>
                    <a:gd name="T18" fmla="*/ 2 w 3"/>
                    <a:gd name="T19" fmla="*/ 10 h 13"/>
                    <a:gd name="T20" fmla="*/ 2 w 3"/>
                    <a:gd name="T21" fmla="*/ 12 h 13"/>
                    <a:gd name="T22" fmla="*/ 0 w 3"/>
                    <a:gd name="T23" fmla="*/ 12 h 13"/>
                    <a:gd name="T24" fmla="*/ 0 w 3"/>
                    <a:gd name="T25" fmla="*/ 0 h 1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"/>
                    <a:gd name="T40" fmla="*/ 0 h 13"/>
                    <a:gd name="T41" fmla="*/ 3 w 3"/>
                    <a:gd name="T42" fmla="*/ 13 h 1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" h="13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2" y="4"/>
                      </a:lnTo>
                      <a:lnTo>
                        <a:pt x="2" y="7"/>
                      </a:lnTo>
                      <a:lnTo>
                        <a:pt x="1" y="7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68" name="Group 205"/>
              <p:cNvGrpSpPr>
                <a:grpSpLocks/>
              </p:cNvGrpSpPr>
              <p:nvPr/>
            </p:nvGrpSpPr>
            <p:grpSpPr bwMode="auto">
              <a:xfrm>
                <a:off x="631" y="2431"/>
                <a:ext cx="57" cy="13"/>
                <a:chOff x="631" y="2431"/>
                <a:chExt cx="57" cy="13"/>
              </a:xfrm>
            </p:grpSpPr>
            <p:sp>
              <p:nvSpPr>
                <p:cNvPr id="101687" name="Freeform 206"/>
                <p:cNvSpPr>
                  <a:spLocks/>
                </p:cNvSpPr>
                <p:nvPr/>
              </p:nvSpPr>
              <p:spPr bwMode="auto">
                <a:xfrm>
                  <a:off x="631" y="2431"/>
                  <a:ext cx="4" cy="13"/>
                </a:xfrm>
                <a:custGeom>
                  <a:avLst/>
                  <a:gdLst>
                    <a:gd name="T0" fmla="*/ 0 w 4"/>
                    <a:gd name="T1" fmla="*/ 0 h 13"/>
                    <a:gd name="T2" fmla="*/ 1 w 4"/>
                    <a:gd name="T3" fmla="*/ 0 h 13"/>
                    <a:gd name="T4" fmla="*/ 1 w 4"/>
                    <a:gd name="T5" fmla="*/ 10 h 13"/>
                    <a:gd name="T6" fmla="*/ 2 w 4"/>
                    <a:gd name="T7" fmla="*/ 10 h 13"/>
                    <a:gd name="T8" fmla="*/ 2 w 4"/>
                    <a:gd name="T9" fmla="*/ 0 h 13"/>
                    <a:gd name="T10" fmla="*/ 3 w 4"/>
                    <a:gd name="T11" fmla="*/ 0 h 13"/>
                    <a:gd name="T12" fmla="*/ 3 w 4"/>
                    <a:gd name="T13" fmla="*/ 10 h 13"/>
                    <a:gd name="T14" fmla="*/ 2 w 4"/>
                    <a:gd name="T15" fmla="*/ 12 h 13"/>
                    <a:gd name="T16" fmla="*/ 1 w 4"/>
                    <a:gd name="T17" fmla="*/ 12 h 13"/>
                    <a:gd name="T18" fmla="*/ 0 w 4"/>
                    <a:gd name="T19" fmla="*/ 10 h 13"/>
                    <a:gd name="T20" fmla="*/ 0 w 4"/>
                    <a:gd name="T21" fmla="*/ 0 h 1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"/>
                    <a:gd name="T34" fmla="*/ 0 h 13"/>
                    <a:gd name="T35" fmla="*/ 4 w 4"/>
                    <a:gd name="T36" fmla="*/ 13 h 1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0"/>
                      </a:lnTo>
                      <a:lnTo>
                        <a:pt x="3" y="0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1" y="12"/>
                      </a:lnTo>
                      <a:lnTo>
                        <a:pt x="0" y="1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8" name="Freeform 207"/>
                <p:cNvSpPr>
                  <a:spLocks/>
                </p:cNvSpPr>
                <p:nvPr/>
              </p:nvSpPr>
              <p:spPr bwMode="auto">
                <a:xfrm>
                  <a:off x="643" y="2431"/>
                  <a:ext cx="5" cy="13"/>
                </a:xfrm>
                <a:custGeom>
                  <a:avLst/>
                  <a:gdLst>
                    <a:gd name="T0" fmla="*/ 0 w 5"/>
                    <a:gd name="T1" fmla="*/ 0 h 13"/>
                    <a:gd name="T2" fmla="*/ 1 w 5"/>
                    <a:gd name="T3" fmla="*/ 0 h 13"/>
                    <a:gd name="T4" fmla="*/ 3 w 5"/>
                    <a:gd name="T5" fmla="*/ 5 h 13"/>
                    <a:gd name="T6" fmla="*/ 3 w 5"/>
                    <a:gd name="T7" fmla="*/ 0 h 13"/>
                    <a:gd name="T8" fmla="*/ 4 w 5"/>
                    <a:gd name="T9" fmla="*/ 0 h 13"/>
                    <a:gd name="T10" fmla="*/ 4 w 5"/>
                    <a:gd name="T11" fmla="*/ 12 h 13"/>
                    <a:gd name="T12" fmla="*/ 3 w 5"/>
                    <a:gd name="T13" fmla="*/ 12 h 13"/>
                    <a:gd name="T14" fmla="*/ 2 w 5"/>
                    <a:gd name="T15" fmla="*/ 6 h 13"/>
                    <a:gd name="T16" fmla="*/ 2 w 5"/>
                    <a:gd name="T17" fmla="*/ 12 h 13"/>
                    <a:gd name="T18" fmla="*/ 0 w 5"/>
                    <a:gd name="T19" fmla="*/ 12 h 13"/>
                    <a:gd name="T20" fmla="*/ 0 w 5"/>
                    <a:gd name="T21" fmla="*/ 0 h 1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5"/>
                    <a:gd name="T34" fmla="*/ 0 h 13"/>
                    <a:gd name="T35" fmla="*/ 5 w 5"/>
                    <a:gd name="T36" fmla="*/ 13 h 1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5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5"/>
                      </a:lnTo>
                      <a:lnTo>
                        <a:pt x="3" y="0"/>
                      </a:lnTo>
                      <a:lnTo>
                        <a:pt x="4" y="0"/>
                      </a:lnTo>
                      <a:lnTo>
                        <a:pt x="4" y="12"/>
                      </a:lnTo>
                      <a:lnTo>
                        <a:pt x="3" y="12"/>
                      </a:lnTo>
                      <a:lnTo>
                        <a:pt x="2" y="6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9" name="Freeform 208"/>
                <p:cNvSpPr>
                  <a:spLocks/>
                </p:cNvSpPr>
                <p:nvPr/>
              </p:nvSpPr>
              <p:spPr bwMode="auto">
                <a:xfrm>
                  <a:off x="653" y="2431"/>
                  <a:ext cx="5" cy="13"/>
                </a:xfrm>
                <a:custGeom>
                  <a:avLst/>
                  <a:gdLst>
                    <a:gd name="T0" fmla="*/ 4 w 5"/>
                    <a:gd name="T1" fmla="*/ 0 h 13"/>
                    <a:gd name="T2" fmla="*/ 0 w 5"/>
                    <a:gd name="T3" fmla="*/ 0 h 13"/>
                    <a:gd name="T4" fmla="*/ 0 w 5"/>
                    <a:gd name="T5" fmla="*/ 12 h 13"/>
                    <a:gd name="T6" fmla="*/ 4 w 5"/>
                    <a:gd name="T7" fmla="*/ 12 h 13"/>
                    <a:gd name="T8" fmla="*/ 4 w 5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"/>
                    <a:gd name="T16" fmla="*/ 0 h 13"/>
                    <a:gd name="T17" fmla="*/ 5 w 5"/>
                    <a:gd name="T18" fmla="*/ 13 h 1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" h="1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90" name="Freeform 209"/>
                <p:cNvSpPr>
                  <a:spLocks/>
                </p:cNvSpPr>
                <p:nvPr/>
              </p:nvSpPr>
              <p:spPr bwMode="auto">
                <a:xfrm>
                  <a:off x="662" y="2431"/>
                  <a:ext cx="3" cy="13"/>
                </a:xfrm>
                <a:custGeom>
                  <a:avLst/>
                  <a:gdLst>
                    <a:gd name="T0" fmla="*/ 0 w 3"/>
                    <a:gd name="T1" fmla="*/ 0 h 13"/>
                    <a:gd name="T2" fmla="*/ 2 w 3"/>
                    <a:gd name="T3" fmla="*/ 0 h 13"/>
                    <a:gd name="T4" fmla="*/ 2 w 3"/>
                    <a:gd name="T5" fmla="*/ 2 h 13"/>
                    <a:gd name="T6" fmla="*/ 1 w 3"/>
                    <a:gd name="T7" fmla="*/ 2 h 13"/>
                    <a:gd name="T8" fmla="*/ 1 w 3"/>
                    <a:gd name="T9" fmla="*/ 12 h 13"/>
                    <a:gd name="T10" fmla="*/ 1 w 3"/>
                    <a:gd name="T11" fmla="*/ 2 h 13"/>
                    <a:gd name="T12" fmla="*/ 0 w 3"/>
                    <a:gd name="T13" fmla="*/ 2 h 13"/>
                    <a:gd name="T14" fmla="*/ 0 w 3"/>
                    <a:gd name="T15" fmla="*/ 0 h 1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"/>
                    <a:gd name="T25" fmla="*/ 0 h 13"/>
                    <a:gd name="T26" fmla="*/ 3 w 3"/>
                    <a:gd name="T27" fmla="*/ 13 h 1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" h="13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12"/>
                      </a:lnTo>
                      <a:lnTo>
                        <a:pt x="1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91" name="Freeform 210"/>
                <p:cNvSpPr>
                  <a:spLocks/>
                </p:cNvSpPr>
                <p:nvPr/>
              </p:nvSpPr>
              <p:spPr bwMode="auto">
                <a:xfrm>
                  <a:off x="673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1 w 2"/>
                    <a:gd name="T7" fmla="*/ 4 h 13"/>
                    <a:gd name="T8" fmla="*/ 1 w 2"/>
                    <a:gd name="T9" fmla="*/ 7 h 13"/>
                    <a:gd name="T10" fmla="*/ 1 w 2"/>
                    <a:gd name="T11" fmla="*/ 10 h 13"/>
                    <a:gd name="T12" fmla="*/ 1 w 2"/>
                    <a:gd name="T13" fmla="*/ 12 h 13"/>
                    <a:gd name="T14" fmla="*/ 0 w 2"/>
                    <a:gd name="T15" fmla="*/ 12 h 13"/>
                    <a:gd name="T16" fmla="*/ 0 w 2"/>
                    <a:gd name="T17" fmla="*/ 0 h 1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"/>
                    <a:gd name="T28" fmla="*/ 0 h 13"/>
                    <a:gd name="T29" fmla="*/ 2 w 2"/>
                    <a:gd name="T30" fmla="*/ 13 h 1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1" y="10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92" name="Freeform 211"/>
                <p:cNvSpPr>
                  <a:spLocks/>
                </p:cNvSpPr>
                <p:nvPr/>
              </p:nvSpPr>
              <p:spPr bwMode="auto">
                <a:xfrm>
                  <a:off x="684" y="2431"/>
                  <a:ext cx="4" cy="13"/>
                </a:xfrm>
                <a:custGeom>
                  <a:avLst/>
                  <a:gdLst>
                    <a:gd name="T0" fmla="*/ 0 w 4"/>
                    <a:gd name="T1" fmla="*/ 0 h 13"/>
                    <a:gd name="T2" fmla="*/ 2 w 4"/>
                    <a:gd name="T3" fmla="*/ 0 h 13"/>
                    <a:gd name="T4" fmla="*/ 3 w 4"/>
                    <a:gd name="T5" fmla="*/ 1 h 13"/>
                    <a:gd name="T6" fmla="*/ 3 w 4"/>
                    <a:gd name="T7" fmla="*/ 10 h 13"/>
                    <a:gd name="T8" fmla="*/ 2 w 4"/>
                    <a:gd name="T9" fmla="*/ 12 h 13"/>
                    <a:gd name="T10" fmla="*/ 0 w 4"/>
                    <a:gd name="T11" fmla="*/ 12 h 13"/>
                    <a:gd name="T12" fmla="*/ 0 w 4"/>
                    <a:gd name="T13" fmla="*/ 2 h 13"/>
                    <a:gd name="T14" fmla="*/ 1 w 4"/>
                    <a:gd name="T15" fmla="*/ 2 h 13"/>
                    <a:gd name="T16" fmla="*/ 1 w 4"/>
                    <a:gd name="T17" fmla="*/ 10 h 13"/>
                    <a:gd name="T18" fmla="*/ 2 w 4"/>
                    <a:gd name="T19" fmla="*/ 10 h 13"/>
                    <a:gd name="T20" fmla="*/ 2 w 4"/>
                    <a:gd name="T21" fmla="*/ 2 h 13"/>
                    <a:gd name="T22" fmla="*/ 1 w 4"/>
                    <a:gd name="T23" fmla="*/ 2 h 13"/>
                    <a:gd name="T24" fmla="*/ 0 w 4"/>
                    <a:gd name="T25" fmla="*/ 2 h 13"/>
                    <a:gd name="T26" fmla="*/ 0 w 4"/>
                    <a:gd name="T27" fmla="*/ 0 h 1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"/>
                    <a:gd name="T43" fmla="*/ 0 h 13"/>
                    <a:gd name="T44" fmla="*/ 4 w 4"/>
                    <a:gd name="T45" fmla="*/ 13 h 1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" h="13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3" y="1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69" name="Group 212"/>
              <p:cNvGrpSpPr>
                <a:grpSpLocks/>
              </p:cNvGrpSpPr>
              <p:nvPr/>
            </p:nvGrpSpPr>
            <p:grpSpPr bwMode="auto">
              <a:xfrm>
                <a:off x="703" y="2431"/>
                <a:ext cx="58" cy="13"/>
                <a:chOff x="703" y="2431"/>
                <a:chExt cx="58" cy="13"/>
              </a:xfrm>
            </p:grpSpPr>
            <p:sp>
              <p:nvSpPr>
                <p:cNvPr id="101681" name="Freeform 213"/>
                <p:cNvSpPr>
                  <a:spLocks/>
                </p:cNvSpPr>
                <p:nvPr/>
              </p:nvSpPr>
              <p:spPr bwMode="auto">
                <a:xfrm>
                  <a:off x="703" y="2431"/>
                  <a:ext cx="4" cy="13"/>
                </a:xfrm>
                <a:custGeom>
                  <a:avLst/>
                  <a:gdLst>
                    <a:gd name="T0" fmla="*/ 1 w 4"/>
                    <a:gd name="T1" fmla="*/ 0 h 13"/>
                    <a:gd name="T2" fmla="*/ 2 w 4"/>
                    <a:gd name="T3" fmla="*/ 0 h 13"/>
                    <a:gd name="T4" fmla="*/ 3 w 4"/>
                    <a:gd name="T5" fmla="*/ 1 h 13"/>
                    <a:gd name="T6" fmla="*/ 3 w 4"/>
                    <a:gd name="T7" fmla="*/ 4 h 13"/>
                    <a:gd name="T8" fmla="*/ 2 w 4"/>
                    <a:gd name="T9" fmla="*/ 4 h 13"/>
                    <a:gd name="T10" fmla="*/ 2 w 4"/>
                    <a:gd name="T11" fmla="*/ 2 h 13"/>
                    <a:gd name="T12" fmla="*/ 1 w 4"/>
                    <a:gd name="T13" fmla="*/ 2 h 13"/>
                    <a:gd name="T14" fmla="*/ 1 w 4"/>
                    <a:gd name="T15" fmla="*/ 5 h 13"/>
                    <a:gd name="T16" fmla="*/ 2 w 4"/>
                    <a:gd name="T17" fmla="*/ 5 h 13"/>
                    <a:gd name="T18" fmla="*/ 3 w 4"/>
                    <a:gd name="T19" fmla="*/ 7 h 13"/>
                    <a:gd name="T20" fmla="*/ 3 w 4"/>
                    <a:gd name="T21" fmla="*/ 10 h 13"/>
                    <a:gd name="T22" fmla="*/ 2 w 4"/>
                    <a:gd name="T23" fmla="*/ 12 h 13"/>
                    <a:gd name="T24" fmla="*/ 1 w 4"/>
                    <a:gd name="T25" fmla="*/ 12 h 13"/>
                    <a:gd name="T26" fmla="*/ 0 w 4"/>
                    <a:gd name="T27" fmla="*/ 10 h 13"/>
                    <a:gd name="T28" fmla="*/ 0 w 4"/>
                    <a:gd name="T29" fmla="*/ 8 h 13"/>
                    <a:gd name="T30" fmla="*/ 1 w 4"/>
                    <a:gd name="T31" fmla="*/ 8 h 13"/>
                    <a:gd name="T32" fmla="*/ 1 w 4"/>
                    <a:gd name="T33" fmla="*/ 10 h 13"/>
                    <a:gd name="T34" fmla="*/ 2 w 4"/>
                    <a:gd name="T35" fmla="*/ 10 h 13"/>
                    <a:gd name="T36" fmla="*/ 2 w 4"/>
                    <a:gd name="T37" fmla="*/ 7 h 13"/>
                    <a:gd name="T38" fmla="*/ 1 w 4"/>
                    <a:gd name="T39" fmla="*/ 7 h 13"/>
                    <a:gd name="T40" fmla="*/ 0 w 4"/>
                    <a:gd name="T41" fmla="*/ 5 h 13"/>
                    <a:gd name="T42" fmla="*/ 0 w 4"/>
                    <a:gd name="T43" fmla="*/ 1 h 13"/>
                    <a:gd name="T44" fmla="*/ 1 w 4"/>
                    <a:gd name="T45" fmla="*/ 0 h 1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"/>
                    <a:gd name="T70" fmla="*/ 0 h 13"/>
                    <a:gd name="T71" fmla="*/ 4 w 4"/>
                    <a:gd name="T72" fmla="*/ 13 h 1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" h="13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1"/>
                      </a:lnTo>
                      <a:lnTo>
                        <a:pt x="3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1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7"/>
                      </a:lnTo>
                      <a:lnTo>
                        <a:pt x="1" y="7"/>
                      </a:lnTo>
                      <a:lnTo>
                        <a:pt x="0" y="5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2" name="Freeform 214"/>
                <p:cNvSpPr>
                  <a:spLocks/>
                </p:cNvSpPr>
                <p:nvPr/>
              </p:nvSpPr>
              <p:spPr bwMode="auto">
                <a:xfrm>
                  <a:off x="715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1 w 2"/>
                    <a:gd name="T7" fmla="*/ 12 h 13"/>
                    <a:gd name="T8" fmla="*/ 0 w 2"/>
                    <a:gd name="T9" fmla="*/ 12 h 13"/>
                    <a:gd name="T10" fmla="*/ 0 w 2"/>
                    <a:gd name="T11" fmla="*/ 2 h 13"/>
                    <a:gd name="T12" fmla="*/ 0 w 2"/>
                    <a:gd name="T13" fmla="*/ 0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"/>
                    <a:gd name="T22" fmla="*/ 0 h 13"/>
                    <a:gd name="T23" fmla="*/ 2 w 2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3" name="Freeform 215"/>
                <p:cNvSpPr>
                  <a:spLocks/>
                </p:cNvSpPr>
                <p:nvPr/>
              </p:nvSpPr>
              <p:spPr bwMode="auto">
                <a:xfrm>
                  <a:off x="723" y="2431"/>
                  <a:ext cx="6" cy="13"/>
                </a:xfrm>
                <a:custGeom>
                  <a:avLst/>
                  <a:gdLst>
                    <a:gd name="T0" fmla="*/ 2 w 6"/>
                    <a:gd name="T1" fmla="*/ 0 h 13"/>
                    <a:gd name="T2" fmla="*/ 4 w 6"/>
                    <a:gd name="T3" fmla="*/ 0 h 13"/>
                    <a:gd name="T4" fmla="*/ 5 w 6"/>
                    <a:gd name="T5" fmla="*/ 12 h 13"/>
                    <a:gd name="T6" fmla="*/ 3 w 6"/>
                    <a:gd name="T7" fmla="*/ 12 h 13"/>
                    <a:gd name="T8" fmla="*/ 3 w 6"/>
                    <a:gd name="T9" fmla="*/ 10 h 13"/>
                    <a:gd name="T10" fmla="*/ 3 w 6"/>
                    <a:gd name="T11" fmla="*/ 7 h 13"/>
                    <a:gd name="T12" fmla="*/ 3 w 6"/>
                    <a:gd name="T13" fmla="*/ 2 h 13"/>
                    <a:gd name="T14" fmla="*/ 2 w 6"/>
                    <a:gd name="T15" fmla="*/ 7 h 13"/>
                    <a:gd name="T16" fmla="*/ 3 w 6"/>
                    <a:gd name="T17" fmla="*/ 7 h 13"/>
                    <a:gd name="T18" fmla="*/ 3 w 6"/>
                    <a:gd name="T19" fmla="*/ 10 h 13"/>
                    <a:gd name="T20" fmla="*/ 2 w 6"/>
                    <a:gd name="T21" fmla="*/ 10 h 13"/>
                    <a:gd name="T22" fmla="*/ 2 w 6"/>
                    <a:gd name="T23" fmla="*/ 12 h 13"/>
                    <a:gd name="T24" fmla="*/ 0 w 6"/>
                    <a:gd name="T25" fmla="*/ 12 h 13"/>
                    <a:gd name="T26" fmla="*/ 2 w 6"/>
                    <a:gd name="T27" fmla="*/ 0 h 1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6"/>
                    <a:gd name="T43" fmla="*/ 0 h 13"/>
                    <a:gd name="T44" fmla="*/ 6 w 6"/>
                    <a:gd name="T45" fmla="*/ 13 h 1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6" h="13">
                      <a:moveTo>
                        <a:pt x="2" y="0"/>
                      </a:moveTo>
                      <a:lnTo>
                        <a:pt x="4" y="0"/>
                      </a:lnTo>
                      <a:lnTo>
                        <a:pt x="5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3" y="7"/>
                      </a:lnTo>
                      <a:lnTo>
                        <a:pt x="3" y="2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4" name="Freeform 216"/>
                <p:cNvSpPr>
                  <a:spLocks/>
                </p:cNvSpPr>
                <p:nvPr/>
              </p:nvSpPr>
              <p:spPr bwMode="auto">
                <a:xfrm>
                  <a:off x="735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1 w 2"/>
                    <a:gd name="T7" fmla="*/ 12 h 13"/>
                    <a:gd name="T8" fmla="*/ 0 w 2"/>
                    <a:gd name="T9" fmla="*/ 12 h 13"/>
                    <a:gd name="T10" fmla="*/ 0 w 2"/>
                    <a:gd name="T11" fmla="*/ 2 h 13"/>
                    <a:gd name="T12" fmla="*/ 0 w 2"/>
                    <a:gd name="T13" fmla="*/ 0 h 1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"/>
                    <a:gd name="T22" fmla="*/ 0 h 13"/>
                    <a:gd name="T23" fmla="*/ 2 w 2"/>
                    <a:gd name="T24" fmla="*/ 13 h 1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5" name="Freeform 217"/>
                <p:cNvSpPr>
                  <a:spLocks/>
                </p:cNvSpPr>
                <p:nvPr/>
              </p:nvSpPr>
              <p:spPr bwMode="auto">
                <a:xfrm>
                  <a:off x="746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1 w 2"/>
                    <a:gd name="T7" fmla="*/ 4 h 13"/>
                    <a:gd name="T8" fmla="*/ 1 w 2"/>
                    <a:gd name="T9" fmla="*/ 7 h 13"/>
                    <a:gd name="T10" fmla="*/ 1 w 2"/>
                    <a:gd name="T11" fmla="*/ 10 h 13"/>
                    <a:gd name="T12" fmla="*/ 1 w 2"/>
                    <a:gd name="T13" fmla="*/ 12 h 13"/>
                    <a:gd name="T14" fmla="*/ 0 w 2"/>
                    <a:gd name="T15" fmla="*/ 12 h 13"/>
                    <a:gd name="T16" fmla="*/ 0 w 2"/>
                    <a:gd name="T17" fmla="*/ 0 h 1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"/>
                    <a:gd name="T28" fmla="*/ 0 h 13"/>
                    <a:gd name="T29" fmla="*/ 2 w 2"/>
                    <a:gd name="T30" fmla="*/ 13 h 1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1" y="10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6" name="Freeform 218"/>
                <p:cNvSpPr>
                  <a:spLocks/>
                </p:cNvSpPr>
                <p:nvPr/>
              </p:nvSpPr>
              <p:spPr bwMode="auto">
                <a:xfrm>
                  <a:off x="757" y="2431"/>
                  <a:ext cx="4" cy="13"/>
                </a:xfrm>
                <a:custGeom>
                  <a:avLst/>
                  <a:gdLst>
                    <a:gd name="T0" fmla="*/ 1 w 4"/>
                    <a:gd name="T1" fmla="*/ 0 h 13"/>
                    <a:gd name="T2" fmla="*/ 2 w 4"/>
                    <a:gd name="T3" fmla="*/ 0 h 13"/>
                    <a:gd name="T4" fmla="*/ 3 w 4"/>
                    <a:gd name="T5" fmla="*/ 1 h 13"/>
                    <a:gd name="T6" fmla="*/ 3 w 4"/>
                    <a:gd name="T7" fmla="*/ 4 h 13"/>
                    <a:gd name="T8" fmla="*/ 2 w 4"/>
                    <a:gd name="T9" fmla="*/ 4 h 13"/>
                    <a:gd name="T10" fmla="*/ 2 w 4"/>
                    <a:gd name="T11" fmla="*/ 2 h 13"/>
                    <a:gd name="T12" fmla="*/ 1 w 4"/>
                    <a:gd name="T13" fmla="*/ 2 h 13"/>
                    <a:gd name="T14" fmla="*/ 1 w 4"/>
                    <a:gd name="T15" fmla="*/ 5 h 13"/>
                    <a:gd name="T16" fmla="*/ 2 w 4"/>
                    <a:gd name="T17" fmla="*/ 5 h 13"/>
                    <a:gd name="T18" fmla="*/ 3 w 4"/>
                    <a:gd name="T19" fmla="*/ 7 h 13"/>
                    <a:gd name="T20" fmla="*/ 3 w 4"/>
                    <a:gd name="T21" fmla="*/ 10 h 13"/>
                    <a:gd name="T22" fmla="*/ 2 w 4"/>
                    <a:gd name="T23" fmla="*/ 12 h 13"/>
                    <a:gd name="T24" fmla="*/ 1 w 4"/>
                    <a:gd name="T25" fmla="*/ 12 h 13"/>
                    <a:gd name="T26" fmla="*/ 0 w 4"/>
                    <a:gd name="T27" fmla="*/ 10 h 13"/>
                    <a:gd name="T28" fmla="*/ 0 w 4"/>
                    <a:gd name="T29" fmla="*/ 8 h 13"/>
                    <a:gd name="T30" fmla="*/ 1 w 4"/>
                    <a:gd name="T31" fmla="*/ 8 h 13"/>
                    <a:gd name="T32" fmla="*/ 1 w 4"/>
                    <a:gd name="T33" fmla="*/ 10 h 13"/>
                    <a:gd name="T34" fmla="*/ 2 w 4"/>
                    <a:gd name="T35" fmla="*/ 10 h 13"/>
                    <a:gd name="T36" fmla="*/ 2 w 4"/>
                    <a:gd name="T37" fmla="*/ 7 h 13"/>
                    <a:gd name="T38" fmla="*/ 1 w 4"/>
                    <a:gd name="T39" fmla="*/ 7 h 13"/>
                    <a:gd name="T40" fmla="*/ 0 w 4"/>
                    <a:gd name="T41" fmla="*/ 5 h 13"/>
                    <a:gd name="T42" fmla="*/ 0 w 4"/>
                    <a:gd name="T43" fmla="*/ 1 h 13"/>
                    <a:gd name="T44" fmla="*/ 1 w 4"/>
                    <a:gd name="T45" fmla="*/ 0 h 1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"/>
                    <a:gd name="T70" fmla="*/ 0 h 13"/>
                    <a:gd name="T71" fmla="*/ 4 w 4"/>
                    <a:gd name="T72" fmla="*/ 13 h 13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" h="13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1"/>
                      </a:lnTo>
                      <a:lnTo>
                        <a:pt x="3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5"/>
                      </a:lnTo>
                      <a:lnTo>
                        <a:pt x="2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1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8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7"/>
                      </a:lnTo>
                      <a:lnTo>
                        <a:pt x="1" y="7"/>
                      </a:lnTo>
                      <a:lnTo>
                        <a:pt x="0" y="5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70" name="Group 219"/>
              <p:cNvGrpSpPr>
                <a:grpSpLocks/>
              </p:cNvGrpSpPr>
              <p:nvPr/>
            </p:nvGrpSpPr>
            <p:grpSpPr bwMode="auto">
              <a:xfrm>
                <a:off x="775" y="2431"/>
                <a:ext cx="16" cy="13"/>
                <a:chOff x="775" y="2431"/>
                <a:chExt cx="16" cy="13"/>
              </a:xfrm>
            </p:grpSpPr>
            <p:sp>
              <p:nvSpPr>
                <p:cNvPr id="101679" name="Freeform 220"/>
                <p:cNvSpPr>
                  <a:spLocks/>
                </p:cNvSpPr>
                <p:nvPr/>
              </p:nvSpPr>
              <p:spPr bwMode="auto">
                <a:xfrm>
                  <a:off x="775" y="2431"/>
                  <a:ext cx="4" cy="13"/>
                </a:xfrm>
                <a:custGeom>
                  <a:avLst/>
                  <a:gdLst>
                    <a:gd name="T0" fmla="*/ 1 w 4"/>
                    <a:gd name="T1" fmla="*/ 0 h 13"/>
                    <a:gd name="T2" fmla="*/ 2 w 4"/>
                    <a:gd name="T3" fmla="*/ 0 h 13"/>
                    <a:gd name="T4" fmla="*/ 3 w 4"/>
                    <a:gd name="T5" fmla="*/ 2 h 13"/>
                    <a:gd name="T6" fmla="*/ 3 w 4"/>
                    <a:gd name="T7" fmla="*/ 10 h 13"/>
                    <a:gd name="T8" fmla="*/ 2 w 4"/>
                    <a:gd name="T9" fmla="*/ 12 h 13"/>
                    <a:gd name="T10" fmla="*/ 1 w 4"/>
                    <a:gd name="T11" fmla="*/ 12 h 13"/>
                    <a:gd name="T12" fmla="*/ 0 w 4"/>
                    <a:gd name="T13" fmla="*/ 10 h 13"/>
                    <a:gd name="T14" fmla="*/ 1 w 4"/>
                    <a:gd name="T15" fmla="*/ 10 h 13"/>
                    <a:gd name="T16" fmla="*/ 2 w 4"/>
                    <a:gd name="T17" fmla="*/ 10 h 13"/>
                    <a:gd name="T18" fmla="*/ 2 w 4"/>
                    <a:gd name="T19" fmla="*/ 2 h 13"/>
                    <a:gd name="T20" fmla="*/ 1 w 4"/>
                    <a:gd name="T21" fmla="*/ 2 h 13"/>
                    <a:gd name="T22" fmla="*/ 1 w 4"/>
                    <a:gd name="T23" fmla="*/ 10 h 13"/>
                    <a:gd name="T24" fmla="*/ 0 w 4"/>
                    <a:gd name="T25" fmla="*/ 10 h 13"/>
                    <a:gd name="T26" fmla="*/ 0 w 4"/>
                    <a:gd name="T27" fmla="*/ 2 h 13"/>
                    <a:gd name="T28" fmla="*/ 1 w 4"/>
                    <a:gd name="T29" fmla="*/ 0 h 1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4"/>
                    <a:gd name="T46" fmla="*/ 0 h 13"/>
                    <a:gd name="T47" fmla="*/ 4 w 4"/>
                    <a:gd name="T48" fmla="*/ 13 h 1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4" h="13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2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1" y="12"/>
                      </a:lnTo>
                      <a:lnTo>
                        <a:pt x="0" y="10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10"/>
                      </a:lnTo>
                      <a:lnTo>
                        <a:pt x="0" y="10"/>
                      </a:lnTo>
                      <a:lnTo>
                        <a:pt x="0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80" name="Freeform 221"/>
                <p:cNvSpPr>
                  <a:spLocks/>
                </p:cNvSpPr>
                <p:nvPr/>
              </p:nvSpPr>
              <p:spPr bwMode="auto">
                <a:xfrm>
                  <a:off x="789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0 w 2"/>
                    <a:gd name="T7" fmla="*/ 2 h 13"/>
                    <a:gd name="T8" fmla="*/ 0 w 2"/>
                    <a:gd name="T9" fmla="*/ 4 h 13"/>
                    <a:gd name="T10" fmla="*/ 1 w 2"/>
                    <a:gd name="T11" fmla="*/ 4 h 13"/>
                    <a:gd name="T12" fmla="*/ 1 w 2"/>
                    <a:gd name="T13" fmla="*/ 7 h 13"/>
                    <a:gd name="T14" fmla="*/ 0 w 2"/>
                    <a:gd name="T15" fmla="*/ 7 h 13"/>
                    <a:gd name="T16" fmla="*/ 0 w 2"/>
                    <a:gd name="T17" fmla="*/ 12 h 13"/>
                    <a:gd name="T18" fmla="*/ 0 w 2"/>
                    <a:gd name="T19" fmla="*/ 0 h 1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"/>
                    <a:gd name="T31" fmla="*/ 0 h 13"/>
                    <a:gd name="T32" fmla="*/ 2 w 2"/>
                    <a:gd name="T33" fmla="*/ 13 h 1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71" name="Group 222"/>
              <p:cNvGrpSpPr>
                <a:grpSpLocks/>
              </p:cNvGrpSpPr>
              <p:nvPr/>
            </p:nvGrpSpPr>
            <p:grpSpPr bwMode="auto">
              <a:xfrm>
                <a:off x="803" y="2431"/>
                <a:ext cx="78" cy="13"/>
                <a:chOff x="803" y="2431"/>
                <a:chExt cx="78" cy="13"/>
              </a:xfrm>
            </p:grpSpPr>
            <p:sp>
              <p:nvSpPr>
                <p:cNvPr id="101672" name="Freeform 223"/>
                <p:cNvSpPr>
                  <a:spLocks/>
                </p:cNvSpPr>
                <p:nvPr/>
              </p:nvSpPr>
              <p:spPr bwMode="auto">
                <a:xfrm>
                  <a:off x="803" y="2431"/>
                  <a:ext cx="6" cy="13"/>
                </a:xfrm>
                <a:custGeom>
                  <a:avLst/>
                  <a:gdLst>
                    <a:gd name="T0" fmla="*/ 1 w 6"/>
                    <a:gd name="T1" fmla="*/ 0 h 13"/>
                    <a:gd name="T2" fmla="*/ 3 w 6"/>
                    <a:gd name="T3" fmla="*/ 0 h 13"/>
                    <a:gd name="T4" fmla="*/ 5 w 6"/>
                    <a:gd name="T5" fmla="*/ 12 h 13"/>
                    <a:gd name="T6" fmla="*/ 3 w 6"/>
                    <a:gd name="T7" fmla="*/ 12 h 13"/>
                    <a:gd name="T8" fmla="*/ 3 w 6"/>
                    <a:gd name="T9" fmla="*/ 10 h 13"/>
                    <a:gd name="T10" fmla="*/ 3 w 6"/>
                    <a:gd name="T11" fmla="*/ 7 h 13"/>
                    <a:gd name="T12" fmla="*/ 2 w 6"/>
                    <a:gd name="T13" fmla="*/ 2 h 13"/>
                    <a:gd name="T14" fmla="*/ 2 w 6"/>
                    <a:gd name="T15" fmla="*/ 7 h 13"/>
                    <a:gd name="T16" fmla="*/ 3 w 6"/>
                    <a:gd name="T17" fmla="*/ 7 h 13"/>
                    <a:gd name="T18" fmla="*/ 3 w 6"/>
                    <a:gd name="T19" fmla="*/ 10 h 13"/>
                    <a:gd name="T20" fmla="*/ 2 w 6"/>
                    <a:gd name="T21" fmla="*/ 10 h 13"/>
                    <a:gd name="T22" fmla="*/ 2 w 6"/>
                    <a:gd name="T23" fmla="*/ 12 h 13"/>
                    <a:gd name="T24" fmla="*/ 0 w 6"/>
                    <a:gd name="T25" fmla="*/ 12 h 13"/>
                    <a:gd name="T26" fmla="*/ 1 w 6"/>
                    <a:gd name="T27" fmla="*/ 0 h 1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6"/>
                    <a:gd name="T43" fmla="*/ 0 h 13"/>
                    <a:gd name="T44" fmla="*/ 6 w 6"/>
                    <a:gd name="T45" fmla="*/ 13 h 1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6" h="13">
                      <a:moveTo>
                        <a:pt x="1" y="0"/>
                      </a:moveTo>
                      <a:lnTo>
                        <a:pt x="3" y="0"/>
                      </a:lnTo>
                      <a:lnTo>
                        <a:pt x="5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3" y="7"/>
                      </a:lnTo>
                      <a:lnTo>
                        <a:pt x="2" y="2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3" name="Freeform 224"/>
                <p:cNvSpPr>
                  <a:spLocks/>
                </p:cNvSpPr>
                <p:nvPr/>
              </p:nvSpPr>
              <p:spPr bwMode="auto">
                <a:xfrm>
                  <a:off x="817" y="2431"/>
                  <a:ext cx="7" cy="13"/>
                </a:xfrm>
                <a:custGeom>
                  <a:avLst/>
                  <a:gdLst>
                    <a:gd name="T0" fmla="*/ 0 w 7"/>
                    <a:gd name="T1" fmla="*/ 12 h 13"/>
                    <a:gd name="T2" fmla="*/ 2 w 7"/>
                    <a:gd name="T3" fmla="*/ 12 h 13"/>
                    <a:gd name="T4" fmla="*/ 2 w 7"/>
                    <a:gd name="T5" fmla="*/ 5 h 13"/>
                    <a:gd name="T6" fmla="*/ 3 w 7"/>
                    <a:gd name="T7" fmla="*/ 12 h 13"/>
                    <a:gd name="T8" fmla="*/ 4 w 7"/>
                    <a:gd name="T9" fmla="*/ 5 h 13"/>
                    <a:gd name="T10" fmla="*/ 4 w 7"/>
                    <a:gd name="T11" fmla="*/ 12 h 13"/>
                    <a:gd name="T12" fmla="*/ 6 w 7"/>
                    <a:gd name="T13" fmla="*/ 12 h 13"/>
                    <a:gd name="T14" fmla="*/ 6 w 7"/>
                    <a:gd name="T15" fmla="*/ 0 h 13"/>
                    <a:gd name="T16" fmla="*/ 3 w 7"/>
                    <a:gd name="T17" fmla="*/ 0 h 13"/>
                    <a:gd name="T18" fmla="*/ 3 w 7"/>
                    <a:gd name="T19" fmla="*/ 5 h 13"/>
                    <a:gd name="T20" fmla="*/ 2 w 7"/>
                    <a:gd name="T21" fmla="*/ 0 h 13"/>
                    <a:gd name="T22" fmla="*/ 0 w 7"/>
                    <a:gd name="T23" fmla="*/ 0 h 13"/>
                    <a:gd name="T24" fmla="*/ 0 w 7"/>
                    <a:gd name="T25" fmla="*/ 12 h 1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7"/>
                    <a:gd name="T40" fmla="*/ 0 h 13"/>
                    <a:gd name="T41" fmla="*/ 7 w 7"/>
                    <a:gd name="T42" fmla="*/ 13 h 1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7" h="13">
                      <a:moveTo>
                        <a:pt x="0" y="12"/>
                      </a:moveTo>
                      <a:lnTo>
                        <a:pt x="2" y="12"/>
                      </a:lnTo>
                      <a:lnTo>
                        <a:pt x="2" y="5"/>
                      </a:lnTo>
                      <a:lnTo>
                        <a:pt x="3" y="12"/>
                      </a:lnTo>
                      <a:lnTo>
                        <a:pt x="4" y="5"/>
                      </a:lnTo>
                      <a:lnTo>
                        <a:pt x="4" y="12"/>
                      </a:lnTo>
                      <a:lnTo>
                        <a:pt x="6" y="1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3" y="5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4" name="Freeform 225"/>
                <p:cNvSpPr>
                  <a:spLocks/>
                </p:cNvSpPr>
                <p:nvPr/>
              </p:nvSpPr>
              <p:spPr bwMode="auto">
                <a:xfrm>
                  <a:off x="834" y="2431"/>
                  <a:ext cx="2" cy="13"/>
                </a:xfrm>
                <a:custGeom>
                  <a:avLst/>
                  <a:gdLst>
                    <a:gd name="T0" fmla="*/ 0 w 2"/>
                    <a:gd name="T1" fmla="*/ 0 h 13"/>
                    <a:gd name="T2" fmla="*/ 1 w 2"/>
                    <a:gd name="T3" fmla="*/ 0 h 13"/>
                    <a:gd name="T4" fmla="*/ 1 w 2"/>
                    <a:gd name="T5" fmla="*/ 2 h 13"/>
                    <a:gd name="T6" fmla="*/ 0 w 2"/>
                    <a:gd name="T7" fmla="*/ 2 h 13"/>
                    <a:gd name="T8" fmla="*/ 0 w 2"/>
                    <a:gd name="T9" fmla="*/ 4 h 13"/>
                    <a:gd name="T10" fmla="*/ 1 w 2"/>
                    <a:gd name="T11" fmla="*/ 4 h 13"/>
                    <a:gd name="T12" fmla="*/ 1 w 2"/>
                    <a:gd name="T13" fmla="*/ 7 h 13"/>
                    <a:gd name="T14" fmla="*/ 0 w 2"/>
                    <a:gd name="T15" fmla="*/ 7 h 13"/>
                    <a:gd name="T16" fmla="*/ 0 w 2"/>
                    <a:gd name="T17" fmla="*/ 10 h 13"/>
                    <a:gd name="T18" fmla="*/ 1 w 2"/>
                    <a:gd name="T19" fmla="*/ 10 h 13"/>
                    <a:gd name="T20" fmla="*/ 1 w 2"/>
                    <a:gd name="T21" fmla="*/ 12 h 13"/>
                    <a:gd name="T22" fmla="*/ 0 w 2"/>
                    <a:gd name="T23" fmla="*/ 12 h 13"/>
                    <a:gd name="T24" fmla="*/ 0 w 2"/>
                    <a:gd name="T25" fmla="*/ 0 h 1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2"/>
                    <a:gd name="T40" fmla="*/ 0 h 13"/>
                    <a:gd name="T41" fmla="*/ 2 w 2"/>
                    <a:gd name="T42" fmla="*/ 13 h 13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2" h="1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1" y="7"/>
                      </a:lnTo>
                      <a:lnTo>
                        <a:pt x="0" y="7"/>
                      </a:lnTo>
                      <a:lnTo>
                        <a:pt x="0" y="10"/>
                      </a:lnTo>
                      <a:lnTo>
                        <a:pt x="1" y="10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5" name="Freeform 226"/>
                <p:cNvSpPr>
                  <a:spLocks/>
                </p:cNvSpPr>
                <p:nvPr/>
              </p:nvSpPr>
              <p:spPr bwMode="auto">
                <a:xfrm>
                  <a:off x="844" y="2431"/>
                  <a:ext cx="4" cy="13"/>
                </a:xfrm>
                <a:custGeom>
                  <a:avLst/>
                  <a:gdLst>
                    <a:gd name="T0" fmla="*/ 0 w 4"/>
                    <a:gd name="T1" fmla="*/ 0 h 13"/>
                    <a:gd name="T2" fmla="*/ 2 w 4"/>
                    <a:gd name="T3" fmla="*/ 0 h 13"/>
                    <a:gd name="T4" fmla="*/ 3 w 4"/>
                    <a:gd name="T5" fmla="*/ 1 h 13"/>
                    <a:gd name="T6" fmla="*/ 3 w 4"/>
                    <a:gd name="T7" fmla="*/ 4 h 13"/>
                    <a:gd name="T8" fmla="*/ 2 w 4"/>
                    <a:gd name="T9" fmla="*/ 6 h 13"/>
                    <a:gd name="T10" fmla="*/ 3 w 4"/>
                    <a:gd name="T11" fmla="*/ 7 h 13"/>
                    <a:gd name="T12" fmla="*/ 3 w 4"/>
                    <a:gd name="T13" fmla="*/ 12 h 13"/>
                    <a:gd name="T14" fmla="*/ 2 w 4"/>
                    <a:gd name="T15" fmla="*/ 12 h 13"/>
                    <a:gd name="T16" fmla="*/ 2 w 4"/>
                    <a:gd name="T17" fmla="*/ 7 h 13"/>
                    <a:gd name="T18" fmla="*/ 2 w 4"/>
                    <a:gd name="T19" fmla="*/ 5 h 13"/>
                    <a:gd name="T20" fmla="*/ 1 w 4"/>
                    <a:gd name="T21" fmla="*/ 5 h 13"/>
                    <a:gd name="T22" fmla="*/ 1 w 4"/>
                    <a:gd name="T23" fmla="*/ 2 h 13"/>
                    <a:gd name="T24" fmla="*/ 2 w 4"/>
                    <a:gd name="T25" fmla="*/ 2 h 13"/>
                    <a:gd name="T26" fmla="*/ 2 w 4"/>
                    <a:gd name="T27" fmla="*/ 5 h 13"/>
                    <a:gd name="T28" fmla="*/ 2 w 4"/>
                    <a:gd name="T29" fmla="*/ 7 h 13"/>
                    <a:gd name="T30" fmla="*/ 1 w 4"/>
                    <a:gd name="T31" fmla="*/ 7 h 13"/>
                    <a:gd name="T32" fmla="*/ 1 w 4"/>
                    <a:gd name="T33" fmla="*/ 12 h 13"/>
                    <a:gd name="T34" fmla="*/ 0 w 4"/>
                    <a:gd name="T35" fmla="*/ 12 h 13"/>
                    <a:gd name="T36" fmla="*/ 0 w 4"/>
                    <a:gd name="T37" fmla="*/ 0 h 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"/>
                    <a:gd name="T58" fmla="*/ 0 h 13"/>
                    <a:gd name="T59" fmla="*/ 4 w 4"/>
                    <a:gd name="T60" fmla="*/ 13 h 13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" h="13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3" y="1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3" y="7"/>
                      </a:lnTo>
                      <a:lnTo>
                        <a:pt x="3" y="12"/>
                      </a:lnTo>
                      <a:lnTo>
                        <a:pt x="2" y="12"/>
                      </a:lnTo>
                      <a:lnTo>
                        <a:pt x="2" y="7"/>
                      </a:lnTo>
                      <a:lnTo>
                        <a:pt x="2" y="5"/>
                      </a:lnTo>
                      <a:lnTo>
                        <a:pt x="1" y="5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5"/>
                      </a:lnTo>
                      <a:lnTo>
                        <a:pt x="2" y="7"/>
                      </a:lnTo>
                      <a:lnTo>
                        <a:pt x="1" y="7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6" name="Freeform 227"/>
                <p:cNvSpPr>
                  <a:spLocks/>
                </p:cNvSpPr>
                <p:nvPr/>
              </p:nvSpPr>
              <p:spPr bwMode="auto">
                <a:xfrm>
                  <a:off x="853" y="2431"/>
                  <a:ext cx="5" cy="13"/>
                </a:xfrm>
                <a:custGeom>
                  <a:avLst/>
                  <a:gdLst>
                    <a:gd name="T0" fmla="*/ 4 w 5"/>
                    <a:gd name="T1" fmla="*/ 0 h 13"/>
                    <a:gd name="T2" fmla="*/ 0 w 5"/>
                    <a:gd name="T3" fmla="*/ 0 h 13"/>
                    <a:gd name="T4" fmla="*/ 0 w 5"/>
                    <a:gd name="T5" fmla="*/ 12 h 13"/>
                    <a:gd name="T6" fmla="*/ 4 w 5"/>
                    <a:gd name="T7" fmla="*/ 12 h 13"/>
                    <a:gd name="T8" fmla="*/ 4 w 5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"/>
                    <a:gd name="T16" fmla="*/ 0 h 13"/>
                    <a:gd name="T17" fmla="*/ 5 w 5"/>
                    <a:gd name="T18" fmla="*/ 13 h 1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" h="1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7" name="Freeform 228"/>
                <p:cNvSpPr>
                  <a:spLocks/>
                </p:cNvSpPr>
                <p:nvPr/>
              </p:nvSpPr>
              <p:spPr bwMode="auto">
                <a:xfrm>
                  <a:off x="863" y="2431"/>
                  <a:ext cx="4" cy="13"/>
                </a:xfrm>
                <a:custGeom>
                  <a:avLst/>
                  <a:gdLst>
                    <a:gd name="T0" fmla="*/ 1 w 4"/>
                    <a:gd name="T1" fmla="*/ 0 h 13"/>
                    <a:gd name="T2" fmla="*/ 2 w 4"/>
                    <a:gd name="T3" fmla="*/ 0 h 13"/>
                    <a:gd name="T4" fmla="*/ 3 w 4"/>
                    <a:gd name="T5" fmla="*/ 1 h 13"/>
                    <a:gd name="T6" fmla="*/ 3 w 4"/>
                    <a:gd name="T7" fmla="*/ 4 h 13"/>
                    <a:gd name="T8" fmla="*/ 2 w 4"/>
                    <a:gd name="T9" fmla="*/ 4 h 13"/>
                    <a:gd name="T10" fmla="*/ 2 w 4"/>
                    <a:gd name="T11" fmla="*/ 2 h 13"/>
                    <a:gd name="T12" fmla="*/ 1 w 4"/>
                    <a:gd name="T13" fmla="*/ 2 h 13"/>
                    <a:gd name="T14" fmla="*/ 1 w 4"/>
                    <a:gd name="T15" fmla="*/ 10 h 13"/>
                    <a:gd name="T16" fmla="*/ 2 w 4"/>
                    <a:gd name="T17" fmla="*/ 10 h 13"/>
                    <a:gd name="T18" fmla="*/ 2 w 4"/>
                    <a:gd name="T19" fmla="*/ 7 h 13"/>
                    <a:gd name="T20" fmla="*/ 3 w 4"/>
                    <a:gd name="T21" fmla="*/ 7 h 13"/>
                    <a:gd name="T22" fmla="*/ 3 w 4"/>
                    <a:gd name="T23" fmla="*/ 10 h 13"/>
                    <a:gd name="T24" fmla="*/ 2 w 4"/>
                    <a:gd name="T25" fmla="*/ 12 h 13"/>
                    <a:gd name="T26" fmla="*/ 1 w 4"/>
                    <a:gd name="T27" fmla="*/ 12 h 13"/>
                    <a:gd name="T28" fmla="*/ 0 w 4"/>
                    <a:gd name="T29" fmla="*/ 10 h 13"/>
                    <a:gd name="T30" fmla="*/ 0 w 4"/>
                    <a:gd name="T31" fmla="*/ 1 h 13"/>
                    <a:gd name="T32" fmla="*/ 1 w 4"/>
                    <a:gd name="T33" fmla="*/ 0 h 1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"/>
                    <a:gd name="T52" fmla="*/ 0 h 13"/>
                    <a:gd name="T53" fmla="*/ 4 w 4"/>
                    <a:gd name="T54" fmla="*/ 13 h 1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" h="13">
                      <a:moveTo>
                        <a:pt x="1" y="0"/>
                      </a:moveTo>
                      <a:lnTo>
                        <a:pt x="2" y="0"/>
                      </a:lnTo>
                      <a:lnTo>
                        <a:pt x="3" y="1"/>
                      </a:lnTo>
                      <a:lnTo>
                        <a:pt x="3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1" y="10"/>
                      </a:lnTo>
                      <a:lnTo>
                        <a:pt x="2" y="10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2"/>
                      </a:lnTo>
                      <a:lnTo>
                        <a:pt x="1" y="12"/>
                      </a:lnTo>
                      <a:lnTo>
                        <a:pt x="0" y="10"/>
                      </a:lnTo>
                      <a:lnTo>
                        <a:pt x="0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78" name="Freeform 229"/>
                <p:cNvSpPr>
                  <a:spLocks/>
                </p:cNvSpPr>
                <p:nvPr/>
              </p:nvSpPr>
              <p:spPr bwMode="auto">
                <a:xfrm>
                  <a:off x="875" y="2431"/>
                  <a:ext cx="6" cy="13"/>
                </a:xfrm>
                <a:custGeom>
                  <a:avLst/>
                  <a:gdLst>
                    <a:gd name="T0" fmla="*/ 2 w 6"/>
                    <a:gd name="T1" fmla="*/ 0 h 13"/>
                    <a:gd name="T2" fmla="*/ 4 w 6"/>
                    <a:gd name="T3" fmla="*/ 0 h 13"/>
                    <a:gd name="T4" fmla="*/ 5 w 6"/>
                    <a:gd name="T5" fmla="*/ 12 h 13"/>
                    <a:gd name="T6" fmla="*/ 3 w 6"/>
                    <a:gd name="T7" fmla="*/ 12 h 13"/>
                    <a:gd name="T8" fmla="*/ 3 w 6"/>
                    <a:gd name="T9" fmla="*/ 10 h 13"/>
                    <a:gd name="T10" fmla="*/ 3 w 6"/>
                    <a:gd name="T11" fmla="*/ 7 h 13"/>
                    <a:gd name="T12" fmla="*/ 3 w 6"/>
                    <a:gd name="T13" fmla="*/ 2 h 13"/>
                    <a:gd name="T14" fmla="*/ 2 w 6"/>
                    <a:gd name="T15" fmla="*/ 7 h 13"/>
                    <a:gd name="T16" fmla="*/ 3 w 6"/>
                    <a:gd name="T17" fmla="*/ 7 h 13"/>
                    <a:gd name="T18" fmla="*/ 3 w 6"/>
                    <a:gd name="T19" fmla="*/ 10 h 13"/>
                    <a:gd name="T20" fmla="*/ 2 w 6"/>
                    <a:gd name="T21" fmla="*/ 10 h 13"/>
                    <a:gd name="T22" fmla="*/ 2 w 6"/>
                    <a:gd name="T23" fmla="*/ 12 h 13"/>
                    <a:gd name="T24" fmla="*/ 0 w 6"/>
                    <a:gd name="T25" fmla="*/ 12 h 13"/>
                    <a:gd name="T26" fmla="*/ 2 w 6"/>
                    <a:gd name="T27" fmla="*/ 0 h 1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6"/>
                    <a:gd name="T43" fmla="*/ 0 h 13"/>
                    <a:gd name="T44" fmla="*/ 6 w 6"/>
                    <a:gd name="T45" fmla="*/ 13 h 1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6" h="13">
                      <a:moveTo>
                        <a:pt x="2" y="0"/>
                      </a:moveTo>
                      <a:lnTo>
                        <a:pt x="4" y="0"/>
                      </a:lnTo>
                      <a:lnTo>
                        <a:pt x="5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3" y="7"/>
                      </a:lnTo>
                      <a:lnTo>
                        <a:pt x="3" y="2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2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42" name="Group 230"/>
            <p:cNvGrpSpPr>
              <a:grpSpLocks/>
            </p:cNvGrpSpPr>
            <p:nvPr/>
          </p:nvGrpSpPr>
          <p:grpSpPr bwMode="auto">
            <a:xfrm>
              <a:off x="486" y="3460"/>
              <a:ext cx="1098" cy="572"/>
              <a:chOff x="486" y="3222"/>
              <a:chExt cx="994" cy="500"/>
            </a:xfrm>
          </p:grpSpPr>
          <p:sp>
            <p:nvSpPr>
              <p:cNvPr id="101664" name="Rectangle 231"/>
              <p:cNvSpPr>
                <a:spLocks noChangeArrowheads="1"/>
              </p:cNvSpPr>
              <p:nvPr/>
            </p:nvSpPr>
            <p:spPr bwMode="auto">
              <a:xfrm>
                <a:off x="486" y="3222"/>
                <a:ext cx="994" cy="500"/>
              </a:xfrm>
              <a:prstGeom prst="rect">
                <a:avLst/>
              </a:prstGeom>
              <a:solidFill>
                <a:srgbClr val="BFFFB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65" name="Rectangle 232"/>
              <p:cNvSpPr>
                <a:spLocks noChangeArrowheads="1"/>
              </p:cNvSpPr>
              <p:nvPr/>
            </p:nvSpPr>
            <p:spPr bwMode="auto">
              <a:xfrm>
                <a:off x="507" y="3247"/>
                <a:ext cx="951" cy="449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DFFFB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66" name="Freeform 233"/>
              <p:cNvSpPr>
                <a:spLocks/>
              </p:cNvSpPr>
              <p:nvPr/>
            </p:nvSpPr>
            <p:spPr bwMode="auto">
              <a:xfrm>
                <a:off x="571" y="3284"/>
                <a:ext cx="827" cy="380"/>
              </a:xfrm>
              <a:custGeom>
                <a:avLst/>
                <a:gdLst>
                  <a:gd name="T0" fmla="*/ 0 w 827"/>
                  <a:gd name="T1" fmla="*/ 0 h 380"/>
                  <a:gd name="T2" fmla="*/ 826 w 827"/>
                  <a:gd name="T3" fmla="*/ 0 h 380"/>
                  <a:gd name="T4" fmla="*/ 826 w 827"/>
                  <a:gd name="T5" fmla="*/ 379 h 380"/>
                  <a:gd name="T6" fmla="*/ 0 w 827"/>
                  <a:gd name="T7" fmla="*/ 379 h 380"/>
                  <a:gd name="T8" fmla="*/ 0 w 827"/>
                  <a:gd name="T9" fmla="*/ 0 h 3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7"/>
                  <a:gd name="T16" fmla="*/ 0 h 380"/>
                  <a:gd name="T17" fmla="*/ 827 w 827"/>
                  <a:gd name="T18" fmla="*/ 380 h 3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7" h="380">
                    <a:moveTo>
                      <a:pt x="0" y="0"/>
                    </a:moveTo>
                    <a:lnTo>
                      <a:pt x="826" y="0"/>
                    </a:lnTo>
                    <a:lnTo>
                      <a:pt x="826" y="379"/>
                    </a:lnTo>
                    <a:lnTo>
                      <a:pt x="0" y="37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D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43" name="Group 234"/>
            <p:cNvGrpSpPr>
              <a:grpSpLocks/>
            </p:cNvGrpSpPr>
            <p:nvPr/>
          </p:nvGrpSpPr>
          <p:grpSpPr bwMode="auto">
            <a:xfrm>
              <a:off x="851" y="3827"/>
              <a:ext cx="271" cy="61"/>
              <a:chOff x="851" y="3589"/>
              <a:chExt cx="259" cy="56"/>
            </a:xfrm>
          </p:grpSpPr>
          <p:grpSp>
            <p:nvGrpSpPr>
              <p:cNvPr id="101656" name="Group 235"/>
              <p:cNvGrpSpPr>
                <a:grpSpLocks/>
              </p:cNvGrpSpPr>
              <p:nvPr/>
            </p:nvGrpSpPr>
            <p:grpSpPr bwMode="auto">
              <a:xfrm>
                <a:off x="851" y="3589"/>
                <a:ext cx="39" cy="54"/>
                <a:chOff x="851" y="3589"/>
                <a:chExt cx="39" cy="54"/>
              </a:xfrm>
            </p:grpSpPr>
            <p:sp>
              <p:nvSpPr>
                <p:cNvPr id="101661" name="Freeform 236"/>
                <p:cNvSpPr>
                  <a:spLocks/>
                </p:cNvSpPr>
                <p:nvPr/>
              </p:nvSpPr>
              <p:spPr bwMode="auto">
                <a:xfrm>
                  <a:off x="853" y="3606"/>
                  <a:ext cx="35" cy="34"/>
                </a:xfrm>
                <a:custGeom>
                  <a:avLst/>
                  <a:gdLst>
                    <a:gd name="T0" fmla="*/ 34 w 35"/>
                    <a:gd name="T1" fmla="*/ 33 h 34"/>
                    <a:gd name="T2" fmla="*/ 21 w 35"/>
                    <a:gd name="T3" fmla="*/ 26 h 34"/>
                    <a:gd name="T4" fmla="*/ 9 w 35"/>
                    <a:gd name="T5" fmla="*/ 15 h 34"/>
                    <a:gd name="T6" fmla="*/ 0 w 35"/>
                    <a:gd name="T7" fmla="*/ 0 h 34"/>
                    <a:gd name="T8" fmla="*/ 8 w 35"/>
                    <a:gd name="T9" fmla="*/ 2 h 34"/>
                    <a:gd name="T10" fmla="*/ 19 w 35"/>
                    <a:gd name="T11" fmla="*/ 8 h 34"/>
                    <a:gd name="T12" fmla="*/ 27 w 35"/>
                    <a:gd name="T13" fmla="*/ 19 h 34"/>
                    <a:gd name="T14" fmla="*/ 34 w 35"/>
                    <a:gd name="T15" fmla="*/ 33 h 3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5"/>
                    <a:gd name="T25" fmla="*/ 0 h 34"/>
                    <a:gd name="T26" fmla="*/ 35 w 35"/>
                    <a:gd name="T27" fmla="*/ 34 h 3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5" h="34">
                      <a:moveTo>
                        <a:pt x="34" y="33"/>
                      </a:moveTo>
                      <a:lnTo>
                        <a:pt x="21" y="26"/>
                      </a:lnTo>
                      <a:lnTo>
                        <a:pt x="9" y="15"/>
                      </a:lnTo>
                      <a:lnTo>
                        <a:pt x="0" y="0"/>
                      </a:lnTo>
                      <a:lnTo>
                        <a:pt x="8" y="2"/>
                      </a:lnTo>
                      <a:lnTo>
                        <a:pt x="19" y="8"/>
                      </a:lnTo>
                      <a:lnTo>
                        <a:pt x="27" y="19"/>
                      </a:lnTo>
                      <a:lnTo>
                        <a:pt x="34" y="3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62" name="Freeform 237"/>
                <p:cNvSpPr>
                  <a:spLocks/>
                </p:cNvSpPr>
                <p:nvPr/>
              </p:nvSpPr>
              <p:spPr bwMode="auto">
                <a:xfrm>
                  <a:off x="865" y="3589"/>
                  <a:ext cx="25" cy="45"/>
                </a:xfrm>
                <a:custGeom>
                  <a:avLst/>
                  <a:gdLst>
                    <a:gd name="T0" fmla="*/ 24 w 25"/>
                    <a:gd name="T1" fmla="*/ 44 h 45"/>
                    <a:gd name="T2" fmla="*/ 14 w 25"/>
                    <a:gd name="T3" fmla="*/ 32 h 45"/>
                    <a:gd name="T4" fmla="*/ 7 w 25"/>
                    <a:gd name="T5" fmla="*/ 21 h 45"/>
                    <a:gd name="T6" fmla="*/ 4 w 25"/>
                    <a:gd name="T7" fmla="*/ 12 h 45"/>
                    <a:gd name="T8" fmla="*/ 0 w 25"/>
                    <a:gd name="T9" fmla="*/ 0 h 45"/>
                    <a:gd name="T10" fmla="*/ 8 w 25"/>
                    <a:gd name="T11" fmla="*/ 6 h 45"/>
                    <a:gd name="T12" fmla="*/ 14 w 25"/>
                    <a:gd name="T13" fmla="*/ 12 h 45"/>
                    <a:gd name="T14" fmla="*/ 20 w 25"/>
                    <a:gd name="T15" fmla="*/ 22 h 45"/>
                    <a:gd name="T16" fmla="*/ 23 w 25"/>
                    <a:gd name="T17" fmla="*/ 33 h 45"/>
                    <a:gd name="T18" fmla="*/ 24 w 25"/>
                    <a:gd name="T19" fmla="*/ 44 h 4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5"/>
                    <a:gd name="T31" fmla="*/ 0 h 45"/>
                    <a:gd name="T32" fmla="*/ 25 w 25"/>
                    <a:gd name="T33" fmla="*/ 45 h 4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5" h="45">
                      <a:moveTo>
                        <a:pt x="24" y="44"/>
                      </a:moveTo>
                      <a:lnTo>
                        <a:pt x="14" y="32"/>
                      </a:lnTo>
                      <a:lnTo>
                        <a:pt x="7" y="21"/>
                      </a:lnTo>
                      <a:lnTo>
                        <a:pt x="4" y="12"/>
                      </a:lnTo>
                      <a:lnTo>
                        <a:pt x="0" y="0"/>
                      </a:lnTo>
                      <a:lnTo>
                        <a:pt x="8" y="6"/>
                      </a:lnTo>
                      <a:lnTo>
                        <a:pt x="14" y="12"/>
                      </a:lnTo>
                      <a:lnTo>
                        <a:pt x="20" y="22"/>
                      </a:lnTo>
                      <a:lnTo>
                        <a:pt x="23" y="33"/>
                      </a:lnTo>
                      <a:lnTo>
                        <a:pt x="24" y="4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63" name="Freeform 238"/>
                <p:cNvSpPr>
                  <a:spLocks/>
                </p:cNvSpPr>
                <p:nvPr/>
              </p:nvSpPr>
              <p:spPr bwMode="auto">
                <a:xfrm>
                  <a:off x="851" y="3629"/>
                  <a:ext cx="33" cy="14"/>
                </a:xfrm>
                <a:custGeom>
                  <a:avLst/>
                  <a:gdLst>
                    <a:gd name="T0" fmla="*/ 32 w 33"/>
                    <a:gd name="T1" fmla="*/ 13 h 14"/>
                    <a:gd name="T2" fmla="*/ 21 w 33"/>
                    <a:gd name="T3" fmla="*/ 11 h 14"/>
                    <a:gd name="T4" fmla="*/ 9 w 33"/>
                    <a:gd name="T5" fmla="*/ 6 h 14"/>
                    <a:gd name="T6" fmla="*/ 0 w 33"/>
                    <a:gd name="T7" fmla="*/ 0 h 14"/>
                    <a:gd name="T8" fmla="*/ 9 w 33"/>
                    <a:gd name="T9" fmla="*/ 1 h 14"/>
                    <a:gd name="T10" fmla="*/ 18 w 33"/>
                    <a:gd name="T11" fmla="*/ 3 h 14"/>
                    <a:gd name="T12" fmla="*/ 26 w 33"/>
                    <a:gd name="T13" fmla="*/ 7 h 14"/>
                    <a:gd name="T14" fmla="*/ 32 w 33"/>
                    <a:gd name="T15" fmla="*/ 13 h 1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3"/>
                    <a:gd name="T25" fmla="*/ 0 h 14"/>
                    <a:gd name="T26" fmla="*/ 33 w 33"/>
                    <a:gd name="T27" fmla="*/ 14 h 1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3" h="14">
                      <a:moveTo>
                        <a:pt x="32" y="13"/>
                      </a:moveTo>
                      <a:lnTo>
                        <a:pt x="21" y="11"/>
                      </a:lnTo>
                      <a:lnTo>
                        <a:pt x="9" y="6"/>
                      </a:lnTo>
                      <a:lnTo>
                        <a:pt x="0" y="0"/>
                      </a:lnTo>
                      <a:lnTo>
                        <a:pt x="9" y="1"/>
                      </a:lnTo>
                      <a:lnTo>
                        <a:pt x="18" y="3"/>
                      </a:lnTo>
                      <a:lnTo>
                        <a:pt x="26" y="7"/>
                      </a:lnTo>
                      <a:lnTo>
                        <a:pt x="32" y="1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57" name="Group 239"/>
              <p:cNvGrpSpPr>
                <a:grpSpLocks/>
              </p:cNvGrpSpPr>
              <p:nvPr/>
            </p:nvGrpSpPr>
            <p:grpSpPr bwMode="auto">
              <a:xfrm>
                <a:off x="1071" y="3590"/>
                <a:ext cx="39" cy="55"/>
                <a:chOff x="1071" y="3590"/>
                <a:chExt cx="39" cy="55"/>
              </a:xfrm>
            </p:grpSpPr>
            <p:sp>
              <p:nvSpPr>
                <p:cNvPr id="101658" name="Freeform 240"/>
                <p:cNvSpPr>
                  <a:spLocks/>
                </p:cNvSpPr>
                <p:nvPr/>
              </p:nvSpPr>
              <p:spPr bwMode="auto">
                <a:xfrm>
                  <a:off x="1073" y="3607"/>
                  <a:ext cx="35" cy="35"/>
                </a:xfrm>
                <a:custGeom>
                  <a:avLst/>
                  <a:gdLst>
                    <a:gd name="T0" fmla="*/ 0 w 35"/>
                    <a:gd name="T1" fmla="*/ 34 h 35"/>
                    <a:gd name="T2" fmla="*/ 12 w 35"/>
                    <a:gd name="T3" fmla="*/ 27 h 35"/>
                    <a:gd name="T4" fmla="*/ 25 w 35"/>
                    <a:gd name="T5" fmla="*/ 15 h 35"/>
                    <a:gd name="T6" fmla="*/ 34 w 35"/>
                    <a:gd name="T7" fmla="*/ 0 h 35"/>
                    <a:gd name="T8" fmla="*/ 26 w 35"/>
                    <a:gd name="T9" fmla="*/ 2 h 35"/>
                    <a:gd name="T10" fmla="*/ 15 w 35"/>
                    <a:gd name="T11" fmla="*/ 8 h 35"/>
                    <a:gd name="T12" fmla="*/ 6 w 35"/>
                    <a:gd name="T13" fmla="*/ 19 h 35"/>
                    <a:gd name="T14" fmla="*/ 0 w 35"/>
                    <a:gd name="T15" fmla="*/ 34 h 3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5"/>
                    <a:gd name="T25" fmla="*/ 0 h 35"/>
                    <a:gd name="T26" fmla="*/ 35 w 35"/>
                    <a:gd name="T27" fmla="*/ 35 h 3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5" h="35">
                      <a:moveTo>
                        <a:pt x="0" y="34"/>
                      </a:moveTo>
                      <a:lnTo>
                        <a:pt x="12" y="27"/>
                      </a:lnTo>
                      <a:lnTo>
                        <a:pt x="25" y="15"/>
                      </a:lnTo>
                      <a:lnTo>
                        <a:pt x="34" y="0"/>
                      </a:lnTo>
                      <a:lnTo>
                        <a:pt x="26" y="2"/>
                      </a:lnTo>
                      <a:lnTo>
                        <a:pt x="15" y="8"/>
                      </a:lnTo>
                      <a:lnTo>
                        <a:pt x="6" y="19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59" name="Freeform 241"/>
                <p:cNvSpPr>
                  <a:spLocks/>
                </p:cNvSpPr>
                <p:nvPr/>
              </p:nvSpPr>
              <p:spPr bwMode="auto">
                <a:xfrm>
                  <a:off x="1071" y="3590"/>
                  <a:ext cx="25" cy="46"/>
                </a:xfrm>
                <a:custGeom>
                  <a:avLst/>
                  <a:gdLst>
                    <a:gd name="T0" fmla="*/ 0 w 25"/>
                    <a:gd name="T1" fmla="*/ 45 h 46"/>
                    <a:gd name="T2" fmla="*/ 10 w 25"/>
                    <a:gd name="T3" fmla="*/ 32 h 46"/>
                    <a:gd name="T4" fmla="*/ 17 w 25"/>
                    <a:gd name="T5" fmla="*/ 21 h 46"/>
                    <a:gd name="T6" fmla="*/ 20 w 25"/>
                    <a:gd name="T7" fmla="*/ 12 h 46"/>
                    <a:gd name="T8" fmla="*/ 24 w 25"/>
                    <a:gd name="T9" fmla="*/ 0 h 46"/>
                    <a:gd name="T10" fmla="*/ 16 w 25"/>
                    <a:gd name="T11" fmla="*/ 6 h 46"/>
                    <a:gd name="T12" fmla="*/ 10 w 25"/>
                    <a:gd name="T13" fmla="*/ 12 h 46"/>
                    <a:gd name="T14" fmla="*/ 5 w 25"/>
                    <a:gd name="T15" fmla="*/ 22 h 46"/>
                    <a:gd name="T16" fmla="*/ 1 w 25"/>
                    <a:gd name="T17" fmla="*/ 33 h 46"/>
                    <a:gd name="T18" fmla="*/ 0 w 25"/>
                    <a:gd name="T19" fmla="*/ 45 h 4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5"/>
                    <a:gd name="T31" fmla="*/ 0 h 46"/>
                    <a:gd name="T32" fmla="*/ 25 w 25"/>
                    <a:gd name="T33" fmla="*/ 46 h 4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5" h="46">
                      <a:moveTo>
                        <a:pt x="0" y="45"/>
                      </a:moveTo>
                      <a:lnTo>
                        <a:pt x="10" y="32"/>
                      </a:lnTo>
                      <a:lnTo>
                        <a:pt x="17" y="21"/>
                      </a:lnTo>
                      <a:lnTo>
                        <a:pt x="20" y="12"/>
                      </a:lnTo>
                      <a:lnTo>
                        <a:pt x="24" y="0"/>
                      </a:lnTo>
                      <a:lnTo>
                        <a:pt x="16" y="6"/>
                      </a:lnTo>
                      <a:lnTo>
                        <a:pt x="10" y="12"/>
                      </a:lnTo>
                      <a:lnTo>
                        <a:pt x="5" y="22"/>
                      </a:lnTo>
                      <a:lnTo>
                        <a:pt x="1" y="33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60" name="Freeform 242"/>
                <p:cNvSpPr>
                  <a:spLocks/>
                </p:cNvSpPr>
                <p:nvPr/>
              </p:nvSpPr>
              <p:spPr bwMode="auto">
                <a:xfrm>
                  <a:off x="1076" y="3630"/>
                  <a:ext cx="34" cy="15"/>
                </a:xfrm>
                <a:custGeom>
                  <a:avLst/>
                  <a:gdLst>
                    <a:gd name="T0" fmla="*/ 0 w 34"/>
                    <a:gd name="T1" fmla="*/ 14 h 15"/>
                    <a:gd name="T2" fmla="*/ 12 w 34"/>
                    <a:gd name="T3" fmla="*/ 11 h 15"/>
                    <a:gd name="T4" fmla="*/ 24 w 34"/>
                    <a:gd name="T5" fmla="*/ 6 h 15"/>
                    <a:gd name="T6" fmla="*/ 33 w 34"/>
                    <a:gd name="T7" fmla="*/ 0 h 15"/>
                    <a:gd name="T8" fmla="*/ 24 w 34"/>
                    <a:gd name="T9" fmla="*/ 1 h 15"/>
                    <a:gd name="T10" fmla="*/ 14 w 34"/>
                    <a:gd name="T11" fmla="*/ 3 h 15"/>
                    <a:gd name="T12" fmla="*/ 6 w 34"/>
                    <a:gd name="T13" fmla="*/ 7 h 15"/>
                    <a:gd name="T14" fmla="*/ 0 w 34"/>
                    <a:gd name="T15" fmla="*/ 14 h 1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4"/>
                    <a:gd name="T25" fmla="*/ 0 h 15"/>
                    <a:gd name="T26" fmla="*/ 34 w 34"/>
                    <a:gd name="T27" fmla="*/ 15 h 1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4" h="15">
                      <a:moveTo>
                        <a:pt x="0" y="14"/>
                      </a:moveTo>
                      <a:lnTo>
                        <a:pt x="12" y="11"/>
                      </a:lnTo>
                      <a:lnTo>
                        <a:pt x="24" y="6"/>
                      </a:lnTo>
                      <a:lnTo>
                        <a:pt x="33" y="0"/>
                      </a:lnTo>
                      <a:lnTo>
                        <a:pt x="24" y="1"/>
                      </a:lnTo>
                      <a:lnTo>
                        <a:pt x="14" y="3"/>
                      </a:lnTo>
                      <a:lnTo>
                        <a:pt x="6" y="7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44" name="Group 243"/>
            <p:cNvGrpSpPr>
              <a:grpSpLocks/>
            </p:cNvGrpSpPr>
            <p:nvPr/>
          </p:nvGrpSpPr>
          <p:grpSpPr bwMode="auto">
            <a:xfrm>
              <a:off x="775" y="3592"/>
              <a:ext cx="439" cy="384"/>
              <a:chOff x="775" y="3354"/>
              <a:chExt cx="420" cy="350"/>
            </a:xfrm>
          </p:grpSpPr>
          <p:grpSp>
            <p:nvGrpSpPr>
              <p:cNvPr id="101635" name="Group 244"/>
              <p:cNvGrpSpPr>
                <a:grpSpLocks/>
              </p:cNvGrpSpPr>
              <p:nvPr/>
            </p:nvGrpSpPr>
            <p:grpSpPr bwMode="auto">
              <a:xfrm>
                <a:off x="867" y="3354"/>
                <a:ext cx="232" cy="329"/>
                <a:chOff x="867" y="3354"/>
                <a:chExt cx="232" cy="329"/>
              </a:xfrm>
            </p:grpSpPr>
            <p:grpSp>
              <p:nvGrpSpPr>
                <p:cNvPr id="101637" name="Group 245"/>
                <p:cNvGrpSpPr>
                  <a:grpSpLocks/>
                </p:cNvGrpSpPr>
                <p:nvPr/>
              </p:nvGrpSpPr>
              <p:grpSpPr bwMode="auto">
                <a:xfrm>
                  <a:off x="867" y="3354"/>
                  <a:ext cx="232" cy="329"/>
                  <a:chOff x="867" y="3354"/>
                  <a:chExt cx="232" cy="329"/>
                </a:xfrm>
              </p:grpSpPr>
              <p:grpSp>
                <p:nvGrpSpPr>
                  <p:cNvPr id="101652" name="Group 246"/>
                  <p:cNvGrpSpPr>
                    <a:grpSpLocks/>
                  </p:cNvGrpSpPr>
                  <p:nvPr/>
                </p:nvGrpSpPr>
                <p:grpSpPr bwMode="auto">
                  <a:xfrm>
                    <a:off x="867" y="3354"/>
                    <a:ext cx="232" cy="68"/>
                    <a:chOff x="867" y="3354"/>
                    <a:chExt cx="232" cy="68"/>
                  </a:xfrm>
                </p:grpSpPr>
                <p:sp>
                  <p:nvSpPr>
                    <p:cNvPr id="101654" name="Freeform 247"/>
                    <p:cNvSpPr>
                      <a:spLocks/>
                    </p:cNvSpPr>
                    <p:nvPr/>
                  </p:nvSpPr>
                  <p:spPr bwMode="auto">
                    <a:xfrm>
                      <a:off x="867" y="3354"/>
                      <a:ext cx="114" cy="68"/>
                    </a:xfrm>
                    <a:custGeom>
                      <a:avLst/>
                      <a:gdLst>
                        <a:gd name="T0" fmla="*/ 0 w 114"/>
                        <a:gd name="T1" fmla="*/ 0 h 68"/>
                        <a:gd name="T2" fmla="*/ 113 w 114"/>
                        <a:gd name="T3" fmla="*/ 0 h 68"/>
                        <a:gd name="T4" fmla="*/ 113 w 114"/>
                        <a:gd name="T5" fmla="*/ 67 h 68"/>
                        <a:gd name="T6" fmla="*/ 32 w 114"/>
                        <a:gd name="T7" fmla="*/ 67 h 68"/>
                        <a:gd name="T8" fmla="*/ 32 w 114"/>
                        <a:gd name="T9" fmla="*/ 32 h 68"/>
                        <a:gd name="T10" fmla="*/ 31 w 114"/>
                        <a:gd name="T11" fmla="*/ 27 h 68"/>
                        <a:gd name="T12" fmla="*/ 28 w 114"/>
                        <a:gd name="T13" fmla="*/ 24 h 68"/>
                        <a:gd name="T14" fmla="*/ 23 w 114"/>
                        <a:gd name="T15" fmla="*/ 22 h 68"/>
                        <a:gd name="T16" fmla="*/ 0 w 114"/>
                        <a:gd name="T17" fmla="*/ 22 h 68"/>
                        <a:gd name="T18" fmla="*/ 0 w 114"/>
                        <a:gd name="T19" fmla="*/ 0 h 68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114"/>
                        <a:gd name="T31" fmla="*/ 0 h 68"/>
                        <a:gd name="T32" fmla="*/ 114 w 114"/>
                        <a:gd name="T33" fmla="*/ 68 h 68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114" h="68">
                          <a:moveTo>
                            <a:pt x="0" y="0"/>
                          </a:moveTo>
                          <a:lnTo>
                            <a:pt x="113" y="0"/>
                          </a:lnTo>
                          <a:lnTo>
                            <a:pt x="113" y="67"/>
                          </a:lnTo>
                          <a:lnTo>
                            <a:pt x="32" y="67"/>
                          </a:lnTo>
                          <a:lnTo>
                            <a:pt x="32" y="32"/>
                          </a:lnTo>
                          <a:lnTo>
                            <a:pt x="31" y="27"/>
                          </a:lnTo>
                          <a:lnTo>
                            <a:pt x="28" y="24"/>
                          </a:lnTo>
                          <a:lnTo>
                            <a:pt x="23" y="22"/>
                          </a:lnTo>
                          <a:lnTo>
                            <a:pt x="0" y="2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55" name="Freeform 248"/>
                    <p:cNvSpPr>
                      <a:spLocks/>
                    </p:cNvSpPr>
                    <p:nvPr/>
                  </p:nvSpPr>
                  <p:spPr bwMode="auto">
                    <a:xfrm>
                      <a:off x="985" y="3354"/>
                      <a:ext cx="114" cy="68"/>
                    </a:xfrm>
                    <a:custGeom>
                      <a:avLst/>
                      <a:gdLst>
                        <a:gd name="T0" fmla="*/ 113 w 114"/>
                        <a:gd name="T1" fmla="*/ 0 h 68"/>
                        <a:gd name="T2" fmla="*/ 0 w 114"/>
                        <a:gd name="T3" fmla="*/ 0 h 68"/>
                        <a:gd name="T4" fmla="*/ 0 w 114"/>
                        <a:gd name="T5" fmla="*/ 67 h 68"/>
                        <a:gd name="T6" fmla="*/ 81 w 114"/>
                        <a:gd name="T7" fmla="*/ 67 h 68"/>
                        <a:gd name="T8" fmla="*/ 81 w 114"/>
                        <a:gd name="T9" fmla="*/ 32 h 68"/>
                        <a:gd name="T10" fmla="*/ 82 w 114"/>
                        <a:gd name="T11" fmla="*/ 27 h 68"/>
                        <a:gd name="T12" fmla="*/ 85 w 114"/>
                        <a:gd name="T13" fmla="*/ 24 h 68"/>
                        <a:gd name="T14" fmla="*/ 90 w 114"/>
                        <a:gd name="T15" fmla="*/ 22 h 68"/>
                        <a:gd name="T16" fmla="*/ 113 w 114"/>
                        <a:gd name="T17" fmla="*/ 22 h 68"/>
                        <a:gd name="T18" fmla="*/ 113 w 114"/>
                        <a:gd name="T19" fmla="*/ 0 h 68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114"/>
                        <a:gd name="T31" fmla="*/ 0 h 68"/>
                        <a:gd name="T32" fmla="*/ 114 w 114"/>
                        <a:gd name="T33" fmla="*/ 68 h 68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114" h="68">
                          <a:moveTo>
                            <a:pt x="113" y="0"/>
                          </a:moveTo>
                          <a:lnTo>
                            <a:pt x="0" y="0"/>
                          </a:lnTo>
                          <a:lnTo>
                            <a:pt x="0" y="67"/>
                          </a:lnTo>
                          <a:lnTo>
                            <a:pt x="81" y="67"/>
                          </a:lnTo>
                          <a:lnTo>
                            <a:pt x="81" y="32"/>
                          </a:lnTo>
                          <a:lnTo>
                            <a:pt x="82" y="27"/>
                          </a:lnTo>
                          <a:lnTo>
                            <a:pt x="85" y="24"/>
                          </a:lnTo>
                          <a:lnTo>
                            <a:pt x="90" y="22"/>
                          </a:lnTo>
                          <a:lnTo>
                            <a:pt x="113" y="22"/>
                          </a:lnTo>
                          <a:lnTo>
                            <a:pt x="113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653" name="Oval 249"/>
                  <p:cNvSpPr>
                    <a:spLocks noChangeArrowheads="1"/>
                  </p:cNvSpPr>
                  <p:nvPr/>
                </p:nvSpPr>
                <p:spPr bwMode="auto">
                  <a:xfrm>
                    <a:off x="875" y="3356"/>
                    <a:ext cx="211" cy="327"/>
                  </a:xfrm>
                  <a:prstGeom prst="ellipse">
                    <a:avLst/>
                  </a:prstGeom>
                  <a:solidFill>
                    <a:srgbClr val="3F5F00"/>
                  </a:solidFill>
                  <a:ln w="12700">
                    <a:solidFill>
                      <a:srgbClr val="DFFFB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1638" name="Group 250"/>
                <p:cNvGrpSpPr>
                  <a:grpSpLocks/>
                </p:cNvGrpSpPr>
                <p:nvPr/>
              </p:nvGrpSpPr>
              <p:grpSpPr bwMode="auto">
                <a:xfrm>
                  <a:off x="877" y="3366"/>
                  <a:ext cx="201" cy="288"/>
                  <a:chOff x="877" y="3366"/>
                  <a:chExt cx="201" cy="288"/>
                </a:xfrm>
              </p:grpSpPr>
              <p:sp>
                <p:nvSpPr>
                  <p:cNvPr id="101639" name="Freeform 251"/>
                  <p:cNvSpPr>
                    <a:spLocks/>
                  </p:cNvSpPr>
                  <p:nvPr/>
                </p:nvSpPr>
                <p:spPr bwMode="auto">
                  <a:xfrm>
                    <a:off x="1014" y="3539"/>
                    <a:ext cx="64" cy="115"/>
                  </a:xfrm>
                  <a:custGeom>
                    <a:avLst/>
                    <a:gdLst>
                      <a:gd name="T0" fmla="*/ 0 w 64"/>
                      <a:gd name="T1" fmla="*/ 0 h 115"/>
                      <a:gd name="T2" fmla="*/ 13 w 64"/>
                      <a:gd name="T3" fmla="*/ 7 h 115"/>
                      <a:gd name="T4" fmla="*/ 14 w 64"/>
                      <a:gd name="T5" fmla="*/ 22 h 115"/>
                      <a:gd name="T6" fmla="*/ 31 w 64"/>
                      <a:gd name="T7" fmla="*/ 31 h 115"/>
                      <a:gd name="T8" fmla="*/ 51 w 64"/>
                      <a:gd name="T9" fmla="*/ 36 h 115"/>
                      <a:gd name="T10" fmla="*/ 63 w 64"/>
                      <a:gd name="T11" fmla="*/ 43 h 115"/>
                      <a:gd name="T12" fmla="*/ 61 w 64"/>
                      <a:gd name="T13" fmla="*/ 50 h 115"/>
                      <a:gd name="T14" fmla="*/ 59 w 64"/>
                      <a:gd name="T15" fmla="*/ 59 h 115"/>
                      <a:gd name="T16" fmla="*/ 54 w 64"/>
                      <a:gd name="T17" fmla="*/ 69 h 115"/>
                      <a:gd name="T18" fmla="*/ 51 w 64"/>
                      <a:gd name="T19" fmla="*/ 78 h 115"/>
                      <a:gd name="T20" fmla="*/ 47 w 64"/>
                      <a:gd name="T21" fmla="*/ 85 h 115"/>
                      <a:gd name="T22" fmla="*/ 43 w 64"/>
                      <a:gd name="T23" fmla="*/ 94 h 115"/>
                      <a:gd name="T24" fmla="*/ 35 w 64"/>
                      <a:gd name="T25" fmla="*/ 105 h 115"/>
                      <a:gd name="T26" fmla="*/ 29 w 64"/>
                      <a:gd name="T27" fmla="*/ 114 h 115"/>
                      <a:gd name="T28" fmla="*/ 9 w 64"/>
                      <a:gd name="T29" fmla="*/ 32 h 115"/>
                      <a:gd name="T30" fmla="*/ 1 w 64"/>
                      <a:gd name="T31" fmla="*/ 21 h 115"/>
                      <a:gd name="T32" fmla="*/ 0 w 64"/>
                      <a:gd name="T33" fmla="*/ 0 h 11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64"/>
                      <a:gd name="T52" fmla="*/ 0 h 115"/>
                      <a:gd name="T53" fmla="*/ 64 w 64"/>
                      <a:gd name="T54" fmla="*/ 115 h 115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64" h="115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14" y="22"/>
                        </a:lnTo>
                        <a:lnTo>
                          <a:pt x="31" y="31"/>
                        </a:lnTo>
                        <a:lnTo>
                          <a:pt x="51" y="36"/>
                        </a:lnTo>
                        <a:lnTo>
                          <a:pt x="63" y="43"/>
                        </a:lnTo>
                        <a:lnTo>
                          <a:pt x="61" y="50"/>
                        </a:lnTo>
                        <a:lnTo>
                          <a:pt x="59" y="59"/>
                        </a:lnTo>
                        <a:lnTo>
                          <a:pt x="54" y="69"/>
                        </a:lnTo>
                        <a:lnTo>
                          <a:pt x="51" y="78"/>
                        </a:lnTo>
                        <a:lnTo>
                          <a:pt x="47" y="85"/>
                        </a:lnTo>
                        <a:lnTo>
                          <a:pt x="43" y="94"/>
                        </a:lnTo>
                        <a:lnTo>
                          <a:pt x="35" y="105"/>
                        </a:lnTo>
                        <a:lnTo>
                          <a:pt x="29" y="114"/>
                        </a:lnTo>
                        <a:lnTo>
                          <a:pt x="9" y="32"/>
                        </a:lnTo>
                        <a:lnTo>
                          <a:pt x="1" y="2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640" name="Freeform 252"/>
                  <p:cNvSpPr>
                    <a:spLocks/>
                  </p:cNvSpPr>
                  <p:nvPr/>
                </p:nvSpPr>
                <p:spPr bwMode="auto">
                  <a:xfrm>
                    <a:off x="948" y="3524"/>
                    <a:ext cx="92" cy="130"/>
                  </a:xfrm>
                  <a:custGeom>
                    <a:avLst/>
                    <a:gdLst>
                      <a:gd name="T0" fmla="*/ 91 w 92"/>
                      <a:gd name="T1" fmla="*/ 129 h 130"/>
                      <a:gd name="T2" fmla="*/ 51 w 92"/>
                      <a:gd name="T3" fmla="*/ 129 h 130"/>
                      <a:gd name="T4" fmla="*/ 33 w 92"/>
                      <a:gd name="T5" fmla="*/ 129 h 130"/>
                      <a:gd name="T6" fmla="*/ 33 w 92"/>
                      <a:gd name="T7" fmla="*/ 105 h 130"/>
                      <a:gd name="T8" fmla="*/ 26 w 92"/>
                      <a:gd name="T9" fmla="*/ 73 h 130"/>
                      <a:gd name="T10" fmla="*/ 17 w 92"/>
                      <a:gd name="T11" fmla="*/ 42 h 130"/>
                      <a:gd name="T12" fmla="*/ 17 w 92"/>
                      <a:gd name="T13" fmla="*/ 24 h 130"/>
                      <a:gd name="T14" fmla="*/ 6 w 92"/>
                      <a:gd name="T15" fmla="*/ 14 h 130"/>
                      <a:gd name="T16" fmla="*/ 0 w 92"/>
                      <a:gd name="T17" fmla="*/ 0 h 130"/>
                      <a:gd name="T18" fmla="*/ 11 w 92"/>
                      <a:gd name="T19" fmla="*/ 8 h 130"/>
                      <a:gd name="T20" fmla="*/ 23 w 92"/>
                      <a:gd name="T21" fmla="*/ 15 h 130"/>
                      <a:gd name="T22" fmla="*/ 36 w 92"/>
                      <a:gd name="T23" fmla="*/ 18 h 130"/>
                      <a:gd name="T24" fmla="*/ 42 w 92"/>
                      <a:gd name="T25" fmla="*/ 21 h 130"/>
                      <a:gd name="T26" fmla="*/ 48 w 92"/>
                      <a:gd name="T27" fmla="*/ 21 h 130"/>
                      <a:gd name="T28" fmla="*/ 56 w 92"/>
                      <a:gd name="T29" fmla="*/ 18 h 130"/>
                      <a:gd name="T30" fmla="*/ 62 w 92"/>
                      <a:gd name="T31" fmla="*/ 15 h 130"/>
                      <a:gd name="T32" fmla="*/ 62 w 92"/>
                      <a:gd name="T33" fmla="*/ 35 h 130"/>
                      <a:gd name="T34" fmla="*/ 71 w 92"/>
                      <a:gd name="T35" fmla="*/ 47 h 130"/>
                      <a:gd name="T36" fmla="*/ 83 w 92"/>
                      <a:gd name="T37" fmla="*/ 96 h 130"/>
                      <a:gd name="T38" fmla="*/ 91 w 92"/>
                      <a:gd name="T39" fmla="*/ 129 h 130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92"/>
                      <a:gd name="T61" fmla="*/ 0 h 130"/>
                      <a:gd name="T62" fmla="*/ 92 w 92"/>
                      <a:gd name="T63" fmla="*/ 130 h 130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92" h="130">
                        <a:moveTo>
                          <a:pt x="91" y="129"/>
                        </a:moveTo>
                        <a:lnTo>
                          <a:pt x="51" y="129"/>
                        </a:lnTo>
                        <a:lnTo>
                          <a:pt x="33" y="129"/>
                        </a:lnTo>
                        <a:lnTo>
                          <a:pt x="33" y="105"/>
                        </a:lnTo>
                        <a:lnTo>
                          <a:pt x="26" y="73"/>
                        </a:lnTo>
                        <a:lnTo>
                          <a:pt x="17" y="42"/>
                        </a:lnTo>
                        <a:lnTo>
                          <a:pt x="17" y="24"/>
                        </a:lnTo>
                        <a:lnTo>
                          <a:pt x="6" y="14"/>
                        </a:lnTo>
                        <a:lnTo>
                          <a:pt x="0" y="0"/>
                        </a:lnTo>
                        <a:lnTo>
                          <a:pt x="11" y="8"/>
                        </a:lnTo>
                        <a:lnTo>
                          <a:pt x="23" y="15"/>
                        </a:lnTo>
                        <a:lnTo>
                          <a:pt x="36" y="18"/>
                        </a:lnTo>
                        <a:lnTo>
                          <a:pt x="42" y="21"/>
                        </a:lnTo>
                        <a:lnTo>
                          <a:pt x="48" y="21"/>
                        </a:lnTo>
                        <a:lnTo>
                          <a:pt x="56" y="18"/>
                        </a:lnTo>
                        <a:lnTo>
                          <a:pt x="62" y="15"/>
                        </a:lnTo>
                        <a:lnTo>
                          <a:pt x="62" y="35"/>
                        </a:lnTo>
                        <a:lnTo>
                          <a:pt x="71" y="47"/>
                        </a:lnTo>
                        <a:lnTo>
                          <a:pt x="83" y="96"/>
                        </a:lnTo>
                        <a:lnTo>
                          <a:pt x="91" y="129"/>
                        </a:lnTo>
                      </a:path>
                    </a:pathLst>
                  </a:custGeom>
                  <a:solidFill>
                    <a:srgbClr val="D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641" name="Freeform 253"/>
                  <p:cNvSpPr>
                    <a:spLocks/>
                  </p:cNvSpPr>
                  <p:nvPr/>
                </p:nvSpPr>
                <p:spPr bwMode="auto">
                  <a:xfrm>
                    <a:off x="933" y="3377"/>
                    <a:ext cx="98" cy="162"/>
                  </a:xfrm>
                  <a:custGeom>
                    <a:avLst/>
                    <a:gdLst>
                      <a:gd name="T0" fmla="*/ 11 w 98"/>
                      <a:gd name="T1" fmla="*/ 126 h 162"/>
                      <a:gd name="T2" fmla="*/ 9 w 98"/>
                      <a:gd name="T3" fmla="*/ 108 h 162"/>
                      <a:gd name="T4" fmla="*/ 3 w 98"/>
                      <a:gd name="T5" fmla="*/ 87 h 162"/>
                      <a:gd name="T6" fmla="*/ 0 w 98"/>
                      <a:gd name="T7" fmla="*/ 54 h 162"/>
                      <a:gd name="T8" fmla="*/ 13 w 98"/>
                      <a:gd name="T9" fmla="*/ 21 h 162"/>
                      <a:gd name="T10" fmla="*/ 29 w 98"/>
                      <a:gd name="T11" fmla="*/ 7 h 162"/>
                      <a:gd name="T12" fmla="*/ 49 w 98"/>
                      <a:gd name="T13" fmla="*/ 1 h 162"/>
                      <a:gd name="T14" fmla="*/ 67 w 98"/>
                      <a:gd name="T15" fmla="*/ 0 h 162"/>
                      <a:gd name="T16" fmla="*/ 82 w 98"/>
                      <a:gd name="T17" fmla="*/ 10 h 162"/>
                      <a:gd name="T18" fmla="*/ 93 w 98"/>
                      <a:gd name="T19" fmla="*/ 36 h 162"/>
                      <a:gd name="T20" fmla="*/ 97 w 98"/>
                      <a:gd name="T21" fmla="*/ 57 h 162"/>
                      <a:gd name="T22" fmla="*/ 96 w 98"/>
                      <a:gd name="T23" fmla="*/ 86 h 162"/>
                      <a:gd name="T24" fmla="*/ 94 w 98"/>
                      <a:gd name="T25" fmla="*/ 108 h 162"/>
                      <a:gd name="T26" fmla="*/ 93 w 98"/>
                      <a:gd name="T27" fmla="*/ 117 h 162"/>
                      <a:gd name="T28" fmla="*/ 91 w 98"/>
                      <a:gd name="T29" fmla="*/ 126 h 162"/>
                      <a:gd name="T30" fmla="*/ 86 w 98"/>
                      <a:gd name="T31" fmla="*/ 134 h 162"/>
                      <a:gd name="T32" fmla="*/ 80 w 98"/>
                      <a:gd name="T33" fmla="*/ 138 h 162"/>
                      <a:gd name="T34" fmla="*/ 75 w 98"/>
                      <a:gd name="T35" fmla="*/ 141 h 162"/>
                      <a:gd name="T36" fmla="*/ 76 w 98"/>
                      <a:gd name="T37" fmla="*/ 155 h 162"/>
                      <a:gd name="T38" fmla="*/ 70 w 98"/>
                      <a:gd name="T39" fmla="*/ 158 h 162"/>
                      <a:gd name="T40" fmla="*/ 63 w 98"/>
                      <a:gd name="T41" fmla="*/ 161 h 162"/>
                      <a:gd name="T42" fmla="*/ 50 w 98"/>
                      <a:gd name="T43" fmla="*/ 160 h 162"/>
                      <a:gd name="T44" fmla="*/ 40 w 98"/>
                      <a:gd name="T45" fmla="*/ 155 h 162"/>
                      <a:gd name="T46" fmla="*/ 24 w 98"/>
                      <a:gd name="T47" fmla="*/ 147 h 162"/>
                      <a:gd name="T48" fmla="*/ 14 w 98"/>
                      <a:gd name="T49" fmla="*/ 140 h 162"/>
                      <a:gd name="T50" fmla="*/ 11 w 98"/>
                      <a:gd name="T51" fmla="*/ 126 h 162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98"/>
                      <a:gd name="T79" fmla="*/ 0 h 162"/>
                      <a:gd name="T80" fmla="*/ 98 w 98"/>
                      <a:gd name="T81" fmla="*/ 162 h 162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98" h="162">
                        <a:moveTo>
                          <a:pt x="11" y="126"/>
                        </a:moveTo>
                        <a:lnTo>
                          <a:pt x="9" y="108"/>
                        </a:lnTo>
                        <a:lnTo>
                          <a:pt x="3" y="87"/>
                        </a:lnTo>
                        <a:lnTo>
                          <a:pt x="0" y="54"/>
                        </a:lnTo>
                        <a:lnTo>
                          <a:pt x="13" y="21"/>
                        </a:lnTo>
                        <a:lnTo>
                          <a:pt x="29" y="7"/>
                        </a:lnTo>
                        <a:lnTo>
                          <a:pt x="49" y="1"/>
                        </a:lnTo>
                        <a:lnTo>
                          <a:pt x="67" y="0"/>
                        </a:lnTo>
                        <a:lnTo>
                          <a:pt x="82" y="10"/>
                        </a:lnTo>
                        <a:lnTo>
                          <a:pt x="93" y="36"/>
                        </a:lnTo>
                        <a:lnTo>
                          <a:pt x="97" y="57"/>
                        </a:lnTo>
                        <a:lnTo>
                          <a:pt x="96" y="86"/>
                        </a:lnTo>
                        <a:lnTo>
                          <a:pt x="94" y="108"/>
                        </a:lnTo>
                        <a:lnTo>
                          <a:pt x="93" y="117"/>
                        </a:lnTo>
                        <a:lnTo>
                          <a:pt x="91" y="126"/>
                        </a:lnTo>
                        <a:lnTo>
                          <a:pt x="86" y="134"/>
                        </a:lnTo>
                        <a:lnTo>
                          <a:pt x="80" y="138"/>
                        </a:lnTo>
                        <a:lnTo>
                          <a:pt x="75" y="141"/>
                        </a:lnTo>
                        <a:lnTo>
                          <a:pt x="76" y="155"/>
                        </a:lnTo>
                        <a:lnTo>
                          <a:pt x="70" y="158"/>
                        </a:lnTo>
                        <a:lnTo>
                          <a:pt x="63" y="161"/>
                        </a:lnTo>
                        <a:lnTo>
                          <a:pt x="50" y="160"/>
                        </a:lnTo>
                        <a:lnTo>
                          <a:pt x="40" y="155"/>
                        </a:lnTo>
                        <a:lnTo>
                          <a:pt x="24" y="147"/>
                        </a:lnTo>
                        <a:lnTo>
                          <a:pt x="14" y="140"/>
                        </a:lnTo>
                        <a:lnTo>
                          <a:pt x="11" y="126"/>
                        </a:lnTo>
                      </a:path>
                    </a:pathLst>
                  </a:custGeom>
                  <a:solidFill>
                    <a:srgbClr val="B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642" name="Freeform 254"/>
                  <p:cNvSpPr>
                    <a:spLocks/>
                  </p:cNvSpPr>
                  <p:nvPr/>
                </p:nvSpPr>
                <p:spPr bwMode="auto">
                  <a:xfrm>
                    <a:off x="933" y="3446"/>
                    <a:ext cx="71" cy="109"/>
                  </a:xfrm>
                  <a:custGeom>
                    <a:avLst/>
                    <a:gdLst>
                      <a:gd name="T0" fmla="*/ 22 w 71"/>
                      <a:gd name="T1" fmla="*/ 0 h 109"/>
                      <a:gd name="T2" fmla="*/ 26 w 71"/>
                      <a:gd name="T3" fmla="*/ 21 h 109"/>
                      <a:gd name="T4" fmla="*/ 29 w 71"/>
                      <a:gd name="T5" fmla="*/ 36 h 109"/>
                      <a:gd name="T6" fmla="*/ 32 w 71"/>
                      <a:gd name="T7" fmla="*/ 49 h 109"/>
                      <a:gd name="T8" fmla="*/ 39 w 71"/>
                      <a:gd name="T9" fmla="*/ 62 h 109"/>
                      <a:gd name="T10" fmla="*/ 40 w 71"/>
                      <a:gd name="T11" fmla="*/ 65 h 109"/>
                      <a:gd name="T12" fmla="*/ 45 w 71"/>
                      <a:gd name="T13" fmla="*/ 69 h 109"/>
                      <a:gd name="T14" fmla="*/ 48 w 71"/>
                      <a:gd name="T15" fmla="*/ 72 h 109"/>
                      <a:gd name="T16" fmla="*/ 55 w 71"/>
                      <a:gd name="T17" fmla="*/ 74 h 109"/>
                      <a:gd name="T18" fmla="*/ 58 w 71"/>
                      <a:gd name="T19" fmla="*/ 75 h 109"/>
                      <a:gd name="T20" fmla="*/ 62 w 71"/>
                      <a:gd name="T21" fmla="*/ 76 h 109"/>
                      <a:gd name="T22" fmla="*/ 66 w 71"/>
                      <a:gd name="T23" fmla="*/ 76 h 109"/>
                      <a:gd name="T24" fmla="*/ 70 w 71"/>
                      <a:gd name="T25" fmla="*/ 74 h 109"/>
                      <a:gd name="T26" fmla="*/ 66 w 71"/>
                      <a:gd name="T27" fmla="*/ 81 h 109"/>
                      <a:gd name="T28" fmla="*/ 57 w 71"/>
                      <a:gd name="T29" fmla="*/ 88 h 109"/>
                      <a:gd name="T30" fmla="*/ 52 w 71"/>
                      <a:gd name="T31" fmla="*/ 94 h 109"/>
                      <a:gd name="T32" fmla="*/ 48 w 71"/>
                      <a:gd name="T33" fmla="*/ 101 h 109"/>
                      <a:gd name="T34" fmla="*/ 44 w 71"/>
                      <a:gd name="T35" fmla="*/ 106 h 109"/>
                      <a:gd name="T36" fmla="*/ 35 w 71"/>
                      <a:gd name="T37" fmla="*/ 108 h 109"/>
                      <a:gd name="T38" fmla="*/ 23 w 71"/>
                      <a:gd name="T39" fmla="*/ 108 h 109"/>
                      <a:gd name="T40" fmla="*/ 5 w 71"/>
                      <a:gd name="T41" fmla="*/ 92 h 109"/>
                      <a:gd name="T42" fmla="*/ 0 w 71"/>
                      <a:gd name="T43" fmla="*/ 79 h 109"/>
                      <a:gd name="T44" fmla="*/ 7 w 71"/>
                      <a:gd name="T45" fmla="*/ 52 h 109"/>
                      <a:gd name="T46" fmla="*/ 11 w 71"/>
                      <a:gd name="T47" fmla="*/ 24 h 109"/>
                      <a:gd name="T48" fmla="*/ 22 w 71"/>
                      <a:gd name="T49" fmla="*/ 0 h 10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1"/>
                      <a:gd name="T76" fmla="*/ 0 h 109"/>
                      <a:gd name="T77" fmla="*/ 71 w 71"/>
                      <a:gd name="T78" fmla="*/ 109 h 10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1" h="109">
                        <a:moveTo>
                          <a:pt x="22" y="0"/>
                        </a:moveTo>
                        <a:lnTo>
                          <a:pt x="26" y="21"/>
                        </a:lnTo>
                        <a:lnTo>
                          <a:pt x="29" y="36"/>
                        </a:lnTo>
                        <a:lnTo>
                          <a:pt x="32" y="49"/>
                        </a:lnTo>
                        <a:lnTo>
                          <a:pt x="39" y="62"/>
                        </a:lnTo>
                        <a:lnTo>
                          <a:pt x="40" y="65"/>
                        </a:lnTo>
                        <a:lnTo>
                          <a:pt x="45" y="69"/>
                        </a:lnTo>
                        <a:lnTo>
                          <a:pt x="48" y="72"/>
                        </a:lnTo>
                        <a:lnTo>
                          <a:pt x="55" y="74"/>
                        </a:lnTo>
                        <a:lnTo>
                          <a:pt x="58" y="75"/>
                        </a:lnTo>
                        <a:lnTo>
                          <a:pt x="62" y="76"/>
                        </a:lnTo>
                        <a:lnTo>
                          <a:pt x="66" y="76"/>
                        </a:lnTo>
                        <a:lnTo>
                          <a:pt x="70" y="74"/>
                        </a:lnTo>
                        <a:lnTo>
                          <a:pt x="66" y="81"/>
                        </a:lnTo>
                        <a:lnTo>
                          <a:pt x="57" y="88"/>
                        </a:lnTo>
                        <a:lnTo>
                          <a:pt x="52" y="94"/>
                        </a:lnTo>
                        <a:lnTo>
                          <a:pt x="48" y="101"/>
                        </a:lnTo>
                        <a:lnTo>
                          <a:pt x="44" y="106"/>
                        </a:lnTo>
                        <a:lnTo>
                          <a:pt x="35" y="108"/>
                        </a:lnTo>
                        <a:lnTo>
                          <a:pt x="23" y="108"/>
                        </a:lnTo>
                        <a:lnTo>
                          <a:pt x="5" y="92"/>
                        </a:lnTo>
                        <a:lnTo>
                          <a:pt x="0" y="79"/>
                        </a:lnTo>
                        <a:lnTo>
                          <a:pt x="7" y="52"/>
                        </a:lnTo>
                        <a:lnTo>
                          <a:pt x="11" y="24"/>
                        </a:lnTo>
                        <a:lnTo>
                          <a:pt x="22" y="0"/>
                        </a:lnTo>
                      </a:path>
                    </a:pathLst>
                  </a:custGeom>
                  <a:solidFill>
                    <a:srgbClr val="3F5F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01643" name="Group 255"/>
                  <p:cNvGrpSpPr>
                    <a:grpSpLocks/>
                  </p:cNvGrpSpPr>
                  <p:nvPr/>
                </p:nvGrpSpPr>
                <p:grpSpPr bwMode="auto">
                  <a:xfrm>
                    <a:off x="976" y="3428"/>
                    <a:ext cx="54" cy="61"/>
                    <a:chOff x="976" y="3428"/>
                    <a:chExt cx="54" cy="61"/>
                  </a:xfrm>
                </p:grpSpPr>
                <p:sp>
                  <p:nvSpPr>
                    <p:cNvPr id="101646" name="Freeform 256"/>
                    <p:cNvSpPr>
                      <a:spLocks/>
                    </p:cNvSpPr>
                    <p:nvPr/>
                  </p:nvSpPr>
                  <p:spPr bwMode="auto">
                    <a:xfrm>
                      <a:off x="998" y="3486"/>
                      <a:ext cx="18" cy="3"/>
                    </a:xfrm>
                    <a:custGeom>
                      <a:avLst/>
                      <a:gdLst>
                        <a:gd name="T0" fmla="*/ 0 w 18"/>
                        <a:gd name="T1" fmla="*/ 1 h 3"/>
                        <a:gd name="T2" fmla="*/ 1 w 18"/>
                        <a:gd name="T3" fmla="*/ 2 h 3"/>
                        <a:gd name="T4" fmla="*/ 4 w 18"/>
                        <a:gd name="T5" fmla="*/ 2 h 3"/>
                        <a:gd name="T6" fmla="*/ 7 w 18"/>
                        <a:gd name="T7" fmla="*/ 2 h 3"/>
                        <a:gd name="T8" fmla="*/ 9 w 18"/>
                        <a:gd name="T9" fmla="*/ 2 h 3"/>
                        <a:gd name="T10" fmla="*/ 12 w 18"/>
                        <a:gd name="T11" fmla="*/ 2 h 3"/>
                        <a:gd name="T12" fmla="*/ 14 w 18"/>
                        <a:gd name="T13" fmla="*/ 2 h 3"/>
                        <a:gd name="T14" fmla="*/ 16 w 18"/>
                        <a:gd name="T15" fmla="*/ 2 h 3"/>
                        <a:gd name="T16" fmla="*/ 17 w 18"/>
                        <a:gd name="T17" fmla="*/ 1 h 3"/>
                        <a:gd name="T18" fmla="*/ 15 w 18"/>
                        <a:gd name="T19" fmla="*/ 0 h 3"/>
                        <a:gd name="T20" fmla="*/ 10 w 18"/>
                        <a:gd name="T21" fmla="*/ 0 h 3"/>
                        <a:gd name="T22" fmla="*/ 5 w 18"/>
                        <a:gd name="T23" fmla="*/ 0 h 3"/>
                        <a:gd name="T24" fmla="*/ 2 w 18"/>
                        <a:gd name="T25" fmla="*/ 0 h 3"/>
                        <a:gd name="T26" fmla="*/ 0 w 18"/>
                        <a:gd name="T27" fmla="*/ 1 h 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18"/>
                        <a:gd name="T43" fmla="*/ 0 h 3"/>
                        <a:gd name="T44" fmla="*/ 18 w 18"/>
                        <a:gd name="T45" fmla="*/ 3 h 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18" h="3">
                          <a:moveTo>
                            <a:pt x="0" y="1"/>
                          </a:moveTo>
                          <a:lnTo>
                            <a:pt x="1" y="2"/>
                          </a:lnTo>
                          <a:lnTo>
                            <a:pt x="4" y="2"/>
                          </a:lnTo>
                          <a:lnTo>
                            <a:pt x="7" y="2"/>
                          </a:lnTo>
                          <a:lnTo>
                            <a:pt x="9" y="2"/>
                          </a:lnTo>
                          <a:lnTo>
                            <a:pt x="12" y="2"/>
                          </a:lnTo>
                          <a:lnTo>
                            <a:pt x="14" y="2"/>
                          </a:lnTo>
                          <a:lnTo>
                            <a:pt x="16" y="2"/>
                          </a:lnTo>
                          <a:lnTo>
                            <a:pt x="17" y="1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2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47" name="Freeform 257"/>
                    <p:cNvSpPr>
                      <a:spLocks/>
                    </p:cNvSpPr>
                    <p:nvPr/>
                  </p:nvSpPr>
                  <p:spPr bwMode="auto">
                    <a:xfrm>
                      <a:off x="998" y="3471"/>
                      <a:ext cx="15" cy="2"/>
                    </a:xfrm>
                    <a:custGeom>
                      <a:avLst/>
                      <a:gdLst>
                        <a:gd name="T0" fmla="*/ 3 w 15"/>
                        <a:gd name="T1" fmla="*/ 1 h 2"/>
                        <a:gd name="T2" fmla="*/ 1 w 15"/>
                        <a:gd name="T3" fmla="*/ 1 h 2"/>
                        <a:gd name="T4" fmla="*/ 0 w 15"/>
                        <a:gd name="T5" fmla="*/ 1 h 2"/>
                        <a:gd name="T6" fmla="*/ 1 w 15"/>
                        <a:gd name="T7" fmla="*/ 0 h 2"/>
                        <a:gd name="T8" fmla="*/ 3 w 15"/>
                        <a:gd name="T9" fmla="*/ 0 h 2"/>
                        <a:gd name="T10" fmla="*/ 5 w 15"/>
                        <a:gd name="T11" fmla="*/ 0 h 2"/>
                        <a:gd name="T12" fmla="*/ 7 w 15"/>
                        <a:gd name="T13" fmla="*/ 0 h 2"/>
                        <a:gd name="T14" fmla="*/ 9 w 15"/>
                        <a:gd name="T15" fmla="*/ 0 h 2"/>
                        <a:gd name="T16" fmla="*/ 11 w 15"/>
                        <a:gd name="T17" fmla="*/ 0 h 2"/>
                        <a:gd name="T18" fmla="*/ 12 w 15"/>
                        <a:gd name="T19" fmla="*/ 0 h 2"/>
                        <a:gd name="T20" fmla="*/ 13 w 15"/>
                        <a:gd name="T21" fmla="*/ 0 h 2"/>
                        <a:gd name="T22" fmla="*/ 14 w 15"/>
                        <a:gd name="T23" fmla="*/ 1 h 2"/>
                        <a:gd name="T24" fmla="*/ 12 w 15"/>
                        <a:gd name="T25" fmla="*/ 1 h 2"/>
                        <a:gd name="T26" fmla="*/ 11 w 15"/>
                        <a:gd name="T27" fmla="*/ 1 h 2"/>
                        <a:gd name="T28" fmla="*/ 9 w 15"/>
                        <a:gd name="T29" fmla="*/ 1 h 2"/>
                        <a:gd name="T30" fmla="*/ 8 w 15"/>
                        <a:gd name="T31" fmla="*/ 1 h 2"/>
                        <a:gd name="T32" fmla="*/ 7 w 15"/>
                        <a:gd name="T33" fmla="*/ 1 h 2"/>
                        <a:gd name="T34" fmla="*/ 5 w 15"/>
                        <a:gd name="T35" fmla="*/ 1 h 2"/>
                        <a:gd name="T36" fmla="*/ 3 w 15"/>
                        <a:gd name="T37" fmla="*/ 1 h 2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15"/>
                        <a:gd name="T58" fmla="*/ 0 h 2"/>
                        <a:gd name="T59" fmla="*/ 15 w 15"/>
                        <a:gd name="T60" fmla="*/ 2 h 2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15" h="2">
                          <a:moveTo>
                            <a:pt x="3" y="1"/>
                          </a:moveTo>
                          <a:lnTo>
                            <a:pt x="1" y="1"/>
                          </a:lnTo>
                          <a:lnTo>
                            <a:pt x="0" y="1"/>
                          </a:lnTo>
                          <a:lnTo>
                            <a:pt x="1" y="0"/>
                          </a:lnTo>
                          <a:lnTo>
                            <a:pt x="3" y="0"/>
                          </a:lnTo>
                          <a:lnTo>
                            <a:pt x="5" y="0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11" y="0"/>
                          </a:lnTo>
                          <a:lnTo>
                            <a:pt x="12" y="0"/>
                          </a:lnTo>
                          <a:lnTo>
                            <a:pt x="13" y="0"/>
                          </a:lnTo>
                          <a:lnTo>
                            <a:pt x="14" y="1"/>
                          </a:lnTo>
                          <a:lnTo>
                            <a:pt x="12" y="1"/>
                          </a:lnTo>
                          <a:lnTo>
                            <a:pt x="11" y="1"/>
                          </a:lnTo>
                          <a:lnTo>
                            <a:pt x="9" y="1"/>
                          </a:lnTo>
                          <a:lnTo>
                            <a:pt x="8" y="1"/>
                          </a:lnTo>
                          <a:lnTo>
                            <a:pt x="7" y="1"/>
                          </a:lnTo>
                          <a:lnTo>
                            <a:pt x="5" y="1"/>
                          </a:lnTo>
                          <a:lnTo>
                            <a:pt x="3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48" name="Freeform 258"/>
                    <p:cNvSpPr>
                      <a:spLocks/>
                    </p:cNvSpPr>
                    <p:nvPr/>
                  </p:nvSpPr>
                  <p:spPr bwMode="auto">
                    <a:xfrm>
                      <a:off x="976" y="3428"/>
                      <a:ext cx="28" cy="34"/>
                    </a:xfrm>
                    <a:custGeom>
                      <a:avLst/>
                      <a:gdLst>
                        <a:gd name="T0" fmla="*/ 0 w 28"/>
                        <a:gd name="T1" fmla="*/ 6 h 34"/>
                        <a:gd name="T2" fmla="*/ 3 w 28"/>
                        <a:gd name="T3" fmla="*/ 2 h 34"/>
                        <a:gd name="T4" fmla="*/ 8 w 28"/>
                        <a:gd name="T5" fmla="*/ 1 h 34"/>
                        <a:gd name="T6" fmla="*/ 12 w 28"/>
                        <a:gd name="T7" fmla="*/ 0 h 34"/>
                        <a:gd name="T8" fmla="*/ 17 w 28"/>
                        <a:gd name="T9" fmla="*/ 0 h 34"/>
                        <a:gd name="T10" fmla="*/ 20 w 28"/>
                        <a:gd name="T11" fmla="*/ 2 h 34"/>
                        <a:gd name="T12" fmla="*/ 23 w 28"/>
                        <a:gd name="T13" fmla="*/ 7 h 34"/>
                        <a:gd name="T14" fmla="*/ 25 w 28"/>
                        <a:gd name="T15" fmla="*/ 16 h 34"/>
                        <a:gd name="T16" fmla="*/ 26 w 28"/>
                        <a:gd name="T17" fmla="*/ 24 h 34"/>
                        <a:gd name="T18" fmla="*/ 27 w 28"/>
                        <a:gd name="T19" fmla="*/ 33 h 34"/>
                        <a:gd name="T20" fmla="*/ 24 w 28"/>
                        <a:gd name="T21" fmla="*/ 31 h 34"/>
                        <a:gd name="T22" fmla="*/ 22 w 28"/>
                        <a:gd name="T23" fmla="*/ 31 h 34"/>
                        <a:gd name="T24" fmla="*/ 19 w 28"/>
                        <a:gd name="T25" fmla="*/ 32 h 34"/>
                        <a:gd name="T26" fmla="*/ 20 w 28"/>
                        <a:gd name="T27" fmla="*/ 23 h 34"/>
                        <a:gd name="T28" fmla="*/ 22 w 28"/>
                        <a:gd name="T29" fmla="*/ 14 h 34"/>
                        <a:gd name="T30" fmla="*/ 21 w 28"/>
                        <a:gd name="T31" fmla="*/ 9 h 34"/>
                        <a:gd name="T32" fmla="*/ 18 w 28"/>
                        <a:gd name="T33" fmla="*/ 5 h 34"/>
                        <a:gd name="T34" fmla="*/ 10 w 28"/>
                        <a:gd name="T35" fmla="*/ 3 h 34"/>
                        <a:gd name="T36" fmla="*/ 0 w 28"/>
                        <a:gd name="T37" fmla="*/ 6 h 34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28"/>
                        <a:gd name="T58" fmla="*/ 0 h 34"/>
                        <a:gd name="T59" fmla="*/ 28 w 28"/>
                        <a:gd name="T60" fmla="*/ 34 h 34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28" h="34">
                          <a:moveTo>
                            <a:pt x="0" y="6"/>
                          </a:moveTo>
                          <a:lnTo>
                            <a:pt x="3" y="2"/>
                          </a:lnTo>
                          <a:lnTo>
                            <a:pt x="8" y="1"/>
                          </a:lnTo>
                          <a:lnTo>
                            <a:pt x="12" y="0"/>
                          </a:lnTo>
                          <a:lnTo>
                            <a:pt x="17" y="0"/>
                          </a:lnTo>
                          <a:lnTo>
                            <a:pt x="20" y="2"/>
                          </a:lnTo>
                          <a:lnTo>
                            <a:pt x="23" y="7"/>
                          </a:lnTo>
                          <a:lnTo>
                            <a:pt x="25" y="16"/>
                          </a:lnTo>
                          <a:lnTo>
                            <a:pt x="26" y="24"/>
                          </a:lnTo>
                          <a:lnTo>
                            <a:pt x="27" y="33"/>
                          </a:lnTo>
                          <a:lnTo>
                            <a:pt x="24" y="31"/>
                          </a:lnTo>
                          <a:lnTo>
                            <a:pt x="22" y="31"/>
                          </a:lnTo>
                          <a:lnTo>
                            <a:pt x="19" y="32"/>
                          </a:lnTo>
                          <a:lnTo>
                            <a:pt x="20" y="23"/>
                          </a:lnTo>
                          <a:lnTo>
                            <a:pt x="22" y="14"/>
                          </a:lnTo>
                          <a:lnTo>
                            <a:pt x="21" y="9"/>
                          </a:lnTo>
                          <a:lnTo>
                            <a:pt x="18" y="5"/>
                          </a:lnTo>
                          <a:lnTo>
                            <a:pt x="10" y="3"/>
                          </a:lnTo>
                          <a:lnTo>
                            <a:pt x="0" y="6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49" name="Freeform 259"/>
                    <p:cNvSpPr>
                      <a:spLocks/>
                    </p:cNvSpPr>
                    <p:nvPr/>
                  </p:nvSpPr>
                  <p:spPr bwMode="auto">
                    <a:xfrm>
                      <a:off x="1010" y="3429"/>
                      <a:ext cx="20" cy="1"/>
                    </a:xfrm>
                    <a:custGeom>
                      <a:avLst/>
                      <a:gdLst>
                        <a:gd name="T0" fmla="*/ 0 w 20"/>
                        <a:gd name="T1" fmla="*/ 0 h 1"/>
                        <a:gd name="T2" fmla="*/ 4 w 20"/>
                        <a:gd name="T3" fmla="*/ 0 h 1"/>
                        <a:gd name="T4" fmla="*/ 7 w 20"/>
                        <a:gd name="T5" fmla="*/ 0 h 1"/>
                        <a:gd name="T6" fmla="*/ 12 w 20"/>
                        <a:gd name="T7" fmla="*/ 0 h 1"/>
                        <a:gd name="T8" fmla="*/ 17 w 20"/>
                        <a:gd name="T9" fmla="*/ 0 h 1"/>
                        <a:gd name="T10" fmla="*/ 19 w 20"/>
                        <a:gd name="T11" fmla="*/ 0 h 1"/>
                        <a:gd name="T12" fmla="*/ 18 w 20"/>
                        <a:gd name="T13" fmla="*/ 0 h 1"/>
                        <a:gd name="T14" fmla="*/ 15 w 20"/>
                        <a:gd name="T15" fmla="*/ 0 h 1"/>
                        <a:gd name="T16" fmla="*/ 9 w 20"/>
                        <a:gd name="T17" fmla="*/ 0 h 1"/>
                        <a:gd name="T18" fmla="*/ 4 w 20"/>
                        <a:gd name="T19" fmla="*/ 0 h 1"/>
                        <a:gd name="T20" fmla="*/ 0 w 20"/>
                        <a:gd name="T21" fmla="*/ 0 h 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0"/>
                        <a:gd name="T34" fmla="*/ 0 h 1"/>
                        <a:gd name="T35" fmla="*/ 20 w 20"/>
                        <a:gd name="T36" fmla="*/ 1 h 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0" h="1">
                          <a:moveTo>
                            <a:pt x="0" y="0"/>
                          </a:moveTo>
                          <a:lnTo>
                            <a:pt x="4" y="0"/>
                          </a:lnTo>
                          <a:lnTo>
                            <a:pt x="7" y="0"/>
                          </a:lnTo>
                          <a:lnTo>
                            <a:pt x="12" y="0"/>
                          </a:lnTo>
                          <a:lnTo>
                            <a:pt x="17" y="0"/>
                          </a:lnTo>
                          <a:lnTo>
                            <a:pt x="19" y="0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9" y="0"/>
                          </a:lnTo>
                          <a:lnTo>
                            <a:pt x="4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50" name="Freeform 260"/>
                    <p:cNvSpPr>
                      <a:spLocks/>
                    </p:cNvSpPr>
                    <p:nvPr/>
                  </p:nvSpPr>
                  <p:spPr bwMode="auto">
                    <a:xfrm>
                      <a:off x="984" y="3436"/>
                      <a:ext cx="9" cy="3"/>
                    </a:xfrm>
                    <a:custGeom>
                      <a:avLst/>
                      <a:gdLst>
                        <a:gd name="T0" fmla="*/ 0 w 9"/>
                        <a:gd name="T1" fmla="*/ 1 h 3"/>
                        <a:gd name="T2" fmla="*/ 1 w 9"/>
                        <a:gd name="T3" fmla="*/ 2 h 3"/>
                        <a:gd name="T4" fmla="*/ 4 w 9"/>
                        <a:gd name="T5" fmla="*/ 2 h 3"/>
                        <a:gd name="T6" fmla="*/ 5 w 9"/>
                        <a:gd name="T7" fmla="*/ 2 h 3"/>
                        <a:gd name="T8" fmla="*/ 7 w 9"/>
                        <a:gd name="T9" fmla="*/ 1 h 3"/>
                        <a:gd name="T10" fmla="*/ 8 w 9"/>
                        <a:gd name="T11" fmla="*/ 1 h 3"/>
                        <a:gd name="T12" fmla="*/ 6 w 9"/>
                        <a:gd name="T13" fmla="*/ 0 h 3"/>
                        <a:gd name="T14" fmla="*/ 4 w 9"/>
                        <a:gd name="T15" fmla="*/ 0 h 3"/>
                        <a:gd name="T16" fmla="*/ 2 w 9"/>
                        <a:gd name="T17" fmla="*/ 0 h 3"/>
                        <a:gd name="T18" fmla="*/ 0 w 9"/>
                        <a:gd name="T19" fmla="*/ 1 h 3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9"/>
                        <a:gd name="T31" fmla="*/ 0 h 3"/>
                        <a:gd name="T32" fmla="*/ 9 w 9"/>
                        <a:gd name="T33" fmla="*/ 3 h 3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9" h="3">
                          <a:moveTo>
                            <a:pt x="0" y="1"/>
                          </a:moveTo>
                          <a:lnTo>
                            <a:pt x="1" y="2"/>
                          </a:lnTo>
                          <a:lnTo>
                            <a:pt x="4" y="2"/>
                          </a:lnTo>
                          <a:lnTo>
                            <a:pt x="5" y="2"/>
                          </a:lnTo>
                          <a:lnTo>
                            <a:pt x="7" y="1"/>
                          </a:lnTo>
                          <a:lnTo>
                            <a:pt x="8" y="1"/>
                          </a:lnTo>
                          <a:lnTo>
                            <a:pt x="6" y="0"/>
                          </a:lnTo>
                          <a:lnTo>
                            <a:pt x="4" y="0"/>
                          </a:lnTo>
                          <a:lnTo>
                            <a:pt x="2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651" name="Freeform 261"/>
                    <p:cNvSpPr>
                      <a:spLocks/>
                    </p:cNvSpPr>
                    <p:nvPr/>
                  </p:nvSpPr>
                  <p:spPr bwMode="auto">
                    <a:xfrm>
                      <a:off x="1015" y="3435"/>
                      <a:ext cx="9" cy="3"/>
                    </a:xfrm>
                    <a:custGeom>
                      <a:avLst/>
                      <a:gdLst>
                        <a:gd name="T0" fmla="*/ 8 w 9"/>
                        <a:gd name="T1" fmla="*/ 1 h 3"/>
                        <a:gd name="T2" fmla="*/ 7 w 9"/>
                        <a:gd name="T3" fmla="*/ 1 h 3"/>
                        <a:gd name="T4" fmla="*/ 5 w 9"/>
                        <a:gd name="T5" fmla="*/ 2 h 3"/>
                        <a:gd name="T6" fmla="*/ 3 w 9"/>
                        <a:gd name="T7" fmla="*/ 2 h 3"/>
                        <a:gd name="T8" fmla="*/ 1 w 9"/>
                        <a:gd name="T9" fmla="*/ 1 h 3"/>
                        <a:gd name="T10" fmla="*/ 0 w 9"/>
                        <a:gd name="T11" fmla="*/ 1 h 3"/>
                        <a:gd name="T12" fmla="*/ 2 w 9"/>
                        <a:gd name="T13" fmla="*/ 0 h 3"/>
                        <a:gd name="T14" fmla="*/ 4 w 9"/>
                        <a:gd name="T15" fmla="*/ 0 h 3"/>
                        <a:gd name="T16" fmla="*/ 6 w 9"/>
                        <a:gd name="T17" fmla="*/ 0 h 3"/>
                        <a:gd name="T18" fmla="*/ 8 w 9"/>
                        <a:gd name="T19" fmla="*/ 1 h 3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9"/>
                        <a:gd name="T31" fmla="*/ 0 h 3"/>
                        <a:gd name="T32" fmla="*/ 9 w 9"/>
                        <a:gd name="T33" fmla="*/ 3 h 3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9" h="3">
                          <a:moveTo>
                            <a:pt x="8" y="1"/>
                          </a:moveTo>
                          <a:lnTo>
                            <a:pt x="7" y="1"/>
                          </a:lnTo>
                          <a:lnTo>
                            <a:pt x="5" y="2"/>
                          </a:lnTo>
                          <a:lnTo>
                            <a:pt x="3" y="2"/>
                          </a:lnTo>
                          <a:lnTo>
                            <a:pt x="1" y="1"/>
                          </a:lnTo>
                          <a:lnTo>
                            <a:pt x="0" y="1"/>
                          </a:lnTo>
                          <a:lnTo>
                            <a:pt x="2" y="0"/>
                          </a:lnTo>
                          <a:lnTo>
                            <a:pt x="4" y="0"/>
                          </a:lnTo>
                          <a:lnTo>
                            <a:pt x="6" y="0"/>
                          </a:lnTo>
                          <a:lnTo>
                            <a:pt x="8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644" name="Freeform 262"/>
                  <p:cNvSpPr>
                    <a:spLocks/>
                  </p:cNvSpPr>
                  <p:nvPr/>
                </p:nvSpPr>
                <p:spPr bwMode="auto">
                  <a:xfrm>
                    <a:off x="900" y="3366"/>
                    <a:ext cx="152" cy="131"/>
                  </a:xfrm>
                  <a:custGeom>
                    <a:avLst/>
                    <a:gdLst>
                      <a:gd name="T0" fmla="*/ 75 w 152"/>
                      <a:gd name="T1" fmla="*/ 3 h 131"/>
                      <a:gd name="T2" fmla="*/ 59 w 152"/>
                      <a:gd name="T3" fmla="*/ 5 h 131"/>
                      <a:gd name="T4" fmla="*/ 46 w 152"/>
                      <a:gd name="T5" fmla="*/ 12 h 131"/>
                      <a:gd name="T6" fmla="*/ 29 w 152"/>
                      <a:gd name="T7" fmla="*/ 26 h 131"/>
                      <a:gd name="T8" fmla="*/ 20 w 152"/>
                      <a:gd name="T9" fmla="*/ 47 h 131"/>
                      <a:gd name="T10" fmla="*/ 13 w 152"/>
                      <a:gd name="T11" fmla="*/ 62 h 131"/>
                      <a:gd name="T12" fmla="*/ 4 w 152"/>
                      <a:gd name="T13" fmla="*/ 73 h 131"/>
                      <a:gd name="T14" fmla="*/ 0 w 152"/>
                      <a:gd name="T15" fmla="*/ 82 h 131"/>
                      <a:gd name="T16" fmla="*/ 6 w 152"/>
                      <a:gd name="T17" fmla="*/ 95 h 131"/>
                      <a:gd name="T18" fmla="*/ 12 w 152"/>
                      <a:gd name="T19" fmla="*/ 104 h 131"/>
                      <a:gd name="T20" fmla="*/ 25 w 152"/>
                      <a:gd name="T21" fmla="*/ 109 h 131"/>
                      <a:gd name="T22" fmla="*/ 38 w 152"/>
                      <a:gd name="T23" fmla="*/ 116 h 131"/>
                      <a:gd name="T24" fmla="*/ 43 w 152"/>
                      <a:gd name="T25" fmla="*/ 122 h 131"/>
                      <a:gd name="T26" fmla="*/ 57 w 152"/>
                      <a:gd name="T27" fmla="*/ 130 h 131"/>
                      <a:gd name="T28" fmla="*/ 64 w 152"/>
                      <a:gd name="T29" fmla="*/ 126 h 131"/>
                      <a:gd name="T30" fmla="*/ 61 w 152"/>
                      <a:gd name="T31" fmla="*/ 88 h 131"/>
                      <a:gd name="T32" fmla="*/ 65 w 152"/>
                      <a:gd name="T33" fmla="*/ 57 h 131"/>
                      <a:gd name="T34" fmla="*/ 72 w 152"/>
                      <a:gd name="T35" fmla="*/ 37 h 131"/>
                      <a:gd name="T36" fmla="*/ 85 w 152"/>
                      <a:gd name="T37" fmla="*/ 24 h 131"/>
                      <a:gd name="T38" fmla="*/ 93 w 152"/>
                      <a:gd name="T39" fmla="*/ 21 h 131"/>
                      <a:gd name="T40" fmla="*/ 103 w 152"/>
                      <a:gd name="T41" fmla="*/ 22 h 131"/>
                      <a:gd name="T42" fmla="*/ 111 w 152"/>
                      <a:gd name="T43" fmla="*/ 26 h 131"/>
                      <a:gd name="T44" fmla="*/ 121 w 152"/>
                      <a:gd name="T45" fmla="*/ 34 h 131"/>
                      <a:gd name="T46" fmla="*/ 124 w 152"/>
                      <a:gd name="T47" fmla="*/ 41 h 131"/>
                      <a:gd name="T48" fmla="*/ 128 w 152"/>
                      <a:gd name="T49" fmla="*/ 50 h 131"/>
                      <a:gd name="T50" fmla="*/ 129 w 152"/>
                      <a:gd name="T51" fmla="*/ 58 h 131"/>
                      <a:gd name="T52" fmla="*/ 127 w 152"/>
                      <a:gd name="T53" fmla="*/ 66 h 131"/>
                      <a:gd name="T54" fmla="*/ 127 w 152"/>
                      <a:gd name="T55" fmla="*/ 73 h 131"/>
                      <a:gd name="T56" fmla="*/ 130 w 152"/>
                      <a:gd name="T57" fmla="*/ 90 h 131"/>
                      <a:gd name="T58" fmla="*/ 128 w 152"/>
                      <a:gd name="T59" fmla="*/ 100 h 131"/>
                      <a:gd name="T60" fmla="*/ 128 w 152"/>
                      <a:gd name="T61" fmla="*/ 111 h 131"/>
                      <a:gd name="T62" fmla="*/ 140 w 152"/>
                      <a:gd name="T63" fmla="*/ 113 h 131"/>
                      <a:gd name="T64" fmla="*/ 147 w 152"/>
                      <a:gd name="T65" fmla="*/ 108 h 131"/>
                      <a:gd name="T66" fmla="*/ 151 w 152"/>
                      <a:gd name="T67" fmla="*/ 99 h 131"/>
                      <a:gd name="T68" fmla="*/ 149 w 152"/>
                      <a:gd name="T69" fmla="*/ 82 h 131"/>
                      <a:gd name="T70" fmla="*/ 142 w 152"/>
                      <a:gd name="T71" fmla="*/ 65 h 131"/>
                      <a:gd name="T72" fmla="*/ 132 w 152"/>
                      <a:gd name="T73" fmla="*/ 47 h 131"/>
                      <a:gd name="T74" fmla="*/ 126 w 152"/>
                      <a:gd name="T75" fmla="*/ 32 h 131"/>
                      <a:gd name="T76" fmla="*/ 120 w 152"/>
                      <a:gd name="T77" fmla="*/ 20 h 131"/>
                      <a:gd name="T78" fmla="*/ 114 w 152"/>
                      <a:gd name="T79" fmla="*/ 13 h 131"/>
                      <a:gd name="T80" fmla="*/ 104 w 152"/>
                      <a:gd name="T81" fmla="*/ 7 h 131"/>
                      <a:gd name="T82" fmla="*/ 86 w 152"/>
                      <a:gd name="T83" fmla="*/ 0 h 131"/>
                      <a:gd name="T84" fmla="*/ 75 w 152"/>
                      <a:gd name="T85" fmla="*/ 3 h 131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152"/>
                      <a:gd name="T130" fmla="*/ 0 h 131"/>
                      <a:gd name="T131" fmla="*/ 152 w 152"/>
                      <a:gd name="T132" fmla="*/ 131 h 131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152" h="131">
                        <a:moveTo>
                          <a:pt x="75" y="3"/>
                        </a:moveTo>
                        <a:lnTo>
                          <a:pt x="59" y="5"/>
                        </a:lnTo>
                        <a:lnTo>
                          <a:pt x="46" y="12"/>
                        </a:lnTo>
                        <a:lnTo>
                          <a:pt x="29" y="26"/>
                        </a:lnTo>
                        <a:lnTo>
                          <a:pt x="20" y="47"/>
                        </a:lnTo>
                        <a:lnTo>
                          <a:pt x="13" y="62"/>
                        </a:lnTo>
                        <a:lnTo>
                          <a:pt x="4" y="73"/>
                        </a:lnTo>
                        <a:lnTo>
                          <a:pt x="0" y="82"/>
                        </a:lnTo>
                        <a:lnTo>
                          <a:pt x="6" y="95"/>
                        </a:lnTo>
                        <a:lnTo>
                          <a:pt x="12" y="104"/>
                        </a:lnTo>
                        <a:lnTo>
                          <a:pt x="25" y="109"/>
                        </a:lnTo>
                        <a:lnTo>
                          <a:pt x="38" y="116"/>
                        </a:lnTo>
                        <a:lnTo>
                          <a:pt x="43" y="122"/>
                        </a:lnTo>
                        <a:lnTo>
                          <a:pt x="57" y="130"/>
                        </a:lnTo>
                        <a:lnTo>
                          <a:pt x="64" y="126"/>
                        </a:lnTo>
                        <a:lnTo>
                          <a:pt x="61" y="88"/>
                        </a:lnTo>
                        <a:lnTo>
                          <a:pt x="65" y="57"/>
                        </a:lnTo>
                        <a:lnTo>
                          <a:pt x="72" y="37"/>
                        </a:lnTo>
                        <a:lnTo>
                          <a:pt x="85" y="24"/>
                        </a:lnTo>
                        <a:lnTo>
                          <a:pt x="93" y="21"/>
                        </a:lnTo>
                        <a:lnTo>
                          <a:pt x="103" y="22"/>
                        </a:lnTo>
                        <a:lnTo>
                          <a:pt x="111" y="26"/>
                        </a:lnTo>
                        <a:lnTo>
                          <a:pt x="121" y="34"/>
                        </a:lnTo>
                        <a:lnTo>
                          <a:pt x="124" y="41"/>
                        </a:lnTo>
                        <a:lnTo>
                          <a:pt x="128" y="50"/>
                        </a:lnTo>
                        <a:lnTo>
                          <a:pt x="129" y="58"/>
                        </a:lnTo>
                        <a:lnTo>
                          <a:pt x="127" y="66"/>
                        </a:lnTo>
                        <a:lnTo>
                          <a:pt x="127" y="73"/>
                        </a:lnTo>
                        <a:lnTo>
                          <a:pt x="130" y="90"/>
                        </a:lnTo>
                        <a:lnTo>
                          <a:pt x="128" y="100"/>
                        </a:lnTo>
                        <a:lnTo>
                          <a:pt x="128" y="111"/>
                        </a:lnTo>
                        <a:lnTo>
                          <a:pt x="140" y="113"/>
                        </a:lnTo>
                        <a:lnTo>
                          <a:pt x="147" y="108"/>
                        </a:lnTo>
                        <a:lnTo>
                          <a:pt x="151" y="99"/>
                        </a:lnTo>
                        <a:lnTo>
                          <a:pt x="149" y="82"/>
                        </a:lnTo>
                        <a:lnTo>
                          <a:pt x="142" y="65"/>
                        </a:lnTo>
                        <a:lnTo>
                          <a:pt x="132" y="47"/>
                        </a:lnTo>
                        <a:lnTo>
                          <a:pt x="126" y="32"/>
                        </a:lnTo>
                        <a:lnTo>
                          <a:pt x="120" y="20"/>
                        </a:lnTo>
                        <a:lnTo>
                          <a:pt x="114" y="13"/>
                        </a:lnTo>
                        <a:lnTo>
                          <a:pt x="104" y="7"/>
                        </a:lnTo>
                        <a:lnTo>
                          <a:pt x="86" y="0"/>
                        </a:lnTo>
                        <a:lnTo>
                          <a:pt x="75" y="3"/>
                        </a:lnTo>
                      </a:path>
                    </a:pathLst>
                  </a:custGeom>
                  <a:solidFill>
                    <a:srgbClr val="9FFF9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645" name="Freeform 263"/>
                  <p:cNvSpPr>
                    <a:spLocks/>
                  </p:cNvSpPr>
                  <p:nvPr/>
                </p:nvSpPr>
                <p:spPr bwMode="auto">
                  <a:xfrm>
                    <a:off x="877" y="3492"/>
                    <a:ext cx="103" cy="162"/>
                  </a:xfrm>
                  <a:custGeom>
                    <a:avLst/>
                    <a:gdLst>
                      <a:gd name="T0" fmla="*/ 61 w 103"/>
                      <a:gd name="T1" fmla="*/ 0 h 162"/>
                      <a:gd name="T2" fmla="*/ 63 w 103"/>
                      <a:gd name="T3" fmla="*/ 20 h 162"/>
                      <a:gd name="T4" fmla="*/ 69 w 103"/>
                      <a:gd name="T5" fmla="*/ 38 h 162"/>
                      <a:gd name="T6" fmla="*/ 77 w 103"/>
                      <a:gd name="T7" fmla="*/ 50 h 162"/>
                      <a:gd name="T8" fmla="*/ 85 w 103"/>
                      <a:gd name="T9" fmla="*/ 58 h 162"/>
                      <a:gd name="T10" fmla="*/ 83 w 103"/>
                      <a:gd name="T11" fmla="*/ 73 h 162"/>
                      <a:gd name="T12" fmla="*/ 91 w 103"/>
                      <a:gd name="T13" fmla="*/ 97 h 162"/>
                      <a:gd name="T14" fmla="*/ 99 w 103"/>
                      <a:gd name="T15" fmla="*/ 127 h 162"/>
                      <a:gd name="T16" fmla="*/ 102 w 103"/>
                      <a:gd name="T17" fmla="*/ 161 h 162"/>
                      <a:gd name="T18" fmla="*/ 43 w 103"/>
                      <a:gd name="T19" fmla="*/ 161 h 162"/>
                      <a:gd name="T20" fmla="*/ 36 w 103"/>
                      <a:gd name="T21" fmla="*/ 153 h 162"/>
                      <a:gd name="T22" fmla="*/ 28 w 103"/>
                      <a:gd name="T23" fmla="*/ 143 h 162"/>
                      <a:gd name="T24" fmla="*/ 21 w 103"/>
                      <a:gd name="T25" fmla="*/ 130 h 162"/>
                      <a:gd name="T26" fmla="*/ 15 w 103"/>
                      <a:gd name="T27" fmla="*/ 115 h 162"/>
                      <a:gd name="T28" fmla="*/ 8 w 103"/>
                      <a:gd name="T29" fmla="*/ 98 h 162"/>
                      <a:gd name="T30" fmla="*/ 4 w 103"/>
                      <a:gd name="T31" fmla="*/ 80 h 162"/>
                      <a:gd name="T32" fmla="*/ 2 w 103"/>
                      <a:gd name="T33" fmla="*/ 65 h 162"/>
                      <a:gd name="T34" fmla="*/ 0 w 103"/>
                      <a:gd name="T35" fmla="*/ 56 h 162"/>
                      <a:gd name="T36" fmla="*/ 14 w 103"/>
                      <a:gd name="T37" fmla="*/ 56 h 162"/>
                      <a:gd name="T38" fmla="*/ 25 w 103"/>
                      <a:gd name="T39" fmla="*/ 54 h 162"/>
                      <a:gd name="T40" fmla="*/ 37 w 103"/>
                      <a:gd name="T41" fmla="*/ 42 h 162"/>
                      <a:gd name="T42" fmla="*/ 47 w 103"/>
                      <a:gd name="T43" fmla="*/ 27 h 162"/>
                      <a:gd name="T44" fmla="*/ 61 w 103"/>
                      <a:gd name="T45" fmla="*/ 0 h 16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03"/>
                      <a:gd name="T70" fmla="*/ 0 h 162"/>
                      <a:gd name="T71" fmla="*/ 103 w 103"/>
                      <a:gd name="T72" fmla="*/ 162 h 162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03" h="162">
                        <a:moveTo>
                          <a:pt x="61" y="0"/>
                        </a:moveTo>
                        <a:lnTo>
                          <a:pt x="63" y="20"/>
                        </a:lnTo>
                        <a:lnTo>
                          <a:pt x="69" y="38"/>
                        </a:lnTo>
                        <a:lnTo>
                          <a:pt x="77" y="50"/>
                        </a:lnTo>
                        <a:lnTo>
                          <a:pt x="85" y="58"/>
                        </a:lnTo>
                        <a:lnTo>
                          <a:pt x="83" y="73"/>
                        </a:lnTo>
                        <a:lnTo>
                          <a:pt x="91" y="97"/>
                        </a:lnTo>
                        <a:lnTo>
                          <a:pt x="99" y="127"/>
                        </a:lnTo>
                        <a:lnTo>
                          <a:pt x="102" y="161"/>
                        </a:lnTo>
                        <a:lnTo>
                          <a:pt x="43" y="161"/>
                        </a:lnTo>
                        <a:lnTo>
                          <a:pt x="36" y="153"/>
                        </a:lnTo>
                        <a:lnTo>
                          <a:pt x="28" y="143"/>
                        </a:lnTo>
                        <a:lnTo>
                          <a:pt x="21" y="130"/>
                        </a:lnTo>
                        <a:lnTo>
                          <a:pt x="15" y="115"/>
                        </a:lnTo>
                        <a:lnTo>
                          <a:pt x="8" y="98"/>
                        </a:lnTo>
                        <a:lnTo>
                          <a:pt x="4" y="80"/>
                        </a:lnTo>
                        <a:lnTo>
                          <a:pt x="2" y="65"/>
                        </a:lnTo>
                        <a:lnTo>
                          <a:pt x="0" y="56"/>
                        </a:lnTo>
                        <a:lnTo>
                          <a:pt x="14" y="56"/>
                        </a:lnTo>
                        <a:lnTo>
                          <a:pt x="25" y="54"/>
                        </a:lnTo>
                        <a:lnTo>
                          <a:pt x="37" y="42"/>
                        </a:lnTo>
                        <a:lnTo>
                          <a:pt x="47" y="27"/>
                        </a:lnTo>
                        <a:lnTo>
                          <a:pt x="61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1636" name="Freeform 264"/>
              <p:cNvSpPr>
                <a:spLocks/>
              </p:cNvSpPr>
              <p:nvPr/>
            </p:nvSpPr>
            <p:spPr bwMode="auto">
              <a:xfrm>
                <a:off x="775" y="3636"/>
                <a:ext cx="420" cy="68"/>
              </a:xfrm>
              <a:custGeom>
                <a:avLst/>
                <a:gdLst>
                  <a:gd name="T0" fmla="*/ 0 w 420"/>
                  <a:gd name="T1" fmla="*/ 0 h 68"/>
                  <a:gd name="T2" fmla="*/ 419 w 420"/>
                  <a:gd name="T3" fmla="*/ 0 h 68"/>
                  <a:gd name="T4" fmla="*/ 419 w 420"/>
                  <a:gd name="T5" fmla="*/ 67 h 68"/>
                  <a:gd name="T6" fmla="*/ 0 w 420"/>
                  <a:gd name="T7" fmla="*/ 67 h 68"/>
                  <a:gd name="T8" fmla="*/ 0 w 420"/>
                  <a:gd name="T9" fmla="*/ 0 h 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0"/>
                  <a:gd name="T16" fmla="*/ 0 h 68"/>
                  <a:gd name="T17" fmla="*/ 420 w 420"/>
                  <a:gd name="T18" fmla="*/ 68 h 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0" h="68">
                    <a:moveTo>
                      <a:pt x="0" y="0"/>
                    </a:moveTo>
                    <a:lnTo>
                      <a:pt x="419" y="0"/>
                    </a:lnTo>
                    <a:lnTo>
                      <a:pt x="419" y="67"/>
                    </a:lnTo>
                    <a:lnTo>
                      <a:pt x="0" y="6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45" name="Rectangle 265"/>
            <p:cNvSpPr>
              <a:spLocks noChangeArrowheads="1"/>
            </p:cNvSpPr>
            <p:nvPr/>
          </p:nvSpPr>
          <p:spPr bwMode="auto">
            <a:xfrm>
              <a:off x="766" y="3484"/>
              <a:ext cx="449" cy="47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rgbClr val="DFFFB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1446" name="Group 266"/>
            <p:cNvGrpSpPr>
              <a:grpSpLocks/>
            </p:cNvGrpSpPr>
            <p:nvPr/>
          </p:nvGrpSpPr>
          <p:grpSpPr bwMode="auto">
            <a:xfrm>
              <a:off x="512" y="3485"/>
              <a:ext cx="168" cy="194"/>
              <a:chOff x="512" y="3247"/>
              <a:chExt cx="161" cy="177"/>
            </a:xfrm>
          </p:grpSpPr>
          <p:sp>
            <p:nvSpPr>
              <p:cNvPr id="101631" name="Freeform 267"/>
              <p:cNvSpPr>
                <a:spLocks/>
              </p:cNvSpPr>
              <p:nvPr/>
            </p:nvSpPr>
            <p:spPr bwMode="auto">
              <a:xfrm>
                <a:off x="612" y="3262"/>
                <a:ext cx="61" cy="162"/>
              </a:xfrm>
              <a:custGeom>
                <a:avLst/>
                <a:gdLst>
                  <a:gd name="T0" fmla="*/ 6 w 61"/>
                  <a:gd name="T1" fmla="*/ 68 h 162"/>
                  <a:gd name="T2" fmla="*/ 4 w 61"/>
                  <a:gd name="T3" fmla="*/ 58 h 162"/>
                  <a:gd name="T4" fmla="*/ 1 w 61"/>
                  <a:gd name="T5" fmla="*/ 46 h 162"/>
                  <a:gd name="T6" fmla="*/ 0 w 61"/>
                  <a:gd name="T7" fmla="*/ 32 h 162"/>
                  <a:gd name="T8" fmla="*/ 3 w 61"/>
                  <a:gd name="T9" fmla="*/ 17 h 162"/>
                  <a:gd name="T10" fmla="*/ 8 w 61"/>
                  <a:gd name="T11" fmla="*/ 0 h 162"/>
                  <a:gd name="T12" fmla="*/ 15 w 61"/>
                  <a:gd name="T13" fmla="*/ 15 h 162"/>
                  <a:gd name="T14" fmla="*/ 20 w 61"/>
                  <a:gd name="T15" fmla="*/ 27 h 162"/>
                  <a:gd name="T16" fmla="*/ 21 w 61"/>
                  <a:gd name="T17" fmla="*/ 41 h 162"/>
                  <a:gd name="T18" fmla="*/ 20 w 61"/>
                  <a:gd name="T19" fmla="*/ 57 h 162"/>
                  <a:gd name="T20" fmla="*/ 18 w 61"/>
                  <a:gd name="T21" fmla="*/ 69 h 162"/>
                  <a:gd name="T22" fmla="*/ 16 w 61"/>
                  <a:gd name="T23" fmla="*/ 77 h 162"/>
                  <a:gd name="T24" fmla="*/ 21 w 61"/>
                  <a:gd name="T25" fmla="*/ 69 h 162"/>
                  <a:gd name="T26" fmla="*/ 29 w 61"/>
                  <a:gd name="T27" fmla="*/ 60 h 162"/>
                  <a:gd name="T28" fmla="*/ 36 w 61"/>
                  <a:gd name="T29" fmla="*/ 54 h 162"/>
                  <a:gd name="T30" fmla="*/ 43 w 61"/>
                  <a:gd name="T31" fmla="*/ 50 h 162"/>
                  <a:gd name="T32" fmla="*/ 53 w 61"/>
                  <a:gd name="T33" fmla="*/ 48 h 162"/>
                  <a:gd name="T34" fmla="*/ 60 w 61"/>
                  <a:gd name="T35" fmla="*/ 46 h 162"/>
                  <a:gd name="T36" fmla="*/ 57 w 61"/>
                  <a:gd name="T37" fmla="*/ 57 h 162"/>
                  <a:gd name="T38" fmla="*/ 53 w 61"/>
                  <a:gd name="T39" fmla="*/ 69 h 162"/>
                  <a:gd name="T40" fmla="*/ 46 w 61"/>
                  <a:gd name="T41" fmla="*/ 78 h 162"/>
                  <a:gd name="T42" fmla="*/ 39 w 61"/>
                  <a:gd name="T43" fmla="*/ 84 h 162"/>
                  <a:gd name="T44" fmla="*/ 29 w 61"/>
                  <a:gd name="T45" fmla="*/ 88 h 162"/>
                  <a:gd name="T46" fmla="*/ 19 w 61"/>
                  <a:gd name="T47" fmla="*/ 89 h 162"/>
                  <a:gd name="T48" fmla="*/ 30 w 61"/>
                  <a:gd name="T49" fmla="*/ 96 h 162"/>
                  <a:gd name="T50" fmla="*/ 38 w 61"/>
                  <a:gd name="T51" fmla="*/ 102 h 162"/>
                  <a:gd name="T52" fmla="*/ 41 w 61"/>
                  <a:gd name="T53" fmla="*/ 109 h 162"/>
                  <a:gd name="T54" fmla="*/ 45 w 61"/>
                  <a:gd name="T55" fmla="*/ 117 h 162"/>
                  <a:gd name="T56" fmla="*/ 45 w 61"/>
                  <a:gd name="T57" fmla="*/ 124 h 162"/>
                  <a:gd name="T58" fmla="*/ 47 w 61"/>
                  <a:gd name="T59" fmla="*/ 136 h 162"/>
                  <a:gd name="T60" fmla="*/ 34 w 61"/>
                  <a:gd name="T61" fmla="*/ 130 h 162"/>
                  <a:gd name="T62" fmla="*/ 26 w 61"/>
                  <a:gd name="T63" fmla="*/ 124 h 162"/>
                  <a:gd name="T64" fmla="*/ 22 w 61"/>
                  <a:gd name="T65" fmla="*/ 117 h 162"/>
                  <a:gd name="T66" fmla="*/ 15 w 61"/>
                  <a:gd name="T67" fmla="*/ 102 h 162"/>
                  <a:gd name="T68" fmla="*/ 21 w 61"/>
                  <a:gd name="T69" fmla="*/ 116 h 162"/>
                  <a:gd name="T70" fmla="*/ 23 w 61"/>
                  <a:gd name="T71" fmla="*/ 129 h 162"/>
                  <a:gd name="T72" fmla="*/ 24 w 61"/>
                  <a:gd name="T73" fmla="*/ 139 h 162"/>
                  <a:gd name="T74" fmla="*/ 22 w 61"/>
                  <a:gd name="T75" fmla="*/ 152 h 162"/>
                  <a:gd name="T76" fmla="*/ 22 w 61"/>
                  <a:gd name="T77" fmla="*/ 161 h 162"/>
                  <a:gd name="T78" fmla="*/ 10 w 61"/>
                  <a:gd name="T79" fmla="*/ 149 h 162"/>
                  <a:gd name="T80" fmla="*/ 5 w 61"/>
                  <a:gd name="T81" fmla="*/ 133 h 162"/>
                  <a:gd name="T82" fmla="*/ 3 w 61"/>
                  <a:gd name="T83" fmla="*/ 117 h 162"/>
                  <a:gd name="T84" fmla="*/ 6 w 61"/>
                  <a:gd name="T85" fmla="*/ 99 h 162"/>
                  <a:gd name="T86" fmla="*/ 6 w 61"/>
                  <a:gd name="T87" fmla="*/ 86 h 162"/>
                  <a:gd name="T88" fmla="*/ 6 w 61"/>
                  <a:gd name="T89" fmla="*/ 78 h 162"/>
                  <a:gd name="T90" fmla="*/ 6 w 61"/>
                  <a:gd name="T91" fmla="*/ 68 h 16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61"/>
                  <a:gd name="T139" fmla="*/ 0 h 162"/>
                  <a:gd name="T140" fmla="*/ 61 w 61"/>
                  <a:gd name="T141" fmla="*/ 162 h 16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61" h="162">
                    <a:moveTo>
                      <a:pt x="6" y="68"/>
                    </a:moveTo>
                    <a:lnTo>
                      <a:pt x="4" y="58"/>
                    </a:lnTo>
                    <a:lnTo>
                      <a:pt x="1" y="46"/>
                    </a:lnTo>
                    <a:lnTo>
                      <a:pt x="0" y="32"/>
                    </a:lnTo>
                    <a:lnTo>
                      <a:pt x="3" y="17"/>
                    </a:lnTo>
                    <a:lnTo>
                      <a:pt x="8" y="0"/>
                    </a:lnTo>
                    <a:lnTo>
                      <a:pt x="15" y="15"/>
                    </a:lnTo>
                    <a:lnTo>
                      <a:pt x="20" y="27"/>
                    </a:lnTo>
                    <a:lnTo>
                      <a:pt x="21" y="41"/>
                    </a:lnTo>
                    <a:lnTo>
                      <a:pt x="20" y="57"/>
                    </a:lnTo>
                    <a:lnTo>
                      <a:pt x="18" y="69"/>
                    </a:lnTo>
                    <a:lnTo>
                      <a:pt x="16" y="77"/>
                    </a:lnTo>
                    <a:lnTo>
                      <a:pt x="21" y="69"/>
                    </a:lnTo>
                    <a:lnTo>
                      <a:pt x="29" y="60"/>
                    </a:lnTo>
                    <a:lnTo>
                      <a:pt x="36" y="54"/>
                    </a:lnTo>
                    <a:lnTo>
                      <a:pt x="43" y="50"/>
                    </a:lnTo>
                    <a:lnTo>
                      <a:pt x="53" y="48"/>
                    </a:lnTo>
                    <a:lnTo>
                      <a:pt x="60" y="46"/>
                    </a:lnTo>
                    <a:lnTo>
                      <a:pt x="57" y="57"/>
                    </a:lnTo>
                    <a:lnTo>
                      <a:pt x="53" y="69"/>
                    </a:lnTo>
                    <a:lnTo>
                      <a:pt x="46" y="78"/>
                    </a:lnTo>
                    <a:lnTo>
                      <a:pt x="39" y="84"/>
                    </a:lnTo>
                    <a:lnTo>
                      <a:pt x="29" y="88"/>
                    </a:lnTo>
                    <a:lnTo>
                      <a:pt x="19" y="89"/>
                    </a:lnTo>
                    <a:lnTo>
                      <a:pt x="30" y="96"/>
                    </a:lnTo>
                    <a:lnTo>
                      <a:pt x="38" y="102"/>
                    </a:lnTo>
                    <a:lnTo>
                      <a:pt x="41" y="109"/>
                    </a:lnTo>
                    <a:lnTo>
                      <a:pt x="45" y="117"/>
                    </a:lnTo>
                    <a:lnTo>
                      <a:pt x="45" y="124"/>
                    </a:lnTo>
                    <a:lnTo>
                      <a:pt x="47" y="136"/>
                    </a:lnTo>
                    <a:lnTo>
                      <a:pt x="34" y="130"/>
                    </a:lnTo>
                    <a:lnTo>
                      <a:pt x="26" y="124"/>
                    </a:lnTo>
                    <a:lnTo>
                      <a:pt x="22" y="117"/>
                    </a:lnTo>
                    <a:lnTo>
                      <a:pt x="15" y="102"/>
                    </a:lnTo>
                    <a:lnTo>
                      <a:pt x="21" y="116"/>
                    </a:lnTo>
                    <a:lnTo>
                      <a:pt x="23" y="129"/>
                    </a:lnTo>
                    <a:lnTo>
                      <a:pt x="24" y="139"/>
                    </a:lnTo>
                    <a:lnTo>
                      <a:pt x="22" y="152"/>
                    </a:lnTo>
                    <a:lnTo>
                      <a:pt x="22" y="161"/>
                    </a:lnTo>
                    <a:lnTo>
                      <a:pt x="10" y="149"/>
                    </a:lnTo>
                    <a:lnTo>
                      <a:pt x="5" y="133"/>
                    </a:lnTo>
                    <a:lnTo>
                      <a:pt x="3" y="117"/>
                    </a:lnTo>
                    <a:lnTo>
                      <a:pt x="6" y="99"/>
                    </a:lnTo>
                    <a:lnTo>
                      <a:pt x="6" y="86"/>
                    </a:lnTo>
                    <a:lnTo>
                      <a:pt x="6" y="78"/>
                    </a:lnTo>
                    <a:lnTo>
                      <a:pt x="6" y="68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32" name="Freeform 268"/>
              <p:cNvSpPr>
                <a:spLocks/>
              </p:cNvSpPr>
              <p:nvPr/>
            </p:nvSpPr>
            <p:spPr bwMode="auto">
              <a:xfrm>
                <a:off x="512" y="3247"/>
                <a:ext cx="44" cy="74"/>
              </a:xfrm>
              <a:custGeom>
                <a:avLst/>
                <a:gdLst>
                  <a:gd name="T0" fmla="*/ 17 w 44"/>
                  <a:gd name="T1" fmla="*/ 65 h 74"/>
                  <a:gd name="T2" fmla="*/ 10 w 44"/>
                  <a:gd name="T3" fmla="*/ 59 h 74"/>
                  <a:gd name="T4" fmla="*/ 6 w 44"/>
                  <a:gd name="T5" fmla="*/ 52 h 74"/>
                  <a:gd name="T6" fmla="*/ 2 w 44"/>
                  <a:gd name="T7" fmla="*/ 44 h 74"/>
                  <a:gd name="T8" fmla="*/ 2 w 44"/>
                  <a:gd name="T9" fmla="*/ 37 h 74"/>
                  <a:gd name="T10" fmla="*/ 0 w 44"/>
                  <a:gd name="T11" fmla="*/ 26 h 74"/>
                  <a:gd name="T12" fmla="*/ 13 w 44"/>
                  <a:gd name="T13" fmla="*/ 31 h 74"/>
                  <a:gd name="T14" fmla="*/ 21 w 44"/>
                  <a:gd name="T15" fmla="*/ 38 h 74"/>
                  <a:gd name="T16" fmla="*/ 25 w 44"/>
                  <a:gd name="T17" fmla="*/ 44 h 74"/>
                  <a:gd name="T18" fmla="*/ 32 w 44"/>
                  <a:gd name="T19" fmla="*/ 59 h 74"/>
                  <a:gd name="T20" fmla="*/ 27 w 44"/>
                  <a:gd name="T21" fmla="*/ 46 h 74"/>
                  <a:gd name="T22" fmla="*/ 24 w 44"/>
                  <a:gd name="T23" fmla="*/ 32 h 74"/>
                  <a:gd name="T24" fmla="*/ 24 w 44"/>
                  <a:gd name="T25" fmla="*/ 22 h 74"/>
                  <a:gd name="T26" fmla="*/ 25 w 44"/>
                  <a:gd name="T27" fmla="*/ 10 h 74"/>
                  <a:gd name="T28" fmla="*/ 25 w 44"/>
                  <a:gd name="T29" fmla="*/ 0 h 74"/>
                  <a:gd name="T30" fmla="*/ 36 w 44"/>
                  <a:gd name="T31" fmla="*/ 13 h 74"/>
                  <a:gd name="T32" fmla="*/ 42 w 44"/>
                  <a:gd name="T33" fmla="*/ 28 h 74"/>
                  <a:gd name="T34" fmla="*/ 43 w 44"/>
                  <a:gd name="T35" fmla="*/ 44 h 74"/>
                  <a:gd name="T36" fmla="*/ 43 w 44"/>
                  <a:gd name="T37" fmla="*/ 72 h 74"/>
                  <a:gd name="T38" fmla="*/ 30 w 44"/>
                  <a:gd name="T39" fmla="*/ 73 h 74"/>
                  <a:gd name="T40" fmla="*/ 17 w 44"/>
                  <a:gd name="T41" fmla="*/ 65 h 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74"/>
                  <a:gd name="T65" fmla="*/ 44 w 44"/>
                  <a:gd name="T66" fmla="*/ 74 h 7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74">
                    <a:moveTo>
                      <a:pt x="17" y="65"/>
                    </a:moveTo>
                    <a:lnTo>
                      <a:pt x="10" y="59"/>
                    </a:lnTo>
                    <a:lnTo>
                      <a:pt x="6" y="52"/>
                    </a:lnTo>
                    <a:lnTo>
                      <a:pt x="2" y="44"/>
                    </a:lnTo>
                    <a:lnTo>
                      <a:pt x="2" y="37"/>
                    </a:lnTo>
                    <a:lnTo>
                      <a:pt x="0" y="26"/>
                    </a:lnTo>
                    <a:lnTo>
                      <a:pt x="13" y="31"/>
                    </a:lnTo>
                    <a:lnTo>
                      <a:pt x="21" y="38"/>
                    </a:lnTo>
                    <a:lnTo>
                      <a:pt x="25" y="44"/>
                    </a:lnTo>
                    <a:lnTo>
                      <a:pt x="32" y="59"/>
                    </a:lnTo>
                    <a:lnTo>
                      <a:pt x="27" y="46"/>
                    </a:lnTo>
                    <a:lnTo>
                      <a:pt x="24" y="32"/>
                    </a:lnTo>
                    <a:lnTo>
                      <a:pt x="24" y="22"/>
                    </a:lnTo>
                    <a:lnTo>
                      <a:pt x="25" y="10"/>
                    </a:lnTo>
                    <a:lnTo>
                      <a:pt x="25" y="0"/>
                    </a:lnTo>
                    <a:lnTo>
                      <a:pt x="36" y="13"/>
                    </a:lnTo>
                    <a:lnTo>
                      <a:pt x="42" y="28"/>
                    </a:lnTo>
                    <a:lnTo>
                      <a:pt x="43" y="44"/>
                    </a:lnTo>
                    <a:lnTo>
                      <a:pt x="43" y="72"/>
                    </a:lnTo>
                    <a:lnTo>
                      <a:pt x="30" y="73"/>
                    </a:lnTo>
                    <a:lnTo>
                      <a:pt x="17" y="6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33" name="Oval 269"/>
              <p:cNvSpPr>
                <a:spLocks noChangeArrowheads="1"/>
              </p:cNvSpPr>
              <p:nvPr/>
            </p:nvSpPr>
            <p:spPr bwMode="auto">
              <a:xfrm>
                <a:off x="530" y="3266"/>
                <a:ext cx="79" cy="151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34" name="Freeform 270"/>
              <p:cNvSpPr>
                <a:spLocks/>
              </p:cNvSpPr>
              <p:nvPr/>
            </p:nvSpPr>
            <p:spPr bwMode="auto">
              <a:xfrm>
                <a:off x="547" y="3291"/>
                <a:ext cx="53" cy="93"/>
              </a:xfrm>
              <a:custGeom>
                <a:avLst/>
                <a:gdLst>
                  <a:gd name="T0" fmla="*/ 2 w 53"/>
                  <a:gd name="T1" fmla="*/ 9 h 93"/>
                  <a:gd name="T2" fmla="*/ 5 w 53"/>
                  <a:gd name="T3" fmla="*/ 9 h 93"/>
                  <a:gd name="T4" fmla="*/ 10 w 53"/>
                  <a:gd name="T5" fmla="*/ 8 h 93"/>
                  <a:gd name="T6" fmla="*/ 13 w 53"/>
                  <a:gd name="T7" fmla="*/ 5 h 93"/>
                  <a:gd name="T8" fmla="*/ 15 w 53"/>
                  <a:gd name="T9" fmla="*/ 3 h 93"/>
                  <a:gd name="T10" fmla="*/ 18 w 53"/>
                  <a:gd name="T11" fmla="*/ 0 h 93"/>
                  <a:gd name="T12" fmla="*/ 41 w 53"/>
                  <a:gd name="T13" fmla="*/ 0 h 93"/>
                  <a:gd name="T14" fmla="*/ 41 w 53"/>
                  <a:gd name="T15" fmla="*/ 77 h 93"/>
                  <a:gd name="T16" fmla="*/ 43 w 53"/>
                  <a:gd name="T17" fmla="*/ 82 h 93"/>
                  <a:gd name="T18" fmla="*/ 45 w 53"/>
                  <a:gd name="T19" fmla="*/ 85 h 93"/>
                  <a:gd name="T20" fmla="*/ 49 w 53"/>
                  <a:gd name="T21" fmla="*/ 88 h 93"/>
                  <a:gd name="T22" fmla="*/ 52 w 53"/>
                  <a:gd name="T23" fmla="*/ 88 h 93"/>
                  <a:gd name="T24" fmla="*/ 52 w 53"/>
                  <a:gd name="T25" fmla="*/ 92 h 93"/>
                  <a:gd name="T26" fmla="*/ 0 w 53"/>
                  <a:gd name="T27" fmla="*/ 92 h 93"/>
                  <a:gd name="T28" fmla="*/ 0 w 53"/>
                  <a:gd name="T29" fmla="*/ 88 h 93"/>
                  <a:gd name="T30" fmla="*/ 3 w 53"/>
                  <a:gd name="T31" fmla="*/ 88 h 93"/>
                  <a:gd name="T32" fmla="*/ 8 w 53"/>
                  <a:gd name="T33" fmla="*/ 85 h 93"/>
                  <a:gd name="T34" fmla="*/ 10 w 53"/>
                  <a:gd name="T35" fmla="*/ 82 h 93"/>
                  <a:gd name="T36" fmla="*/ 11 w 53"/>
                  <a:gd name="T37" fmla="*/ 77 h 93"/>
                  <a:gd name="T38" fmla="*/ 11 w 53"/>
                  <a:gd name="T39" fmla="*/ 19 h 93"/>
                  <a:gd name="T40" fmla="*/ 10 w 53"/>
                  <a:gd name="T41" fmla="*/ 16 h 93"/>
                  <a:gd name="T42" fmla="*/ 8 w 53"/>
                  <a:gd name="T43" fmla="*/ 13 h 93"/>
                  <a:gd name="T44" fmla="*/ 4 w 53"/>
                  <a:gd name="T45" fmla="*/ 12 h 93"/>
                  <a:gd name="T46" fmla="*/ 2 w 53"/>
                  <a:gd name="T47" fmla="*/ 12 h 93"/>
                  <a:gd name="T48" fmla="*/ 2 w 53"/>
                  <a:gd name="T49" fmla="*/ 9 h 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3"/>
                  <a:gd name="T76" fmla="*/ 0 h 93"/>
                  <a:gd name="T77" fmla="*/ 53 w 53"/>
                  <a:gd name="T78" fmla="*/ 93 h 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3" h="93">
                    <a:moveTo>
                      <a:pt x="2" y="9"/>
                    </a:moveTo>
                    <a:lnTo>
                      <a:pt x="5" y="9"/>
                    </a:lnTo>
                    <a:lnTo>
                      <a:pt x="10" y="8"/>
                    </a:lnTo>
                    <a:lnTo>
                      <a:pt x="13" y="5"/>
                    </a:lnTo>
                    <a:lnTo>
                      <a:pt x="15" y="3"/>
                    </a:lnTo>
                    <a:lnTo>
                      <a:pt x="18" y="0"/>
                    </a:lnTo>
                    <a:lnTo>
                      <a:pt x="41" y="0"/>
                    </a:lnTo>
                    <a:lnTo>
                      <a:pt x="41" y="77"/>
                    </a:lnTo>
                    <a:lnTo>
                      <a:pt x="43" y="82"/>
                    </a:lnTo>
                    <a:lnTo>
                      <a:pt x="45" y="85"/>
                    </a:lnTo>
                    <a:lnTo>
                      <a:pt x="49" y="88"/>
                    </a:lnTo>
                    <a:lnTo>
                      <a:pt x="52" y="88"/>
                    </a:lnTo>
                    <a:lnTo>
                      <a:pt x="52" y="92"/>
                    </a:lnTo>
                    <a:lnTo>
                      <a:pt x="0" y="92"/>
                    </a:lnTo>
                    <a:lnTo>
                      <a:pt x="0" y="88"/>
                    </a:lnTo>
                    <a:lnTo>
                      <a:pt x="3" y="88"/>
                    </a:lnTo>
                    <a:lnTo>
                      <a:pt x="8" y="85"/>
                    </a:lnTo>
                    <a:lnTo>
                      <a:pt x="10" y="82"/>
                    </a:lnTo>
                    <a:lnTo>
                      <a:pt x="11" y="77"/>
                    </a:lnTo>
                    <a:lnTo>
                      <a:pt x="11" y="19"/>
                    </a:lnTo>
                    <a:lnTo>
                      <a:pt x="10" y="16"/>
                    </a:lnTo>
                    <a:lnTo>
                      <a:pt x="8" y="13"/>
                    </a:lnTo>
                    <a:lnTo>
                      <a:pt x="4" y="12"/>
                    </a:lnTo>
                    <a:lnTo>
                      <a:pt x="2" y="12"/>
                    </a:lnTo>
                    <a:lnTo>
                      <a:pt x="2" y="9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47" name="Group 271"/>
            <p:cNvGrpSpPr>
              <a:grpSpLocks/>
            </p:cNvGrpSpPr>
            <p:nvPr/>
          </p:nvGrpSpPr>
          <p:grpSpPr bwMode="auto">
            <a:xfrm>
              <a:off x="1297" y="3485"/>
              <a:ext cx="169" cy="194"/>
              <a:chOff x="1297" y="3247"/>
              <a:chExt cx="162" cy="177"/>
            </a:xfrm>
          </p:grpSpPr>
          <p:sp>
            <p:nvSpPr>
              <p:cNvPr id="101627" name="Freeform 272"/>
              <p:cNvSpPr>
                <a:spLocks/>
              </p:cNvSpPr>
              <p:nvPr/>
            </p:nvSpPr>
            <p:spPr bwMode="auto">
              <a:xfrm>
                <a:off x="1297" y="3262"/>
                <a:ext cx="62" cy="162"/>
              </a:xfrm>
              <a:custGeom>
                <a:avLst/>
                <a:gdLst>
                  <a:gd name="T0" fmla="*/ 55 w 62"/>
                  <a:gd name="T1" fmla="*/ 68 h 162"/>
                  <a:gd name="T2" fmla="*/ 57 w 62"/>
                  <a:gd name="T3" fmla="*/ 58 h 162"/>
                  <a:gd name="T4" fmla="*/ 59 w 62"/>
                  <a:gd name="T5" fmla="*/ 46 h 162"/>
                  <a:gd name="T6" fmla="*/ 61 w 62"/>
                  <a:gd name="T7" fmla="*/ 32 h 162"/>
                  <a:gd name="T8" fmla="*/ 58 w 62"/>
                  <a:gd name="T9" fmla="*/ 17 h 162"/>
                  <a:gd name="T10" fmla="*/ 53 w 62"/>
                  <a:gd name="T11" fmla="*/ 0 h 162"/>
                  <a:gd name="T12" fmla="*/ 46 w 62"/>
                  <a:gd name="T13" fmla="*/ 15 h 162"/>
                  <a:gd name="T14" fmla="*/ 41 w 62"/>
                  <a:gd name="T15" fmla="*/ 27 h 162"/>
                  <a:gd name="T16" fmla="*/ 40 w 62"/>
                  <a:gd name="T17" fmla="*/ 41 h 162"/>
                  <a:gd name="T18" fmla="*/ 41 w 62"/>
                  <a:gd name="T19" fmla="*/ 57 h 162"/>
                  <a:gd name="T20" fmla="*/ 42 w 62"/>
                  <a:gd name="T21" fmla="*/ 69 h 162"/>
                  <a:gd name="T22" fmla="*/ 45 w 62"/>
                  <a:gd name="T23" fmla="*/ 77 h 162"/>
                  <a:gd name="T24" fmla="*/ 40 w 62"/>
                  <a:gd name="T25" fmla="*/ 69 h 162"/>
                  <a:gd name="T26" fmla="*/ 32 w 62"/>
                  <a:gd name="T27" fmla="*/ 60 h 162"/>
                  <a:gd name="T28" fmla="*/ 24 w 62"/>
                  <a:gd name="T29" fmla="*/ 54 h 162"/>
                  <a:gd name="T30" fmla="*/ 18 w 62"/>
                  <a:gd name="T31" fmla="*/ 50 h 162"/>
                  <a:gd name="T32" fmla="*/ 8 w 62"/>
                  <a:gd name="T33" fmla="*/ 48 h 162"/>
                  <a:gd name="T34" fmla="*/ 0 w 62"/>
                  <a:gd name="T35" fmla="*/ 46 h 162"/>
                  <a:gd name="T36" fmla="*/ 4 w 62"/>
                  <a:gd name="T37" fmla="*/ 57 h 162"/>
                  <a:gd name="T38" fmla="*/ 8 w 62"/>
                  <a:gd name="T39" fmla="*/ 69 h 162"/>
                  <a:gd name="T40" fmla="*/ 15 w 62"/>
                  <a:gd name="T41" fmla="*/ 78 h 162"/>
                  <a:gd name="T42" fmla="*/ 21 w 62"/>
                  <a:gd name="T43" fmla="*/ 84 h 162"/>
                  <a:gd name="T44" fmla="*/ 32 w 62"/>
                  <a:gd name="T45" fmla="*/ 88 h 162"/>
                  <a:gd name="T46" fmla="*/ 42 w 62"/>
                  <a:gd name="T47" fmla="*/ 89 h 162"/>
                  <a:gd name="T48" fmla="*/ 31 w 62"/>
                  <a:gd name="T49" fmla="*/ 96 h 162"/>
                  <a:gd name="T50" fmla="*/ 24 w 62"/>
                  <a:gd name="T51" fmla="*/ 102 h 162"/>
                  <a:gd name="T52" fmla="*/ 20 w 62"/>
                  <a:gd name="T53" fmla="*/ 109 h 162"/>
                  <a:gd name="T54" fmla="*/ 16 w 62"/>
                  <a:gd name="T55" fmla="*/ 117 h 162"/>
                  <a:gd name="T56" fmla="*/ 16 w 62"/>
                  <a:gd name="T57" fmla="*/ 124 h 162"/>
                  <a:gd name="T58" fmla="*/ 14 w 62"/>
                  <a:gd name="T59" fmla="*/ 136 h 162"/>
                  <a:gd name="T60" fmla="*/ 27 w 62"/>
                  <a:gd name="T61" fmla="*/ 130 h 162"/>
                  <a:gd name="T62" fmla="*/ 35 w 62"/>
                  <a:gd name="T63" fmla="*/ 124 h 162"/>
                  <a:gd name="T64" fmla="*/ 39 w 62"/>
                  <a:gd name="T65" fmla="*/ 117 h 162"/>
                  <a:gd name="T66" fmla="*/ 46 w 62"/>
                  <a:gd name="T67" fmla="*/ 102 h 162"/>
                  <a:gd name="T68" fmla="*/ 40 w 62"/>
                  <a:gd name="T69" fmla="*/ 116 h 162"/>
                  <a:gd name="T70" fmla="*/ 38 w 62"/>
                  <a:gd name="T71" fmla="*/ 129 h 162"/>
                  <a:gd name="T72" fmla="*/ 37 w 62"/>
                  <a:gd name="T73" fmla="*/ 139 h 162"/>
                  <a:gd name="T74" fmla="*/ 39 w 62"/>
                  <a:gd name="T75" fmla="*/ 152 h 162"/>
                  <a:gd name="T76" fmla="*/ 39 w 62"/>
                  <a:gd name="T77" fmla="*/ 161 h 162"/>
                  <a:gd name="T78" fmla="*/ 51 w 62"/>
                  <a:gd name="T79" fmla="*/ 149 h 162"/>
                  <a:gd name="T80" fmla="*/ 56 w 62"/>
                  <a:gd name="T81" fmla="*/ 133 h 162"/>
                  <a:gd name="T82" fmla="*/ 58 w 62"/>
                  <a:gd name="T83" fmla="*/ 117 h 162"/>
                  <a:gd name="T84" fmla="*/ 55 w 62"/>
                  <a:gd name="T85" fmla="*/ 99 h 162"/>
                  <a:gd name="T86" fmla="*/ 55 w 62"/>
                  <a:gd name="T87" fmla="*/ 86 h 162"/>
                  <a:gd name="T88" fmla="*/ 55 w 62"/>
                  <a:gd name="T89" fmla="*/ 78 h 162"/>
                  <a:gd name="T90" fmla="*/ 55 w 62"/>
                  <a:gd name="T91" fmla="*/ 68 h 16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62"/>
                  <a:gd name="T139" fmla="*/ 0 h 162"/>
                  <a:gd name="T140" fmla="*/ 62 w 62"/>
                  <a:gd name="T141" fmla="*/ 162 h 16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62" h="162">
                    <a:moveTo>
                      <a:pt x="55" y="68"/>
                    </a:moveTo>
                    <a:lnTo>
                      <a:pt x="57" y="58"/>
                    </a:lnTo>
                    <a:lnTo>
                      <a:pt x="59" y="46"/>
                    </a:lnTo>
                    <a:lnTo>
                      <a:pt x="61" y="32"/>
                    </a:lnTo>
                    <a:lnTo>
                      <a:pt x="58" y="17"/>
                    </a:lnTo>
                    <a:lnTo>
                      <a:pt x="53" y="0"/>
                    </a:lnTo>
                    <a:lnTo>
                      <a:pt x="46" y="15"/>
                    </a:lnTo>
                    <a:lnTo>
                      <a:pt x="41" y="27"/>
                    </a:lnTo>
                    <a:lnTo>
                      <a:pt x="40" y="41"/>
                    </a:lnTo>
                    <a:lnTo>
                      <a:pt x="41" y="57"/>
                    </a:lnTo>
                    <a:lnTo>
                      <a:pt x="42" y="69"/>
                    </a:lnTo>
                    <a:lnTo>
                      <a:pt x="45" y="77"/>
                    </a:lnTo>
                    <a:lnTo>
                      <a:pt x="40" y="69"/>
                    </a:lnTo>
                    <a:lnTo>
                      <a:pt x="32" y="60"/>
                    </a:lnTo>
                    <a:lnTo>
                      <a:pt x="24" y="54"/>
                    </a:lnTo>
                    <a:lnTo>
                      <a:pt x="18" y="50"/>
                    </a:lnTo>
                    <a:lnTo>
                      <a:pt x="8" y="48"/>
                    </a:lnTo>
                    <a:lnTo>
                      <a:pt x="0" y="46"/>
                    </a:lnTo>
                    <a:lnTo>
                      <a:pt x="4" y="57"/>
                    </a:lnTo>
                    <a:lnTo>
                      <a:pt x="8" y="69"/>
                    </a:lnTo>
                    <a:lnTo>
                      <a:pt x="15" y="78"/>
                    </a:lnTo>
                    <a:lnTo>
                      <a:pt x="21" y="84"/>
                    </a:lnTo>
                    <a:lnTo>
                      <a:pt x="32" y="88"/>
                    </a:lnTo>
                    <a:lnTo>
                      <a:pt x="42" y="89"/>
                    </a:lnTo>
                    <a:lnTo>
                      <a:pt x="31" y="96"/>
                    </a:lnTo>
                    <a:lnTo>
                      <a:pt x="24" y="102"/>
                    </a:lnTo>
                    <a:lnTo>
                      <a:pt x="20" y="109"/>
                    </a:lnTo>
                    <a:lnTo>
                      <a:pt x="16" y="117"/>
                    </a:lnTo>
                    <a:lnTo>
                      <a:pt x="16" y="124"/>
                    </a:lnTo>
                    <a:lnTo>
                      <a:pt x="14" y="136"/>
                    </a:lnTo>
                    <a:lnTo>
                      <a:pt x="27" y="130"/>
                    </a:lnTo>
                    <a:lnTo>
                      <a:pt x="35" y="124"/>
                    </a:lnTo>
                    <a:lnTo>
                      <a:pt x="39" y="117"/>
                    </a:lnTo>
                    <a:lnTo>
                      <a:pt x="46" y="102"/>
                    </a:lnTo>
                    <a:lnTo>
                      <a:pt x="40" y="116"/>
                    </a:lnTo>
                    <a:lnTo>
                      <a:pt x="38" y="129"/>
                    </a:lnTo>
                    <a:lnTo>
                      <a:pt x="37" y="139"/>
                    </a:lnTo>
                    <a:lnTo>
                      <a:pt x="39" y="152"/>
                    </a:lnTo>
                    <a:lnTo>
                      <a:pt x="39" y="161"/>
                    </a:lnTo>
                    <a:lnTo>
                      <a:pt x="51" y="149"/>
                    </a:lnTo>
                    <a:lnTo>
                      <a:pt x="56" y="133"/>
                    </a:lnTo>
                    <a:lnTo>
                      <a:pt x="58" y="117"/>
                    </a:lnTo>
                    <a:lnTo>
                      <a:pt x="55" y="99"/>
                    </a:lnTo>
                    <a:lnTo>
                      <a:pt x="55" y="86"/>
                    </a:lnTo>
                    <a:lnTo>
                      <a:pt x="55" y="78"/>
                    </a:lnTo>
                    <a:lnTo>
                      <a:pt x="55" y="68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28" name="Freeform 273"/>
              <p:cNvSpPr>
                <a:spLocks/>
              </p:cNvSpPr>
              <p:nvPr/>
            </p:nvSpPr>
            <p:spPr bwMode="auto">
              <a:xfrm>
                <a:off x="1414" y="3247"/>
                <a:ext cx="45" cy="74"/>
              </a:xfrm>
              <a:custGeom>
                <a:avLst/>
                <a:gdLst>
                  <a:gd name="T0" fmla="*/ 27 w 45"/>
                  <a:gd name="T1" fmla="*/ 65 h 74"/>
                  <a:gd name="T2" fmla="*/ 34 w 45"/>
                  <a:gd name="T3" fmla="*/ 59 h 74"/>
                  <a:gd name="T4" fmla="*/ 38 w 45"/>
                  <a:gd name="T5" fmla="*/ 52 h 74"/>
                  <a:gd name="T6" fmla="*/ 42 w 45"/>
                  <a:gd name="T7" fmla="*/ 44 h 74"/>
                  <a:gd name="T8" fmla="*/ 42 w 45"/>
                  <a:gd name="T9" fmla="*/ 37 h 74"/>
                  <a:gd name="T10" fmla="*/ 44 w 45"/>
                  <a:gd name="T11" fmla="*/ 26 h 74"/>
                  <a:gd name="T12" fmla="*/ 31 w 45"/>
                  <a:gd name="T13" fmla="*/ 31 h 74"/>
                  <a:gd name="T14" fmla="*/ 23 w 45"/>
                  <a:gd name="T15" fmla="*/ 38 h 74"/>
                  <a:gd name="T16" fmla="*/ 19 w 45"/>
                  <a:gd name="T17" fmla="*/ 44 h 74"/>
                  <a:gd name="T18" fmla="*/ 12 w 45"/>
                  <a:gd name="T19" fmla="*/ 59 h 74"/>
                  <a:gd name="T20" fmla="*/ 18 w 45"/>
                  <a:gd name="T21" fmla="*/ 46 h 74"/>
                  <a:gd name="T22" fmla="*/ 19 w 45"/>
                  <a:gd name="T23" fmla="*/ 32 h 74"/>
                  <a:gd name="T24" fmla="*/ 20 w 45"/>
                  <a:gd name="T25" fmla="*/ 22 h 74"/>
                  <a:gd name="T26" fmla="*/ 19 w 45"/>
                  <a:gd name="T27" fmla="*/ 10 h 74"/>
                  <a:gd name="T28" fmla="*/ 19 w 45"/>
                  <a:gd name="T29" fmla="*/ 0 h 74"/>
                  <a:gd name="T30" fmla="*/ 8 w 45"/>
                  <a:gd name="T31" fmla="*/ 13 h 74"/>
                  <a:gd name="T32" fmla="*/ 2 w 45"/>
                  <a:gd name="T33" fmla="*/ 28 h 74"/>
                  <a:gd name="T34" fmla="*/ 1 w 45"/>
                  <a:gd name="T35" fmla="*/ 44 h 74"/>
                  <a:gd name="T36" fmla="*/ 0 w 45"/>
                  <a:gd name="T37" fmla="*/ 72 h 74"/>
                  <a:gd name="T38" fmla="*/ 14 w 45"/>
                  <a:gd name="T39" fmla="*/ 73 h 74"/>
                  <a:gd name="T40" fmla="*/ 27 w 45"/>
                  <a:gd name="T41" fmla="*/ 65 h 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74"/>
                  <a:gd name="T65" fmla="*/ 45 w 45"/>
                  <a:gd name="T66" fmla="*/ 74 h 7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74">
                    <a:moveTo>
                      <a:pt x="27" y="65"/>
                    </a:moveTo>
                    <a:lnTo>
                      <a:pt x="34" y="59"/>
                    </a:lnTo>
                    <a:lnTo>
                      <a:pt x="38" y="52"/>
                    </a:lnTo>
                    <a:lnTo>
                      <a:pt x="42" y="44"/>
                    </a:lnTo>
                    <a:lnTo>
                      <a:pt x="42" y="37"/>
                    </a:lnTo>
                    <a:lnTo>
                      <a:pt x="44" y="26"/>
                    </a:lnTo>
                    <a:lnTo>
                      <a:pt x="31" y="31"/>
                    </a:lnTo>
                    <a:lnTo>
                      <a:pt x="23" y="38"/>
                    </a:lnTo>
                    <a:lnTo>
                      <a:pt x="19" y="44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19" y="32"/>
                    </a:lnTo>
                    <a:lnTo>
                      <a:pt x="20" y="22"/>
                    </a:lnTo>
                    <a:lnTo>
                      <a:pt x="19" y="10"/>
                    </a:lnTo>
                    <a:lnTo>
                      <a:pt x="19" y="0"/>
                    </a:lnTo>
                    <a:lnTo>
                      <a:pt x="8" y="13"/>
                    </a:lnTo>
                    <a:lnTo>
                      <a:pt x="2" y="28"/>
                    </a:lnTo>
                    <a:lnTo>
                      <a:pt x="1" y="44"/>
                    </a:lnTo>
                    <a:lnTo>
                      <a:pt x="0" y="72"/>
                    </a:lnTo>
                    <a:lnTo>
                      <a:pt x="14" y="73"/>
                    </a:lnTo>
                    <a:lnTo>
                      <a:pt x="27" y="6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629" name="Oval 274"/>
              <p:cNvSpPr>
                <a:spLocks noChangeArrowheads="1"/>
              </p:cNvSpPr>
              <p:nvPr/>
            </p:nvSpPr>
            <p:spPr bwMode="auto">
              <a:xfrm>
                <a:off x="1353" y="3266"/>
                <a:ext cx="79" cy="151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30" name="Freeform 275"/>
              <p:cNvSpPr>
                <a:spLocks/>
              </p:cNvSpPr>
              <p:nvPr/>
            </p:nvSpPr>
            <p:spPr bwMode="auto">
              <a:xfrm>
                <a:off x="1371" y="3291"/>
                <a:ext cx="53" cy="93"/>
              </a:xfrm>
              <a:custGeom>
                <a:avLst/>
                <a:gdLst>
                  <a:gd name="T0" fmla="*/ 1 w 53"/>
                  <a:gd name="T1" fmla="*/ 9 h 93"/>
                  <a:gd name="T2" fmla="*/ 5 w 53"/>
                  <a:gd name="T3" fmla="*/ 9 h 93"/>
                  <a:gd name="T4" fmla="*/ 9 w 53"/>
                  <a:gd name="T5" fmla="*/ 8 h 93"/>
                  <a:gd name="T6" fmla="*/ 13 w 53"/>
                  <a:gd name="T7" fmla="*/ 5 h 93"/>
                  <a:gd name="T8" fmla="*/ 15 w 53"/>
                  <a:gd name="T9" fmla="*/ 3 h 93"/>
                  <a:gd name="T10" fmla="*/ 17 w 53"/>
                  <a:gd name="T11" fmla="*/ 0 h 93"/>
                  <a:gd name="T12" fmla="*/ 41 w 53"/>
                  <a:gd name="T13" fmla="*/ 0 h 93"/>
                  <a:gd name="T14" fmla="*/ 41 w 53"/>
                  <a:gd name="T15" fmla="*/ 77 h 93"/>
                  <a:gd name="T16" fmla="*/ 42 w 53"/>
                  <a:gd name="T17" fmla="*/ 82 h 93"/>
                  <a:gd name="T18" fmla="*/ 45 w 53"/>
                  <a:gd name="T19" fmla="*/ 85 h 93"/>
                  <a:gd name="T20" fmla="*/ 49 w 53"/>
                  <a:gd name="T21" fmla="*/ 88 h 93"/>
                  <a:gd name="T22" fmla="*/ 52 w 53"/>
                  <a:gd name="T23" fmla="*/ 88 h 93"/>
                  <a:gd name="T24" fmla="*/ 52 w 53"/>
                  <a:gd name="T25" fmla="*/ 92 h 93"/>
                  <a:gd name="T26" fmla="*/ 0 w 53"/>
                  <a:gd name="T27" fmla="*/ 92 h 93"/>
                  <a:gd name="T28" fmla="*/ 0 w 53"/>
                  <a:gd name="T29" fmla="*/ 88 h 93"/>
                  <a:gd name="T30" fmla="*/ 3 w 53"/>
                  <a:gd name="T31" fmla="*/ 88 h 93"/>
                  <a:gd name="T32" fmla="*/ 7 w 53"/>
                  <a:gd name="T33" fmla="*/ 85 h 93"/>
                  <a:gd name="T34" fmla="*/ 9 w 53"/>
                  <a:gd name="T35" fmla="*/ 82 h 93"/>
                  <a:gd name="T36" fmla="*/ 10 w 53"/>
                  <a:gd name="T37" fmla="*/ 77 h 93"/>
                  <a:gd name="T38" fmla="*/ 10 w 53"/>
                  <a:gd name="T39" fmla="*/ 19 h 93"/>
                  <a:gd name="T40" fmla="*/ 9 w 53"/>
                  <a:gd name="T41" fmla="*/ 16 h 93"/>
                  <a:gd name="T42" fmla="*/ 7 w 53"/>
                  <a:gd name="T43" fmla="*/ 13 h 93"/>
                  <a:gd name="T44" fmla="*/ 4 w 53"/>
                  <a:gd name="T45" fmla="*/ 12 h 93"/>
                  <a:gd name="T46" fmla="*/ 1 w 53"/>
                  <a:gd name="T47" fmla="*/ 12 h 93"/>
                  <a:gd name="T48" fmla="*/ 1 w 53"/>
                  <a:gd name="T49" fmla="*/ 9 h 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3"/>
                  <a:gd name="T76" fmla="*/ 0 h 93"/>
                  <a:gd name="T77" fmla="*/ 53 w 53"/>
                  <a:gd name="T78" fmla="*/ 93 h 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3" h="93">
                    <a:moveTo>
                      <a:pt x="1" y="9"/>
                    </a:moveTo>
                    <a:lnTo>
                      <a:pt x="5" y="9"/>
                    </a:lnTo>
                    <a:lnTo>
                      <a:pt x="9" y="8"/>
                    </a:lnTo>
                    <a:lnTo>
                      <a:pt x="13" y="5"/>
                    </a:lnTo>
                    <a:lnTo>
                      <a:pt x="15" y="3"/>
                    </a:lnTo>
                    <a:lnTo>
                      <a:pt x="17" y="0"/>
                    </a:lnTo>
                    <a:lnTo>
                      <a:pt x="41" y="0"/>
                    </a:lnTo>
                    <a:lnTo>
                      <a:pt x="41" y="77"/>
                    </a:lnTo>
                    <a:lnTo>
                      <a:pt x="42" y="82"/>
                    </a:lnTo>
                    <a:lnTo>
                      <a:pt x="45" y="85"/>
                    </a:lnTo>
                    <a:lnTo>
                      <a:pt x="49" y="88"/>
                    </a:lnTo>
                    <a:lnTo>
                      <a:pt x="52" y="88"/>
                    </a:lnTo>
                    <a:lnTo>
                      <a:pt x="52" y="92"/>
                    </a:lnTo>
                    <a:lnTo>
                      <a:pt x="0" y="92"/>
                    </a:lnTo>
                    <a:lnTo>
                      <a:pt x="0" y="88"/>
                    </a:lnTo>
                    <a:lnTo>
                      <a:pt x="3" y="88"/>
                    </a:lnTo>
                    <a:lnTo>
                      <a:pt x="7" y="85"/>
                    </a:lnTo>
                    <a:lnTo>
                      <a:pt x="9" y="82"/>
                    </a:lnTo>
                    <a:lnTo>
                      <a:pt x="10" y="77"/>
                    </a:lnTo>
                    <a:lnTo>
                      <a:pt x="10" y="19"/>
                    </a:lnTo>
                    <a:lnTo>
                      <a:pt x="9" y="16"/>
                    </a:lnTo>
                    <a:lnTo>
                      <a:pt x="7" y="13"/>
                    </a:lnTo>
                    <a:lnTo>
                      <a:pt x="4" y="12"/>
                    </a:lnTo>
                    <a:lnTo>
                      <a:pt x="1" y="12"/>
                    </a:lnTo>
                    <a:lnTo>
                      <a:pt x="1" y="9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48" name="Oval 276"/>
            <p:cNvSpPr>
              <a:spLocks noChangeArrowheads="1"/>
            </p:cNvSpPr>
            <p:nvPr/>
          </p:nvSpPr>
          <p:spPr bwMode="auto">
            <a:xfrm>
              <a:off x="516" y="3814"/>
              <a:ext cx="77" cy="119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49" name="Oval 277"/>
            <p:cNvSpPr>
              <a:spLocks noChangeArrowheads="1"/>
            </p:cNvSpPr>
            <p:nvPr/>
          </p:nvSpPr>
          <p:spPr bwMode="auto">
            <a:xfrm>
              <a:off x="526" y="3828"/>
              <a:ext cx="56" cy="90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50" name="Freeform 278"/>
            <p:cNvSpPr>
              <a:spLocks/>
            </p:cNvSpPr>
            <p:nvPr/>
          </p:nvSpPr>
          <p:spPr bwMode="auto">
            <a:xfrm>
              <a:off x="540" y="3843"/>
              <a:ext cx="47" cy="66"/>
            </a:xfrm>
            <a:custGeom>
              <a:avLst/>
              <a:gdLst>
                <a:gd name="T0" fmla="*/ 1 w 34"/>
                <a:gd name="T1" fmla="*/ 7 h 60"/>
                <a:gd name="T2" fmla="*/ 6 w 34"/>
                <a:gd name="T3" fmla="*/ 7 h 60"/>
                <a:gd name="T4" fmla="*/ 8 w 34"/>
                <a:gd name="T5" fmla="*/ 6 h 60"/>
                <a:gd name="T6" fmla="*/ 11 w 34"/>
                <a:gd name="T7" fmla="*/ 4 h 60"/>
                <a:gd name="T8" fmla="*/ 14 w 34"/>
                <a:gd name="T9" fmla="*/ 2 h 60"/>
                <a:gd name="T10" fmla="*/ 15 w 34"/>
                <a:gd name="T11" fmla="*/ 0 h 60"/>
                <a:gd name="T12" fmla="*/ 37 w 34"/>
                <a:gd name="T13" fmla="*/ 0 h 60"/>
                <a:gd name="T14" fmla="*/ 37 w 34"/>
                <a:gd name="T15" fmla="*/ 55 h 60"/>
                <a:gd name="T16" fmla="*/ 37 w 34"/>
                <a:gd name="T17" fmla="*/ 58 h 60"/>
                <a:gd name="T18" fmla="*/ 40 w 34"/>
                <a:gd name="T19" fmla="*/ 61 h 60"/>
                <a:gd name="T20" fmla="*/ 43 w 34"/>
                <a:gd name="T21" fmla="*/ 62 h 60"/>
                <a:gd name="T22" fmla="*/ 46 w 34"/>
                <a:gd name="T23" fmla="*/ 62 h 60"/>
                <a:gd name="T24" fmla="*/ 46 w 34"/>
                <a:gd name="T25" fmla="*/ 65 h 60"/>
                <a:gd name="T26" fmla="*/ 0 w 34"/>
                <a:gd name="T27" fmla="*/ 65 h 60"/>
                <a:gd name="T28" fmla="*/ 0 w 34"/>
                <a:gd name="T29" fmla="*/ 62 h 60"/>
                <a:gd name="T30" fmla="*/ 3 w 34"/>
                <a:gd name="T31" fmla="*/ 62 h 60"/>
                <a:gd name="T32" fmla="*/ 7 w 34"/>
                <a:gd name="T33" fmla="*/ 61 h 60"/>
                <a:gd name="T34" fmla="*/ 8 w 34"/>
                <a:gd name="T35" fmla="*/ 58 h 60"/>
                <a:gd name="T36" fmla="*/ 10 w 34"/>
                <a:gd name="T37" fmla="*/ 55 h 60"/>
                <a:gd name="T38" fmla="*/ 10 w 34"/>
                <a:gd name="T39" fmla="*/ 14 h 60"/>
                <a:gd name="T40" fmla="*/ 8 w 34"/>
                <a:gd name="T41" fmla="*/ 12 h 60"/>
                <a:gd name="T42" fmla="*/ 7 w 34"/>
                <a:gd name="T43" fmla="*/ 10 h 60"/>
                <a:gd name="T44" fmla="*/ 4 w 34"/>
                <a:gd name="T45" fmla="*/ 9 h 60"/>
                <a:gd name="T46" fmla="*/ 1 w 34"/>
                <a:gd name="T47" fmla="*/ 9 h 60"/>
                <a:gd name="T48" fmla="*/ 1 w 34"/>
                <a:gd name="T49" fmla="*/ 7 h 6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4"/>
                <a:gd name="T76" fmla="*/ 0 h 60"/>
                <a:gd name="T77" fmla="*/ 34 w 34"/>
                <a:gd name="T78" fmla="*/ 60 h 6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4" h="60">
                  <a:moveTo>
                    <a:pt x="1" y="6"/>
                  </a:moveTo>
                  <a:lnTo>
                    <a:pt x="4" y="6"/>
                  </a:lnTo>
                  <a:lnTo>
                    <a:pt x="6" y="5"/>
                  </a:lnTo>
                  <a:lnTo>
                    <a:pt x="8" y="4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50"/>
                  </a:lnTo>
                  <a:lnTo>
                    <a:pt x="27" y="53"/>
                  </a:lnTo>
                  <a:lnTo>
                    <a:pt x="29" y="55"/>
                  </a:lnTo>
                  <a:lnTo>
                    <a:pt x="31" y="56"/>
                  </a:lnTo>
                  <a:lnTo>
                    <a:pt x="33" y="56"/>
                  </a:lnTo>
                  <a:lnTo>
                    <a:pt x="33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5" y="55"/>
                  </a:lnTo>
                  <a:lnTo>
                    <a:pt x="6" y="53"/>
                  </a:lnTo>
                  <a:lnTo>
                    <a:pt x="7" y="50"/>
                  </a:lnTo>
                  <a:lnTo>
                    <a:pt x="7" y="13"/>
                  </a:lnTo>
                  <a:lnTo>
                    <a:pt x="6" y="11"/>
                  </a:lnTo>
                  <a:lnTo>
                    <a:pt x="5" y="9"/>
                  </a:lnTo>
                  <a:lnTo>
                    <a:pt x="3" y="8"/>
                  </a:lnTo>
                  <a:lnTo>
                    <a:pt x="1" y="8"/>
                  </a:lnTo>
                  <a:lnTo>
                    <a:pt x="1" y="6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451" name="Oval 279"/>
            <p:cNvSpPr>
              <a:spLocks noChangeArrowheads="1"/>
            </p:cNvSpPr>
            <p:nvPr/>
          </p:nvSpPr>
          <p:spPr bwMode="auto">
            <a:xfrm>
              <a:off x="1377" y="3817"/>
              <a:ext cx="77" cy="118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52" name="Oval 280"/>
            <p:cNvSpPr>
              <a:spLocks noChangeArrowheads="1"/>
            </p:cNvSpPr>
            <p:nvPr/>
          </p:nvSpPr>
          <p:spPr bwMode="auto">
            <a:xfrm>
              <a:off x="1387" y="3830"/>
              <a:ext cx="56" cy="90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53" name="Freeform 281"/>
            <p:cNvSpPr>
              <a:spLocks/>
            </p:cNvSpPr>
            <p:nvPr/>
          </p:nvSpPr>
          <p:spPr bwMode="auto">
            <a:xfrm>
              <a:off x="1401" y="3846"/>
              <a:ext cx="47" cy="65"/>
            </a:xfrm>
            <a:custGeom>
              <a:avLst/>
              <a:gdLst>
                <a:gd name="T0" fmla="*/ 1 w 34"/>
                <a:gd name="T1" fmla="*/ 7 h 59"/>
                <a:gd name="T2" fmla="*/ 6 w 34"/>
                <a:gd name="T3" fmla="*/ 7 h 59"/>
                <a:gd name="T4" fmla="*/ 8 w 34"/>
                <a:gd name="T5" fmla="*/ 6 h 59"/>
                <a:gd name="T6" fmla="*/ 11 w 34"/>
                <a:gd name="T7" fmla="*/ 3 h 59"/>
                <a:gd name="T8" fmla="*/ 14 w 34"/>
                <a:gd name="T9" fmla="*/ 2 h 59"/>
                <a:gd name="T10" fmla="*/ 15 w 34"/>
                <a:gd name="T11" fmla="*/ 0 h 59"/>
                <a:gd name="T12" fmla="*/ 37 w 34"/>
                <a:gd name="T13" fmla="*/ 0 h 59"/>
                <a:gd name="T14" fmla="*/ 37 w 34"/>
                <a:gd name="T15" fmla="*/ 54 h 59"/>
                <a:gd name="T16" fmla="*/ 37 w 34"/>
                <a:gd name="T17" fmla="*/ 57 h 59"/>
                <a:gd name="T18" fmla="*/ 40 w 34"/>
                <a:gd name="T19" fmla="*/ 59 h 59"/>
                <a:gd name="T20" fmla="*/ 44 w 34"/>
                <a:gd name="T21" fmla="*/ 62 h 59"/>
                <a:gd name="T22" fmla="*/ 46 w 34"/>
                <a:gd name="T23" fmla="*/ 62 h 59"/>
                <a:gd name="T24" fmla="*/ 46 w 34"/>
                <a:gd name="T25" fmla="*/ 64 h 59"/>
                <a:gd name="T26" fmla="*/ 0 w 34"/>
                <a:gd name="T27" fmla="*/ 64 h 59"/>
                <a:gd name="T28" fmla="*/ 0 w 34"/>
                <a:gd name="T29" fmla="*/ 62 h 59"/>
                <a:gd name="T30" fmla="*/ 3 w 34"/>
                <a:gd name="T31" fmla="*/ 62 h 59"/>
                <a:gd name="T32" fmla="*/ 7 w 34"/>
                <a:gd name="T33" fmla="*/ 59 h 59"/>
                <a:gd name="T34" fmla="*/ 8 w 34"/>
                <a:gd name="T35" fmla="*/ 57 h 59"/>
                <a:gd name="T36" fmla="*/ 10 w 34"/>
                <a:gd name="T37" fmla="*/ 54 h 59"/>
                <a:gd name="T38" fmla="*/ 10 w 34"/>
                <a:gd name="T39" fmla="*/ 13 h 59"/>
                <a:gd name="T40" fmla="*/ 8 w 34"/>
                <a:gd name="T41" fmla="*/ 11 h 59"/>
                <a:gd name="T42" fmla="*/ 7 w 34"/>
                <a:gd name="T43" fmla="*/ 9 h 59"/>
                <a:gd name="T44" fmla="*/ 4 w 34"/>
                <a:gd name="T45" fmla="*/ 9 h 59"/>
                <a:gd name="T46" fmla="*/ 1 w 34"/>
                <a:gd name="T47" fmla="*/ 9 h 59"/>
                <a:gd name="T48" fmla="*/ 1 w 34"/>
                <a:gd name="T49" fmla="*/ 7 h 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4"/>
                <a:gd name="T76" fmla="*/ 0 h 59"/>
                <a:gd name="T77" fmla="*/ 34 w 34"/>
                <a:gd name="T78" fmla="*/ 59 h 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4" h="59">
                  <a:moveTo>
                    <a:pt x="1" y="6"/>
                  </a:moveTo>
                  <a:lnTo>
                    <a:pt x="4" y="6"/>
                  </a:lnTo>
                  <a:lnTo>
                    <a:pt x="6" y="5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49"/>
                  </a:lnTo>
                  <a:lnTo>
                    <a:pt x="27" y="52"/>
                  </a:lnTo>
                  <a:lnTo>
                    <a:pt x="29" y="54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8"/>
                  </a:lnTo>
                  <a:lnTo>
                    <a:pt x="0" y="58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5" y="54"/>
                  </a:lnTo>
                  <a:lnTo>
                    <a:pt x="6" y="52"/>
                  </a:lnTo>
                  <a:lnTo>
                    <a:pt x="7" y="49"/>
                  </a:lnTo>
                  <a:lnTo>
                    <a:pt x="7" y="12"/>
                  </a:lnTo>
                  <a:lnTo>
                    <a:pt x="6" y="10"/>
                  </a:lnTo>
                  <a:lnTo>
                    <a:pt x="5" y="8"/>
                  </a:lnTo>
                  <a:lnTo>
                    <a:pt x="3" y="8"/>
                  </a:lnTo>
                  <a:lnTo>
                    <a:pt x="1" y="8"/>
                  </a:lnTo>
                  <a:lnTo>
                    <a:pt x="1" y="6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454" name="Group 282"/>
            <p:cNvGrpSpPr>
              <a:grpSpLocks/>
            </p:cNvGrpSpPr>
            <p:nvPr/>
          </p:nvGrpSpPr>
          <p:grpSpPr bwMode="auto">
            <a:xfrm>
              <a:off x="695" y="3657"/>
              <a:ext cx="87" cy="110"/>
              <a:chOff x="695" y="3419"/>
              <a:chExt cx="83" cy="100"/>
            </a:xfrm>
          </p:grpSpPr>
          <p:sp>
            <p:nvSpPr>
              <p:cNvPr id="101625" name="Oval 283"/>
              <p:cNvSpPr>
                <a:spLocks noChangeArrowheads="1"/>
              </p:cNvSpPr>
              <p:nvPr/>
            </p:nvSpPr>
            <p:spPr bwMode="auto">
              <a:xfrm>
                <a:off x="695" y="3419"/>
                <a:ext cx="83" cy="100"/>
              </a:xfrm>
              <a:prstGeom prst="ellipse">
                <a:avLst/>
              </a:prstGeom>
              <a:solidFill>
                <a:srgbClr val="3F5F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26" name="Oval 284"/>
              <p:cNvSpPr>
                <a:spLocks noChangeArrowheads="1"/>
              </p:cNvSpPr>
              <p:nvPr/>
            </p:nvSpPr>
            <p:spPr bwMode="auto">
              <a:xfrm>
                <a:off x="716" y="3443"/>
                <a:ext cx="41" cy="52"/>
              </a:xfrm>
              <a:prstGeom prst="ellipse">
                <a:avLst/>
              </a:prstGeom>
              <a:solidFill>
                <a:srgbClr val="9FFF9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55" name="Group 285"/>
            <p:cNvGrpSpPr>
              <a:grpSpLocks/>
            </p:cNvGrpSpPr>
            <p:nvPr/>
          </p:nvGrpSpPr>
          <p:grpSpPr bwMode="auto">
            <a:xfrm>
              <a:off x="1183" y="3671"/>
              <a:ext cx="86" cy="110"/>
              <a:chOff x="1183" y="3433"/>
              <a:chExt cx="82" cy="100"/>
            </a:xfrm>
          </p:grpSpPr>
          <p:sp>
            <p:nvSpPr>
              <p:cNvPr id="101623" name="Oval 286"/>
              <p:cNvSpPr>
                <a:spLocks noChangeArrowheads="1"/>
              </p:cNvSpPr>
              <p:nvPr/>
            </p:nvSpPr>
            <p:spPr bwMode="auto">
              <a:xfrm>
                <a:off x="1183" y="3433"/>
                <a:ext cx="82" cy="100"/>
              </a:xfrm>
              <a:prstGeom prst="ellipse">
                <a:avLst/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624" name="Oval 287"/>
              <p:cNvSpPr>
                <a:spLocks noChangeArrowheads="1"/>
              </p:cNvSpPr>
              <p:nvPr/>
            </p:nvSpPr>
            <p:spPr bwMode="auto">
              <a:xfrm>
                <a:off x="1203" y="3457"/>
                <a:ext cx="41" cy="51"/>
              </a:xfrm>
              <a:prstGeom prst="ellipse">
                <a:avLst/>
              </a:prstGeom>
              <a:solidFill>
                <a:srgbClr val="BFFFB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56" name="Group 288"/>
            <p:cNvGrpSpPr>
              <a:grpSpLocks/>
            </p:cNvGrpSpPr>
            <p:nvPr/>
          </p:nvGrpSpPr>
          <p:grpSpPr bwMode="auto">
            <a:xfrm>
              <a:off x="801" y="3886"/>
              <a:ext cx="372" cy="47"/>
              <a:chOff x="801" y="3648"/>
              <a:chExt cx="356" cy="38"/>
            </a:xfrm>
          </p:grpSpPr>
          <p:grpSp>
            <p:nvGrpSpPr>
              <p:cNvPr id="101602" name="Group 289"/>
              <p:cNvGrpSpPr>
                <a:grpSpLocks/>
              </p:cNvGrpSpPr>
              <p:nvPr/>
            </p:nvGrpSpPr>
            <p:grpSpPr bwMode="auto">
              <a:xfrm>
                <a:off x="1127" y="3648"/>
                <a:ext cx="30" cy="36"/>
                <a:chOff x="1127" y="3648"/>
                <a:chExt cx="30" cy="36"/>
              </a:xfrm>
            </p:grpSpPr>
            <p:sp>
              <p:nvSpPr>
                <p:cNvPr id="101621" name="Freeform 290"/>
                <p:cNvSpPr>
                  <a:spLocks/>
                </p:cNvSpPr>
                <p:nvPr/>
              </p:nvSpPr>
              <p:spPr bwMode="auto">
                <a:xfrm>
                  <a:off x="1127" y="3648"/>
                  <a:ext cx="30" cy="36"/>
                </a:xfrm>
                <a:custGeom>
                  <a:avLst/>
                  <a:gdLst>
                    <a:gd name="T0" fmla="*/ 0 w 30"/>
                    <a:gd name="T1" fmla="*/ 0 h 36"/>
                    <a:gd name="T2" fmla="*/ 20 w 30"/>
                    <a:gd name="T3" fmla="*/ 0 h 36"/>
                    <a:gd name="T4" fmla="*/ 24 w 30"/>
                    <a:gd name="T5" fmla="*/ 2 h 36"/>
                    <a:gd name="T6" fmla="*/ 25 w 30"/>
                    <a:gd name="T7" fmla="*/ 3 h 36"/>
                    <a:gd name="T8" fmla="*/ 26 w 30"/>
                    <a:gd name="T9" fmla="*/ 7 h 36"/>
                    <a:gd name="T10" fmla="*/ 26 w 30"/>
                    <a:gd name="T11" fmla="*/ 13 h 36"/>
                    <a:gd name="T12" fmla="*/ 25 w 30"/>
                    <a:gd name="T13" fmla="*/ 17 h 36"/>
                    <a:gd name="T14" fmla="*/ 23 w 30"/>
                    <a:gd name="T15" fmla="*/ 19 h 36"/>
                    <a:gd name="T16" fmla="*/ 20 w 30"/>
                    <a:gd name="T17" fmla="*/ 20 h 36"/>
                    <a:gd name="T18" fmla="*/ 23 w 30"/>
                    <a:gd name="T19" fmla="*/ 21 h 36"/>
                    <a:gd name="T20" fmla="*/ 25 w 30"/>
                    <a:gd name="T21" fmla="*/ 23 h 36"/>
                    <a:gd name="T22" fmla="*/ 26 w 30"/>
                    <a:gd name="T23" fmla="*/ 27 h 36"/>
                    <a:gd name="T24" fmla="*/ 27 w 30"/>
                    <a:gd name="T25" fmla="*/ 30 h 36"/>
                    <a:gd name="T26" fmla="*/ 27 w 30"/>
                    <a:gd name="T27" fmla="*/ 33 h 36"/>
                    <a:gd name="T28" fmla="*/ 29 w 30"/>
                    <a:gd name="T29" fmla="*/ 33 h 36"/>
                    <a:gd name="T30" fmla="*/ 29 w 30"/>
                    <a:gd name="T31" fmla="*/ 35 h 36"/>
                    <a:gd name="T32" fmla="*/ 18 w 30"/>
                    <a:gd name="T33" fmla="*/ 35 h 36"/>
                    <a:gd name="T34" fmla="*/ 18 w 30"/>
                    <a:gd name="T35" fmla="*/ 33 h 36"/>
                    <a:gd name="T36" fmla="*/ 20 w 30"/>
                    <a:gd name="T37" fmla="*/ 33 h 36"/>
                    <a:gd name="T38" fmla="*/ 20 w 30"/>
                    <a:gd name="T39" fmla="*/ 29 h 36"/>
                    <a:gd name="T40" fmla="*/ 18 w 30"/>
                    <a:gd name="T41" fmla="*/ 27 h 36"/>
                    <a:gd name="T42" fmla="*/ 16 w 30"/>
                    <a:gd name="T43" fmla="*/ 24 h 36"/>
                    <a:gd name="T44" fmla="*/ 15 w 30"/>
                    <a:gd name="T45" fmla="*/ 21 h 36"/>
                    <a:gd name="T46" fmla="*/ 13 w 30"/>
                    <a:gd name="T47" fmla="*/ 20 h 36"/>
                    <a:gd name="T48" fmla="*/ 13 w 30"/>
                    <a:gd name="T49" fmla="*/ 33 h 36"/>
                    <a:gd name="T50" fmla="*/ 15 w 30"/>
                    <a:gd name="T51" fmla="*/ 33 h 36"/>
                    <a:gd name="T52" fmla="*/ 15 w 30"/>
                    <a:gd name="T53" fmla="*/ 35 h 36"/>
                    <a:gd name="T54" fmla="*/ 1 w 30"/>
                    <a:gd name="T55" fmla="*/ 35 h 36"/>
                    <a:gd name="T56" fmla="*/ 1 w 30"/>
                    <a:gd name="T57" fmla="*/ 33 h 36"/>
                    <a:gd name="T58" fmla="*/ 3 w 30"/>
                    <a:gd name="T59" fmla="*/ 33 h 36"/>
                    <a:gd name="T60" fmla="*/ 3 w 30"/>
                    <a:gd name="T61" fmla="*/ 2 h 36"/>
                    <a:gd name="T62" fmla="*/ 0 w 30"/>
                    <a:gd name="T63" fmla="*/ 2 h 36"/>
                    <a:gd name="T64" fmla="*/ 0 w 30"/>
                    <a:gd name="T65" fmla="*/ 0 h 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0"/>
                    <a:gd name="T100" fmla="*/ 0 h 36"/>
                    <a:gd name="T101" fmla="*/ 30 w 30"/>
                    <a:gd name="T102" fmla="*/ 36 h 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0" h="36">
                      <a:moveTo>
                        <a:pt x="0" y="0"/>
                      </a:moveTo>
                      <a:lnTo>
                        <a:pt x="20" y="0"/>
                      </a:lnTo>
                      <a:lnTo>
                        <a:pt x="24" y="2"/>
                      </a:lnTo>
                      <a:lnTo>
                        <a:pt x="25" y="3"/>
                      </a:lnTo>
                      <a:lnTo>
                        <a:pt x="26" y="7"/>
                      </a:lnTo>
                      <a:lnTo>
                        <a:pt x="26" y="13"/>
                      </a:lnTo>
                      <a:lnTo>
                        <a:pt x="25" y="17"/>
                      </a:lnTo>
                      <a:lnTo>
                        <a:pt x="23" y="19"/>
                      </a:lnTo>
                      <a:lnTo>
                        <a:pt x="20" y="20"/>
                      </a:lnTo>
                      <a:lnTo>
                        <a:pt x="23" y="21"/>
                      </a:lnTo>
                      <a:lnTo>
                        <a:pt x="25" y="23"/>
                      </a:lnTo>
                      <a:lnTo>
                        <a:pt x="26" y="27"/>
                      </a:lnTo>
                      <a:lnTo>
                        <a:pt x="27" y="30"/>
                      </a:lnTo>
                      <a:lnTo>
                        <a:pt x="27" y="33"/>
                      </a:lnTo>
                      <a:lnTo>
                        <a:pt x="29" y="33"/>
                      </a:lnTo>
                      <a:lnTo>
                        <a:pt x="29" y="35"/>
                      </a:lnTo>
                      <a:lnTo>
                        <a:pt x="18" y="35"/>
                      </a:lnTo>
                      <a:lnTo>
                        <a:pt x="18" y="33"/>
                      </a:lnTo>
                      <a:lnTo>
                        <a:pt x="20" y="33"/>
                      </a:lnTo>
                      <a:lnTo>
                        <a:pt x="20" y="29"/>
                      </a:lnTo>
                      <a:lnTo>
                        <a:pt x="18" y="27"/>
                      </a:lnTo>
                      <a:lnTo>
                        <a:pt x="16" y="24"/>
                      </a:lnTo>
                      <a:lnTo>
                        <a:pt x="15" y="21"/>
                      </a:lnTo>
                      <a:lnTo>
                        <a:pt x="13" y="20"/>
                      </a:lnTo>
                      <a:lnTo>
                        <a:pt x="13" y="33"/>
                      </a:lnTo>
                      <a:lnTo>
                        <a:pt x="15" y="33"/>
                      </a:lnTo>
                      <a:lnTo>
                        <a:pt x="15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22" name="Freeform 291"/>
                <p:cNvSpPr>
                  <a:spLocks/>
                </p:cNvSpPr>
                <p:nvPr/>
              </p:nvSpPr>
              <p:spPr bwMode="auto">
                <a:xfrm>
                  <a:off x="1141" y="3655"/>
                  <a:ext cx="3" cy="4"/>
                </a:xfrm>
                <a:custGeom>
                  <a:avLst/>
                  <a:gdLst>
                    <a:gd name="T0" fmla="*/ 2 w 3"/>
                    <a:gd name="T1" fmla="*/ 0 h 4"/>
                    <a:gd name="T2" fmla="*/ 2 w 3"/>
                    <a:gd name="T3" fmla="*/ 3 h 4"/>
                    <a:gd name="T4" fmla="*/ 1 w 3"/>
                    <a:gd name="T5" fmla="*/ 3 h 4"/>
                    <a:gd name="T6" fmla="*/ 0 w 3"/>
                    <a:gd name="T7" fmla="*/ 3 h 4"/>
                    <a:gd name="T8" fmla="*/ 0 w 3"/>
                    <a:gd name="T9" fmla="*/ 2 h 4"/>
                    <a:gd name="T10" fmla="*/ 0 w 3"/>
                    <a:gd name="T11" fmla="*/ 1 h 4"/>
                    <a:gd name="T12" fmla="*/ 0 w 3"/>
                    <a:gd name="T13" fmla="*/ 0 h 4"/>
                    <a:gd name="T14" fmla="*/ 1 w 3"/>
                    <a:gd name="T15" fmla="*/ 0 h 4"/>
                    <a:gd name="T16" fmla="*/ 2 w 3"/>
                    <a:gd name="T17" fmla="*/ 0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"/>
                    <a:gd name="T28" fmla="*/ 0 h 4"/>
                    <a:gd name="T29" fmla="*/ 3 w 3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" h="4">
                      <a:moveTo>
                        <a:pt x="2" y="0"/>
                      </a:move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3" name="Group 292"/>
              <p:cNvGrpSpPr>
                <a:grpSpLocks/>
              </p:cNvGrpSpPr>
              <p:nvPr/>
            </p:nvGrpSpPr>
            <p:grpSpPr bwMode="auto">
              <a:xfrm>
                <a:off x="801" y="3648"/>
                <a:ext cx="29" cy="38"/>
                <a:chOff x="801" y="3648"/>
                <a:chExt cx="29" cy="38"/>
              </a:xfrm>
            </p:grpSpPr>
            <p:sp>
              <p:nvSpPr>
                <p:cNvPr id="101619" name="Freeform 293"/>
                <p:cNvSpPr>
                  <a:spLocks/>
                </p:cNvSpPr>
                <p:nvPr/>
              </p:nvSpPr>
              <p:spPr bwMode="auto">
                <a:xfrm>
                  <a:off x="801" y="3648"/>
                  <a:ext cx="29" cy="38"/>
                </a:xfrm>
                <a:custGeom>
                  <a:avLst/>
                  <a:gdLst>
                    <a:gd name="T0" fmla="*/ 9 w 29"/>
                    <a:gd name="T1" fmla="*/ 0 h 38"/>
                    <a:gd name="T2" fmla="*/ 19 w 29"/>
                    <a:gd name="T3" fmla="*/ 0 h 38"/>
                    <a:gd name="T4" fmla="*/ 22 w 29"/>
                    <a:gd name="T5" fmla="*/ 2 h 38"/>
                    <a:gd name="T6" fmla="*/ 26 w 29"/>
                    <a:gd name="T7" fmla="*/ 5 h 38"/>
                    <a:gd name="T8" fmla="*/ 27 w 29"/>
                    <a:gd name="T9" fmla="*/ 10 h 38"/>
                    <a:gd name="T10" fmla="*/ 28 w 29"/>
                    <a:gd name="T11" fmla="*/ 15 h 38"/>
                    <a:gd name="T12" fmla="*/ 28 w 29"/>
                    <a:gd name="T13" fmla="*/ 21 h 38"/>
                    <a:gd name="T14" fmla="*/ 27 w 29"/>
                    <a:gd name="T15" fmla="*/ 27 h 38"/>
                    <a:gd name="T16" fmla="*/ 26 w 29"/>
                    <a:gd name="T17" fmla="*/ 31 h 38"/>
                    <a:gd name="T18" fmla="*/ 21 w 29"/>
                    <a:gd name="T19" fmla="*/ 35 h 38"/>
                    <a:gd name="T20" fmla="*/ 19 w 29"/>
                    <a:gd name="T21" fmla="*/ 37 h 38"/>
                    <a:gd name="T22" fmla="*/ 9 w 29"/>
                    <a:gd name="T23" fmla="*/ 37 h 38"/>
                    <a:gd name="T24" fmla="*/ 6 w 29"/>
                    <a:gd name="T25" fmla="*/ 35 h 38"/>
                    <a:gd name="T26" fmla="*/ 2 w 29"/>
                    <a:gd name="T27" fmla="*/ 32 h 38"/>
                    <a:gd name="T28" fmla="*/ 1 w 29"/>
                    <a:gd name="T29" fmla="*/ 28 h 38"/>
                    <a:gd name="T30" fmla="*/ 0 w 29"/>
                    <a:gd name="T31" fmla="*/ 23 h 38"/>
                    <a:gd name="T32" fmla="*/ 0 w 29"/>
                    <a:gd name="T33" fmla="*/ 15 h 38"/>
                    <a:gd name="T34" fmla="*/ 1 w 29"/>
                    <a:gd name="T35" fmla="*/ 10 h 38"/>
                    <a:gd name="T36" fmla="*/ 2 w 29"/>
                    <a:gd name="T37" fmla="*/ 5 h 38"/>
                    <a:gd name="T38" fmla="*/ 6 w 29"/>
                    <a:gd name="T39" fmla="*/ 2 h 38"/>
                    <a:gd name="T40" fmla="*/ 9 w 29"/>
                    <a:gd name="T41" fmla="*/ 0 h 3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9"/>
                    <a:gd name="T64" fmla="*/ 0 h 38"/>
                    <a:gd name="T65" fmla="*/ 29 w 29"/>
                    <a:gd name="T66" fmla="*/ 38 h 3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9" h="38">
                      <a:moveTo>
                        <a:pt x="9" y="0"/>
                      </a:moveTo>
                      <a:lnTo>
                        <a:pt x="19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27" y="10"/>
                      </a:lnTo>
                      <a:lnTo>
                        <a:pt x="28" y="15"/>
                      </a:lnTo>
                      <a:lnTo>
                        <a:pt x="28" y="21"/>
                      </a:lnTo>
                      <a:lnTo>
                        <a:pt x="27" y="27"/>
                      </a:lnTo>
                      <a:lnTo>
                        <a:pt x="26" y="31"/>
                      </a:lnTo>
                      <a:lnTo>
                        <a:pt x="21" y="35"/>
                      </a:lnTo>
                      <a:lnTo>
                        <a:pt x="19" y="37"/>
                      </a:lnTo>
                      <a:lnTo>
                        <a:pt x="9" y="37"/>
                      </a:lnTo>
                      <a:lnTo>
                        <a:pt x="6" y="35"/>
                      </a:lnTo>
                      <a:lnTo>
                        <a:pt x="2" y="32"/>
                      </a:lnTo>
                      <a:lnTo>
                        <a:pt x="1" y="28"/>
                      </a:lnTo>
                      <a:lnTo>
                        <a:pt x="0" y="23"/>
                      </a:lnTo>
                      <a:lnTo>
                        <a:pt x="0" y="15"/>
                      </a:lnTo>
                      <a:lnTo>
                        <a:pt x="1" y="10"/>
                      </a:lnTo>
                      <a:lnTo>
                        <a:pt x="2" y="5"/>
                      </a:lnTo>
                      <a:lnTo>
                        <a:pt x="6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20" name="Freeform 294"/>
                <p:cNvSpPr>
                  <a:spLocks/>
                </p:cNvSpPr>
                <p:nvPr/>
              </p:nvSpPr>
              <p:spPr bwMode="auto">
                <a:xfrm>
                  <a:off x="814" y="3653"/>
                  <a:ext cx="3" cy="28"/>
                </a:xfrm>
                <a:custGeom>
                  <a:avLst/>
                  <a:gdLst>
                    <a:gd name="T0" fmla="*/ 1 w 3"/>
                    <a:gd name="T1" fmla="*/ 0 h 28"/>
                    <a:gd name="T2" fmla="*/ 0 w 3"/>
                    <a:gd name="T3" fmla="*/ 2 h 28"/>
                    <a:gd name="T4" fmla="*/ 0 w 3"/>
                    <a:gd name="T5" fmla="*/ 5 h 28"/>
                    <a:gd name="T6" fmla="*/ 0 w 3"/>
                    <a:gd name="T7" fmla="*/ 23 h 28"/>
                    <a:gd name="T8" fmla="*/ 0 w 3"/>
                    <a:gd name="T9" fmla="*/ 25 h 28"/>
                    <a:gd name="T10" fmla="*/ 1 w 3"/>
                    <a:gd name="T11" fmla="*/ 27 h 28"/>
                    <a:gd name="T12" fmla="*/ 2 w 3"/>
                    <a:gd name="T13" fmla="*/ 25 h 28"/>
                    <a:gd name="T14" fmla="*/ 2 w 3"/>
                    <a:gd name="T15" fmla="*/ 23 h 28"/>
                    <a:gd name="T16" fmla="*/ 2 w 3"/>
                    <a:gd name="T17" fmla="*/ 5 h 28"/>
                    <a:gd name="T18" fmla="*/ 2 w 3"/>
                    <a:gd name="T19" fmla="*/ 2 h 28"/>
                    <a:gd name="T20" fmla="*/ 1 w 3"/>
                    <a:gd name="T21" fmla="*/ 0 h 2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"/>
                    <a:gd name="T34" fmla="*/ 0 h 28"/>
                    <a:gd name="T35" fmla="*/ 3 w 3"/>
                    <a:gd name="T36" fmla="*/ 28 h 2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" h="28">
                      <a:moveTo>
                        <a:pt x="1" y="0"/>
                      </a:moveTo>
                      <a:lnTo>
                        <a:pt x="0" y="2"/>
                      </a:lnTo>
                      <a:lnTo>
                        <a:pt x="0" y="5"/>
                      </a:lnTo>
                      <a:lnTo>
                        <a:pt x="0" y="23"/>
                      </a:lnTo>
                      <a:lnTo>
                        <a:pt x="0" y="25"/>
                      </a:lnTo>
                      <a:lnTo>
                        <a:pt x="1" y="27"/>
                      </a:lnTo>
                      <a:lnTo>
                        <a:pt x="2" y="25"/>
                      </a:lnTo>
                      <a:lnTo>
                        <a:pt x="2" y="23"/>
                      </a:lnTo>
                      <a:lnTo>
                        <a:pt x="2" y="5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4" name="Group 295"/>
              <p:cNvGrpSpPr>
                <a:grpSpLocks/>
              </p:cNvGrpSpPr>
              <p:nvPr/>
            </p:nvGrpSpPr>
            <p:grpSpPr bwMode="auto">
              <a:xfrm>
                <a:off x="838" y="3650"/>
                <a:ext cx="70" cy="36"/>
                <a:chOff x="838" y="3650"/>
                <a:chExt cx="70" cy="36"/>
              </a:xfrm>
            </p:grpSpPr>
            <p:sp>
              <p:nvSpPr>
                <p:cNvPr id="101617" name="Freeform 296"/>
                <p:cNvSpPr>
                  <a:spLocks/>
                </p:cNvSpPr>
                <p:nvPr/>
              </p:nvSpPr>
              <p:spPr bwMode="auto">
                <a:xfrm>
                  <a:off x="838" y="3650"/>
                  <a:ext cx="34" cy="36"/>
                </a:xfrm>
                <a:custGeom>
                  <a:avLst/>
                  <a:gdLst>
                    <a:gd name="T0" fmla="*/ 1 w 34"/>
                    <a:gd name="T1" fmla="*/ 35 h 36"/>
                    <a:gd name="T2" fmla="*/ 9 w 34"/>
                    <a:gd name="T3" fmla="*/ 35 h 36"/>
                    <a:gd name="T4" fmla="*/ 9 w 34"/>
                    <a:gd name="T5" fmla="*/ 33 h 36"/>
                    <a:gd name="T6" fmla="*/ 6 w 34"/>
                    <a:gd name="T7" fmla="*/ 33 h 36"/>
                    <a:gd name="T8" fmla="*/ 6 w 34"/>
                    <a:gd name="T9" fmla="*/ 7 h 36"/>
                    <a:gd name="T10" fmla="*/ 20 w 34"/>
                    <a:gd name="T11" fmla="*/ 35 h 36"/>
                    <a:gd name="T12" fmla="*/ 30 w 34"/>
                    <a:gd name="T13" fmla="*/ 35 h 36"/>
                    <a:gd name="T14" fmla="*/ 30 w 34"/>
                    <a:gd name="T15" fmla="*/ 2 h 36"/>
                    <a:gd name="T16" fmla="*/ 33 w 34"/>
                    <a:gd name="T17" fmla="*/ 2 h 36"/>
                    <a:gd name="T18" fmla="*/ 33 w 34"/>
                    <a:gd name="T19" fmla="*/ 0 h 36"/>
                    <a:gd name="T20" fmla="*/ 24 w 34"/>
                    <a:gd name="T21" fmla="*/ 0 h 36"/>
                    <a:gd name="T22" fmla="*/ 24 w 34"/>
                    <a:gd name="T23" fmla="*/ 2 h 36"/>
                    <a:gd name="T24" fmla="*/ 27 w 34"/>
                    <a:gd name="T25" fmla="*/ 2 h 36"/>
                    <a:gd name="T26" fmla="*/ 27 w 34"/>
                    <a:gd name="T27" fmla="*/ 23 h 36"/>
                    <a:gd name="T28" fmla="*/ 14 w 34"/>
                    <a:gd name="T29" fmla="*/ 0 h 36"/>
                    <a:gd name="T30" fmla="*/ 0 w 34"/>
                    <a:gd name="T31" fmla="*/ 0 h 36"/>
                    <a:gd name="T32" fmla="*/ 0 w 34"/>
                    <a:gd name="T33" fmla="*/ 3 h 36"/>
                    <a:gd name="T34" fmla="*/ 3 w 34"/>
                    <a:gd name="T35" fmla="*/ 3 h 36"/>
                    <a:gd name="T36" fmla="*/ 3 w 34"/>
                    <a:gd name="T37" fmla="*/ 33 h 36"/>
                    <a:gd name="T38" fmla="*/ 1 w 34"/>
                    <a:gd name="T39" fmla="*/ 33 h 36"/>
                    <a:gd name="T40" fmla="*/ 1 w 34"/>
                    <a:gd name="T41" fmla="*/ 35 h 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4"/>
                    <a:gd name="T64" fmla="*/ 0 h 36"/>
                    <a:gd name="T65" fmla="*/ 34 w 34"/>
                    <a:gd name="T66" fmla="*/ 36 h 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4" h="36">
                      <a:moveTo>
                        <a:pt x="1" y="35"/>
                      </a:moveTo>
                      <a:lnTo>
                        <a:pt x="9" y="35"/>
                      </a:lnTo>
                      <a:lnTo>
                        <a:pt x="9" y="33"/>
                      </a:lnTo>
                      <a:lnTo>
                        <a:pt x="6" y="33"/>
                      </a:lnTo>
                      <a:lnTo>
                        <a:pt x="6" y="7"/>
                      </a:lnTo>
                      <a:lnTo>
                        <a:pt x="20" y="35"/>
                      </a:lnTo>
                      <a:lnTo>
                        <a:pt x="30" y="35"/>
                      </a:lnTo>
                      <a:lnTo>
                        <a:pt x="30" y="2"/>
                      </a:lnTo>
                      <a:lnTo>
                        <a:pt x="33" y="2"/>
                      </a:lnTo>
                      <a:lnTo>
                        <a:pt x="33" y="0"/>
                      </a:lnTo>
                      <a:lnTo>
                        <a:pt x="24" y="0"/>
                      </a:lnTo>
                      <a:lnTo>
                        <a:pt x="24" y="2"/>
                      </a:lnTo>
                      <a:lnTo>
                        <a:pt x="27" y="2"/>
                      </a:lnTo>
                      <a:lnTo>
                        <a:pt x="27" y="23"/>
                      </a:lnTo>
                      <a:lnTo>
                        <a:pt x="14" y="0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3"/>
                      </a:lnTo>
                      <a:lnTo>
                        <a:pt x="3" y="33"/>
                      </a:lnTo>
                      <a:lnTo>
                        <a:pt x="1" y="33"/>
                      </a:lnTo>
                      <a:lnTo>
                        <a:pt x="1" y="35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18" name="Freeform 297"/>
                <p:cNvSpPr>
                  <a:spLocks/>
                </p:cNvSpPr>
                <p:nvPr/>
              </p:nvSpPr>
              <p:spPr bwMode="auto">
                <a:xfrm>
                  <a:off x="879" y="3650"/>
                  <a:ext cx="29" cy="36"/>
                </a:xfrm>
                <a:custGeom>
                  <a:avLst/>
                  <a:gdLst>
                    <a:gd name="T0" fmla="*/ 0 w 29"/>
                    <a:gd name="T1" fmla="*/ 0 h 36"/>
                    <a:gd name="T2" fmla="*/ 27 w 29"/>
                    <a:gd name="T3" fmla="*/ 0 h 36"/>
                    <a:gd name="T4" fmla="*/ 27 w 29"/>
                    <a:gd name="T5" fmla="*/ 9 h 36"/>
                    <a:gd name="T6" fmla="*/ 25 w 29"/>
                    <a:gd name="T7" fmla="*/ 9 h 36"/>
                    <a:gd name="T8" fmla="*/ 16 w 29"/>
                    <a:gd name="T9" fmla="*/ 2 h 36"/>
                    <a:gd name="T10" fmla="*/ 12 w 29"/>
                    <a:gd name="T11" fmla="*/ 2 h 36"/>
                    <a:gd name="T12" fmla="*/ 12 w 29"/>
                    <a:gd name="T13" fmla="*/ 16 h 36"/>
                    <a:gd name="T14" fmla="*/ 16 w 29"/>
                    <a:gd name="T15" fmla="*/ 16 h 36"/>
                    <a:gd name="T16" fmla="*/ 21 w 29"/>
                    <a:gd name="T17" fmla="*/ 10 h 36"/>
                    <a:gd name="T18" fmla="*/ 21 w 29"/>
                    <a:gd name="T19" fmla="*/ 25 h 36"/>
                    <a:gd name="T20" fmla="*/ 16 w 29"/>
                    <a:gd name="T21" fmla="*/ 19 h 36"/>
                    <a:gd name="T22" fmla="*/ 12 w 29"/>
                    <a:gd name="T23" fmla="*/ 19 h 36"/>
                    <a:gd name="T24" fmla="*/ 12 w 29"/>
                    <a:gd name="T25" fmla="*/ 31 h 36"/>
                    <a:gd name="T26" fmla="*/ 16 w 29"/>
                    <a:gd name="T27" fmla="*/ 31 h 36"/>
                    <a:gd name="T28" fmla="*/ 26 w 29"/>
                    <a:gd name="T29" fmla="*/ 25 h 36"/>
                    <a:gd name="T30" fmla="*/ 28 w 29"/>
                    <a:gd name="T31" fmla="*/ 25 h 36"/>
                    <a:gd name="T32" fmla="*/ 28 w 29"/>
                    <a:gd name="T33" fmla="*/ 35 h 36"/>
                    <a:gd name="T34" fmla="*/ 1 w 29"/>
                    <a:gd name="T35" fmla="*/ 35 h 36"/>
                    <a:gd name="T36" fmla="*/ 1 w 29"/>
                    <a:gd name="T37" fmla="*/ 33 h 36"/>
                    <a:gd name="T38" fmla="*/ 3 w 29"/>
                    <a:gd name="T39" fmla="*/ 33 h 36"/>
                    <a:gd name="T40" fmla="*/ 3 w 29"/>
                    <a:gd name="T41" fmla="*/ 2 h 36"/>
                    <a:gd name="T42" fmla="*/ 0 w 29"/>
                    <a:gd name="T43" fmla="*/ 2 h 36"/>
                    <a:gd name="T44" fmla="*/ 0 w 29"/>
                    <a:gd name="T45" fmla="*/ 0 h 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9"/>
                    <a:gd name="T70" fmla="*/ 0 h 36"/>
                    <a:gd name="T71" fmla="*/ 29 w 29"/>
                    <a:gd name="T72" fmla="*/ 36 h 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9" h="36">
                      <a:moveTo>
                        <a:pt x="0" y="0"/>
                      </a:moveTo>
                      <a:lnTo>
                        <a:pt x="27" y="0"/>
                      </a:lnTo>
                      <a:lnTo>
                        <a:pt x="27" y="9"/>
                      </a:lnTo>
                      <a:lnTo>
                        <a:pt x="25" y="9"/>
                      </a:lnTo>
                      <a:lnTo>
                        <a:pt x="16" y="2"/>
                      </a:lnTo>
                      <a:lnTo>
                        <a:pt x="12" y="2"/>
                      </a:lnTo>
                      <a:lnTo>
                        <a:pt x="12" y="16"/>
                      </a:lnTo>
                      <a:lnTo>
                        <a:pt x="16" y="16"/>
                      </a:lnTo>
                      <a:lnTo>
                        <a:pt x="21" y="10"/>
                      </a:lnTo>
                      <a:lnTo>
                        <a:pt x="21" y="25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2" y="31"/>
                      </a:lnTo>
                      <a:lnTo>
                        <a:pt x="16" y="31"/>
                      </a:lnTo>
                      <a:lnTo>
                        <a:pt x="26" y="25"/>
                      </a:lnTo>
                      <a:lnTo>
                        <a:pt x="28" y="25"/>
                      </a:lnTo>
                      <a:lnTo>
                        <a:pt x="28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5" name="Group 298"/>
              <p:cNvGrpSpPr>
                <a:grpSpLocks/>
              </p:cNvGrpSpPr>
              <p:nvPr/>
            </p:nvGrpSpPr>
            <p:grpSpPr bwMode="auto">
              <a:xfrm>
                <a:off x="976" y="3648"/>
                <a:ext cx="29" cy="37"/>
                <a:chOff x="976" y="3648"/>
                <a:chExt cx="29" cy="37"/>
              </a:xfrm>
            </p:grpSpPr>
            <p:sp>
              <p:nvSpPr>
                <p:cNvPr id="101615" name="Freeform 299"/>
                <p:cNvSpPr>
                  <a:spLocks/>
                </p:cNvSpPr>
                <p:nvPr/>
              </p:nvSpPr>
              <p:spPr bwMode="auto">
                <a:xfrm>
                  <a:off x="976" y="3648"/>
                  <a:ext cx="29" cy="37"/>
                </a:xfrm>
                <a:custGeom>
                  <a:avLst/>
                  <a:gdLst>
                    <a:gd name="T0" fmla="*/ 9 w 29"/>
                    <a:gd name="T1" fmla="*/ 0 h 37"/>
                    <a:gd name="T2" fmla="*/ 19 w 29"/>
                    <a:gd name="T3" fmla="*/ 0 h 37"/>
                    <a:gd name="T4" fmla="*/ 22 w 29"/>
                    <a:gd name="T5" fmla="*/ 2 h 37"/>
                    <a:gd name="T6" fmla="*/ 26 w 29"/>
                    <a:gd name="T7" fmla="*/ 5 h 37"/>
                    <a:gd name="T8" fmla="*/ 27 w 29"/>
                    <a:gd name="T9" fmla="*/ 9 h 37"/>
                    <a:gd name="T10" fmla="*/ 28 w 29"/>
                    <a:gd name="T11" fmla="*/ 15 h 37"/>
                    <a:gd name="T12" fmla="*/ 28 w 29"/>
                    <a:gd name="T13" fmla="*/ 20 h 37"/>
                    <a:gd name="T14" fmla="*/ 27 w 29"/>
                    <a:gd name="T15" fmla="*/ 26 h 37"/>
                    <a:gd name="T16" fmla="*/ 26 w 29"/>
                    <a:gd name="T17" fmla="*/ 31 h 37"/>
                    <a:gd name="T18" fmla="*/ 21 w 29"/>
                    <a:gd name="T19" fmla="*/ 35 h 37"/>
                    <a:gd name="T20" fmla="*/ 19 w 29"/>
                    <a:gd name="T21" fmla="*/ 36 h 37"/>
                    <a:gd name="T22" fmla="*/ 9 w 29"/>
                    <a:gd name="T23" fmla="*/ 36 h 37"/>
                    <a:gd name="T24" fmla="*/ 6 w 29"/>
                    <a:gd name="T25" fmla="*/ 35 h 37"/>
                    <a:gd name="T26" fmla="*/ 2 w 29"/>
                    <a:gd name="T27" fmla="*/ 31 h 37"/>
                    <a:gd name="T28" fmla="*/ 1 w 29"/>
                    <a:gd name="T29" fmla="*/ 27 h 37"/>
                    <a:gd name="T30" fmla="*/ 0 w 29"/>
                    <a:gd name="T31" fmla="*/ 22 h 37"/>
                    <a:gd name="T32" fmla="*/ 0 w 29"/>
                    <a:gd name="T33" fmla="*/ 15 h 37"/>
                    <a:gd name="T34" fmla="*/ 1 w 29"/>
                    <a:gd name="T35" fmla="*/ 9 h 37"/>
                    <a:gd name="T36" fmla="*/ 2 w 29"/>
                    <a:gd name="T37" fmla="*/ 5 h 37"/>
                    <a:gd name="T38" fmla="*/ 6 w 29"/>
                    <a:gd name="T39" fmla="*/ 2 h 37"/>
                    <a:gd name="T40" fmla="*/ 9 w 29"/>
                    <a:gd name="T41" fmla="*/ 0 h 3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9"/>
                    <a:gd name="T64" fmla="*/ 0 h 37"/>
                    <a:gd name="T65" fmla="*/ 29 w 29"/>
                    <a:gd name="T66" fmla="*/ 37 h 3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9" h="37">
                      <a:moveTo>
                        <a:pt x="9" y="0"/>
                      </a:moveTo>
                      <a:lnTo>
                        <a:pt x="19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27" y="9"/>
                      </a:lnTo>
                      <a:lnTo>
                        <a:pt x="28" y="15"/>
                      </a:lnTo>
                      <a:lnTo>
                        <a:pt x="28" y="20"/>
                      </a:lnTo>
                      <a:lnTo>
                        <a:pt x="27" y="26"/>
                      </a:lnTo>
                      <a:lnTo>
                        <a:pt x="26" y="31"/>
                      </a:lnTo>
                      <a:lnTo>
                        <a:pt x="21" y="35"/>
                      </a:lnTo>
                      <a:lnTo>
                        <a:pt x="19" y="36"/>
                      </a:lnTo>
                      <a:lnTo>
                        <a:pt x="9" y="36"/>
                      </a:lnTo>
                      <a:lnTo>
                        <a:pt x="6" y="35"/>
                      </a:lnTo>
                      <a:lnTo>
                        <a:pt x="2" y="31"/>
                      </a:lnTo>
                      <a:lnTo>
                        <a:pt x="1" y="27"/>
                      </a:lnTo>
                      <a:lnTo>
                        <a:pt x="0" y="22"/>
                      </a:lnTo>
                      <a:lnTo>
                        <a:pt x="0" y="15"/>
                      </a:lnTo>
                      <a:lnTo>
                        <a:pt x="1" y="9"/>
                      </a:lnTo>
                      <a:lnTo>
                        <a:pt x="2" y="5"/>
                      </a:lnTo>
                      <a:lnTo>
                        <a:pt x="6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16" name="Freeform 300"/>
                <p:cNvSpPr>
                  <a:spLocks/>
                </p:cNvSpPr>
                <p:nvPr/>
              </p:nvSpPr>
              <p:spPr bwMode="auto">
                <a:xfrm>
                  <a:off x="989" y="3653"/>
                  <a:ext cx="3" cy="28"/>
                </a:xfrm>
                <a:custGeom>
                  <a:avLst/>
                  <a:gdLst>
                    <a:gd name="T0" fmla="*/ 1 w 3"/>
                    <a:gd name="T1" fmla="*/ 0 h 28"/>
                    <a:gd name="T2" fmla="*/ 0 w 3"/>
                    <a:gd name="T3" fmla="*/ 2 h 28"/>
                    <a:gd name="T4" fmla="*/ 0 w 3"/>
                    <a:gd name="T5" fmla="*/ 5 h 28"/>
                    <a:gd name="T6" fmla="*/ 0 w 3"/>
                    <a:gd name="T7" fmla="*/ 22 h 28"/>
                    <a:gd name="T8" fmla="*/ 0 w 3"/>
                    <a:gd name="T9" fmla="*/ 25 h 28"/>
                    <a:gd name="T10" fmla="*/ 1 w 3"/>
                    <a:gd name="T11" fmla="*/ 27 h 28"/>
                    <a:gd name="T12" fmla="*/ 2 w 3"/>
                    <a:gd name="T13" fmla="*/ 25 h 28"/>
                    <a:gd name="T14" fmla="*/ 2 w 3"/>
                    <a:gd name="T15" fmla="*/ 22 h 28"/>
                    <a:gd name="T16" fmla="*/ 2 w 3"/>
                    <a:gd name="T17" fmla="*/ 5 h 28"/>
                    <a:gd name="T18" fmla="*/ 2 w 3"/>
                    <a:gd name="T19" fmla="*/ 2 h 28"/>
                    <a:gd name="T20" fmla="*/ 1 w 3"/>
                    <a:gd name="T21" fmla="*/ 0 h 2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"/>
                    <a:gd name="T34" fmla="*/ 0 h 28"/>
                    <a:gd name="T35" fmla="*/ 3 w 3"/>
                    <a:gd name="T36" fmla="*/ 28 h 2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" h="28">
                      <a:moveTo>
                        <a:pt x="1" y="0"/>
                      </a:moveTo>
                      <a:lnTo>
                        <a:pt x="0" y="2"/>
                      </a:lnTo>
                      <a:lnTo>
                        <a:pt x="0" y="5"/>
                      </a:lnTo>
                      <a:lnTo>
                        <a:pt x="0" y="22"/>
                      </a:lnTo>
                      <a:lnTo>
                        <a:pt x="0" y="25"/>
                      </a:lnTo>
                      <a:lnTo>
                        <a:pt x="1" y="27"/>
                      </a:lnTo>
                      <a:lnTo>
                        <a:pt x="2" y="25"/>
                      </a:lnTo>
                      <a:lnTo>
                        <a:pt x="2" y="22"/>
                      </a:lnTo>
                      <a:lnTo>
                        <a:pt x="2" y="5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6" name="Group 301"/>
              <p:cNvGrpSpPr>
                <a:grpSpLocks/>
              </p:cNvGrpSpPr>
              <p:nvPr/>
            </p:nvGrpSpPr>
            <p:grpSpPr bwMode="auto">
              <a:xfrm>
                <a:off x="1013" y="3648"/>
                <a:ext cx="60" cy="36"/>
                <a:chOff x="1013" y="3648"/>
                <a:chExt cx="60" cy="36"/>
              </a:xfrm>
            </p:grpSpPr>
            <p:sp>
              <p:nvSpPr>
                <p:cNvPr id="101613" name="Freeform 302"/>
                <p:cNvSpPr>
                  <a:spLocks/>
                </p:cNvSpPr>
                <p:nvPr/>
              </p:nvSpPr>
              <p:spPr bwMode="auto">
                <a:xfrm>
                  <a:off x="1013" y="3648"/>
                  <a:ext cx="27" cy="36"/>
                </a:xfrm>
                <a:custGeom>
                  <a:avLst/>
                  <a:gdLst>
                    <a:gd name="T0" fmla="*/ 0 w 27"/>
                    <a:gd name="T1" fmla="*/ 0 h 36"/>
                    <a:gd name="T2" fmla="*/ 16 w 27"/>
                    <a:gd name="T3" fmla="*/ 0 h 36"/>
                    <a:gd name="T4" fmla="*/ 16 w 27"/>
                    <a:gd name="T5" fmla="*/ 2 h 36"/>
                    <a:gd name="T6" fmla="*/ 12 w 27"/>
                    <a:gd name="T7" fmla="*/ 2 h 36"/>
                    <a:gd name="T8" fmla="*/ 12 w 27"/>
                    <a:gd name="T9" fmla="*/ 31 h 36"/>
                    <a:gd name="T10" fmla="*/ 16 w 27"/>
                    <a:gd name="T11" fmla="*/ 31 h 36"/>
                    <a:gd name="T12" fmla="*/ 23 w 27"/>
                    <a:gd name="T13" fmla="*/ 26 h 36"/>
                    <a:gd name="T14" fmla="*/ 26 w 27"/>
                    <a:gd name="T15" fmla="*/ 26 h 36"/>
                    <a:gd name="T16" fmla="*/ 26 w 27"/>
                    <a:gd name="T17" fmla="*/ 35 h 36"/>
                    <a:gd name="T18" fmla="*/ 1 w 27"/>
                    <a:gd name="T19" fmla="*/ 35 h 36"/>
                    <a:gd name="T20" fmla="*/ 1 w 27"/>
                    <a:gd name="T21" fmla="*/ 33 h 36"/>
                    <a:gd name="T22" fmla="*/ 3 w 27"/>
                    <a:gd name="T23" fmla="*/ 33 h 36"/>
                    <a:gd name="T24" fmla="*/ 3 w 27"/>
                    <a:gd name="T25" fmla="*/ 2 h 36"/>
                    <a:gd name="T26" fmla="*/ 0 w 27"/>
                    <a:gd name="T27" fmla="*/ 2 h 36"/>
                    <a:gd name="T28" fmla="*/ 0 w 27"/>
                    <a:gd name="T29" fmla="*/ 0 h 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7"/>
                    <a:gd name="T46" fmla="*/ 0 h 36"/>
                    <a:gd name="T47" fmla="*/ 27 w 27"/>
                    <a:gd name="T48" fmla="*/ 36 h 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7" h="36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2" y="2"/>
                      </a:lnTo>
                      <a:lnTo>
                        <a:pt x="12" y="31"/>
                      </a:lnTo>
                      <a:lnTo>
                        <a:pt x="16" y="31"/>
                      </a:lnTo>
                      <a:lnTo>
                        <a:pt x="23" y="26"/>
                      </a:lnTo>
                      <a:lnTo>
                        <a:pt x="26" y="26"/>
                      </a:lnTo>
                      <a:lnTo>
                        <a:pt x="26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14" name="Freeform 303"/>
                <p:cNvSpPr>
                  <a:spLocks/>
                </p:cNvSpPr>
                <p:nvPr/>
              </p:nvSpPr>
              <p:spPr bwMode="auto">
                <a:xfrm>
                  <a:off x="1047" y="3648"/>
                  <a:ext cx="26" cy="36"/>
                </a:xfrm>
                <a:custGeom>
                  <a:avLst/>
                  <a:gdLst>
                    <a:gd name="T0" fmla="*/ 0 w 26"/>
                    <a:gd name="T1" fmla="*/ 0 h 36"/>
                    <a:gd name="T2" fmla="*/ 16 w 26"/>
                    <a:gd name="T3" fmla="*/ 0 h 36"/>
                    <a:gd name="T4" fmla="*/ 16 w 26"/>
                    <a:gd name="T5" fmla="*/ 2 h 36"/>
                    <a:gd name="T6" fmla="*/ 11 w 26"/>
                    <a:gd name="T7" fmla="*/ 2 h 36"/>
                    <a:gd name="T8" fmla="*/ 11 w 26"/>
                    <a:gd name="T9" fmla="*/ 31 h 36"/>
                    <a:gd name="T10" fmla="*/ 16 w 26"/>
                    <a:gd name="T11" fmla="*/ 31 h 36"/>
                    <a:gd name="T12" fmla="*/ 22 w 26"/>
                    <a:gd name="T13" fmla="*/ 26 h 36"/>
                    <a:gd name="T14" fmla="*/ 25 w 26"/>
                    <a:gd name="T15" fmla="*/ 26 h 36"/>
                    <a:gd name="T16" fmla="*/ 25 w 26"/>
                    <a:gd name="T17" fmla="*/ 35 h 36"/>
                    <a:gd name="T18" fmla="*/ 0 w 26"/>
                    <a:gd name="T19" fmla="*/ 35 h 36"/>
                    <a:gd name="T20" fmla="*/ 0 w 26"/>
                    <a:gd name="T21" fmla="*/ 33 h 36"/>
                    <a:gd name="T22" fmla="*/ 3 w 26"/>
                    <a:gd name="T23" fmla="*/ 33 h 36"/>
                    <a:gd name="T24" fmla="*/ 3 w 26"/>
                    <a:gd name="T25" fmla="*/ 2 h 36"/>
                    <a:gd name="T26" fmla="*/ 0 w 26"/>
                    <a:gd name="T27" fmla="*/ 2 h 36"/>
                    <a:gd name="T28" fmla="*/ 0 w 26"/>
                    <a:gd name="T29" fmla="*/ 0 h 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6"/>
                    <a:gd name="T46" fmla="*/ 0 h 36"/>
                    <a:gd name="T47" fmla="*/ 26 w 26"/>
                    <a:gd name="T48" fmla="*/ 36 h 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6" h="36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1" y="2"/>
                      </a:lnTo>
                      <a:lnTo>
                        <a:pt x="11" y="31"/>
                      </a:lnTo>
                      <a:lnTo>
                        <a:pt x="16" y="31"/>
                      </a:lnTo>
                      <a:lnTo>
                        <a:pt x="22" y="26"/>
                      </a:lnTo>
                      <a:lnTo>
                        <a:pt x="25" y="26"/>
                      </a:lnTo>
                      <a:lnTo>
                        <a:pt x="25" y="35"/>
                      </a:lnTo>
                      <a:lnTo>
                        <a:pt x="0" y="35"/>
                      </a:lnTo>
                      <a:lnTo>
                        <a:pt x="0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7" name="Group 304"/>
              <p:cNvGrpSpPr>
                <a:grpSpLocks/>
              </p:cNvGrpSpPr>
              <p:nvPr/>
            </p:nvGrpSpPr>
            <p:grpSpPr bwMode="auto">
              <a:xfrm>
                <a:off x="1079" y="3649"/>
                <a:ext cx="42" cy="36"/>
                <a:chOff x="1079" y="3649"/>
                <a:chExt cx="42" cy="36"/>
              </a:xfrm>
            </p:grpSpPr>
            <p:sp>
              <p:nvSpPr>
                <p:cNvPr id="101611" name="Freeform 305"/>
                <p:cNvSpPr>
                  <a:spLocks/>
                </p:cNvSpPr>
                <p:nvPr/>
              </p:nvSpPr>
              <p:spPr bwMode="auto">
                <a:xfrm>
                  <a:off x="1079" y="3649"/>
                  <a:ext cx="42" cy="36"/>
                </a:xfrm>
                <a:custGeom>
                  <a:avLst/>
                  <a:gdLst>
                    <a:gd name="T0" fmla="*/ 24 w 42"/>
                    <a:gd name="T1" fmla="*/ 0 h 36"/>
                    <a:gd name="T2" fmla="*/ 38 w 42"/>
                    <a:gd name="T3" fmla="*/ 32 h 36"/>
                    <a:gd name="T4" fmla="*/ 41 w 42"/>
                    <a:gd name="T5" fmla="*/ 32 h 36"/>
                    <a:gd name="T6" fmla="*/ 41 w 42"/>
                    <a:gd name="T7" fmla="*/ 35 h 36"/>
                    <a:gd name="T8" fmla="*/ 18 w 42"/>
                    <a:gd name="T9" fmla="*/ 35 h 36"/>
                    <a:gd name="T10" fmla="*/ 18 w 42"/>
                    <a:gd name="T11" fmla="*/ 32 h 36"/>
                    <a:gd name="T12" fmla="*/ 22 w 42"/>
                    <a:gd name="T13" fmla="*/ 32 h 36"/>
                    <a:gd name="T14" fmla="*/ 18 w 42"/>
                    <a:gd name="T15" fmla="*/ 22 h 36"/>
                    <a:gd name="T16" fmla="*/ 10 w 42"/>
                    <a:gd name="T17" fmla="*/ 22 h 36"/>
                    <a:gd name="T18" fmla="*/ 7 w 42"/>
                    <a:gd name="T19" fmla="*/ 32 h 36"/>
                    <a:gd name="T20" fmla="*/ 11 w 42"/>
                    <a:gd name="T21" fmla="*/ 32 h 36"/>
                    <a:gd name="T22" fmla="*/ 11 w 42"/>
                    <a:gd name="T23" fmla="*/ 35 h 36"/>
                    <a:gd name="T24" fmla="*/ 0 w 42"/>
                    <a:gd name="T25" fmla="*/ 35 h 36"/>
                    <a:gd name="T26" fmla="*/ 0 w 42"/>
                    <a:gd name="T27" fmla="*/ 32 h 36"/>
                    <a:gd name="T28" fmla="*/ 3 w 42"/>
                    <a:gd name="T29" fmla="*/ 32 h 36"/>
                    <a:gd name="T30" fmla="*/ 14 w 42"/>
                    <a:gd name="T31" fmla="*/ 0 h 36"/>
                    <a:gd name="T32" fmla="*/ 24 w 42"/>
                    <a:gd name="T33" fmla="*/ 0 h 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2"/>
                    <a:gd name="T52" fmla="*/ 0 h 36"/>
                    <a:gd name="T53" fmla="*/ 42 w 42"/>
                    <a:gd name="T54" fmla="*/ 36 h 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2" h="36">
                      <a:moveTo>
                        <a:pt x="24" y="0"/>
                      </a:moveTo>
                      <a:lnTo>
                        <a:pt x="38" y="32"/>
                      </a:lnTo>
                      <a:lnTo>
                        <a:pt x="41" y="32"/>
                      </a:lnTo>
                      <a:lnTo>
                        <a:pt x="41" y="35"/>
                      </a:lnTo>
                      <a:lnTo>
                        <a:pt x="18" y="35"/>
                      </a:lnTo>
                      <a:lnTo>
                        <a:pt x="18" y="32"/>
                      </a:lnTo>
                      <a:lnTo>
                        <a:pt x="22" y="32"/>
                      </a:lnTo>
                      <a:lnTo>
                        <a:pt x="18" y="22"/>
                      </a:lnTo>
                      <a:lnTo>
                        <a:pt x="10" y="22"/>
                      </a:lnTo>
                      <a:lnTo>
                        <a:pt x="7" y="32"/>
                      </a:lnTo>
                      <a:lnTo>
                        <a:pt x="11" y="32"/>
                      </a:lnTo>
                      <a:lnTo>
                        <a:pt x="11" y="35"/>
                      </a:lnTo>
                      <a:lnTo>
                        <a:pt x="0" y="35"/>
                      </a:lnTo>
                      <a:lnTo>
                        <a:pt x="0" y="32"/>
                      </a:lnTo>
                      <a:lnTo>
                        <a:pt x="3" y="32"/>
                      </a:lnTo>
                      <a:lnTo>
                        <a:pt x="14" y="0"/>
                      </a:lnTo>
                      <a:lnTo>
                        <a:pt x="24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12" name="Freeform 306"/>
                <p:cNvSpPr>
                  <a:spLocks/>
                </p:cNvSpPr>
                <p:nvPr/>
              </p:nvSpPr>
              <p:spPr bwMode="auto">
                <a:xfrm>
                  <a:off x="1092" y="3660"/>
                  <a:ext cx="2" cy="4"/>
                </a:xfrm>
                <a:custGeom>
                  <a:avLst/>
                  <a:gdLst>
                    <a:gd name="T0" fmla="*/ 1 w 2"/>
                    <a:gd name="T1" fmla="*/ 0 h 4"/>
                    <a:gd name="T2" fmla="*/ 1 w 2"/>
                    <a:gd name="T3" fmla="*/ 3 h 4"/>
                    <a:gd name="T4" fmla="*/ 0 w 2"/>
                    <a:gd name="T5" fmla="*/ 3 h 4"/>
                    <a:gd name="T6" fmla="*/ 1 w 2"/>
                    <a:gd name="T7" fmla="*/ 0 h 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"/>
                    <a:gd name="T13" fmla="*/ 0 h 4"/>
                    <a:gd name="T14" fmla="*/ 2 w 2"/>
                    <a:gd name="T15" fmla="*/ 4 h 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" h="4">
                      <a:moveTo>
                        <a:pt x="1" y="0"/>
                      </a:move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608" name="Group 307"/>
              <p:cNvGrpSpPr>
                <a:grpSpLocks/>
              </p:cNvGrpSpPr>
              <p:nvPr/>
            </p:nvGrpSpPr>
            <p:grpSpPr bwMode="auto">
              <a:xfrm>
                <a:off x="931" y="3650"/>
                <a:ext cx="35" cy="35"/>
                <a:chOff x="931" y="3650"/>
                <a:chExt cx="35" cy="35"/>
              </a:xfrm>
            </p:grpSpPr>
            <p:sp>
              <p:nvSpPr>
                <p:cNvPr id="101609" name="Freeform 308"/>
                <p:cNvSpPr>
                  <a:spLocks/>
                </p:cNvSpPr>
                <p:nvPr/>
              </p:nvSpPr>
              <p:spPr bwMode="auto">
                <a:xfrm>
                  <a:off x="931" y="3650"/>
                  <a:ext cx="35" cy="35"/>
                </a:xfrm>
                <a:custGeom>
                  <a:avLst/>
                  <a:gdLst>
                    <a:gd name="T0" fmla="*/ 13 w 35"/>
                    <a:gd name="T1" fmla="*/ 0 h 35"/>
                    <a:gd name="T2" fmla="*/ 24 w 35"/>
                    <a:gd name="T3" fmla="*/ 0 h 35"/>
                    <a:gd name="T4" fmla="*/ 27 w 35"/>
                    <a:gd name="T5" fmla="*/ 1 h 35"/>
                    <a:gd name="T6" fmla="*/ 32 w 35"/>
                    <a:gd name="T7" fmla="*/ 4 h 35"/>
                    <a:gd name="T8" fmla="*/ 33 w 35"/>
                    <a:gd name="T9" fmla="*/ 9 h 35"/>
                    <a:gd name="T10" fmla="*/ 34 w 35"/>
                    <a:gd name="T11" fmla="*/ 14 h 35"/>
                    <a:gd name="T12" fmla="*/ 34 w 35"/>
                    <a:gd name="T13" fmla="*/ 19 h 35"/>
                    <a:gd name="T14" fmla="*/ 33 w 35"/>
                    <a:gd name="T15" fmla="*/ 25 h 35"/>
                    <a:gd name="T16" fmla="*/ 32 w 35"/>
                    <a:gd name="T17" fmla="*/ 29 h 35"/>
                    <a:gd name="T18" fmla="*/ 26 w 35"/>
                    <a:gd name="T19" fmla="*/ 33 h 35"/>
                    <a:gd name="T20" fmla="*/ 23 w 35"/>
                    <a:gd name="T21" fmla="*/ 34 h 35"/>
                    <a:gd name="T22" fmla="*/ 13 w 35"/>
                    <a:gd name="T23" fmla="*/ 34 h 35"/>
                    <a:gd name="T24" fmla="*/ 0 w 35"/>
                    <a:gd name="T25" fmla="*/ 34 h 35"/>
                    <a:gd name="T26" fmla="*/ 1 w 35"/>
                    <a:gd name="T27" fmla="*/ 31 h 35"/>
                    <a:gd name="T28" fmla="*/ 4 w 35"/>
                    <a:gd name="T29" fmla="*/ 31 h 35"/>
                    <a:gd name="T30" fmla="*/ 4 w 35"/>
                    <a:gd name="T31" fmla="*/ 21 h 35"/>
                    <a:gd name="T32" fmla="*/ 4 w 35"/>
                    <a:gd name="T33" fmla="*/ 14 h 35"/>
                    <a:gd name="T34" fmla="*/ 4 w 35"/>
                    <a:gd name="T35" fmla="*/ 9 h 35"/>
                    <a:gd name="T36" fmla="*/ 4 w 35"/>
                    <a:gd name="T37" fmla="*/ 3 h 35"/>
                    <a:gd name="T38" fmla="*/ 0 w 35"/>
                    <a:gd name="T39" fmla="*/ 3 h 35"/>
                    <a:gd name="T40" fmla="*/ 0 w 35"/>
                    <a:gd name="T41" fmla="*/ 0 h 35"/>
                    <a:gd name="T42" fmla="*/ 13 w 35"/>
                    <a:gd name="T43" fmla="*/ 0 h 3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5"/>
                    <a:gd name="T67" fmla="*/ 0 h 35"/>
                    <a:gd name="T68" fmla="*/ 35 w 35"/>
                    <a:gd name="T69" fmla="*/ 35 h 3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5" h="35">
                      <a:moveTo>
                        <a:pt x="13" y="0"/>
                      </a:moveTo>
                      <a:lnTo>
                        <a:pt x="24" y="0"/>
                      </a:lnTo>
                      <a:lnTo>
                        <a:pt x="27" y="1"/>
                      </a:lnTo>
                      <a:lnTo>
                        <a:pt x="32" y="4"/>
                      </a:lnTo>
                      <a:lnTo>
                        <a:pt x="33" y="9"/>
                      </a:lnTo>
                      <a:lnTo>
                        <a:pt x="34" y="14"/>
                      </a:lnTo>
                      <a:lnTo>
                        <a:pt x="34" y="19"/>
                      </a:lnTo>
                      <a:lnTo>
                        <a:pt x="33" y="25"/>
                      </a:lnTo>
                      <a:lnTo>
                        <a:pt x="32" y="29"/>
                      </a:lnTo>
                      <a:lnTo>
                        <a:pt x="26" y="33"/>
                      </a:lnTo>
                      <a:lnTo>
                        <a:pt x="23" y="34"/>
                      </a:lnTo>
                      <a:lnTo>
                        <a:pt x="13" y="34"/>
                      </a:lnTo>
                      <a:lnTo>
                        <a:pt x="0" y="34"/>
                      </a:lnTo>
                      <a:lnTo>
                        <a:pt x="1" y="31"/>
                      </a:lnTo>
                      <a:lnTo>
                        <a:pt x="4" y="31"/>
                      </a:lnTo>
                      <a:lnTo>
                        <a:pt x="4" y="21"/>
                      </a:lnTo>
                      <a:lnTo>
                        <a:pt x="4" y="14"/>
                      </a:lnTo>
                      <a:lnTo>
                        <a:pt x="4" y="9"/>
                      </a:lnTo>
                      <a:lnTo>
                        <a:pt x="4" y="3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10" name="Freeform 309"/>
                <p:cNvSpPr>
                  <a:spLocks/>
                </p:cNvSpPr>
                <p:nvPr/>
              </p:nvSpPr>
              <p:spPr bwMode="auto">
                <a:xfrm>
                  <a:off x="949" y="3655"/>
                  <a:ext cx="3" cy="26"/>
                </a:xfrm>
                <a:custGeom>
                  <a:avLst/>
                  <a:gdLst>
                    <a:gd name="T0" fmla="*/ 1 w 3"/>
                    <a:gd name="T1" fmla="*/ 0 h 26"/>
                    <a:gd name="T2" fmla="*/ 0 w 3"/>
                    <a:gd name="T3" fmla="*/ 0 h 26"/>
                    <a:gd name="T4" fmla="*/ 0 w 3"/>
                    <a:gd name="T5" fmla="*/ 25 h 26"/>
                    <a:gd name="T6" fmla="*/ 1 w 3"/>
                    <a:gd name="T7" fmla="*/ 25 h 26"/>
                    <a:gd name="T8" fmla="*/ 2 w 3"/>
                    <a:gd name="T9" fmla="*/ 23 h 26"/>
                    <a:gd name="T10" fmla="*/ 2 w 3"/>
                    <a:gd name="T11" fmla="*/ 21 h 26"/>
                    <a:gd name="T12" fmla="*/ 2 w 3"/>
                    <a:gd name="T13" fmla="*/ 4 h 26"/>
                    <a:gd name="T14" fmla="*/ 2 w 3"/>
                    <a:gd name="T15" fmla="*/ 2 h 26"/>
                    <a:gd name="T16" fmla="*/ 1 w 3"/>
                    <a:gd name="T17" fmla="*/ 0 h 2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"/>
                    <a:gd name="T28" fmla="*/ 0 h 26"/>
                    <a:gd name="T29" fmla="*/ 3 w 3"/>
                    <a:gd name="T30" fmla="*/ 26 h 2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" h="26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0" y="25"/>
                      </a:lnTo>
                      <a:lnTo>
                        <a:pt x="1" y="25"/>
                      </a:lnTo>
                      <a:lnTo>
                        <a:pt x="2" y="23"/>
                      </a:lnTo>
                      <a:lnTo>
                        <a:pt x="2" y="21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57" name="Group 310"/>
            <p:cNvGrpSpPr>
              <a:grpSpLocks/>
            </p:cNvGrpSpPr>
            <p:nvPr/>
          </p:nvGrpSpPr>
          <p:grpSpPr bwMode="auto">
            <a:xfrm>
              <a:off x="696" y="3535"/>
              <a:ext cx="599" cy="47"/>
              <a:chOff x="696" y="3297"/>
              <a:chExt cx="573" cy="31"/>
            </a:xfrm>
          </p:grpSpPr>
          <p:grpSp>
            <p:nvGrpSpPr>
              <p:cNvPr id="101573" name="Group 311"/>
              <p:cNvGrpSpPr>
                <a:grpSpLocks/>
              </p:cNvGrpSpPr>
              <p:nvPr/>
            </p:nvGrpSpPr>
            <p:grpSpPr bwMode="auto">
              <a:xfrm>
                <a:off x="696" y="3297"/>
                <a:ext cx="57" cy="31"/>
                <a:chOff x="696" y="3297"/>
                <a:chExt cx="57" cy="31"/>
              </a:xfrm>
            </p:grpSpPr>
            <p:sp>
              <p:nvSpPr>
                <p:cNvPr id="101599" name="Freeform 312"/>
                <p:cNvSpPr>
                  <a:spLocks/>
                </p:cNvSpPr>
                <p:nvPr/>
              </p:nvSpPr>
              <p:spPr bwMode="auto">
                <a:xfrm>
                  <a:off x="696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8 w 11"/>
                    <a:gd name="T7" fmla="*/ 6 h 31"/>
                    <a:gd name="T8" fmla="*/ 8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00" name="Freeform 313"/>
                <p:cNvSpPr>
                  <a:spLocks/>
                </p:cNvSpPr>
                <p:nvPr/>
              </p:nvSpPr>
              <p:spPr bwMode="auto">
                <a:xfrm>
                  <a:off x="716" y="3297"/>
                  <a:ext cx="17" cy="31"/>
                </a:xfrm>
                <a:custGeom>
                  <a:avLst/>
                  <a:gdLst>
                    <a:gd name="T0" fmla="*/ 0 w 17"/>
                    <a:gd name="T1" fmla="*/ 0 h 31"/>
                    <a:gd name="T2" fmla="*/ 5 w 17"/>
                    <a:gd name="T3" fmla="*/ 0 h 31"/>
                    <a:gd name="T4" fmla="*/ 5 w 17"/>
                    <a:gd name="T5" fmla="*/ 12 h 31"/>
                    <a:gd name="T6" fmla="*/ 11 w 17"/>
                    <a:gd name="T7" fmla="*/ 12 h 31"/>
                    <a:gd name="T8" fmla="*/ 11 w 17"/>
                    <a:gd name="T9" fmla="*/ 0 h 31"/>
                    <a:gd name="T10" fmla="*/ 16 w 17"/>
                    <a:gd name="T11" fmla="*/ 0 h 31"/>
                    <a:gd name="T12" fmla="*/ 16 w 17"/>
                    <a:gd name="T13" fmla="*/ 30 h 31"/>
                    <a:gd name="T14" fmla="*/ 11 w 17"/>
                    <a:gd name="T15" fmla="*/ 30 h 31"/>
                    <a:gd name="T16" fmla="*/ 11 w 17"/>
                    <a:gd name="T17" fmla="*/ 17 h 31"/>
                    <a:gd name="T18" fmla="*/ 5 w 17"/>
                    <a:gd name="T19" fmla="*/ 17 h 31"/>
                    <a:gd name="T20" fmla="*/ 5 w 17"/>
                    <a:gd name="T21" fmla="*/ 30 h 31"/>
                    <a:gd name="T22" fmla="*/ 0 w 17"/>
                    <a:gd name="T23" fmla="*/ 30 h 31"/>
                    <a:gd name="T24" fmla="*/ 0 w 17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31"/>
                    <a:gd name="T41" fmla="*/ 17 w 17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12"/>
                      </a:lnTo>
                      <a:lnTo>
                        <a:pt x="11" y="12"/>
                      </a:lnTo>
                      <a:lnTo>
                        <a:pt x="11" y="0"/>
                      </a:lnTo>
                      <a:lnTo>
                        <a:pt x="16" y="0"/>
                      </a:lnTo>
                      <a:lnTo>
                        <a:pt x="16" y="30"/>
                      </a:lnTo>
                      <a:lnTo>
                        <a:pt x="11" y="30"/>
                      </a:lnTo>
                      <a:lnTo>
                        <a:pt x="11" y="17"/>
                      </a:lnTo>
                      <a:lnTo>
                        <a:pt x="5" y="17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601" name="Freeform 314"/>
                <p:cNvSpPr>
                  <a:spLocks/>
                </p:cNvSpPr>
                <p:nvPr/>
              </p:nvSpPr>
              <p:spPr bwMode="auto">
                <a:xfrm>
                  <a:off x="742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5 w 11"/>
                    <a:gd name="T7" fmla="*/ 6 h 31"/>
                    <a:gd name="T8" fmla="*/ 5 w 11"/>
                    <a:gd name="T9" fmla="*/ 12 h 31"/>
                    <a:gd name="T10" fmla="*/ 9 w 11"/>
                    <a:gd name="T11" fmla="*/ 12 h 31"/>
                    <a:gd name="T12" fmla="*/ 9 w 11"/>
                    <a:gd name="T13" fmla="*/ 17 h 31"/>
                    <a:gd name="T14" fmla="*/ 5 w 11"/>
                    <a:gd name="T15" fmla="*/ 17 h 31"/>
                    <a:gd name="T16" fmla="*/ 5 w 11"/>
                    <a:gd name="T17" fmla="*/ 24 h 31"/>
                    <a:gd name="T18" fmla="*/ 10 w 11"/>
                    <a:gd name="T19" fmla="*/ 24 h 31"/>
                    <a:gd name="T20" fmla="*/ 10 w 11"/>
                    <a:gd name="T21" fmla="*/ 30 h 31"/>
                    <a:gd name="T22" fmla="*/ 0 w 11"/>
                    <a:gd name="T23" fmla="*/ 30 h 31"/>
                    <a:gd name="T24" fmla="*/ 0 w 11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1"/>
                    <a:gd name="T40" fmla="*/ 0 h 31"/>
                    <a:gd name="T41" fmla="*/ 11 w 11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74" name="Group 315"/>
              <p:cNvGrpSpPr>
                <a:grpSpLocks/>
              </p:cNvGrpSpPr>
              <p:nvPr/>
            </p:nvGrpSpPr>
            <p:grpSpPr bwMode="auto">
              <a:xfrm>
                <a:off x="774" y="3297"/>
                <a:ext cx="118" cy="31"/>
                <a:chOff x="774" y="3297"/>
                <a:chExt cx="118" cy="31"/>
              </a:xfrm>
            </p:grpSpPr>
            <p:sp>
              <p:nvSpPr>
                <p:cNvPr id="101593" name="Freeform 316"/>
                <p:cNvSpPr>
                  <a:spLocks/>
                </p:cNvSpPr>
                <p:nvPr/>
              </p:nvSpPr>
              <p:spPr bwMode="auto">
                <a:xfrm>
                  <a:off x="774" y="3297"/>
                  <a:ext cx="14" cy="31"/>
                </a:xfrm>
                <a:custGeom>
                  <a:avLst/>
                  <a:gdLst>
                    <a:gd name="T0" fmla="*/ 0 w 14"/>
                    <a:gd name="T1" fmla="*/ 0 h 31"/>
                    <a:gd name="T2" fmla="*/ 5 w 14"/>
                    <a:gd name="T3" fmla="*/ 0 h 31"/>
                    <a:gd name="T4" fmla="*/ 5 w 14"/>
                    <a:gd name="T5" fmla="*/ 24 h 31"/>
                    <a:gd name="T6" fmla="*/ 8 w 14"/>
                    <a:gd name="T7" fmla="*/ 24 h 31"/>
                    <a:gd name="T8" fmla="*/ 8 w 14"/>
                    <a:gd name="T9" fmla="*/ 0 h 31"/>
                    <a:gd name="T10" fmla="*/ 13 w 14"/>
                    <a:gd name="T11" fmla="*/ 0 h 31"/>
                    <a:gd name="T12" fmla="*/ 13 w 14"/>
                    <a:gd name="T13" fmla="*/ 26 h 31"/>
                    <a:gd name="T14" fmla="*/ 9 w 14"/>
                    <a:gd name="T15" fmla="*/ 30 h 31"/>
                    <a:gd name="T16" fmla="*/ 3 w 14"/>
                    <a:gd name="T17" fmla="*/ 30 h 31"/>
                    <a:gd name="T18" fmla="*/ 0 w 14"/>
                    <a:gd name="T19" fmla="*/ 26 h 31"/>
                    <a:gd name="T20" fmla="*/ 0 w 14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4"/>
                    <a:gd name="T34" fmla="*/ 0 h 31"/>
                    <a:gd name="T35" fmla="*/ 14 w 14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4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24"/>
                      </a:lnTo>
                      <a:lnTo>
                        <a:pt x="8" y="24"/>
                      </a:lnTo>
                      <a:lnTo>
                        <a:pt x="8" y="0"/>
                      </a:lnTo>
                      <a:lnTo>
                        <a:pt x="13" y="0"/>
                      </a:lnTo>
                      <a:lnTo>
                        <a:pt x="13" y="26"/>
                      </a:lnTo>
                      <a:lnTo>
                        <a:pt x="9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4" name="Freeform 317"/>
                <p:cNvSpPr>
                  <a:spLocks/>
                </p:cNvSpPr>
                <p:nvPr/>
              </p:nvSpPr>
              <p:spPr bwMode="auto">
                <a:xfrm>
                  <a:off x="799" y="3297"/>
                  <a:ext cx="16" cy="31"/>
                </a:xfrm>
                <a:custGeom>
                  <a:avLst/>
                  <a:gdLst>
                    <a:gd name="T0" fmla="*/ 0 w 16"/>
                    <a:gd name="T1" fmla="*/ 0 h 31"/>
                    <a:gd name="T2" fmla="*/ 5 w 16"/>
                    <a:gd name="T3" fmla="*/ 0 h 31"/>
                    <a:gd name="T4" fmla="*/ 9 w 16"/>
                    <a:gd name="T5" fmla="*/ 14 h 31"/>
                    <a:gd name="T6" fmla="*/ 9 w 16"/>
                    <a:gd name="T7" fmla="*/ 0 h 31"/>
                    <a:gd name="T8" fmla="*/ 15 w 16"/>
                    <a:gd name="T9" fmla="*/ 0 h 31"/>
                    <a:gd name="T10" fmla="*/ 15 w 16"/>
                    <a:gd name="T11" fmla="*/ 30 h 31"/>
                    <a:gd name="T12" fmla="*/ 9 w 16"/>
                    <a:gd name="T13" fmla="*/ 30 h 31"/>
                    <a:gd name="T14" fmla="*/ 6 w 16"/>
                    <a:gd name="T15" fmla="*/ 16 h 31"/>
                    <a:gd name="T16" fmla="*/ 6 w 16"/>
                    <a:gd name="T17" fmla="*/ 30 h 31"/>
                    <a:gd name="T18" fmla="*/ 0 w 16"/>
                    <a:gd name="T19" fmla="*/ 30 h 31"/>
                    <a:gd name="T20" fmla="*/ 0 w 16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6"/>
                    <a:gd name="T34" fmla="*/ 0 h 31"/>
                    <a:gd name="T35" fmla="*/ 16 w 16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6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9" y="14"/>
                      </a:lnTo>
                      <a:lnTo>
                        <a:pt x="9" y="0"/>
                      </a:lnTo>
                      <a:lnTo>
                        <a:pt x="15" y="0"/>
                      </a:lnTo>
                      <a:lnTo>
                        <a:pt x="15" y="30"/>
                      </a:lnTo>
                      <a:lnTo>
                        <a:pt x="9" y="30"/>
                      </a:lnTo>
                      <a:lnTo>
                        <a:pt x="6" y="16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5" name="Freeform 318"/>
                <p:cNvSpPr>
                  <a:spLocks/>
                </p:cNvSpPr>
                <p:nvPr/>
              </p:nvSpPr>
              <p:spPr bwMode="auto">
                <a:xfrm>
                  <a:off x="825" y="3297"/>
                  <a:ext cx="1" cy="31"/>
                </a:xfrm>
                <a:custGeom>
                  <a:avLst/>
                  <a:gdLst>
                    <a:gd name="T0" fmla="*/ 0 w 1"/>
                    <a:gd name="T1" fmla="*/ 0 h 31"/>
                    <a:gd name="T2" fmla="*/ 0 w 1"/>
                    <a:gd name="T3" fmla="*/ 30 h 31"/>
                    <a:gd name="T4" fmla="*/ 0 w 1"/>
                    <a:gd name="T5" fmla="*/ 0 h 31"/>
                    <a:gd name="T6" fmla="*/ 0 60000 65536"/>
                    <a:gd name="T7" fmla="*/ 0 60000 65536"/>
                    <a:gd name="T8" fmla="*/ 0 60000 65536"/>
                    <a:gd name="T9" fmla="*/ 0 w 1"/>
                    <a:gd name="T10" fmla="*/ 0 h 31"/>
                    <a:gd name="T11" fmla="*/ 1 w 1"/>
                    <a:gd name="T12" fmla="*/ 31 h 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" h="31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6" name="Freeform 319"/>
                <p:cNvSpPr>
                  <a:spLocks/>
                </p:cNvSpPr>
                <p:nvPr/>
              </p:nvSpPr>
              <p:spPr bwMode="auto">
                <a:xfrm>
                  <a:off x="836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7 w 11"/>
                    <a:gd name="T7" fmla="*/ 6 h 31"/>
                    <a:gd name="T8" fmla="*/ 7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7" y="6"/>
                      </a:lnTo>
                      <a:lnTo>
                        <a:pt x="7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7" name="Freeform 320"/>
                <p:cNvSpPr>
                  <a:spLocks/>
                </p:cNvSpPr>
                <p:nvPr/>
              </p:nvSpPr>
              <p:spPr bwMode="auto">
                <a:xfrm>
                  <a:off x="857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4 w 10"/>
                    <a:gd name="T7" fmla="*/ 6 h 31"/>
                    <a:gd name="T8" fmla="*/ 4 w 10"/>
                    <a:gd name="T9" fmla="*/ 12 h 31"/>
                    <a:gd name="T10" fmla="*/ 8 w 10"/>
                    <a:gd name="T11" fmla="*/ 12 h 31"/>
                    <a:gd name="T12" fmla="*/ 8 w 10"/>
                    <a:gd name="T13" fmla="*/ 17 h 31"/>
                    <a:gd name="T14" fmla="*/ 4 w 10"/>
                    <a:gd name="T15" fmla="*/ 17 h 31"/>
                    <a:gd name="T16" fmla="*/ 4 w 10"/>
                    <a:gd name="T17" fmla="*/ 24 h 31"/>
                    <a:gd name="T18" fmla="*/ 9 w 10"/>
                    <a:gd name="T19" fmla="*/ 24 h 31"/>
                    <a:gd name="T20" fmla="*/ 9 w 10"/>
                    <a:gd name="T21" fmla="*/ 30 h 31"/>
                    <a:gd name="T22" fmla="*/ 0 w 10"/>
                    <a:gd name="T23" fmla="*/ 30 h 31"/>
                    <a:gd name="T24" fmla="*/ 0 w 10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"/>
                    <a:gd name="T40" fmla="*/ 0 h 31"/>
                    <a:gd name="T41" fmla="*/ 10 w 10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17"/>
                      </a:lnTo>
                      <a:lnTo>
                        <a:pt x="4" y="17"/>
                      </a:lnTo>
                      <a:lnTo>
                        <a:pt x="4" y="24"/>
                      </a:lnTo>
                      <a:lnTo>
                        <a:pt x="9" y="24"/>
                      </a:lnTo>
                      <a:lnTo>
                        <a:pt x="9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8" name="Freeform 321"/>
                <p:cNvSpPr>
                  <a:spLocks/>
                </p:cNvSpPr>
                <p:nvPr/>
              </p:nvSpPr>
              <p:spPr bwMode="auto">
                <a:xfrm>
                  <a:off x="877" y="3297"/>
                  <a:ext cx="15" cy="31"/>
                </a:xfrm>
                <a:custGeom>
                  <a:avLst/>
                  <a:gdLst>
                    <a:gd name="T0" fmla="*/ 0 w 15"/>
                    <a:gd name="T1" fmla="*/ 0 h 31"/>
                    <a:gd name="T2" fmla="*/ 11 w 15"/>
                    <a:gd name="T3" fmla="*/ 0 h 31"/>
                    <a:gd name="T4" fmla="*/ 14 w 15"/>
                    <a:gd name="T5" fmla="*/ 4 h 31"/>
                    <a:gd name="T6" fmla="*/ 14 w 15"/>
                    <a:gd name="T7" fmla="*/ 26 h 31"/>
                    <a:gd name="T8" fmla="*/ 11 w 15"/>
                    <a:gd name="T9" fmla="*/ 30 h 31"/>
                    <a:gd name="T10" fmla="*/ 0 w 15"/>
                    <a:gd name="T11" fmla="*/ 30 h 31"/>
                    <a:gd name="T12" fmla="*/ 0 w 15"/>
                    <a:gd name="T13" fmla="*/ 6 h 31"/>
                    <a:gd name="T14" fmla="*/ 5 w 15"/>
                    <a:gd name="T15" fmla="*/ 6 h 31"/>
                    <a:gd name="T16" fmla="*/ 5 w 15"/>
                    <a:gd name="T17" fmla="*/ 24 h 31"/>
                    <a:gd name="T18" fmla="*/ 8 w 15"/>
                    <a:gd name="T19" fmla="*/ 24 h 31"/>
                    <a:gd name="T20" fmla="*/ 8 w 15"/>
                    <a:gd name="T21" fmla="*/ 6 h 31"/>
                    <a:gd name="T22" fmla="*/ 5 w 15"/>
                    <a:gd name="T23" fmla="*/ 6 h 31"/>
                    <a:gd name="T24" fmla="*/ 0 w 15"/>
                    <a:gd name="T25" fmla="*/ 6 h 31"/>
                    <a:gd name="T26" fmla="*/ 0 w 15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5"/>
                    <a:gd name="T43" fmla="*/ 0 h 31"/>
                    <a:gd name="T44" fmla="*/ 15 w 15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5" h="3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4" y="4"/>
                      </a:lnTo>
                      <a:lnTo>
                        <a:pt x="14" y="26"/>
                      </a:lnTo>
                      <a:lnTo>
                        <a:pt x="11" y="30"/>
                      </a:lnTo>
                      <a:lnTo>
                        <a:pt x="0" y="30"/>
                      </a:lnTo>
                      <a:lnTo>
                        <a:pt x="0" y="6"/>
                      </a:lnTo>
                      <a:lnTo>
                        <a:pt x="5" y="6"/>
                      </a:lnTo>
                      <a:lnTo>
                        <a:pt x="5" y="24"/>
                      </a:lnTo>
                      <a:lnTo>
                        <a:pt x="8" y="24"/>
                      </a:lnTo>
                      <a:lnTo>
                        <a:pt x="8" y="6"/>
                      </a:lnTo>
                      <a:lnTo>
                        <a:pt x="5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75" name="Group 322"/>
              <p:cNvGrpSpPr>
                <a:grpSpLocks/>
              </p:cNvGrpSpPr>
              <p:nvPr/>
            </p:nvGrpSpPr>
            <p:grpSpPr bwMode="auto">
              <a:xfrm>
                <a:off x="915" y="3297"/>
                <a:ext cx="119" cy="31"/>
                <a:chOff x="915" y="3297"/>
                <a:chExt cx="119" cy="31"/>
              </a:xfrm>
            </p:grpSpPr>
            <p:sp>
              <p:nvSpPr>
                <p:cNvPr id="101587" name="Freeform 323"/>
                <p:cNvSpPr>
                  <a:spLocks/>
                </p:cNvSpPr>
                <p:nvPr/>
              </p:nvSpPr>
              <p:spPr bwMode="auto">
                <a:xfrm>
                  <a:off x="915" y="3297"/>
                  <a:ext cx="14" cy="31"/>
                </a:xfrm>
                <a:custGeom>
                  <a:avLst/>
                  <a:gdLst>
                    <a:gd name="T0" fmla="*/ 3 w 14"/>
                    <a:gd name="T1" fmla="*/ 0 h 31"/>
                    <a:gd name="T2" fmla="*/ 10 w 14"/>
                    <a:gd name="T3" fmla="*/ 0 h 31"/>
                    <a:gd name="T4" fmla="*/ 13 w 14"/>
                    <a:gd name="T5" fmla="*/ 4 h 31"/>
                    <a:gd name="T6" fmla="*/ 13 w 14"/>
                    <a:gd name="T7" fmla="*/ 9 h 31"/>
                    <a:gd name="T8" fmla="*/ 8 w 14"/>
                    <a:gd name="T9" fmla="*/ 9 h 31"/>
                    <a:gd name="T10" fmla="*/ 8 w 14"/>
                    <a:gd name="T11" fmla="*/ 6 h 31"/>
                    <a:gd name="T12" fmla="*/ 5 w 14"/>
                    <a:gd name="T13" fmla="*/ 6 h 31"/>
                    <a:gd name="T14" fmla="*/ 5 w 14"/>
                    <a:gd name="T15" fmla="*/ 12 h 31"/>
                    <a:gd name="T16" fmla="*/ 9 w 14"/>
                    <a:gd name="T17" fmla="*/ 12 h 31"/>
                    <a:gd name="T18" fmla="*/ 13 w 14"/>
                    <a:gd name="T19" fmla="*/ 17 h 31"/>
                    <a:gd name="T20" fmla="*/ 13 w 14"/>
                    <a:gd name="T21" fmla="*/ 26 h 31"/>
                    <a:gd name="T22" fmla="*/ 10 w 14"/>
                    <a:gd name="T23" fmla="*/ 30 h 31"/>
                    <a:gd name="T24" fmla="*/ 3 w 14"/>
                    <a:gd name="T25" fmla="*/ 30 h 31"/>
                    <a:gd name="T26" fmla="*/ 0 w 14"/>
                    <a:gd name="T27" fmla="*/ 26 h 31"/>
                    <a:gd name="T28" fmla="*/ 0 w 14"/>
                    <a:gd name="T29" fmla="*/ 21 h 31"/>
                    <a:gd name="T30" fmla="*/ 4 w 14"/>
                    <a:gd name="T31" fmla="*/ 21 h 31"/>
                    <a:gd name="T32" fmla="*/ 4 w 14"/>
                    <a:gd name="T33" fmla="*/ 24 h 31"/>
                    <a:gd name="T34" fmla="*/ 8 w 14"/>
                    <a:gd name="T35" fmla="*/ 24 h 31"/>
                    <a:gd name="T36" fmla="*/ 8 w 14"/>
                    <a:gd name="T37" fmla="*/ 18 h 31"/>
                    <a:gd name="T38" fmla="*/ 4 w 14"/>
                    <a:gd name="T39" fmla="*/ 18 h 31"/>
                    <a:gd name="T40" fmla="*/ 0 w 14"/>
                    <a:gd name="T41" fmla="*/ 14 h 31"/>
                    <a:gd name="T42" fmla="*/ 0 w 14"/>
                    <a:gd name="T43" fmla="*/ 4 h 31"/>
                    <a:gd name="T44" fmla="*/ 3 w 14"/>
                    <a:gd name="T45" fmla="*/ 0 h 31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4"/>
                    <a:gd name="T70" fmla="*/ 0 h 31"/>
                    <a:gd name="T71" fmla="*/ 14 w 14"/>
                    <a:gd name="T72" fmla="*/ 31 h 31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4" h="31">
                      <a:moveTo>
                        <a:pt x="3" y="0"/>
                      </a:moveTo>
                      <a:lnTo>
                        <a:pt x="10" y="0"/>
                      </a:lnTo>
                      <a:lnTo>
                        <a:pt x="13" y="4"/>
                      </a:lnTo>
                      <a:lnTo>
                        <a:pt x="13" y="9"/>
                      </a:lnTo>
                      <a:lnTo>
                        <a:pt x="8" y="9"/>
                      </a:lnTo>
                      <a:lnTo>
                        <a:pt x="8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13" y="17"/>
                      </a:lnTo>
                      <a:lnTo>
                        <a:pt x="13" y="26"/>
                      </a:lnTo>
                      <a:lnTo>
                        <a:pt x="10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21"/>
                      </a:lnTo>
                      <a:lnTo>
                        <a:pt x="4" y="21"/>
                      </a:lnTo>
                      <a:lnTo>
                        <a:pt x="4" y="24"/>
                      </a:lnTo>
                      <a:lnTo>
                        <a:pt x="8" y="24"/>
                      </a:lnTo>
                      <a:lnTo>
                        <a:pt x="8" y="18"/>
                      </a:lnTo>
                      <a:lnTo>
                        <a:pt x="4" y="18"/>
                      </a:lnTo>
                      <a:lnTo>
                        <a:pt x="0" y="14"/>
                      </a:lnTo>
                      <a:lnTo>
                        <a:pt x="0" y="4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8" name="Freeform 324"/>
                <p:cNvSpPr>
                  <a:spLocks/>
                </p:cNvSpPr>
                <p:nvPr/>
              </p:nvSpPr>
              <p:spPr bwMode="auto">
                <a:xfrm>
                  <a:off x="938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8 w 11"/>
                    <a:gd name="T7" fmla="*/ 6 h 31"/>
                    <a:gd name="T8" fmla="*/ 8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9" name="Freeform 325"/>
                <p:cNvSpPr>
                  <a:spLocks/>
                </p:cNvSpPr>
                <p:nvPr/>
              </p:nvSpPr>
              <p:spPr bwMode="auto">
                <a:xfrm>
                  <a:off x="954" y="3297"/>
                  <a:ext cx="18" cy="31"/>
                </a:xfrm>
                <a:custGeom>
                  <a:avLst/>
                  <a:gdLst>
                    <a:gd name="T0" fmla="*/ 5 w 18"/>
                    <a:gd name="T1" fmla="*/ 0 h 31"/>
                    <a:gd name="T2" fmla="*/ 13 w 18"/>
                    <a:gd name="T3" fmla="*/ 0 h 31"/>
                    <a:gd name="T4" fmla="*/ 17 w 18"/>
                    <a:gd name="T5" fmla="*/ 30 h 31"/>
                    <a:gd name="T6" fmla="*/ 12 w 18"/>
                    <a:gd name="T7" fmla="*/ 30 h 31"/>
                    <a:gd name="T8" fmla="*/ 11 w 18"/>
                    <a:gd name="T9" fmla="*/ 24 h 31"/>
                    <a:gd name="T10" fmla="*/ 11 w 18"/>
                    <a:gd name="T11" fmla="*/ 19 h 31"/>
                    <a:gd name="T12" fmla="*/ 9 w 18"/>
                    <a:gd name="T13" fmla="*/ 5 h 31"/>
                    <a:gd name="T14" fmla="*/ 7 w 18"/>
                    <a:gd name="T15" fmla="*/ 19 h 31"/>
                    <a:gd name="T16" fmla="*/ 11 w 18"/>
                    <a:gd name="T17" fmla="*/ 19 h 31"/>
                    <a:gd name="T18" fmla="*/ 11 w 18"/>
                    <a:gd name="T19" fmla="*/ 24 h 31"/>
                    <a:gd name="T20" fmla="*/ 7 w 18"/>
                    <a:gd name="T21" fmla="*/ 24 h 31"/>
                    <a:gd name="T22" fmla="*/ 6 w 18"/>
                    <a:gd name="T23" fmla="*/ 30 h 31"/>
                    <a:gd name="T24" fmla="*/ 0 w 18"/>
                    <a:gd name="T25" fmla="*/ 30 h 31"/>
                    <a:gd name="T26" fmla="*/ 5 w 18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8"/>
                    <a:gd name="T43" fmla="*/ 0 h 31"/>
                    <a:gd name="T44" fmla="*/ 18 w 18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8" h="31">
                      <a:moveTo>
                        <a:pt x="5" y="0"/>
                      </a:moveTo>
                      <a:lnTo>
                        <a:pt x="13" y="0"/>
                      </a:lnTo>
                      <a:lnTo>
                        <a:pt x="17" y="30"/>
                      </a:lnTo>
                      <a:lnTo>
                        <a:pt x="12" y="30"/>
                      </a:lnTo>
                      <a:lnTo>
                        <a:pt x="11" y="24"/>
                      </a:lnTo>
                      <a:lnTo>
                        <a:pt x="11" y="19"/>
                      </a:lnTo>
                      <a:lnTo>
                        <a:pt x="9" y="5"/>
                      </a:lnTo>
                      <a:lnTo>
                        <a:pt x="7" y="19"/>
                      </a:lnTo>
                      <a:lnTo>
                        <a:pt x="11" y="19"/>
                      </a:lnTo>
                      <a:lnTo>
                        <a:pt x="11" y="24"/>
                      </a:lnTo>
                      <a:lnTo>
                        <a:pt x="7" y="24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0" name="Freeform 326"/>
                <p:cNvSpPr>
                  <a:spLocks/>
                </p:cNvSpPr>
                <p:nvPr/>
              </p:nvSpPr>
              <p:spPr bwMode="auto">
                <a:xfrm>
                  <a:off x="977" y="3297"/>
                  <a:ext cx="12" cy="31"/>
                </a:xfrm>
                <a:custGeom>
                  <a:avLst/>
                  <a:gdLst>
                    <a:gd name="T0" fmla="*/ 0 w 12"/>
                    <a:gd name="T1" fmla="*/ 0 h 31"/>
                    <a:gd name="T2" fmla="*/ 11 w 12"/>
                    <a:gd name="T3" fmla="*/ 0 h 31"/>
                    <a:gd name="T4" fmla="*/ 11 w 12"/>
                    <a:gd name="T5" fmla="*/ 6 h 31"/>
                    <a:gd name="T6" fmla="*/ 8 w 12"/>
                    <a:gd name="T7" fmla="*/ 6 h 31"/>
                    <a:gd name="T8" fmla="*/ 8 w 12"/>
                    <a:gd name="T9" fmla="*/ 30 h 31"/>
                    <a:gd name="T10" fmla="*/ 3 w 12"/>
                    <a:gd name="T11" fmla="*/ 30 h 31"/>
                    <a:gd name="T12" fmla="*/ 3 w 12"/>
                    <a:gd name="T13" fmla="*/ 6 h 31"/>
                    <a:gd name="T14" fmla="*/ 0 w 12"/>
                    <a:gd name="T15" fmla="*/ 6 h 31"/>
                    <a:gd name="T16" fmla="*/ 0 w 12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31"/>
                    <a:gd name="T29" fmla="*/ 12 w 12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3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1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1" name="Freeform 327"/>
                <p:cNvSpPr>
                  <a:spLocks/>
                </p:cNvSpPr>
                <p:nvPr/>
              </p:nvSpPr>
              <p:spPr bwMode="auto">
                <a:xfrm>
                  <a:off x="999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5 w 11"/>
                    <a:gd name="T7" fmla="*/ 6 h 31"/>
                    <a:gd name="T8" fmla="*/ 5 w 11"/>
                    <a:gd name="T9" fmla="*/ 12 h 31"/>
                    <a:gd name="T10" fmla="*/ 9 w 11"/>
                    <a:gd name="T11" fmla="*/ 12 h 31"/>
                    <a:gd name="T12" fmla="*/ 9 w 11"/>
                    <a:gd name="T13" fmla="*/ 17 h 31"/>
                    <a:gd name="T14" fmla="*/ 5 w 11"/>
                    <a:gd name="T15" fmla="*/ 17 h 31"/>
                    <a:gd name="T16" fmla="*/ 5 w 11"/>
                    <a:gd name="T17" fmla="*/ 24 h 31"/>
                    <a:gd name="T18" fmla="*/ 10 w 11"/>
                    <a:gd name="T19" fmla="*/ 24 h 31"/>
                    <a:gd name="T20" fmla="*/ 10 w 11"/>
                    <a:gd name="T21" fmla="*/ 30 h 31"/>
                    <a:gd name="T22" fmla="*/ 0 w 11"/>
                    <a:gd name="T23" fmla="*/ 30 h 31"/>
                    <a:gd name="T24" fmla="*/ 0 w 11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1"/>
                    <a:gd name="T40" fmla="*/ 0 h 31"/>
                    <a:gd name="T41" fmla="*/ 11 w 11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92" name="Freeform 328"/>
                <p:cNvSpPr>
                  <a:spLocks/>
                </p:cNvSpPr>
                <p:nvPr/>
              </p:nvSpPr>
              <p:spPr bwMode="auto">
                <a:xfrm>
                  <a:off x="1021" y="3297"/>
                  <a:ext cx="13" cy="31"/>
                </a:xfrm>
                <a:custGeom>
                  <a:avLst/>
                  <a:gdLst>
                    <a:gd name="T0" fmla="*/ 3 w 13"/>
                    <a:gd name="T1" fmla="*/ 0 h 31"/>
                    <a:gd name="T2" fmla="*/ 9 w 13"/>
                    <a:gd name="T3" fmla="*/ 0 h 31"/>
                    <a:gd name="T4" fmla="*/ 12 w 13"/>
                    <a:gd name="T5" fmla="*/ 4 h 31"/>
                    <a:gd name="T6" fmla="*/ 12 w 13"/>
                    <a:gd name="T7" fmla="*/ 9 h 31"/>
                    <a:gd name="T8" fmla="*/ 7 w 13"/>
                    <a:gd name="T9" fmla="*/ 9 h 31"/>
                    <a:gd name="T10" fmla="*/ 7 w 13"/>
                    <a:gd name="T11" fmla="*/ 6 h 31"/>
                    <a:gd name="T12" fmla="*/ 4 w 13"/>
                    <a:gd name="T13" fmla="*/ 6 h 31"/>
                    <a:gd name="T14" fmla="*/ 4 w 13"/>
                    <a:gd name="T15" fmla="*/ 12 h 31"/>
                    <a:gd name="T16" fmla="*/ 9 w 13"/>
                    <a:gd name="T17" fmla="*/ 12 h 31"/>
                    <a:gd name="T18" fmla="*/ 8 w 13"/>
                    <a:gd name="T19" fmla="*/ 12 h 31"/>
                    <a:gd name="T20" fmla="*/ 12 w 13"/>
                    <a:gd name="T21" fmla="*/ 17 h 31"/>
                    <a:gd name="T22" fmla="*/ 12 w 13"/>
                    <a:gd name="T23" fmla="*/ 26 h 31"/>
                    <a:gd name="T24" fmla="*/ 9 w 13"/>
                    <a:gd name="T25" fmla="*/ 30 h 31"/>
                    <a:gd name="T26" fmla="*/ 3 w 13"/>
                    <a:gd name="T27" fmla="*/ 30 h 31"/>
                    <a:gd name="T28" fmla="*/ 0 w 13"/>
                    <a:gd name="T29" fmla="*/ 26 h 31"/>
                    <a:gd name="T30" fmla="*/ 0 w 13"/>
                    <a:gd name="T31" fmla="*/ 21 h 31"/>
                    <a:gd name="T32" fmla="*/ 4 w 13"/>
                    <a:gd name="T33" fmla="*/ 21 h 31"/>
                    <a:gd name="T34" fmla="*/ 4 w 13"/>
                    <a:gd name="T35" fmla="*/ 24 h 31"/>
                    <a:gd name="T36" fmla="*/ 7 w 13"/>
                    <a:gd name="T37" fmla="*/ 24 h 31"/>
                    <a:gd name="T38" fmla="*/ 7 w 13"/>
                    <a:gd name="T39" fmla="*/ 18 h 31"/>
                    <a:gd name="T40" fmla="*/ 4 w 13"/>
                    <a:gd name="T41" fmla="*/ 18 h 31"/>
                    <a:gd name="T42" fmla="*/ 0 w 13"/>
                    <a:gd name="T43" fmla="*/ 14 h 31"/>
                    <a:gd name="T44" fmla="*/ 0 w 13"/>
                    <a:gd name="T45" fmla="*/ 4 h 31"/>
                    <a:gd name="T46" fmla="*/ 3 w 13"/>
                    <a:gd name="T47" fmla="*/ 0 h 3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3"/>
                    <a:gd name="T73" fmla="*/ 0 h 31"/>
                    <a:gd name="T74" fmla="*/ 13 w 13"/>
                    <a:gd name="T75" fmla="*/ 31 h 3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3" h="31">
                      <a:moveTo>
                        <a:pt x="3" y="0"/>
                      </a:moveTo>
                      <a:lnTo>
                        <a:pt x="9" y="0"/>
                      </a:lnTo>
                      <a:lnTo>
                        <a:pt x="12" y="4"/>
                      </a:lnTo>
                      <a:lnTo>
                        <a:pt x="12" y="9"/>
                      </a:lnTo>
                      <a:lnTo>
                        <a:pt x="7" y="9"/>
                      </a:lnTo>
                      <a:lnTo>
                        <a:pt x="7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12" y="17"/>
                      </a:lnTo>
                      <a:lnTo>
                        <a:pt x="12" y="26"/>
                      </a:lnTo>
                      <a:lnTo>
                        <a:pt x="9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21"/>
                      </a:lnTo>
                      <a:lnTo>
                        <a:pt x="4" y="21"/>
                      </a:lnTo>
                      <a:lnTo>
                        <a:pt x="4" y="24"/>
                      </a:lnTo>
                      <a:lnTo>
                        <a:pt x="7" y="24"/>
                      </a:lnTo>
                      <a:lnTo>
                        <a:pt x="7" y="18"/>
                      </a:lnTo>
                      <a:lnTo>
                        <a:pt x="4" y="18"/>
                      </a:lnTo>
                      <a:lnTo>
                        <a:pt x="0" y="14"/>
                      </a:lnTo>
                      <a:lnTo>
                        <a:pt x="0" y="4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76" name="Group 329"/>
              <p:cNvGrpSpPr>
                <a:grpSpLocks/>
              </p:cNvGrpSpPr>
              <p:nvPr/>
            </p:nvGrpSpPr>
            <p:grpSpPr bwMode="auto">
              <a:xfrm>
                <a:off x="1055" y="3297"/>
                <a:ext cx="37" cy="31"/>
                <a:chOff x="1055" y="3297"/>
                <a:chExt cx="37" cy="31"/>
              </a:xfrm>
            </p:grpSpPr>
            <p:sp>
              <p:nvSpPr>
                <p:cNvPr id="101585" name="Freeform 330"/>
                <p:cNvSpPr>
                  <a:spLocks/>
                </p:cNvSpPr>
                <p:nvPr/>
              </p:nvSpPr>
              <p:spPr bwMode="auto">
                <a:xfrm>
                  <a:off x="1055" y="3297"/>
                  <a:ext cx="15" cy="31"/>
                </a:xfrm>
                <a:custGeom>
                  <a:avLst/>
                  <a:gdLst>
                    <a:gd name="T0" fmla="*/ 4 w 15"/>
                    <a:gd name="T1" fmla="*/ 0 h 31"/>
                    <a:gd name="T2" fmla="*/ 11 w 15"/>
                    <a:gd name="T3" fmla="*/ 0 h 31"/>
                    <a:gd name="T4" fmla="*/ 14 w 15"/>
                    <a:gd name="T5" fmla="*/ 5 h 31"/>
                    <a:gd name="T6" fmla="*/ 14 w 15"/>
                    <a:gd name="T7" fmla="*/ 24 h 31"/>
                    <a:gd name="T8" fmla="*/ 11 w 15"/>
                    <a:gd name="T9" fmla="*/ 30 h 31"/>
                    <a:gd name="T10" fmla="*/ 9 w 15"/>
                    <a:gd name="T11" fmla="*/ 30 h 31"/>
                    <a:gd name="T12" fmla="*/ 5 w 15"/>
                    <a:gd name="T13" fmla="*/ 30 h 31"/>
                    <a:gd name="T14" fmla="*/ 4 w 15"/>
                    <a:gd name="T15" fmla="*/ 30 h 31"/>
                    <a:gd name="T16" fmla="*/ 0 w 15"/>
                    <a:gd name="T17" fmla="*/ 24 h 31"/>
                    <a:gd name="T18" fmla="*/ 6 w 15"/>
                    <a:gd name="T19" fmla="*/ 24 h 31"/>
                    <a:gd name="T20" fmla="*/ 9 w 15"/>
                    <a:gd name="T21" fmla="*/ 24 h 31"/>
                    <a:gd name="T22" fmla="*/ 9 w 15"/>
                    <a:gd name="T23" fmla="*/ 6 h 31"/>
                    <a:gd name="T24" fmla="*/ 6 w 15"/>
                    <a:gd name="T25" fmla="*/ 6 h 31"/>
                    <a:gd name="T26" fmla="*/ 6 w 15"/>
                    <a:gd name="T27" fmla="*/ 24 h 31"/>
                    <a:gd name="T28" fmla="*/ 0 w 15"/>
                    <a:gd name="T29" fmla="*/ 24 h 31"/>
                    <a:gd name="T30" fmla="*/ 0 w 15"/>
                    <a:gd name="T31" fmla="*/ 5 h 31"/>
                    <a:gd name="T32" fmla="*/ 4 w 15"/>
                    <a:gd name="T33" fmla="*/ 0 h 3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"/>
                    <a:gd name="T52" fmla="*/ 0 h 31"/>
                    <a:gd name="T53" fmla="*/ 15 w 15"/>
                    <a:gd name="T54" fmla="*/ 31 h 3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" h="31">
                      <a:moveTo>
                        <a:pt x="4" y="0"/>
                      </a:moveTo>
                      <a:lnTo>
                        <a:pt x="11" y="0"/>
                      </a:lnTo>
                      <a:lnTo>
                        <a:pt x="14" y="5"/>
                      </a:lnTo>
                      <a:lnTo>
                        <a:pt x="14" y="24"/>
                      </a:lnTo>
                      <a:lnTo>
                        <a:pt x="11" y="30"/>
                      </a:lnTo>
                      <a:lnTo>
                        <a:pt x="9" y="30"/>
                      </a:lnTo>
                      <a:lnTo>
                        <a:pt x="5" y="30"/>
                      </a:lnTo>
                      <a:lnTo>
                        <a:pt x="4" y="30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9" y="24"/>
                      </a:lnTo>
                      <a:lnTo>
                        <a:pt x="9" y="6"/>
                      </a:lnTo>
                      <a:lnTo>
                        <a:pt x="6" y="6"/>
                      </a:lnTo>
                      <a:lnTo>
                        <a:pt x="6" y="24"/>
                      </a:lnTo>
                      <a:lnTo>
                        <a:pt x="0" y="24"/>
                      </a:lnTo>
                      <a:lnTo>
                        <a:pt x="0" y="5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6" name="Freeform 331"/>
                <p:cNvSpPr>
                  <a:spLocks/>
                </p:cNvSpPr>
                <p:nvPr/>
              </p:nvSpPr>
              <p:spPr bwMode="auto">
                <a:xfrm>
                  <a:off x="1082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5 w 10"/>
                    <a:gd name="T7" fmla="*/ 6 h 31"/>
                    <a:gd name="T8" fmla="*/ 5 w 10"/>
                    <a:gd name="T9" fmla="*/ 12 h 31"/>
                    <a:gd name="T10" fmla="*/ 9 w 10"/>
                    <a:gd name="T11" fmla="*/ 12 h 31"/>
                    <a:gd name="T12" fmla="*/ 9 w 10"/>
                    <a:gd name="T13" fmla="*/ 17 h 31"/>
                    <a:gd name="T14" fmla="*/ 5 w 10"/>
                    <a:gd name="T15" fmla="*/ 17 h 31"/>
                    <a:gd name="T16" fmla="*/ 5 w 10"/>
                    <a:gd name="T17" fmla="*/ 30 h 31"/>
                    <a:gd name="T18" fmla="*/ 0 w 10"/>
                    <a:gd name="T19" fmla="*/ 30 h 31"/>
                    <a:gd name="T20" fmla="*/ 0 w 10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"/>
                    <a:gd name="T34" fmla="*/ 0 h 31"/>
                    <a:gd name="T35" fmla="*/ 10 w 10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77" name="Group 332"/>
              <p:cNvGrpSpPr>
                <a:grpSpLocks/>
              </p:cNvGrpSpPr>
              <p:nvPr/>
            </p:nvGrpSpPr>
            <p:grpSpPr bwMode="auto">
              <a:xfrm>
                <a:off x="1110" y="3297"/>
                <a:ext cx="159" cy="31"/>
                <a:chOff x="1110" y="3297"/>
                <a:chExt cx="159" cy="31"/>
              </a:xfrm>
            </p:grpSpPr>
            <p:sp>
              <p:nvSpPr>
                <p:cNvPr id="101578" name="Freeform 333"/>
                <p:cNvSpPr>
                  <a:spLocks/>
                </p:cNvSpPr>
                <p:nvPr/>
              </p:nvSpPr>
              <p:spPr bwMode="auto">
                <a:xfrm>
                  <a:off x="1110" y="3297"/>
                  <a:ext cx="18" cy="31"/>
                </a:xfrm>
                <a:custGeom>
                  <a:avLst/>
                  <a:gdLst>
                    <a:gd name="T0" fmla="*/ 5 w 18"/>
                    <a:gd name="T1" fmla="*/ 0 h 31"/>
                    <a:gd name="T2" fmla="*/ 12 w 18"/>
                    <a:gd name="T3" fmla="*/ 0 h 31"/>
                    <a:gd name="T4" fmla="*/ 17 w 18"/>
                    <a:gd name="T5" fmla="*/ 30 h 31"/>
                    <a:gd name="T6" fmla="*/ 11 w 18"/>
                    <a:gd name="T7" fmla="*/ 30 h 31"/>
                    <a:gd name="T8" fmla="*/ 10 w 18"/>
                    <a:gd name="T9" fmla="*/ 24 h 31"/>
                    <a:gd name="T10" fmla="*/ 10 w 18"/>
                    <a:gd name="T11" fmla="*/ 19 h 31"/>
                    <a:gd name="T12" fmla="*/ 8 w 18"/>
                    <a:gd name="T13" fmla="*/ 5 h 31"/>
                    <a:gd name="T14" fmla="*/ 7 w 18"/>
                    <a:gd name="T15" fmla="*/ 19 h 31"/>
                    <a:gd name="T16" fmla="*/ 10 w 18"/>
                    <a:gd name="T17" fmla="*/ 19 h 31"/>
                    <a:gd name="T18" fmla="*/ 10 w 18"/>
                    <a:gd name="T19" fmla="*/ 24 h 31"/>
                    <a:gd name="T20" fmla="*/ 7 w 18"/>
                    <a:gd name="T21" fmla="*/ 24 h 31"/>
                    <a:gd name="T22" fmla="*/ 5 w 18"/>
                    <a:gd name="T23" fmla="*/ 30 h 31"/>
                    <a:gd name="T24" fmla="*/ 0 w 18"/>
                    <a:gd name="T25" fmla="*/ 30 h 31"/>
                    <a:gd name="T26" fmla="*/ 5 w 18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8"/>
                    <a:gd name="T43" fmla="*/ 0 h 31"/>
                    <a:gd name="T44" fmla="*/ 18 w 18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8" h="31">
                      <a:moveTo>
                        <a:pt x="5" y="0"/>
                      </a:moveTo>
                      <a:lnTo>
                        <a:pt x="12" y="0"/>
                      </a:lnTo>
                      <a:lnTo>
                        <a:pt x="17" y="30"/>
                      </a:lnTo>
                      <a:lnTo>
                        <a:pt x="11" y="30"/>
                      </a:lnTo>
                      <a:lnTo>
                        <a:pt x="10" y="24"/>
                      </a:lnTo>
                      <a:lnTo>
                        <a:pt x="10" y="19"/>
                      </a:lnTo>
                      <a:lnTo>
                        <a:pt x="8" y="5"/>
                      </a:lnTo>
                      <a:lnTo>
                        <a:pt x="7" y="19"/>
                      </a:lnTo>
                      <a:lnTo>
                        <a:pt x="10" y="19"/>
                      </a:lnTo>
                      <a:lnTo>
                        <a:pt x="10" y="24"/>
                      </a:lnTo>
                      <a:lnTo>
                        <a:pt x="7" y="24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79" name="Freeform 334"/>
                <p:cNvSpPr>
                  <a:spLocks/>
                </p:cNvSpPr>
                <p:nvPr/>
              </p:nvSpPr>
              <p:spPr bwMode="auto">
                <a:xfrm>
                  <a:off x="1136" y="3297"/>
                  <a:ext cx="22" cy="31"/>
                </a:xfrm>
                <a:custGeom>
                  <a:avLst/>
                  <a:gdLst>
                    <a:gd name="T0" fmla="*/ 0 w 22"/>
                    <a:gd name="T1" fmla="*/ 30 h 31"/>
                    <a:gd name="T2" fmla="*/ 6 w 22"/>
                    <a:gd name="T3" fmla="*/ 30 h 31"/>
                    <a:gd name="T4" fmla="*/ 6 w 22"/>
                    <a:gd name="T5" fmla="*/ 14 h 31"/>
                    <a:gd name="T6" fmla="*/ 9 w 22"/>
                    <a:gd name="T7" fmla="*/ 30 h 31"/>
                    <a:gd name="T8" fmla="*/ 12 w 22"/>
                    <a:gd name="T9" fmla="*/ 30 h 31"/>
                    <a:gd name="T10" fmla="*/ 15 w 22"/>
                    <a:gd name="T11" fmla="*/ 14 h 31"/>
                    <a:gd name="T12" fmla="*/ 15 w 22"/>
                    <a:gd name="T13" fmla="*/ 30 h 31"/>
                    <a:gd name="T14" fmla="*/ 21 w 22"/>
                    <a:gd name="T15" fmla="*/ 30 h 31"/>
                    <a:gd name="T16" fmla="*/ 21 w 22"/>
                    <a:gd name="T17" fmla="*/ 0 h 31"/>
                    <a:gd name="T18" fmla="*/ 13 w 22"/>
                    <a:gd name="T19" fmla="*/ 0 h 31"/>
                    <a:gd name="T20" fmla="*/ 10 w 22"/>
                    <a:gd name="T21" fmla="*/ 14 h 31"/>
                    <a:gd name="T22" fmla="*/ 9 w 22"/>
                    <a:gd name="T23" fmla="*/ 0 h 31"/>
                    <a:gd name="T24" fmla="*/ 0 w 22"/>
                    <a:gd name="T25" fmla="*/ 0 h 31"/>
                    <a:gd name="T26" fmla="*/ 0 w 22"/>
                    <a:gd name="T27" fmla="*/ 3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2"/>
                    <a:gd name="T43" fmla="*/ 0 h 31"/>
                    <a:gd name="T44" fmla="*/ 22 w 22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2" h="31">
                      <a:moveTo>
                        <a:pt x="0" y="30"/>
                      </a:moveTo>
                      <a:lnTo>
                        <a:pt x="6" y="30"/>
                      </a:lnTo>
                      <a:lnTo>
                        <a:pt x="6" y="14"/>
                      </a:lnTo>
                      <a:lnTo>
                        <a:pt x="9" y="30"/>
                      </a:lnTo>
                      <a:lnTo>
                        <a:pt x="12" y="30"/>
                      </a:lnTo>
                      <a:lnTo>
                        <a:pt x="15" y="14"/>
                      </a:lnTo>
                      <a:lnTo>
                        <a:pt x="15" y="30"/>
                      </a:lnTo>
                      <a:lnTo>
                        <a:pt x="21" y="30"/>
                      </a:lnTo>
                      <a:lnTo>
                        <a:pt x="21" y="0"/>
                      </a:lnTo>
                      <a:lnTo>
                        <a:pt x="13" y="0"/>
                      </a:lnTo>
                      <a:lnTo>
                        <a:pt x="10" y="14"/>
                      </a:ln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0" y="3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0" name="Freeform 335"/>
                <p:cNvSpPr>
                  <a:spLocks/>
                </p:cNvSpPr>
                <p:nvPr/>
              </p:nvSpPr>
              <p:spPr bwMode="auto">
                <a:xfrm>
                  <a:off x="1170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4 w 10"/>
                    <a:gd name="T7" fmla="*/ 6 h 31"/>
                    <a:gd name="T8" fmla="*/ 4 w 10"/>
                    <a:gd name="T9" fmla="*/ 12 h 31"/>
                    <a:gd name="T10" fmla="*/ 8 w 10"/>
                    <a:gd name="T11" fmla="*/ 12 h 31"/>
                    <a:gd name="T12" fmla="*/ 8 w 10"/>
                    <a:gd name="T13" fmla="*/ 17 h 31"/>
                    <a:gd name="T14" fmla="*/ 4 w 10"/>
                    <a:gd name="T15" fmla="*/ 17 h 31"/>
                    <a:gd name="T16" fmla="*/ 4 w 10"/>
                    <a:gd name="T17" fmla="*/ 24 h 31"/>
                    <a:gd name="T18" fmla="*/ 9 w 10"/>
                    <a:gd name="T19" fmla="*/ 24 h 31"/>
                    <a:gd name="T20" fmla="*/ 9 w 10"/>
                    <a:gd name="T21" fmla="*/ 30 h 31"/>
                    <a:gd name="T22" fmla="*/ 0 w 10"/>
                    <a:gd name="T23" fmla="*/ 30 h 31"/>
                    <a:gd name="T24" fmla="*/ 0 w 10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"/>
                    <a:gd name="T40" fmla="*/ 0 h 31"/>
                    <a:gd name="T41" fmla="*/ 10 w 10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17"/>
                      </a:lnTo>
                      <a:lnTo>
                        <a:pt x="4" y="17"/>
                      </a:lnTo>
                      <a:lnTo>
                        <a:pt x="4" y="24"/>
                      </a:lnTo>
                      <a:lnTo>
                        <a:pt x="9" y="24"/>
                      </a:lnTo>
                      <a:lnTo>
                        <a:pt x="9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1" name="Freeform 336"/>
                <p:cNvSpPr>
                  <a:spLocks/>
                </p:cNvSpPr>
                <p:nvPr/>
              </p:nvSpPr>
              <p:spPr bwMode="auto">
                <a:xfrm>
                  <a:off x="1191" y="3297"/>
                  <a:ext cx="13" cy="31"/>
                </a:xfrm>
                <a:custGeom>
                  <a:avLst/>
                  <a:gdLst>
                    <a:gd name="T0" fmla="*/ 0 w 13"/>
                    <a:gd name="T1" fmla="*/ 0 h 31"/>
                    <a:gd name="T2" fmla="*/ 9 w 13"/>
                    <a:gd name="T3" fmla="*/ 0 h 31"/>
                    <a:gd name="T4" fmla="*/ 12 w 13"/>
                    <a:gd name="T5" fmla="*/ 3 h 31"/>
                    <a:gd name="T6" fmla="*/ 12 w 13"/>
                    <a:gd name="T7" fmla="*/ 12 h 31"/>
                    <a:gd name="T8" fmla="*/ 9 w 13"/>
                    <a:gd name="T9" fmla="*/ 15 h 31"/>
                    <a:gd name="T10" fmla="*/ 12 w 13"/>
                    <a:gd name="T11" fmla="*/ 18 h 31"/>
                    <a:gd name="T12" fmla="*/ 12 w 13"/>
                    <a:gd name="T13" fmla="*/ 30 h 31"/>
                    <a:gd name="T14" fmla="*/ 7 w 13"/>
                    <a:gd name="T15" fmla="*/ 30 h 31"/>
                    <a:gd name="T16" fmla="*/ 7 w 13"/>
                    <a:gd name="T17" fmla="*/ 18 h 31"/>
                    <a:gd name="T18" fmla="*/ 7 w 13"/>
                    <a:gd name="T19" fmla="*/ 12 h 31"/>
                    <a:gd name="T20" fmla="*/ 5 w 13"/>
                    <a:gd name="T21" fmla="*/ 12 h 31"/>
                    <a:gd name="T22" fmla="*/ 5 w 13"/>
                    <a:gd name="T23" fmla="*/ 5 h 31"/>
                    <a:gd name="T24" fmla="*/ 7 w 13"/>
                    <a:gd name="T25" fmla="*/ 5 h 31"/>
                    <a:gd name="T26" fmla="*/ 7 w 13"/>
                    <a:gd name="T27" fmla="*/ 12 h 31"/>
                    <a:gd name="T28" fmla="*/ 7 w 13"/>
                    <a:gd name="T29" fmla="*/ 18 h 31"/>
                    <a:gd name="T30" fmla="*/ 5 w 13"/>
                    <a:gd name="T31" fmla="*/ 18 h 31"/>
                    <a:gd name="T32" fmla="*/ 5 w 13"/>
                    <a:gd name="T33" fmla="*/ 30 h 31"/>
                    <a:gd name="T34" fmla="*/ 0 w 13"/>
                    <a:gd name="T35" fmla="*/ 30 h 31"/>
                    <a:gd name="T36" fmla="*/ 0 w 13"/>
                    <a:gd name="T37" fmla="*/ 0 h 3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3"/>
                    <a:gd name="T58" fmla="*/ 0 h 31"/>
                    <a:gd name="T59" fmla="*/ 13 w 13"/>
                    <a:gd name="T60" fmla="*/ 31 h 3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3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12" y="3"/>
                      </a:lnTo>
                      <a:lnTo>
                        <a:pt x="12" y="12"/>
                      </a:lnTo>
                      <a:lnTo>
                        <a:pt x="9" y="15"/>
                      </a:lnTo>
                      <a:lnTo>
                        <a:pt x="12" y="18"/>
                      </a:lnTo>
                      <a:lnTo>
                        <a:pt x="12" y="30"/>
                      </a:lnTo>
                      <a:lnTo>
                        <a:pt x="7" y="30"/>
                      </a:lnTo>
                      <a:lnTo>
                        <a:pt x="7" y="18"/>
                      </a:lnTo>
                      <a:lnTo>
                        <a:pt x="7" y="12"/>
                      </a:lnTo>
                      <a:lnTo>
                        <a:pt x="5" y="12"/>
                      </a:lnTo>
                      <a:lnTo>
                        <a:pt x="5" y="5"/>
                      </a:lnTo>
                      <a:lnTo>
                        <a:pt x="7" y="5"/>
                      </a:lnTo>
                      <a:lnTo>
                        <a:pt x="7" y="12"/>
                      </a:lnTo>
                      <a:lnTo>
                        <a:pt x="7" y="18"/>
                      </a:lnTo>
                      <a:lnTo>
                        <a:pt x="5" y="18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2" name="Freeform 337"/>
                <p:cNvSpPr>
                  <a:spLocks/>
                </p:cNvSpPr>
                <p:nvPr/>
              </p:nvSpPr>
              <p:spPr bwMode="auto">
                <a:xfrm>
                  <a:off x="1215" y="3297"/>
                  <a:ext cx="1" cy="31"/>
                </a:xfrm>
                <a:custGeom>
                  <a:avLst/>
                  <a:gdLst>
                    <a:gd name="T0" fmla="*/ 0 w 1"/>
                    <a:gd name="T1" fmla="*/ 0 h 31"/>
                    <a:gd name="T2" fmla="*/ 0 w 1"/>
                    <a:gd name="T3" fmla="*/ 30 h 31"/>
                    <a:gd name="T4" fmla="*/ 0 w 1"/>
                    <a:gd name="T5" fmla="*/ 0 h 31"/>
                    <a:gd name="T6" fmla="*/ 0 60000 65536"/>
                    <a:gd name="T7" fmla="*/ 0 60000 65536"/>
                    <a:gd name="T8" fmla="*/ 0 60000 65536"/>
                    <a:gd name="T9" fmla="*/ 0 w 1"/>
                    <a:gd name="T10" fmla="*/ 0 h 31"/>
                    <a:gd name="T11" fmla="*/ 1 w 1"/>
                    <a:gd name="T12" fmla="*/ 31 h 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" h="31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3" name="Freeform 338"/>
                <p:cNvSpPr>
                  <a:spLocks/>
                </p:cNvSpPr>
                <p:nvPr/>
              </p:nvSpPr>
              <p:spPr bwMode="auto">
                <a:xfrm>
                  <a:off x="1226" y="3297"/>
                  <a:ext cx="15" cy="31"/>
                </a:xfrm>
                <a:custGeom>
                  <a:avLst/>
                  <a:gdLst>
                    <a:gd name="T0" fmla="*/ 4 w 15"/>
                    <a:gd name="T1" fmla="*/ 0 h 31"/>
                    <a:gd name="T2" fmla="*/ 10 w 15"/>
                    <a:gd name="T3" fmla="*/ 0 h 31"/>
                    <a:gd name="T4" fmla="*/ 14 w 15"/>
                    <a:gd name="T5" fmla="*/ 4 h 31"/>
                    <a:gd name="T6" fmla="*/ 14 w 15"/>
                    <a:gd name="T7" fmla="*/ 12 h 31"/>
                    <a:gd name="T8" fmla="*/ 10 w 15"/>
                    <a:gd name="T9" fmla="*/ 12 h 31"/>
                    <a:gd name="T10" fmla="*/ 10 w 15"/>
                    <a:gd name="T11" fmla="*/ 6 h 31"/>
                    <a:gd name="T12" fmla="*/ 5 w 15"/>
                    <a:gd name="T13" fmla="*/ 6 h 31"/>
                    <a:gd name="T14" fmla="*/ 5 w 15"/>
                    <a:gd name="T15" fmla="*/ 24 h 31"/>
                    <a:gd name="T16" fmla="*/ 10 w 15"/>
                    <a:gd name="T17" fmla="*/ 24 h 31"/>
                    <a:gd name="T18" fmla="*/ 10 w 15"/>
                    <a:gd name="T19" fmla="*/ 17 h 31"/>
                    <a:gd name="T20" fmla="*/ 14 w 15"/>
                    <a:gd name="T21" fmla="*/ 17 h 31"/>
                    <a:gd name="T22" fmla="*/ 14 w 15"/>
                    <a:gd name="T23" fmla="*/ 26 h 31"/>
                    <a:gd name="T24" fmla="*/ 10 w 15"/>
                    <a:gd name="T25" fmla="*/ 30 h 31"/>
                    <a:gd name="T26" fmla="*/ 4 w 15"/>
                    <a:gd name="T27" fmla="*/ 30 h 31"/>
                    <a:gd name="T28" fmla="*/ 0 w 15"/>
                    <a:gd name="T29" fmla="*/ 26 h 31"/>
                    <a:gd name="T30" fmla="*/ 0 w 15"/>
                    <a:gd name="T31" fmla="*/ 4 h 31"/>
                    <a:gd name="T32" fmla="*/ 4 w 15"/>
                    <a:gd name="T33" fmla="*/ 0 h 3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"/>
                    <a:gd name="T52" fmla="*/ 0 h 31"/>
                    <a:gd name="T53" fmla="*/ 15 w 15"/>
                    <a:gd name="T54" fmla="*/ 31 h 3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" h="31">
                      <a:moveTo>
                        <a:pt x="4" y="0"/>
                      </a:moveTo>
                      <a:lnTo>
                        <a:pt x="10" y="0"/>
                      </a:lnTo>
                      <a:lnTo>
                        <a:pt x="14" y="4"/>
                      </a:lnTo>
                      <a:lnTo>
                        <a:pt x="14" y="12"/>
                      </a:lnTo>
                      <a:lnTo>
                        <a:pt x="10" y="12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17"/>
                      </a:lnTo>
                      <a:lnTo>
                        <a:pt x="14" y="17"/>
                      </a:lnTo>
                      <a:lnTo>
                        <a:pt x="14" y="26"/>
                      </a:lnTo>
                      <a:lnTo>
                        <a:pt x="10" y="30"/>
                      </a:lnTo>
                      <a:lnTo>
                        <a:pt x="4" y="30"/>
                      </a:lnTo>
                      <a:lnTo>
                        <a:pt x="0" y="26"/>
                      </a:lnTo>
                      <a:lnTo>
                        <a:pt x="0" y="4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84" name="Freeform 339"/>
                <p:cNvSpPr>
                  <a:spLocks/>
                </p:cNvSpPr>
                <p:nvPr/>
              </p:nvSpPr>
              <p:spPr bwMode="auto">
                <a:xfrm>
                  <a:off x="1250" y="3297"/>
                  <a:ext cx="19" cy="31"/>
                </a:xfrm>
                <a:custGeom>
                  <a:avLst/>
                  <a:gdLst>
                    <a:gd name="T0" fmla="*/ 5 w 19"/>
                    <a:gd name="T1" fmla="*/ 0 h 31"/>
                    <a:gd name="T2" fmla="*/ 13 w 19"/>
                    <a:gd name="T3" fmla="*/ 0 h 31"/>
                    <a:gd name="T4" fmla="*/ 18 w 19"/>
                    <a:gd name="T5" fmla="*/ 30 h 31"/>
                    <a:gd name="T6" fmla="*/ 12 w 19"/>
                    <a:gd name="T7" fmla="*/ 30 h 31"/>
                    <a:gd name="T8" fmla="*/ 11 w 19"/>
                    <a:gd name="T9" fmla="*/ 24 h 31"/>
                    <a:gd name="T10" fmla="*/ 11 w 19"/>
                    <a:gd name="T11" fmla="*/ 19 h 31"/>
                    <a:gd name="T12" fmla="*/ 9 w 19"/>
                    <a:gd name="T13" fmla="*/ 5 h 31"/>
                    <a:gd name="T14" fmla="*/ 7 w 19"/>
                    <a:gd name="T15" fmla="*/ 19 h 31"/>
                    <a:gd name="T16" fmla="*/ 11 w 19"/>
                    <a:gd name="T17" fmla="*/ 19 h 31"/>
                    <a:gd name="T18" fmla="*/ 11 w 19"/>
                    <a:gd name="T19" fmla="*/ 24 h 31"/>
                    <a:gd name="T20" fmla="*/ 7 w 19"/>
                    <a:gd name="T21" fmla="*/ 24 h 31"/>
                    <a:gd name="T22" fmla="*/ 6 w 19"/>
                    <a:gd name="T23" fmla="*/ 30 h 31"/>
                    <a:gd name="T24" fmla="*/ 0 w 19"/>
                    <a:gd name="T25" fmla="*/ 30 h 31"/>
                    <a:gd name="T26" fmla="*/ 5 w 19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9"/>
                    <a:gd name="T43" fmla="*/ 0 h 31"/>
                    <a:gd name="T44" fmla="*/ 19 w 19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9" h="31">
                      <a:moveTo>
                        <a:pt x="5" y="0"/>
                      </a:moveTo>
                      <a:lnTo>
                        <a:pt x="13" y="0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11" y="24"/>
                      </a:lnTo>
                      <a:lnTo>
                        <a:pt x="11" y="19"/>
                      </a:lnTo>
                      <a:lnTo>
                        <a:pt x="9" y="5"/>
                      </a:lnTo>
                      <a:lnTo>
                        <a:pt x="7" y="19"/>
                      </a:lnTo>
                      <a:lnTo>
                        <a:pt x="11" y="19"/>
                      </a:lnTo>
                      <a:lnTo>
                        <a:pt x="11" y="24"/>
                      </a:lnTo>
                      <a:lnTo>
                        <a:pt x="7" y="24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1458" name="Rectangle 340"/>
            <p:cNvSpPr>
              <a:spLocks noChangeArrowheads="1"/>
            </p:cNvSpPr>
            <p:nvPr/>
          </p:nvSpPr>
          <p:spPr bwMode="auto">
            <a:xfrm>
              <a:off x="669" y="1293"/>
              <a:ext cx="1974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/>
                <a:t>Bad Presentation</a:t>
              </a:r>
            </a:p>
          </p:txBody>
        </p:sp>
        <p:pic>
          <p:nvPicPr>
            <p:cNvPr id="101459" name="Picture 341" descr="j029518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" y="2160"/>
              <a:ext cx="2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460" name="Picture 342" descr="j029518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2496"/>
              <a:ext cx="381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461" name="Picture 343" descr="j029518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" y="3694"/>
              <a:ext cx="621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1462" name="Group 344"/>
            <p:cNvGrpSpPr>
              <a:grpSpLocks/>
            </p:cNvGrpSpPr>
            <p:nvPr/>
          </p:nvGrpSpPr>
          <p:grpSpPr bwMode="auto">
            <a:xfrm>
              <a:off x="486" y="2784"/>
              <a:ext cx="1002" cy="528"/>
              <a:chOff x="486" y="3222"/>
              <a:chExt cx="994" cy="500"/>
            </a:xfrm>
          </p:grpSpPr>
          <p:sp>
            <p:nvSpPr>
              <p:cNvPr id="101570" name="Rectangle 345"/>
              <p:cNvSpPr>
                <a:spLocks noChangeArrowheads="1"/>
              </p:cNvSpPr>
              <p:nvPr/>
            </p:nvSpPr>
            <p:spPr bwMode="auto">
              <a:xfrm>
                <a:off x="486" y="3222"/>
                <a:ext cx="994" cy="500"/>
              </a:xfrm>
              <a:prstGeom prst="rect">
                <a:avLst/>
              </a:prstGeom>
              <a:solidFill>
                <a:srgbClr val="BFFFB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71" name="Rectangle 346"/>
              <p:cNvSpPr>
                <a:spLocks noChangeArrowheads="1"/>
              </p:cNvSpPr>
              <p:nvPr/>
            </p:nvSpPr>
            <p:spPr bwMode="auto">
              <a:xfrm>
                <a:off x="507" y="3247"/>
                <a:ext cx="951" cy="449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rgbClr val="DFFFB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72" name="Freeform 347"/>
              <p:cNvSpPr>
                <a:spLocks/>
              </p:cNvSpPr>
              <p:nvPr/>
            </p:nvSpPr>
            <p:spPr bwMode="auto">
              <a:xfrm>
                <a:off x="571" y="3284"/>
                <a:ext cx="827" cy="380"/>
              </a:xfrm>
              <a:custGeom>
                <a:avLst/>
                <a:gdLst>
                  <a:gd name="T0" fmla="*/ 0 w 827"/>
                  <a:gd name="T1" fmla="*/ 0 h 380"/>
                  <a:gd name="T2" fmla="*/ 826 w 827"/>
                  <a:gd name="T3" fmla="*/ 0 h 380"/>
                  <a:gd name="T4" fmla="*/ 826 w 827"/>
                  <a:gd name="T5" fmla="*/ 379 h 380"/>
                  <a:gd name="T6" fmla="*/ 0 w 827"/>
                  <a:gd name="T7" fmla="*/ 379 h 380"/>
                  <a:gd name="T8" fmla="*/ 0 w 827"/>
                  <a:gd name="T9" fmla="*/ 0 h 3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7"/>
                  <a:gd name="T16" fmla="*/ 0 h 380"/>
                  <a:gd name="T17" fmla="*/ 827 w 827"/>
                  <a:gd name="T18" fmla="*/ 380 h 3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7" h="380">
                    <a:moveTo>
                      <a:pt x="0" y="0"/>
                    </a:moveTo>
                    <a:lnTo>
                      <a:pt x="826" y="0"/>
                    </a:lnTo>
                    <a:lnTo>
                      <a:pt x="826" y="379"/>
                    </a:lnTo>
                    <a:lnTo>
                      <a:pt x="0" y="37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D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63" name="Group 348"/>
            <p:cNvGrpSpPr>
              <a:grpSpLocks/>
            </p:cNvGrpSpPr>
            <p:nvPr/>
          </p:nvGrpSpPr>
          <p:grpSpPr bwMode="auto">
            <a:xfrm>
              <a:off x="851" y="3151"/>
              <a:ext cx="235" cy="56"/>
              <a:chOff x="851" y="3589"/>
              <a:chExt cx="259" cy="56"/>
            </a:xfrm>
          </p:grpSpPr>
          <p:grpSp>
            <p:nvGrpSpPr>
              <p:cNvPr id="101562" name="Group 349"/>
              <p:cNvGrpSpPr>
                <a:grpSpLocks/>
              </p:cNvGrpSpPr>
              <p:nvPr/>
            </p:nvGrpSpPr>
            <p:grpSpPr bwMode="auto">
              <a:xfrm>
                <a:off x="851" y="3589"/>
                <a:ext cx="39" cy="54"/>
                <a:chOff x="851" y="3589"/>
                <a:chExt cx="39" cy="54"/>
              </a:xfrm>
            </p:grpSpPr>
            <p:sp>
              <p:nvSpPr>
                <p:cNvPr id="101567" name="Freeform 350"/>
                <p:cNvSpPr>
                  <a:spLocks/>
                </p:cNvSpPr>
                <p:nvPr/>
              </p:nvSpPr>
              <p:spPr bwMode="auto">
                <a:xfrm>
                  <a:off x="853" y="3606"/>
                  <a:ext cx="35" cy="34"/>
                </a:xfrm>
                <a:custGeom>
                  <a:avLst/>
                  <a:gdLst>
                    <a:gd name="T0" fmla="*/ 34 w 35"/>
                    <a:gd name="T1" fmla="*/ 33 h 34"/>
                    <a:gd name="T2" fmla="*/ 21 w 35"/>
                    <a:gd name="T3" fmla="*/ 26 h 34"/>
                    <a:gd name="T4" fmla="*/ 9 w 35"/>
                    <a:gd name="T5" fmla="*/ 15 h 34"/>
                    <a:gd name="T6" fmla="*/ 0 w 35"/>
                    <a:gd name="T7" fmla="*/ 0 h 34"/>
                    <a:gd name="T8" fmla="*/ 8 w 35"/>
                    <a:gd name="T9" fmla="*/ 2 h 34"/>
                    <a:gd name="T10" fmla="*/ 19 w 35"/>
                    <a:gd name="T11" fmla="*/ 8 h 34"/>
                    <a:gd name="T12" fmla="*/ 27 w 35"/>
                    <a:gd name="T13" fmla="*/ 19 h 34"/>
                    <a:gd name="T14" fmla="*/ 34 w 35"/>
                    <a:gd name="T15" fmla="*/ 33 h 3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5"/>
                    <a:gd name="T25" fmla="*/ 0 h 34"/>
                    <a:gd name="T26" fmla="*/ 35 w 35"/>
                    <a:gd name="T27" fmla="*/ 34 h 3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5" h="34">
                      <a:moveTo>
                        <a:pt x="34" y="33"/>
                      </a:moveTo>
                      <a:lnTo>
                        <a:pt x="21" y="26"/>
                      </a:lnTo>
                      <a:lnTo>
                        <a:pt x="9" y="15"/>
                      </a:lnTo>
                      <a:lnTo>
                        <a:pt x="0" y="0"/>
                      </a:lnTo>
                      <a:lnTo>
                        <a:pt x="8" y="2"/>
                      </a:lnTo>
                      <a:lnTo>
                        <a:pt x="19" y="8"/>
                      </a:lnTo>
                      <a:lnTo>
                        <a:pt x="27" y="19"/>
                      </a:lnTo>
                      <a:lnTo>
                        <a:pt x="34" y="3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68" name="Freeform 351"/>
                <p:cNvSpPr>
                  <a:spLocks/>
                </p:cNvSpPr>
                <p:nvPr/>
              </p:nvSpPr>
              <p:spPr bwMode="auto">
                <a:xfrm>
                  <a:off x="865" y="3589"/>
                  <a:ext cx="25" cy="45"/>
                </a:xfrm>
                <a:custGeom>
                  <a:avLst/>
                  <a:gdLst>
                    <a:gd name="T0" fmla="*/ 24 w 25"/>
                    <a:gd name="T1" fmla="*/ 44 h 45"/>
                    <a:gd name="T2" fmla="*/ 14 w 25"/>
                    <a:gd name="T3" fmla="*/ 32 h 45"/>
                    <a:gd name="T4" fmla="*/ 7 w 25"/>
                    <a:gd name="T5" fmla="*/ 21 h 45"/>
                    <a:gd name="T6" fmla="*/ 4 w 25"/>
                    <a:gd name="T7" fmla="*/ 12 h 45"/>
                    <a:gd name="T8" fmla="*/ 0 w 25"/>
                    <a:gd name="T9" fmla="*/ 0 h 45"/>
                    <a:gd name="T10" fmla="*/ 8 w 25"/>
                    <a:gd name="T11" fmla="*/ 6 h 45"/>
                    <a:gd name="T12" fmla="*/ 14 w 25"/>
                    <a:gd name="T13" fmla="*/ 12 h 45"/>
                    <a:gd name="T14" fmla="*/ 20 w 25"/>
                    <a:gd name="T15" fmla="*/ 22 h 45"/>
                    <a:gd name="T16" fmla="*/ 23 w 25"/>
                    <a:gd name="T17" fmla="*/ 33 h 45"/>
                    <a:gd name="T18" fmla="*/ 24 w 25"/>
                    <a:gd name="T19" fmla="*/ 44 h 4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5"/>
                    <a:gd name="T31" fmla="*/ 0 h 45"/>
                    <a:gd name="T32" fmla="*/ 25 w 25"/>
                    <a:gd name="T33" fmla="*/ 45 h 4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5" h="45">
                      <a:moveTo>
                        <a:pt x="24" y="44"/>
                      </a:moveTo>
                      <a:lnTo>
                        <a:pt x="14" y="32"/>
                      </a:lnTo>
                      <a:lnTo>
                        <a:pt x="7" y="21"/>
                      </a:lnTo>
                      <a:lnTo>
                        <a:pt x="4" y="12"/>
                      </a:lnTo>
                      <a:lnTo>
                        <a:pt x="0" y="0"/>
                      </a:lnTo>
                      <a:lnTo>
                        <a:pt x="8" y="6"/>
                      </a:lnTo>
                      <a:lnTo>
                        <a:pt x="14" y="12"/>
                      </a:lnTo>
                      <a:lnTo>
                        <a:pt x="20" y="22"/>
                      </a:lnTo>
                      <a:lnTo>
                        <a:pt x="23" y="33"/>
                      </a:lnTo>
                      <a:lnTo>
                        <a:pt x="24" y="4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69" name="Freeform 352"/>
                <p:cNvSpPr>
                  <a:spLocks/>
                </p:cNvSpPr>
                <p:nvPr/>
              </p:nvSpPr>
              <p:spPr bwMode="auto">
                <a:xfrm>
                  <a:off x="851" y="3629"/>
                  <a:ext cx="33" cy="14"/>
                </a:xfrm>
                <a:custGeom>
                  <a:avLst/>
                  <a:gdLst>
                    <a:gd name="T0" fmla="*/ 32 w 33"/>
                    <a:gd name="T1" fmla="*/ 13 h 14"/>
                    <a:gd name="T2" fmla="*/ 21 w 33"/>
                    <a:gd name="T3" fmla="*/ 11 h 14"/>
                    <a:gd name="T4" fmla="*/ 9 w 33"/>
                    <a:gd name="T5" fmla="*/ 6 h 14"/>
                    <a:gd name="T6" fmla="*/ 0 w 33"/>
                    <a:gd name="T7" fmla="*/ 0 h 14"/>
                    <a:gd name="T8" fmla="*/ 9 w 33"/>
                    <a:gd name="T9" fmla="*/ 1 h 14"/>
                    <a:gd name="T10" fmla="*/ 18 w 33"/>
                    <a:gd name="T11" fmla="*/ 3 h 14"/>
                    <a:gd name="T12" fmla="*/ 26 w 33"/>
                    <a:gd name="T13" fmla="*/ 7 h 14"/>
                    <a:gd name="T14" fmla="*/ 32 w 33"/>
                    <a:gd name="T15" fmla="*/ 13 h 1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3"/>
                    <a:gd name="T25" fmla="*/ 0 h 14"/>
                    <a:gd name="T26" fmla="*/ 33 w 33"/>
                    <a:gd name="T27" fmla="*/ 14 h 1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3" h="14">
                      <a:moveTo>
                        <a:pt x="32" y="13"/>
                      </a:moveTo>
                      <a:lnTo>
                        <a:pt x="21" y="11"/>
                      </a:lnTo>
                      <a:lnTo>
                        <a:pt x="9" y="6"/>
                      </a:lnTo>
                      <a:lnTo>
                        <a:pt x="0" y="0"/>
                      </a:lnTo>
                      <a:lnTo>
                        <a:pt x="9" y="1"/>
                      </a:lnTo>
                      <a:lnTo>
                        <a:pt x="18" y="3"/>
                      </a:lnTo>
                      <a:lnTo>
                        <a:pt x="26" y="7"/>
                      </a:lnTo>
                      <a:lnTo>
                        <a:pt x="32" y="13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63" name="Group 353"/>
              <p:cNvGrpSpPr>
                <a:grpSpLocks/>
              </p:cNvGrpSpPr>
              <p:nvPr/>
            </p:nvGrpSpPr>
            <p:grpSpPr bwMode="auto">
              <a:xfrm>
                <a:off x="1071" y="3590"/>
                <a:ext cx="39" cy="55"/>
                <a:chOff x="1071" y="3590"/>
                <a:chExt cx="39" cy="55"/>
              </a:xfrm>
            </p:grpSpPr>
            <p:sp>
              <p:nvSpPr>
                <p:cNvPr id="101564" name="Freeform 354"/>
                <p:cNvSpPr>
                  <a:spLocks/>
                </p:cNvSpPr>
                <p:nvPr/>
              </p:nvSpPr>
              <p:spPr bwMode="auto">
                <a:xfrm>
                  <a:off x="1073" y="3607"/>
                  <a:ext cx="35" cy="35"/>
                </a:xfrm>
                <a:custGeom>
                  <a:avLst/>
                  <a:gdLst>
                    <a:gd name="T0" fmla="*/ 0 w 35"/>
                    <a:gd name="T1" fmla="*/ 34 h 35"/>
                    <a:gd name="T2" fmla="*/ 12 w 35"/>
                    <a:gd name="T3" fmla="*/ 27 h 35"/>
                    <a:gd name="T4" fmla="*/ 25 w 35"/>
                    <a:gd name="T5" fmla="*/ 15 h 35"/>
                    <a:gd name="T6" fmla="*/ 34 w 35"/>
                    <a:gd name="T7" fmla="*/ 0 h 35"/>
                    <a:gd name="T8" fmla="*/ 26 w 35"/>
                    <a:gd name="T9" fmla="*/ 2 h 35"/>
                    <a:gd name="T10" fmla="*/ 15 w 35"/>
                    <a:gd name="T11" fmla="*/ 8 h 35"/>
                    <a:gd name="T12" fmla="*/ 6 w 35"/>
                    <a:gd name="T13" fmla="*/ 19 h 35"/>
                    <a:gd name="T14" fmla="*/ 0 w 35"/>
                    <a:gd name="T15" fmla="*/ 34 h 3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5"/>
                    <a:gd name="T25" fmla="*/ 0 h 35"/>
                    <a:gd name="T26" fmla="*/ 35 w 35"/>
                    <a:gd name="T27" fmla="*/ 35 h 3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5" h="35">
                      <a:moveTo>
                        <a:pt x="0" y="34"/>
                      </a:moveTo>
                      <a:lnTo>
                        <a:pt x="12" y="27"/>
                      </a:lnTo>
                      <a:lnTo>
                        <a:pt x="25" y="15"/>
                      </a:lnTo>
                      <a:lnTo>
                        <a:pt x="34" y="0"/>
                      </a:lnTo>
                      <a:lnTo>
                        <a:pt x="26" y="2"/>
                      </a:lnTo>
                      <a:lnTo>
                        <a:pt x="15" y="8"/>
                      </a:lnTo>
                      <a:lnTo>
                        <a:pt x="6" y="19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65" name="Freeform 355"/>
                <p:cNvSpPr>
                  <a:spLocks/>
                </p:cNvSpPr>
                <p:nvPr/>
              </p:nvSpPr>
              <p:spPr bwMode="auto">
                <a:xfrm>
                  <a:off x="1071" y="3590"/>
                  <a:ext cx="25" cy="46"/>
                </a:xfrm>
                <a:custGeom>
                  <a:avLst/>
                  <a:gdLst>
                    <a:gd name="T0" fmla="*/ 0 w 25"/>
                    <a:gd name="T1" fmla="*/ 45 h 46"/>
                    <a:gd name="T2" fmla="*/ 10 w 25"/>
                    <a:gd name="T3" fmla="*/ 32 h 46"/>
                    <a:gd name="T4" fmla="*/ 17 w 25"/>
                    <a:gd name="T5" fmla="*/ 21 h 46"/>
                    <a:gd name="T6" fmla="*/ 20 w 25"/>
                    <a:gd name="T7" fmla="*/ 12 h 46"/>
                    <a:gd name="T8" fmla="*/ 24 w 25"/>
                    <a:gd name="T9" fmla="*/ 0 h 46"/>
                    <a:gd name="T10" fmla="*/ 16 w 25"/>
                    <a:gd name="T11" fmla="*/ 6 h 46"/>
                    <a:gd name="T12" fmla="*/ 10 w 25"/>
                    <a:gd name="T13" fmla="*/ 12 h 46"/>
                    <a:gd name="T14" fmla="*/ 5 w 25"/>
                    <a:gd name="T15" fmla="*/ 22 h 46"/>
                    <a:gd name="T16" fmla="*/ 1 w 25"/>
                    <a:gd name="T17" fmla="*/ 33 h 46"/>
                    <a:gd name="T18" fmla="*/ 0 w 25"/>
                    <a:gd name="T19" fmla="*/ 45 h 4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5"/>
                    <a:gd name="T31" fmla="*/ 0 h 46"/>
                    <a:gd name="T32" fmla="*/ 25 w 25"/>
                    <a:gd name="T33" fmla="*/ 46 h 4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5" h="46">
                      <a:moveTo>
                        <a:pt x="0" y="45"/>
                      </a:moveTo>
                      <a:lnTo>
                        <a:pt x="10" y="32"/>
                      </a:lnTo>
                      <a:lnTo>
                        <a:pt x="17" y="21"/>
                      </a:lnTo>
                      <a:lnTo>
                        <a:pt x="20" y="12"/>
                      </a:lnTo>
                      <a:lnTo>
                        <a:pt x="24" y="0"/>
                      </a:lnTo>
                      <a:lnTo>
                        <a:pt x="16" y="6"/>
                      </a:lnTo>
                      <a:lnTo>
                        <a:pt x="10" y="12"/>
                      </a:lnTo>
                      <a:lnTo>
                        <a:pt x="5" y="22"/>
                      </a:lnTo>
                      <a:lnTo>
                        <a:pt x="1" y="33"/>
                      </a:lnTo>
                      <a:lnTo>
                        <a:pt x="0" y="45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66" name="Freeform 356"/>
                <p:cNvSpPr>
                  <a:spLocks/>
                </p:cNvSpPr>
                <p:nvPr/>
              </p:nvSpPr>
              <p:spPr bwMode="auto">
                <a:xfrm>
                  <a:off x="1076" y="3630"/>
                  <a:ext cx="34" cy="15"/>
                </a:xfrm>
                <a:custGeom>
                  <a:avLst/>
                  <a:gdLst>
                    <a:gd name="T0" fmla="*/ 0 w 34"/>
                    <a:gd name="T1" fmla="*/ 14 h 15"/>
                    <a:gd name="T2" fmla="*/ 12 w 34"/>
                    <a:gd name="T3" fmla="*/ 11 h 15"/>
                    <a:gd name="T4" fmla="*/ 24 w 34"/>
                    <a:gd name="T5" fmla="*/ 6 h 15"/>
                    <a:gd name="T6" fmla="*/ 33 w 34"/>
                    <a:gd name="T7" fmla="*/ 0 h 15"/>
                    <a:gd name="T8" fmla="*/ 24 w 34"/>
                    <a:gd name="T9" fmla="*/ 1 h 15"/>
                    <a:gd name="T10" fmla="*/ 14 w 34"/>
                    <a:gd name="T11" fmla="*/ 3 h 15"/>
                    <a:gd name="T12" fmla="*/ 6 w 34"/>
                    <a:gd name="T13" fmla="*/ 7 h 15"/>
                    <a:gd name="T14" fmla="*/ 0 w 34"/>
                    <a:gd name="T15" fmla="*/ 14 h 1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34"/>
                    <a:gd name="T25" fmla="*/ 0 h 15"/>
                    <a:gd name="T26" fmla="*/ 34 w 34"/>
                    <a:gd name="T27" fmla="*/ 15 h 1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34" h="15">
                      <a:moveTo>
                        <a:pt x="0" y="14"/>
                      </a:moveTo>
                      <a:lnTo>
                        <a:pt x="12" y="11"/>
                      </a:lnTo>
                      <a:lnTo>
                        <a:pt x="24" y="6"/>
                      </a:lnTo>
                      <a:lnTo>
                        <a:pt x="33" y="0"/>
                      </a:lnTo>
                      <a:lnTo>
                        <a:pt x="24" y="1"/>
                      </a:lnTo>
                      <a:lnTo>
                        <a:pt x="14" y="3"/>
                      </a:lnTo>
                      <a:lnTo>
                        <a:pt x="6" y="7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3F5F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64" name="Group 357"/>
            <p:cNvGrpSpPr>
              <a:grpSpLocks/>
            </p:cNvGrpSpPr>
            <p:nvPr/>
          </p:nvGrpSpPr>
          <p:grpSpPr bwMode="auto">
            <a:xfrm>
              <a:off x="775" y="2916"/>
              <a:ext cx="381" cy="354"/>
              <a:chOff x="775" y="3354"/>
              <a:chExt cx="420" cy="350"/>
            </a:xfrm>
          </p:grpSpPr>
          <p:grpSp>
            <p:nvGrpSpPr>
              <p:cNvPr id="101541" name="Group 358"/>
              <p:cNvGrpSpPr>
                <a:grpSpLocks/>
              </p:cNvGrpSpPr>
              <p:nvPr/>
            </p:nvGrpSpPr>
            <p:grpSpPr bwMode="auto">
              <a:xfrm>
                <a:off x="867" y="3354"/>
                <a:ext cx="232" cy="329"/>
                <a:chOff x="867" y="3354"/>
                <a:chExt cx="232" cy="329"/>
              </a:xfrm>
            </p:grpSpPr>
            <p:grpSp>
              <p:nvGrpSpPr>
                <p:cNvPr id="101543" name="Group 359"/>
                <p:cNvGrpSpPr>
                  <a:grpSpLocks/>
                </p:cNvGrpSpPr>
                <p:nvPr/>
              </p:nvGrpSpPr>
              <p:grpSpPr bwMode="auto">
                <a:xfrm>
                  <a:off x="867" y="3354"/>
                  <a:ext cx="232" cy="329"/>
                  <a:chOff x="867" y="3354"/>
                  <a:chExt cx="232" cy="329"/>
                </a:xfrm>
              </p:grpSpPr>
              <p:grpSp>
                <p:nvGrpSpPr>
                  <p:cNvPr id="101558" name="Group 360"/>
                  <p:cNvGrpSpPr>
                    <a:grpSpLocks/>
                  </p:cNvGrpSpPr>
                  <p:nvPr/>
                </p:nvGrpSpPr>
                <p:grpSpPr bwMode="auto">
                  <a:xfrm>
                    <a:off x="867" y="3354"/>
                    <a:ext cx="232" cy="68"/>
                    <a:chOff x="867" y="3354"/>
                    <a:chExt cx="232" cy="68"/>
                  </a:xfrm>
                </p:grpSpPr>
                <p:sp>
                  <p:nvSpPr>
                    <p:cNvPr id="101560" name="Freeform 361"/>
                    <p:cNvSpPr>
                      <a:spLocks/>
                    </p:cNvSpPr>
                    <p:nvPr/>
                  </p:nvSpPr>
                  <p:spPr bwMode="auto">
                    <a:xfrm>
                      <a:off x="867" y="3354"/>
                      <a:ext cx="114" cy="68"/>
                    </a:xfrm>
                    <a:custGeom>
                      <a:avLst/>
                      <a:gdLst>
                        <a:gd name="T0" fmla="*/ 0 w 114"/>
                        <a:gd name="T1" fmla="*/ 0 h 68"/>
                        <a:gd name="T2" fmla="*/ 113 w 114"/>
                        <a:gd name="T3" fmla="*/ 0 h 68"/>
                        <a:gd name="T4" fmla="*/ 113 w 114"/>
                        <a:gd name="T5" fmla="*/ 67 h 68"/>
                        <a:gd name="T6" fmla="*/ 32 w 114"/>
                        <a:gd name="T7" fmla="*/ 67 h 68"/>
                        <a:gd name="T8" fmla="*/ 32 w 114"/>
                        <a:gd name="T9" fmla="*/ 32 h 68"/>
                        <a:gd name="T10" fmla="*/ 31 w 114"/>
                        <a:gd name="T11" fmla="*/ 27 h 68"/>
                        <a:gd name="T12" fmla="*/ 28 w 114"/>
                        <a:gd name="T13" fmla="*/ 24 h 68"/>
                        <a:gd name="T14" fmla="*/ 23 w 114"/>
                        <a:gd name="T15" fmla="*/ 22 h 68"/>
                        <a:gd name="T16" fmla="*/ 0 w 114"/>
                        <a:gd name="T17" fmla="*/ 22 h 68"/>
                        <a:gd name="T18" fmla="*/ 0 w 114"/>
                        <a:gd name="T19" fmla="*/ 0 h 68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114"/>
                        <a:gd name="T31" fmla="*/ 0 h 68"/>
                        <a:gd name="T32" fmla="*/ 114 w 114"/>
                        <a:gd name="T33" fmla="*/ 68 h 68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114" h="68">
                          <a:moveTo>
                            <a:pt x="0" y="0"/>
                          </a:moveTo>
                          <a:lnTo>
                            <a:pt x="113" y="0"/>
                          </a:lnTo>
                          <a:lnTo>
                            <a:pt x="113" y="67"/>
                          </a:lnTo>
                          <a:lnTo>
                            <a:pt x="32" y="67"/>
                          </a:lnTo>
                          <a:lnTo>
                            <a:pt x="32" y="32"/>
                          </a:lnTo>
                          <a:lnTo>
                            <a:pt x="31" y="27"/>
                          </a:lnTo>
                          <a:lnTo>
                            <a:pt x="28" y="24"/>
                          </a:lnTo>
                          <a:lnTo>
                            <a:pt x="23" y="22"/>
                          </a:lnTo>
                          <a:lnTo>
                            <a:pt x="0" y="2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61" name="Freeform 362"/>
                    <p:cNvSpPr>
                      <a:spLocks/>
                    </p:cNvSpPr>
                    <p:nvPr/>
                  </p:nvSpPr>
                  <p:spPr bwMode="auto">
                    <a:xfrm>
                      <a:off x="985" y="3354"/>
                      <a:ext cx="114" cy="68"/>
                    </a:xfrm>
                    <a:custGeom>
                      <a:avLst/>
                      <a:gdLst>
                        <a:gd name="T0" fmla="*/ 113 w 114"/>
                        <a:gd name="T1" fmla="*/ 0 h 68"/>
                        <a:gd name="T2" fmla="*/ 0 w 114"/>
                        <a:gd name="T3" fmla="*/ 0 h 68"/>
                        <a:gd name="T4" fmla="*/ 0 w 114"/>
                        <a:gd name="T5" fmla="*/ 67 h 68"/>
                        <a:gd name="T6" fmla="*/ 81 w 114"/>
                        <a:gd name="T7" fmla="*/ 67 h 68"/>
                        <a:gd name="T8" fmla="*/ 81 w 114"/>
                        <a:gd name="T9" fmla="*/ 32 h 68"/>
                        <a:gd name="T10" fmla="*/ 82 w 114"/>
                        <a:gd name="T11" fmla="*/ 27 h 68"/>
                        <a:gd name="T12" fmla="*/ 85 w 114"/>
                        <a:gd name="T13" fmla="*/ 24 h 68"/>
                        <a:gd name="T14" fmla="*/ 90 w 114"/>
                        <a:gd name="T15" fmla="*/ 22 h 68"/>
                        <a:gd name="T16" fmla="*/ 113 w 114"/>
                        <a:gd name="T17" fmla="*/ 22 h 68"/>
                        <a:gd name="T18" fmla="*/ 113 w 114"/>
                        <a:gd name="T19" fmla="*/ 0 h 68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114"/>
                        <a:gd name="T31" fmla="*/ 0 h 68"/>
                        <a:gd name="T32" fmla="*/ 114 w 114"/>
                        <a:gd name="T33" fmla="*/ 68 h 68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114" h="68">
                          <a:moveTo>
                            <a:pt x="113" y="0"/>
                          </a:moveTo>
                          <a:lnTo>
                            <a:pt x="0" y="0"/>
                          </a:lnTo>
                          <a:lnTo>
                            <a:pt x="0" y="67"/>
                          </a:lnTo>
                          <a:lnTo>
                            <a:pt x="81" y="67"/>
                          </a:lnTo>
                          <a:lnTo>
                            <a:pt x="81" y="32"/>
                          </a:lnTo>
                          <a:lnTo>
                            <a:pt x="82" y="27"/>
                          </a:lnTo>
                          <a:lnTo>
                            <a:pt x="85" y="24"/>
                          </a:lnTo>
                          <a:lnTo>
                            <a:pt x="90" y="22"/>
                          </a:lnTo>
                          <a:lnTo>
                            <a:pt x="113" y="22"/>
                          </a:lnTo>
                          <a:lnTo>
                            <a:pt x="113" y="0"/>
                          </a:lnTo>
                        </a:path>
                      </a:pathLst>
                    </a:custGeom>
                    <a:solidFill>
                      <a:srgbClr val="008000"/>
                    </a:solidFill>
                    <a:ln w="12700" cap="rnd">
                      <a:solidFill>
                        <a:srgbClr val="3F5F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559" name="Oval 363"/>
                  <p:cNvSpPr>
                    <a:spLocks noChangeArrowheads="1"/>
                  </p:cNvSpPr>
                  <p:nvPr/>
                </p:nvSpPr>
                <p:spPr bwMode="auto">
                  <a:xfrm>
                    <a:off x="875" y="3356"/>
                    <a:ext cx="211" cy="327"/>
                  </a:xfrm>
                  <a:prstGeom prst="ellipse">
                    <a:avLst/>
                  </a:prstGeom>
                  <a:solidFill>
                    <a:srgbClr val="3F5F00"/>
                  </a:solidFill>
                  <a:ln w="12700">
                    <a:solidFill>
                      <a:srgbClr val="DFFFB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1544" name="Group 364"/>
                <p:cNvGrpSpPr>
                  <a:grpSpLocks/>
                </p:cNvGrpSpPr>
                <p:nvPr/>
              </p:nvGrpSpPr>
              <p:grpSpPr bwMode="auto">
                <a:xfrm>
                  <a:off x="877" y="3366"/>
                  <a:ext cx="201" cy="288"/>
                  <a:chOff x="877" y="3366"/>
                  <a:chExt cx="201" cy="288"/>
                </a:xfrm>
              </p:grpSpPr>
              <p:sp>
                <p:nvSpPr>
                  <p:cNvPr id="101545" name="Freeform 365"/>
                  <p:cNvSpPr>
                    <a:spLocks/>
                  </p:cNvSpPr>
                  <p:nvPr/>
                </p:nvSpPr>
                <p:spPr bwMode="auto">
                  <a:xfrm>
                    <a:off x="1014" y="3539"/>
                    <a:ext cx="64" cy="115"/>
                  </a:xfrm>
                  <a:custGeom>
                    <a:avLst/>
                    <a:gdLst>
                      <a:gd name="T0" fmla="*/ 0 w 64"/>
                      <a:gd name="T1" fmla="*/ 0 h 115"/>
                      <a:gd name="T2" fmla="*/ 13 w 64"/>
                      <a:gd name="T3" fmla="*/ 7 h 115"/>
                      <a:gd name="T4" fmla="*/ 14 w 64"/>
                      <a:gd name="T5" fmla="*/ 22 h 115"/>
                      <a:gd name="T6" fmla="*/ 31 w 64"/>
                      <a:gd name="T7" fmla="*/ 31 h 115"/>
                      <a:gd name="T8" fmla="*/ 51 w 64"/>
                      <a:gd name="T9" fmla="*/ 36 h 115"/>
                      <a:gd name="T10" fmla="*/ 63 w 64"/>
                      <a:gd name="T11" fmla="*/ 43 h 115"/>
                      <a:gd name="T12" fmla="*/ 61 w 64"/>
                      <a:gd name="T13" fmla="*/ 50 h 115"/>
                      <a:gd name="T14" fmla="*/ 59 w 64"/>
                      <a:gd name="T15" fmla="*/ 59 h 115"/>
                      <a:gd name="T16" fmla="*/ 54 w 64"/>
                      <a:gd name="T17" fmla="*/ 69 h 115"/>
                      <a:gd name="T18" fmla="*/ 51 w 64"/>
                      <a:gd name="T19" fmla="*/ 78 h 115"/>
                      <a:gd name="T20" fmla="*/ 47 w 64"/>
                      <a:gd name="T21" fmla="*/ 85 h 115"/>
                      <a:gd name="T22" fmla="*/ 43 w 64"/>
                      <a:gd name="T23" fmla="*/ 94 h 115"/>
                      <a:gd name="T24" fmla="*/ 35 w 64"/>
                      <a:gd name="T25" fmla="*/ 105 h 115"/>
                      <a:gd name="T26" fmla="*/ 29 w 64"/>
                      <a:gd name="T27" fmla="*/ 114 h 115"/>
                      <a:gd name="T28" fmla="*/ 9 w 64"/>
                      <a:gd name="T29" fmla="*/ 32 h 115"/>
                      <a:gd name="T30" fmla="*/ 1 w 64"/>
                      <a:gd name="T31" fmla="*/ 21 h 115"/>
                      <a:gd name="T32" fmla="*/ 0 w 64"/>
                      <a:gd name="T33" fmla="*/ 0 h 11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64"/>
                      <a:gd name="T52" fmla="*/ 0 h 115"/>
                      <a:gd name="T53" fmla="*/ 64 w 64"/>
                      <a:gd name="T54" fmla="*/ 115 h 115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64" h="115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14" y="22"/>
                        </a:lnTo>
                        <a:lnTo>
                          <a:pt x="31" y="31"/>
                        </a:lnTo>
                        <a:lnTo>
                          <a:pt x="51" y="36"/>
                        </a:lnTo>
                        <a:lnTo>
                          <a:pt x="63" y="43"/>
                        </a:lnTo>
                        <a:lnTo>
                          <a:pt x="61" y="50"/>
                        </a:lnTo>
                        <a:lnTo>
                          <a:pt x="59" y="59"/>
                        </a:lnTo>
                        <a:lnTo>
                          <a:pt x="54" y="69"/>
                        </a:lnTo>
                        <a:lnTo>
                          <a:pt x="51" y="78"/>
                        </a:lnTo>
                        <a:lnTo>
                          <a:pt x="47" y="85"/>
                        </a:lnTo>
                        <a:lnTo>
                          <a:pt x="43" y="94"/>
                        </a:lnTo>
                        <a:lnTo>
                          <a:pt x="35" y="105"/>
                        </a:lnTo>
                        <a:lnTo>
                          <a:pt x="29" y="114"/>
                        </a:lnTo>
                        <a:lnTo>
                          <a:pt x="9" y="32"/>
                        </a:lnTo>
                        <a:lnTo>
                          <a:pt x="1" y="2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546" name="Freeform 366"/>
                  <p:cNvSpPr>
                    <a:spLocks/>
                  </p:cNvSpPr>
                  <p:nvPr/>
                </p:nvSpPr>
                <p:spPr bwMode="auto">
                  <a:xfrm>
                    <a:off x="948" y="3524"/>
                    <a:ext cx="92" cy="130"/>
                  </a:xfrm>
                  <a:custGeom>
                    <a:avLst/>
                    <a:gdLst>
                      <a:gd name="T0" fmla="*/ 91 w 92"/>
                      <a:gd name="T1" fmla="*/ 129 h 130"/>
                      <a:gd name="T2" fmla="*/ 51 w 92"/>
                      <a:gd name="T3" fmla="*/ 129 h 130"/>
                      <a:gd name="T4" fmla="*/ 33 w 92"/>
                      <a:gd name="T5" fmla="*/ 129 h 130"/>
                      <a:gd name="T6" fmla="*/ 33 w 92"/>
                      <a:gd name="T7" fmla="*/ 105 h 130"/>
                      <a:gd name="T8" fmla="*/ 26 w 92"/>
                      <a:gd name="T9" fmla="*/ 73 h 130"/>
                      <a:gd name="T10" fmla="*/ 17 w 92"/>
                      <a:gd name="T11" fmla="*/ 42 h 130"/>
                      <a:gd name="T12" fmla="*/ 17 w 92"/>
                      <a:gd name="T13" fmla="*/ 24 h 130"/>
                      <a:gd name="T14" fmla="*/ 6 w 92"/>
                      <a:gd name="T15" fmla="*/ 14 h 130"/>
                      <a:gd name="T16" fmla="*/ 0 w 92"/>
                      <a:gd name="T17" fmla="*/ 0 h 130"/>
                      <a:gd name="T18" fmla="*/ 11 w 92"/>
                      <a:gd name="T19" fmla="*/ 8 h 130"/>
                      <a:gd name="T20" fmla="*/ 23 w 92"/>
                      <a:gd name="T21" fmla="*/ 15 h 130"/>
                      <a:gd name="T22" fmla="*/ 36 w 92"/>
                      <a:gd name="T23" fmla="*/ 18 h 130"/>
                      <a:gd name="T24" fmla="*/ 42 w 92"/>
                      <a:gd name="T25" fmla="*/ 21 h 130"/>
                      <a:gd name="T26" fmla="*/ 48 w 92"/>
                      <a:gd name="T27" fmla="*/ 21 h 130"/>
                      <a:gd name="T28" fmla="*/ 56 w 92"/>
                      <a:gd name="T29" fmla="*/ 18 h 130"/>
                      <a:gd name="T30" fmla="*/ 62 w 92"/>
                      <a:gd name="T31" fmla="*/ 15 h 130"/>
                      <a:gd name="T32" fmla="*/ 62 w 92"/>
                      <a:gd name="T33" fmla="*/ 35 h 130"/>
                      <a:gd name="T34" fmla="*/ 71 w 92"/>
                      <a:gd name="T35" fmla="*/ 47 h 130"/>
                      <a:gd name="T36" fmla="*/ 83 w 92"/>
                      <a:gd name="T37" fmla="*/ 96 h 130"/>
                      <a:gd name="T38" fmla="*/ 91 w 92"/>
                      <a:gd name="T39" fmla="*/ 129 h 130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92"/>
                      <a:gd name="T61" fmla="*/ 0 h 130"/>
                      <a:gd name="T62" fmla="*/ 92 w 92"/>
                      <a:gd name="T63" fmla="*/ 130 h 130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92" h="130">
                        <a:moveTo>
                          <a:pt x="91" y="129"/>
                        </a:moveTo>
                        <a:lnTo>
                          <a:pt x="51" y="129"/>
                        </a:lnTo>
                        <a:lnTo>
                          <a:pt x="33" y="129"/>
                        </a:lnTo>
                        <a:lnTo>
                          <a:pt x="33" y="105"/>
                        </a:lnTo>
                        <a:lnTo>
                          <a:pt x="26" y="73"/>
                        </a:lnTo>
                        <a:lnTo>
                          <a:pt x="17" y="42"/>
                        </a:lnTo>
                        <a:lnTo>
                          <a:pt x="17" y="24"/>
                        </a:lnTo>
                        <a:lnTo>
                          <a:pt x="6" y="14"/>
                        </a:lnTo>
                        <a:lnTo>
                          <a:pt x="0" y="0"/>
                        </a:lnTo>
                        <a:lnTo>
                          <a:pt x="11" y="8"/>
                        </a:lnTo>
                        <a:lnTo>
                          <a:pt x="23" y="15"/>
                        </a:lnTo>
                        <a:lnTo>
                          <a:pt x="36" y="18"/>
                        </a:lnTo>
                        <a:lnTo>
                          <a:pt x="42" y="21"/>
                        </a:lnTo>
                        <a:lnTo>
                          <a:pt x="48" y="21"/>
                        </a:lnTo>
                        <a:lnTo>
                          <a:pt x="56" y="18"/>
                        </a:lnTo>
                        <a:lnTo>
                          <a:pt x="62" y="15"/>
                        </a:lnTo>
                        <a:lnTo>
                          <a:pt x="62" y="35"/>
                        </a:lnTo>
                        <a:lnTo>
                          <a:pt x="71" y="47"/>
                        </a:lnTo>
                        <a:lnTo>
                          <a:pt x="83" y="96"/>
                        </a:lnTo>
                        <a:lnTo>
                          <a:pt x="91" y="129"/>
                        </a:lnTo>
                      </a:path>
                    </a:pathLst>
                  </a:custGeom>
                  <a:solidFill>
                    <a:srgbClr val="D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547" name="Freeform 367"/>
                  <p:cNvSpPr>
                    <a:spLocks/>
                  </p:cNvSpPr>
                  <p:nvPr/>
                </p:nvSpPr>
                <p:spPr bwMode="auto">
                  <a:xfrm>
                    <a:off x="933" y="3377"/>
                    <a:ext cx="98" cy="162"/>
                  </a:xfrm>
                  <a:custGeom>
                    <a:avLst/>
                    <a:gdLst>
                      <a:gd name="T0" fmla="*/ 11 w 98"/>
                      <a:gd name="T1" fmla="*/ 126 h 162"/>
                      <a:gd name="T2" fmla="*/ 9 w 98"/>
                      <a:gd name="T3" fmla="*/ 108 h 162"/>
                      <a:gd name="T4" fmla="*/ 3 w 98"/>
                      <a:gd name="T5" fmla="*/ 87 h 162"/>
                      <a:gd name="T6" fmla="*/ 0 w 98"/>
                      <a:gd name="T7" fmla="*/ 54 h 162"/>
                      <a:gd name="T8" fmla="*/ 13 w 98"/>
                      <a:gd name="T9" fmla="*/ 21 h 162"/>
                      <a:gd name="T10" fmla="*/ 29 w 98"/>
                      <a:gd name="T11" fmla="*/ 7 h 162"/>
                      <a:gd name="T12" fmla="*/ 49 w 98"/>
                      <a:gd name="T13" fmla="*/ 1 h 162"/>
                      <a:gd name="T14" fmla="*/ 67 w 98"/>
                      <a:gd name="T15" fmla="*/ 0 h 162"/>
                      <a:gd name="T16" fmla="*/ 82 w 98"/>
                      <a:gd name="T17" fmla="*/ 10 h 162"/>
                      <a:gd name="T18" fmla="*/ 93 w 98"/>
                      <a:gd name="T19" fmla="*/ 36 h 162"/>
                      <a:gd name="T20" fmla="*/ 97 w 98"/>
                      <a:gd name="T21" fmla="*/ 57 h 162"/>
                      <a:gd name="T22" fmla="*/ 96 w 98"/>
                      <a:gd name="T23" fmla="*/ 86 h 162"/>
                      <a:gd name="T24" fmla="*/ 94 w 98"/>
                      <a:gd name="T25" fmla="*/ 108 h 162"/>
                      <a:gd name="T26" fmla="*/ 93 w 98"/>
                      <a:gd name="T27" fmla="*/ 117 h 162"/>
                      <a:gd name="T28" fmla="*/ 91 w 98"/>
                      <a:gd name="T29" fmla="*/ 126 h 162"/>
                      <a:gd name="T30" fmla="*/ 86 w 98"/>
                      <a:gd name="T31" fmla="*/ 134 h 162"/>
                      <a:gd name="T32" fmla="*/ 80 w 98"/>
                      <a:gd name="T33" fmla="*/ 138 h 162"/>
                      <a:gd name="T34" fmla="*/ 75 w 98"/>
                      <a:gd name="T35" fmla="*/ 141 h 162"/>
                      <a:gd name="T36" fmla="*/ 76 w 98"/>
                      <a:gd name="T37" fmla="*/ 155 h 162"/>
                      <a:gd name="T38" fmla="*/ 70 w 98"/>
                      <a:gd name="T39" fmla="*/ 158 h 162"/>
                      <a:gd name="T40" fmla="*/ 63 w 98"/>
                      <a:gd name="T41" fmla="*/ 161 h 162"/>
                      <a:gd name="T42" fmla="*/ 50 w 98"/>
                      <a:gd name="T43" fmla="*/ 160 h 162"/>
                      <a:gd name="T44" fmla="*/ 40 w 98"/>
                      <a:gd name="T45" fmla="*/ 155 h 162"/>
                      <a:gd name="T46" fmla="*/ 24 w 98"/>
                      <a:gd name="T47" fmla="*/ 147 h 162"/>
                      <a:gd name="T48" fmla="*/ 14 w 98"/>
                      <a:gd name="T49" fmla="*/ 140 h 162"/>
                      <a:gd name="T50" fmla="*/ 11 w 98"/>
                      <a:gd name="T51" fmla="*/ 126 h 162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98"/>
                      <a:gd name="T79" fmla="*/ 0 h 162"/>
                      <a:gd name="T80" fmla="*/ 98 w 98"/>
                      <a:gd name="T81" fmla="*/ 162 h 162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98" h="162">
                        <a:moveTo>
                          <a:pt x="11" y="126"/>
                        </a:moveTo>
                        <a:lnTo>
                          <a:pt x="9" y="108"/>
                        </a:lnTo>
                        <a:lnTo>
                          <a:pt x="3" y="87"/>
                        </a:lnTo>
                        <a:lnTo>
                          <a:pt x="0" y="54"/>
                        </a:lnTo>
                        <a:lnTo>
                          <a:pt x="13" y="21"/>
                        </a:lnTo>
                        <a:lnTo>
                          <a:pt x="29" y="7"/>
                        </a:lnTo>
                        <a:lnTo>
                          <a:pt x="49" y="1"/>
                        </a:lnTo>
                        <a:lnTo>
                          <a:pt x="67" y="0"/>
                        </a:lnTo>
                        <a:lnTo>
                          <a:pt x="82" y="10"/>
                        </a:lnTo>
                        <a:lnTo>
                          <a:pt x="93" y="36"/>
                        </a:lnTo>
                        <a:lnTo>
                          <a:pt x="97" y="57"/>
                        </a:lnTo>
                        <a:lnTo>
                          <a:pt x="96" y="86"/>
                        </a:lnTo>
                        <a:lnTo>
                          <a:pt x="94" y="108"/>
                        </a:lnTo>
                        <a:lnTo>
                          <a:pt x="93" y="117"/>
                        </a:lnTo>
                        <a:lnTo>
                          <a:pt x="91" y="126"/>
                        </a:lnTo>
                        <a:lnTo>
                          <a:pt x="86" y="134"/>
                        </a:lnTo>
                        <a:lnTo>
                          <a:pt x="80" y="138"/>
                        </a:lnTo>
                        <a:lnTo>
                          <a:pt x="75" y="141"/>
                        </a:lnTo>
                        <a:lnTo>
                          <a:pt x="76" y="155"/>
                        </a:lnTo>
                        <a:lnTo>
                          <a:pt x="70" y="158"/>
                        </a:lnTo>
                        <a:lnTo>
                          <a:pt x="63" y="161"/>
                        </a:lnTo>
                        <a:lnTo>
                          <a:pt x="50" y="160"/>
                        </a:lnTo>
                        <a:lnTo>
                          <a:pt x="40" y="155"/>
                        </a:lnTo>
                        <a:lnTo>
                          <a:pt x="24" y="147"/>
                        </a:lnTo>
                        <a:lnTo>
                          <a:pt x="14" y="140"/>
                        </a:lnTo>
                        <a:lnTo>
                          <a:pt x="11" y="126"/>
                        </a:lnTo>
                      </a:path>
                    </a:pathLst>
                  </a:custGeom>
                  <a:solidFill>
                    <a:srgbClr val="BFFFB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548" name="Freeform 368"/>
                  <p:cNvSpPr>
                    <a:spLocks/>
                  </p:cNvSpPr>
                  <p:nvPr/>
                </p:nvSpPr>
                <p:spPr bwMode="auto">
                  <a:xfrm>
                    <a:off x="933" y="3446"/>
                    <a:ext cx="71" cy="109"/>
                  </a:xfrm>
                  <a:custGeom>
                    <a:avLst/>
                    <a:gdLst>
                      <a:gd name="T0" fmla="*/ 22 w 71"/>
                      <a:gd name="T1" fmla="*/ 0 h 109"/>
                      <a:gd name="T2" fmla="*/ 26 w 71"/>
                      <a:gd name="T3" fmla="*/ 21 h 109"/>
                      <a:gd name="T4" fmla="*/ 29 w 71"/>
                      <a:gd name="T5" fmla="*/ 36 h 109"/>
                      <a:gd name="T6" fmla="*/ 32 w 71"/>
                      <a:gd name="T7" fmla="*/ 49 h 109"/>
                      <a:gd name="T8" fmla="*/ 39 w 71"/>
                      <a:gd name="T9" fmla="*/ 62 h 109"/>
                      <a:gd name="T10" fmla="*/ 40 w 71"/>
                      <a:gd name="T11" fmla="*/ 65 h 109"/>
                      <a:gd name="T12" fmla="*/ 45 w 71"/>
                      <a:gd name="T13" fmla="*/ 69 h 109"/>
                      <a:gd name="T14" fmla="*/ 48 w 71"/>
                      <a:gd name="T15" fmla="*/ 72 h 109"/>
                      <a:gd name="T16" fmla="*/ 55 w 71"/>
                      <a:gd name="T17" fmla="*/ 74 h 109"/>
                      <a:gd name="T18" fmla="*/ 58 w 71"/>
                      <a:gd name="T19" fmla="*/ 75 h 109"/>
                      <a:gd name="T20" fmla="*/ 62 w 71"/>
                      <a:gd name="T21" fmla="*/ 76 h 109"/>
                      <a:gd name="T22" fmla="*/ 66 w 71"/>
                      <a:gd name="T23" fmla="*/ 76 h 109"/>
                      <a:gd name="T24" fmla="*/ 70 w 71"/>
                      <a:gd name="T25" fmla="*/ 74 h 109"/>
                      <a:gd name="T26" fmla="*/ 66 w 71"/>
                      <a:gd name="T27" fmla="*/ 81 h 109"/>
                      <a:gd name="T28" fmla="*/ 57 w 71"/>
                      <a:gd name="T29" fmla="*/ 88 h 109"/>
                      <a:gd name="T30" fmla="*/ 52 w 71"/>
                      <a:gd name="T31" fmla="*/ 94 h 109"/>
                      <a:gd name="T32" fmla="*/ 48 w 71"/>
                      <a:gd name="T33" fmla="*/ 101 h 109"/>
                      <a:gd name="T34" fmla="*/ 44 w 71"/>
                      <a:gd name="T35" fmla="*/ 106 h 109"/>
                      <a:gd name="T36" fmla="*/ 35 w 71"/>
                      <a:gd name="T37" fmla="*/ 108 h 109"/>
                      <a:gd name="T38" fmla="*/ 23 w 71"/>
                      <a:gd name="T39" fmla="*/ 108 h 109"/>
                      <a:gd name="T40" fmla="*/ 5 w 71"/>
                      <a:gd name="T41" fmla="*/ 92 h 109"/>
                      <a:gd name="T42" fmla="*/ 0 w 71"/>
                      <a:gd name="T43" fmla="*/ 79 h 109"/>
                      <a:gd name="T44" fmla="*/ 7 w 71"/>
                      <a:gd name="T45" fmla="*/ 52 h 109"/>
                      <a:gd name="T46" fmla="*/ 11 w 71"/>
                      <a:gd name="T47" fmla="*/ 24 h 109"/>
                      <a:gd name="T48" fmla="*/ 22 w 71"/>
                      <a:gd name="T49" fmla="*/ 0 h 109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71"/>
                      <a:gd name="T76" fmla="*/ 0 h 109"/>
                      <a:gd name="T77" fmla="*/ 71 w 71"/>
                      <a:gd name="T78" fmla="*/ 109 h 109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71" h="109">
                        <a:moveTo>
                          <a:pt x="22" y="0"/>
                        </a:moveTo>
                        <a:lnTo>
                          <a:pt x="26" y="21"/>
                        </a:lnTo>
                        <a:lnTo>
                          <a:pt x="29" y="36"/>
                        </a:lnTo>
                        <a:lnTo>
                          <a:pt x="32" y="49"/>
                        </a:lnTo>
                        <a:lnTo>
                          <a:pt x="39" y="62"/>
                        </a:lnTo>
                        <a:lnTo>
                          <a:pt x="40" y="65"/>
                        </a:lnTo>
                        <a:lnTo>
                          <a:pt x="45" y="69"/>
                        </a:lnTo>
                        <a:lnTo>
                          <a:pt x="48" y="72"/>
                        </a:lnTo>
                        <a:lnTo>
                          <a:pt x="55" y="74"/>
                        </a:lnTo>
                        <a:lnTo>
                          <a:pt x="58" y="75"/>
                        </a:lnTo>
                        <a:lnTo>
                          <a:pt x="62" y="76"/>
                        </a:lnTo>
                        <a:lnTo>
                          <a:pt x="66" y="76"/>
                        </a:lnTo>
                        <a:lnTo>
                          <a:pt x="70" y="74"/>
                        </a:lnTo>
                        <a:lnTo>
                          <a:pt x="66" y="81"/>
                        </a:lnTo>
                        <a:lnTo>
                          <a:pt x="57" y="88"/>
                        </a:lnTo>
                        <a:lnTo>
                          <a:pt x="52" y="94"/>
                        </a:lnTo>
                        <a:lnTo>
                          <a:pt x="48" y="101"/>
                        </a:lnTo>
                        <a:lnTo>
                          <a:pt x="44" y="106"/>
                        </a:lnTo>
                        <a:lnTo>
                          <a:pt x="35" y="108"/>
                        </a:lnTo>
                        <a:lnTo>
                          <a:pt x="23" y="108"/>
                        </a:lnTo>
                        <a:lnTo>
                          <a:pt x="5" y="92"/>
                        </a:lnTo>
                        <a:lnTo>
                          <a:pt x="0" y="79"/>
                        </a:lnTo>
                        <a:lnTo>
                          <a:pt x="7" y="52"/>
                        </a:lnTo>
                        <a:lnTo>
                          <a:pt x="11" y="24"/>
                        </a:lnTo>
                        <a:lnTo>
                          <a:pt x="22" y="0"/>
                        </a:lnTo>
                      </a:path>
                    </a:pathLst>
                  </a:custGeom>
                  <a:solidFill>
                    <a:srgbClr val="3F5F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01549" name="Group 369"/>
                  <p:cNvGrpSpPr>
                    <a:grpSpLocks/>
                  </p:cNvGrpSpPr>
                  <p:nvPr/>
                </p:nvGrpSpPr>
                <p:grpSpPr bwMode="auto">
                  <a:xfrm>
                    <a:off x="976" y="3428"/>
                    <a:ext cx="54" cy="61"/>
                    <a:chOff x="976" y="3428"/>
                    <a:chExt cx="54" cy="61"/>
                  </a:xfrm>
                </p:grpSpPr>
                <p:sp>
                  <p:nvSpPr>
                    <p:cNvPr id="101552" name="Freeform 370"/>
                    <p:cNvSpPr>
                      <a:spLocks/>
                    </p:cNvSpPr>
                    <p:nvPr/>
                  </p:nvSpPr>
                  <p:spPr bwMode="auto">
                    <a:xfrm>
                      <a:off x="998" y="3486"/>
                      <a:ext cx="18" cy="3"/>
                    </a:xfrm>
                    <a:custGeom>
                      <a:avLst/>
                      <a:gdLst>
                        <a:gd name="T0" fmla="*/ 0 w 18"/>
                        <a:gd name="T1" fmla="*/ 1 h 3"/>
                        <a:gd name="T2" fmla="*/ 1 w 18"/>
                        <a:gd name="T3" fmla="*/ 2 h 3"/>
                        <a:gd name="T4" fmla="*/ 4 w 18"/>
                        <a:gd name="T5" fmla="*/ 2 h 3"/>
                        <a:gd name="T6" fmla="*/ 7 w 18"/>
                        <a:gd name="T7" fmla="*/ 2 h 3"/>
                        <a:gd name="T8" fmla="*/ 9 w 18"/>
                        <a:gd name="T9" fmla="*/ 2 h 3"/>
                        <a:gd name="T10" fmla="*/ 12 w 18"/>
                        <a:gd name="T11" fmla="*/ 2 h 3"/>
                        <a:gd name="T12" fmla="*/ 14 w 18"/>
                        <a:gd name="T13" fmla="*/ 2 h 3"/>
                        <a:gd name="T14" fmla="*/ 16 w 18"/>
                        <a:gd name="T15" fmla="*/ 2 h 3"/>
                        <a:gd name="T16" fmla="*/ 17 w 18"/>
                        <a:gd name="T17" fmla="*/ 1 h 3"/>
                        <a:gd name="T18" fmla="*/ 15 w 18"/>
                        <a:gd name="T19" fmla="*/ 0 h 3"/>
                        <a:gd name="T20" fmla="*/ 10 w 18"/>
                        <a:gd name="T21" fmla="*/ 0 h 3"/>
                        <a:gd name="T22" fmla="*/ 5 w 18"/>
                        <a:gd name="T23" fmla="*/ 0 h 3"/>
                        <a:gd name="T24" fmla="*/ 2 w 18"/>
                        <a:gd name="T25" fmla="*/ 0 h 3"/>
                        <a:gd name="T26" fmla="*/ 0 w 18"/>
                        <a:gd name="T27" fmla="*/ 1 h 3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w 18"/>
                        <a:gd name="T43" fmla="*/ 0 h 3"/>
                        <a:gd name="T44" fmla="*/ 18 w 18"/>
                        <a:gd name="T45" fmla="*/ 3 h 3"/>
                      </a:gdLst>
                      <a:ahLst/>
                      <a:cxnLst>
                        <a:cxn ang="T28">
                          <a:pos x="T0" y="T1"/>
                        </a:cxn>
                        <a:cxn ang="T29">
                          <a:pos x="T2" y="T3"/>
                        </a:cxn>
                        <a:cxn ang="T30">
                          <a:pos x="T4" y="T5"/>
                        </a:cxn>
                        <a:cxn ang="T31">
                          <a:pos x="T6" y="T7"/>
                        </a:cxn>
                        <a:cxn ang="T32">
                          <a:pos x="T8" y="T9"/>
                        </a:cxn>
                        <a:cxn ang="T33">
                          <a:pos x="T10" y="T11"/>
                        </a:cxn>
                        <a:cxn ang="T34">
                          <a:pos x="T12" y="T13"/>
                        </a:cxn>
                        <a:cxn ang="T35">
                          <a:pos x="T14" y="T15"/>
                        </a:cxn>
                        <a:cxn ang="T36">
                          <a:pos x="T16" y="T17"/>
                        </a:cxn>
                        <a:cxn ang="T37">
                          <a:pos x="T18" y="T19"/>
                        </a:cxn>
                        <a:cxn ang="T38">
                          <a:pos x="T20" y="T21"/>
                        </a:cxn>
                        <a:cxn ang="T39">
                          <a:pos x="T22" y="T23"/>
                        </a:cxn>
                        <a:cxn ang="T40">
                          <a:pos x="T24" y="T25"/>
                        </a:cxn>
                        <a:cxn ang="T41">
                          <a:pos x="T26" y="T27"/>
                        </a:cxn>
                      </a:cxnLst>
                      <a:rect l="T42" t="T43" r="T44" b="T45"/>
                      <a:pathLst>
                        <a:path w="18" h="3">
                          <a:moveTo>
                            <a:pt x="0" y="1"/>
                          </a:moveTo>
                          <a:lnTo>
                            <a:pt x="1" y="2"/>
                          </a:lnTo>
                          <a:lnTo>
                            <a:pt x="4" y="2"/>
                          </a:lnTo>
                          <a:lnTo>
                            <a:pt x="7" y="2"/>
                          </a:lnTo>
                          <a:lnTo>
                            <a:pt x="9" y="2"/>
                          </a:lnTo>
                          <a:lnTo>
                            <a:pt x="12" y="2"/>
                          </a:lnTo>
                          <a:lnTo>
                            <a:pt x="14" y="2"/>
                          </a:lnTo>
                          <a:lnTo>
                            <a:pt x="16" y="2"/>
                          </a:lnTo>
                          <a:lnTo>
                            <a:pt x="17" y="1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2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53" name="Freeform 371"/>
                    <p:cNvSpPr>
                      <a:spLocks/>
                    </p:cNvSpPr>
                    <p:nvPr/>
                  </p:nvSpPr>
                  <p:spPr bwMode="auto">
                    <a:xfrm>
                      <a:off x="998" y="3471"/>
                      <a:ext cx="15" cy="2"/>
                    </a:xfrm>
                    <a:custGeom>
                      <a:avLst/>
                      <a:gdLst>
                        <a:gd name="T0" fmla="*/ 3 w 15"/>
                        <a:gd name="T1" fmla="*/ 1 h 2"/>
                        <a:gd name="T2" fmla="*/ 1 w 15"/>
                        <a:gd name="T3" fmla="*/ 1 h 2"/>
                        <a:gd name="T4" fmla="*/ 0 w 15"/>
                        <a:gd name="T5" fmla="*/ 1 h 2"/>
                        <a:gd name="T6" fmla="*/ 1 w 15"/>
                        <a:gd name="T7" fmla="*/ 0 h 2"/>
                        <a:gd name="T8" fmla="*/ 3 w 15"/>
                        <a:gd name="T9" fmla="*/ 0 h 2"/>
                        <a:gd name="T10" fmla="*/ 5 w 15"/>
                        <a:gd name="T11" fmla="*/ 0 h 2"/>
                        <a:gd name="T12" fmla="*/ 7 w 15"/>
                        <a:gd name="T13" fmla="*/ 0 h 2"/>
                        <a:gd name="T14" fmla="*/ 9 w 15"/>
                        <a:gd name="T15" fmla="*/ 0 h 2"/>
                        <a:gd name="T16" fmla="*/ 11 w 15"/>
                        <a:gd name="T17" fmla="*/ 0 h 2"/>
                        <a:gd name="T18" fmla="*/ 12 w 15"/>
                        <a:gd name="T19" fmla="*/ 0 h 2"/>
                        <a:gd name="T20" fmla="*/ 13 w 15"/>
                        <a:gd name="T21" fmla="*/ 0 h 2"/>
                        <a:gd name="T22" fmla="*/ 14 w 15"/>
                        <a:gd name="T23" fmla="*/ 1 h 2"/>
                        <a:gd name="T24" fmla="*/ 12 w 15"/>
                        <a:gd name="T25" fmla="*/ 1 h 2"/>
                        <a:gd name="T26" fmla="*/ 11 w 15"/>
                        <a:gd name="T27" fmla="*/ 1 h 2"/>
                        <a:gd name="T28" fmla="*/ 9 w 15"/>
                        <a:gd name="T29" fmla="*/ 1 h 2"/>
                        <a:gd name="T30" fmla="*/ 8 w 15"/>
                        <a:gd name="T31" fmla="*/ 1 h 2"/>
                        <a:gd name="T32" fmla="*/ 7 w 15"/>
                        <a:gd name="T33" fmla="*/ 1 h 2"/>
                        <a:gd name="T34" fmla="*/ 5 w 15"/>
                        <a:gd name="T35" fmla="*/ 1 h 2"/>
                        <a:gd name="T36" fmla="*/ 3 w 15"/>
                        <a:gd name="T37" fmla="*/ 1 h 2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15"/>
                        <a:gd name="T58" fmla="*/ 0 h 2"/>
                        <a:gd name="T59" fmla="*/ 15 w 15"/>
                        <a:gd name="T60" fmla="*/ 2 h 2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15" h="2">
                          <a:moveTo>
                            <a:pt x="3" y="1"/>
                          </a:moveTo>
                          <a:lnTo>
                            <a:pt x="1" y="1"/>
                          </a:lnTo>
                          <a:lnTo>
                            <a:pt x="0" y="1"/>
                          </a:lnTo>
                          <a:lnTo>
                            <a:pt x="1" y="0"/>
                          </a:lnTo>
                          <a:lnTo>
                            <a:pt x="3" y="0"/>
                          </a:lnTo>
                          <a:lnTo>
                            <a:pt x="5" y="0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11" y="0"/>
                          </a:lnTo>
                          <a:lnTo>
                            <a:pt x="12" y="0"/>
                          </a:lnTo>
                          <a:lnTo>
                            <a:pt x="13" y="0"/>
                          </a:lnTo>
                          <a:lnTo>
                            <a:pt x="14" y="1"/>
                          </a:lnTo>
                          <a:lnTo>
                            <a:pt x="12" y="1"/>
                          </a:lnTo>
                          <a:lnTo>
                            <a:pt x="11" y="1"/>
                          </a:lnTo>
                          <a:lnTo>
                            <a:pt x="9" y="1"/>
                          </a:lnTo>
                          <a:lnTo>
                            <a:pt x="8" y="1"/>
                          </a:lnTo>
                          <a:lnTo>
                            <a:pt x="7" y="1"/>
                          </a:lnTo>
                          <a:lnTo>
                            <a:pt x="5" y="1"/>
                          </a:lnTo>
                          <a:lnTo>
                            <a:pt x="3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54" name="Freeform 372"/>
                    <p:cNvSpPr>
                      <a:spLocks/>
                    </p:cNvSpPr>
                    <p:nvPr/>
                  </p:nvSpPr>
                  <p:spPr bwMode="auto">
                    <a:xfrm>
                      <a:off x="976" y="3428"/>
                      <a:ext cx="28" cy="34"/>
                    </a:xfrm>
                    <a:custGeom>
                      <a:avLst/>
                      <a:gdLst>
                        <a:gd name="T0" fmla="*/ 0 w 28"/>
                        <a:gd name="T1" fmla="*/ 6 h 34"/>
                        <a:gd name="T2" fmla="*/ 3 w 28"/>
                        <a:gd name="T3" fmla="*/ 2 h 34"/>
                        <a:gd name="T4" fmla="*/ 8 w 28"/>
                        <a:gd name="T5" fmla="*/ 1 h 34"/>
                        <a:gd name="T6" fmla="*/ 12 w 28"/>
                        <a:gd name="T7" fmla="*/ 0 h 34"/>
                        <a:gd name="T8" fmla="*/ 17 w 28"/>
                        <a:gd name="T9" fmla="*/ 0 h 34"/>
                        <a:gd name="T10" fmla="*/ 20 w 28"/>
                        <a:gd name="T11" fmla="*/ 2 h 34"/>
                        <a:gd name="T12" fmla="*/ 23 w 28"/>
                        <a:gd name="T13" fmla="*/ 7 h 34"/>
                        <a:gd name="T14" fmla="*/ 25 w 28"/>
                        <a:gd name="T15" fmla="*/ 16 h 34"/>
                        <a:gd name="T16" fmla="*/ 26 w 28"/>
                        <a:gd name="T17" fmla="*/ 24 h 34"/>
                        <a:gd name="T18" fmla="*/ 27 w 28"/>
                        <a:gd name="T19" fmla="*/ 33 h 34"/>
                        <a:gd name="T20" fmla="*/ 24 w 28"/>
                        <a:gd name="T21" fmla="*/ 31 h 34"/>
                        <a:gd name="T22" fmla="*/ 22 w 28"/>
                        <a:gd name="T23" fmla="*/ 31 h 34"/>
                        <a:gd name="T24" fmla="*/ 19 w 28"/>
                        <a:gd name="T25" fmla="*/ 32 h 34"/>
                        <a:gd name="T26" fmla="*/ 20 w 28"/>
                        <a:gd name="T27" fmla="*/ 23 h 34"/>
                        <a:gd name="T28" fmla="*/ 22 w 28"/>
                        <a:gd name="T29" fmla="*/ 14 h 34"/>
                        <a:gd name="T30" fmla="*/ 21 w 28"/>
                        <a:gd name="T31" fmla="*/ 9 h 34"/>
                        <a:gd name="T32" fmla="*/ 18 w 28"/>
                        <a:gd name="T33" fmla="*/ 5 h 34"/>
                        <a:gd name="T34" fmla="*/ 10 w 28"/>
                        <a:gd name="T35" fmla="*/ 3 h 34"/>
                        <a:gd name="T36" fmla="*/ 0 w 28"/>
                        <a:gd name="T37" fmla="*/ 6 h 34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28"/>
                        <a:gd name="T58" fmla="*/ 0 h 34"/>
                        <a:gd name="T59" fmla="*/ 28 w 28"/>
                        <a:gd name="T60" fmla="*/ 34 h 34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28" h="34">
                          <a:moveTo>
                            <a:pt x="0" y="6"/>
                          </a:moveTo>
                          <a:lnTo>
                            <a:pt x="3" y="2"/>
                          </a:lnTo>
                          <a:lnTo>
                            <a:pt x="8" y="1"/>
                          </a:lnTo>
                          <a:lnTo>
                            <a:pt x="12" y="0"/>
                          </a:lnTo>
                          <a:lnTo>
                            <a:pt x="17" y="0"/>
                          </a:lnTo>
                          <a:lnTo>
                            <a:pt x="20" y="2"/>
                          </a:lnTo>
                          <a:lnTo>
                            <a:pt x="23" y="7"/>
                          </a:lnTo>
                          <a:lnTo>
                            <a:pt x="25" y="16"/>
                          </a:lnTo>
                          <a:lnTo>
                            <a:pt x="26" y="24"/>
                          </a:lnTo>
                          <a:lnTo>
                            <a:pt x="27" y="33"/>
                          </a:lnTo>
                          <a:lnTo>
                            <a:pt x="24" y="31"/>
                          </a:lnTo>
                          <a:lnTo>
                            <a:pt x="22" y="31"/>
                          </a:lnTo>
                          <a:lnTo>
                            <a:pt x="19" y="32"/>
                          </a:lnTo>
                          <a:lnTo>
                            <a:pt x="20" y="23"/>
                          </a:lnTo>
                          <a:lnTo>
                            <a:pt x="22" y="14"/>
                          </a:lnTo>
                          <a:lnTo>
                            <a:pt x="21" y="9"/>
                          </a:lnTo>
                          <a:lnTo>
                            <a:pt x="18" y="5"/>
                          </a:lnTo>
                          <a:lnTo>
                            <a:pt x="10" y="3"/>
                          </a:lnTo>
                          <a:lnTo>
                            <a:pt x="0" y="6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55" name="Freeform 373"/>
                    <p:cNvSpPr>
                      <a:spLocks/>
                    </p:cNvSpPr>
                    <p:nvPr/>
                  </p:nvSpPr>
                  <p:spPr bwMode="auto">
                    <a:xfrm>
                      <a:off x="1010" y="3429"/>
                      <a:ext cx="20" cy="1"/>
                    </a:xfrm>
                    <a:custGeom>
                      <a:avLst/>
                      <a:gdLst>
                        <a:gd name="T0" fmla="*/ 0 w 20"/>
                        <a:gd name="T1" fmla="*/ 0 h 1"/>
                        <a:gd name="T2" fmla="*/ 4 w 20"/>
                        <a:gd name="T3" fmla="*/ 0 h 1"/>
                        <a:gd name="T4" fmla="*/ 7 w 20"/>
                        <a:gd name="T5" fmla="*/ 0 h 1"/>
                        <a:gd name="T6" fmla="*/ 12 w 20"/>
                        <a:gd name="T7" fmla="*/ 0 h 1"/>
                        <a:gd name="T8" fmla="*/ 17 w 20"/>
                        <a:gd name="T9" fmla="*/ 0 h 1"/>
                        <a:gd name="T10" fmla="*/ 19 w 20"/>
                        <a:gd name="T11" fmla="*/ 0 h 1"/>
                        <a:gd name="T12" fmla="*/ 18 w 20"/>
                        <a:gd name="T13" fmla="*/ 0 h 1"/>
                        <a:gd name="T14" fmla="*/ 15 w 20"/>
                        <a:gd name="T15" fmla="*/ 0 h 1"/>
                        <a:gd name="T16" fmla="*/ 9 w 20"/>
                        <a:gd name="T17" fmla="*/ 0 h 1"/>
                        <a:gd name="T18" fmla="*/ 4 w 20"/>
                        <a:gd name="T19" fmla="*/ 0 h 1"/>
                        <a:gd name="T20" fmla="*/ 0 w 20"/>
                        <a:gd name="T21" fmla="*/ 0 h 1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20"/>
                        <a:gd name="T34" fmla="*/ 0 h 1"/>
                        <a:gd name="T35" fmla="*/ 20 w 20"/>
                        <a:gd name="T36" fmla="*/ 1 h 1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20" h="1">
                          <a:moveTo>
                            <a:pt x="0" y="0"/>
                          </a:moveTo>
                          <a:lnTo>
                            <a:pt x="4" y="0"/>
                          </a:lnTo>
                          <a:lnTo>
                            <a:pt x="7" y="0"/>
                          </a:lnTo>
                          <a:lnTo>
                            <a:pt x="12" y="0"/>
                          </a:lnTo>
                          <a:lnTo>
                            <a:pt x="17" y="0"/>
                          </a:lnTo>
                          <a:lnTo>
                            <a:pt x="19" y="0"/>
                          </a:lnTo>
                          <a:lnTo>
                            <a:pt x="18" y="0"/>
                          </a:lnTo>
                          <a:lnTo>
                            <a:pt x="15" y="0"/>
                          </a:lnTo>
                          <a:lnTo>
                            <a:pt x="9" y="0"/>
                          </a:lnTo>
                          <a:lnTo>
                            <a:pt x="4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56" name="Freeform 374"/>
                    <p:cNvSpPr>
                      <a:spLocks/>
                    </p:cNvSpPr>
                    <p:nvPr/>
                  </p:nvSpPr>
                  <p:spPr bwMode="auto">
                    <a:xfrm>
                      <a:off x="984" y="3436"/>
                      <a:ext cx="9" cy="3"/>
                    </a:xfrm>
                    <a:custGeom>
                      <a:avLst/>
                      <a:gdLst>
                        <a:gd name="T0" fmla="*/ 0 w 9"/>
                        <a:gd name="T1" fmla="*/ 1 h 3"/>
                        <a:gd name="T2" fmla="*/ 1 w 9"/>
                        <a:gd name="T3" fmla="*/ 2 h 3"/>
                        <a:gd name="T4" fmla="*/ 4 w 9"/>
                        <a:gd name="T5" fmla="*/ 2 h 3"/>
                        <a:gd name="T6" fmla="*/ 5 w 9"/>
                        <a:gd name="T7" fmla="*/ 2 h 3"/>
                        <a:gd name="T8" fmla="*/ 7 w 9"/>
                        <a:gd name="T9" fmla="*/ 1 h 3"/>
                        <a:gd name="T10" fmla="*/ 8 w 9"/>
                        <a:gd name="T11" fmla="*/ 1 h 3"/>
                        <a:gd name="T12" fmla="*/ 6 w 9"/>
                        <a:gd name="T13" fmla="*/ 0 h 3"/>
                        <a:gd name="T14" fmla="*/ 4 w 9"/>
                        <a:gd name="T15" fmla="*/ 0 h 3"/>
                        <a:gd name="T16" fmla="*/ 2 w 9"/>
                        <a:gd name="T17" fmla="*/ 0 h 3"/>
                        <a:gd name="T18" fmla="*/ 0 w 9"/>
                        <a:gd name="T19" fmla="*/ 1 h 3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9"/>
                        <a:gd name="T31" fmla="*/ 0 h 3"/>
                        <a:gd name="T32" fmla="*/ 9 w 9"/>
                        <a:gd name="T33" fmla="*/ 3 h 3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9" h="3">
                          <a:moveTo>
                            <a:pt x="0" y="1"/>
                          </a:moveTo>
                          <a:lnTo>
                            <a:pt x="1" y="2"/>
                          </a:lnTo>
                          <a:lnTo>
                            <a:pt x="4" y="2"/>
                          </a:lnTo>
                          <a:lnTo>
                            <a:pt x="5" y="2"/>
                          </a:lnTo>
                          <a:lnTo>
                            <a:pt x="7" y="1"/>
                          </a:lnTo>
                          <a:lnTo>
                            <a:pt x="8" y="1"/>
                          </a:lnTo>
                          <a:lnTo>
                            <a:pt x="6" y="0"/>
                          </a:lnTo>
                          <a:lnTo>
                            <a:pt x="4" y="0"/>
                          </a:lnTo>
                          <a:lnTo>
                            <a:pt x="2" y="0"/>
                          </a:lnTo>
                          <a:lnTo>
                            <a:pt x="0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557" name="Freeform 375"/>
                    <p:cNvSpPr>
                      <a:spLocks/>
                    </p:cNvSpPr>
                    <p:nvPr/>
                  </p:nvSpPr>
                  <p:spPr bwMode="auto">
                    <a:xfrm>
                      <a:off x="1015" y="3435"/>
                      <a:ext cx="9" cy="3"/>
                    </a:xfrm>
                    <a:custGeom>
                      <a:avLst/>
                      <a:gdLst>
                        <a:gd name="T0" fmla="*/ 8 w 9"/>
                        <a:gd name="T1" fmla="*/ 1 h 3"/>
                        <a:gd name="T2" fmla="*/ 7 w 9"/>
                        <a:gd name="T3" fmla="*/ 1 h 3"/>
                        <a:gd name="T4" fmla="*/ 5 w 9"/>
                        <a:gd name="T5" fmla="*/ 2 h 3"/>
                        <a:gd name="T6" fmla="*/ 3 w 9"/>
                        <a:gd name="T7" fmla="*/ 2 h 3"/>
                        <a:gd name="T8" fmla="*/ 1 w 9"/>
                        <a:gd name="T9" fmla="*/ 1 h 3"/>
                        <a:gd name="T10" fmla="*/ 0 w 9"/>
                        <a:gd name="T11" fmla="*/ 1 h 3"/>
                        <a:gd name="T12" fmla="*/ 2 w 9"/>
                        <a:gd name="T13" fmla="*/ 0 h 3"/>
                        <a:gd name="T14" fmla="*/ 4 w 9"/>
                        <a:gd name="T15" fmla="*/ 0 h 3"/>
                        <a:gd name="T16" fmla="*/ 6 w 9"/>
                        <a:gd name="T17" fmla="*/ 0 h 3"/>
                        <a:gd name="T18" fmla="*/ 8 w 9"/>
                        <a:gd name="T19" fmla="*/ 1 h 3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9"/>
                        <a:gd name="T31" fmla="*/ 0 h 3"/>
                        <a:gd name="T32" fmla="*/ 9 w 9"/>
                        <a:gd name="T33" fmla="*/ 3 h 3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9" h="3">
                          <a:moveTo>
                            <a:pt x="8" y="1"/>
                          </a:moveTo>
                          <a:lnTo>
                            <a:pt x="7" y="1"/>
                          </a:lnTo>
                          <a:lnTo>
                            <a:pt x="5" y="2"/>
                          </a:lnTo>
                          <a:lnTo>
                            <a:pt x="3" y="2"/>
                          </a:lnTo>
                          <a:lnTo>
                            <a:pt x="1" y="1"/>
                          </a:lnTo>
                          <a:lnTo>
                            <a:pt x="0" y="1"/>
                          </a:lnTo>
                          <a:lnTo>
                            <a:pt x="2" y="0"/>
                          </a:lnTo>
                          <a:lnTo>
                            <a:pt x="4" y="0"/>
                          </a:lnTo>
                          <a:lnTo>
                            <a:pt x="6" y="0"/>
                          </a:lnTo>
                          <a:lnTo>
                            <a:pt x="8" y="1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1550" name="Freeform 376"/>
                  <p:cNvSpPr>
                    <a:spLocks/>
                  </p:cNvSpPr>
                  <p:nvPr/>
                </p:nvSpPr>
                <p:spPr bwMode="auto">
                  <a:xfrm>
                    <a:off x="900" y="3366"/>
                    <a:ext cx="152" cy="131"/>
                  </a:xfrm>
                  <a:custGeom>
                    <a:avLst/>
                    <a:gdLst>
                      <a:gd name="T0" fmla="*/ 75 w 152"/>
                      <a:gd name="T1" fmla="*/ 3 h 131"/>
                      <a:gd name="T2" fmla="*/ 59 w 152"/>
                      <a:gd name="T3" fmla="*/ 5 h 131"/>
                      <a:gd name="T4" fmla="*/ 46 w 152"/>
                      <a:gd name="T5" fmla="*/ 12 h 131"/>
                      <a:gd name="T6" fmla="*/ 29 w 152"/>
                      <a:gd name="T7" fmla="*/ 26 h 131"/>
                      <a:gd name="T8" fmla="*/ 20 w 152"/>
                      <a:gd name="T9" fmla="*/ 47 h 131"/>
                      <a:gd name="T10" fmla="*/ 13 w 152"/>
                      <a:gd name="T11" fmla="*/ 62 h 131"/>
                      <a:gd name="T12" fmla="*/ 4 w 152"/>
                      <a:gd name="T13" fmla="*/ 73 h 131"/>
                      <a:gd name="T14" fmla="*/ 0 w 152"/>
                      <a:gd name="T15" fmla="*/ 82 h 131"/>
                      <a:gd name="T16" fmla="*/ 6 w 152"/>
                      <a:gd name="T17" fmla="*/ 95 h 131"/>
                      <a:gd name="T18" fmla="*/ 12 w 152"/>
                      <a:gd name="T19" fmla="*/ 104 h 131"/>
                      <a:gd name="T20" fmla="*/ 25 w 152"/>
                      <a:gd name="T21" fmla="*/ 109 h 131"/>
                      <a:gd name="T22" fmla="*/ 38 w 152"/>
                      <a:gd name="T23" fmla="*/ 116 h 131"/>
                      <a:gd name="T24" fmla="*/ 43 w 152"/>
                      <a:gd name="T25" fmla="*/ 122 h 131"/>
                      <a:gd name="T26" fmla="*/ 57 w 152"/>
                      <a:gd name="T27" fmla="*/ 130 h 131"/>
                      <a:gd name="T28" fmla="*/ 64 w 152"/>
                      <a:gd name="T29" fmla="*/ 126 h 131"/>
                      <a:gd name="T30" fmla="*/ 61 w 152"/>
                      <a:gd name="T31" fmla="*/ 88 h 131"/>
                      <a:gd name="T32" fmla="*/ 65 w 152"/>
                      <a:gd name="T33" fmla="*/ 57 h 131"/>
                      <a:gd name="T34" fmla="*/ 72 w 152"/>
                      <a:gd name="T35" fmla="*/ 37 h 131"/>
                      <a:gd name="T36" fmla="*/ 85 w 152"/>
                      <a:gd name="T37" fmla="*/ 24 h 131"/>
                      <a:gd name="T38" fmla="*/ 93 w 152"/>
                      <a:gd name="T39" fmla="*/ 21 h 131"/>
                      <a:gd name="T40" fmla="*/ 103 w 152"/>
                      <a:gd name="T41" fmla="*/ 22 h 131"/>
                      <a:gd name="T42" fmla="*/ 111 w 152"/>
                      <a:gd name="T43" fmla="*/ 26 h 131"/>
                      <a:gd name="T44" fmla="*/ 121 w 152"/>
                      <a:gd name="T45" fmla="*/ 34 h 131"/>
                      <a:gd name="T46" fmla="*/ 124 w 152"/>
                      <a:gd name="T47" fmla="*/ 41 h 131"/>
                      <a:gd name="T48" fmla="*/ 128 w 152"/>
                      <a:gd name="T49" fmla="*/ 50 h 131"/>
                      <a:gd name="T50" fmla="*/ 129 w 152"/>
                      <a:gd name="T51" fmla="*/ 58 h 131"/>
                      <a:gd name="T52" fmla="*/ 127 w 152"/>
                      <a:gd name="T53" fmla="*/ 66 h 131"/>
                      <a:gd name="T54" fmla="*/ 127 w 152"/>
                      <a:gd name="T55" fmla="*/ 73 h 131"/>
                      <a:gd name="T56" fmla="*/ 130 w 152"/>
                      <a:gd name="T57" fmla="*/ 90 h 131"/>
                      <a:gd name="T58" fmla="*/ 128 w 152"/>
                      <a:gd name="T59" fmla="*/ 100 h 131"/>
                      <a:gd name="T60" fmla="*/ 128 w 152"/>
                      <a:gd name="T61" fmla="*/ 111 h 131"/>
                      <a:gd name="T62" fmla="*/ 140 w 152"/>
                      <a:gd name="T63" fmla="*/ 113 h 131"/>
                      <a:gd name="T64" fmla="*/ 147 w 152"/>
                      <a:gd name="T65" fmla="*/ 108 h 131"/>
                      <a:gd name="T66" fmla="*/ 151 w 152"/>
                      <a:gd name="T67" fmla="*/ 99 h 131"/>
                      <a:gd name="T68" fmla="*/ 149 w 152"/>
                      <a:gd name="T69" fmla="*/ 82 h 131"/>
                      <a:gd name="T70" fmla="*/ 142 w 152"/>
                      <a:gd name="T71" fmla="*/ 65 h 131"/>
                      <a:gd name="T72" fmla="*/ 132 w 152"/>
                      <a:gd name="T73" fmla="*/ 47 h 131"/>
                      <a:gd name="T74" fmla="*/ 126 w 152"/>
                      <a:gd name="T75" fmla="*/ 32 h 131"/>
                      <a:gd name="T76" fmla="*/ 120 w 152"/>
                      <a:gd name="T77" fmla="*/ 20 h 131"/>
                      <a:gd name="T78" fmla="*/ 114 w 152"/>
                      <a:gd name="T79" fmla="*/ 13 h 131"/>
                      <a:gd name="T80" fmla="*/ 104 w 152"/>
                      <a:gd name="T81" fmla="*/ 7 h 131"/>
                      <a:gd name="T82" fmla="*/ 86 w 152"/>
                      <a:gd name="T83" fmla="*/ 0 h 131"/>
                      <a:gd name="T84" fmla="*/ 75 w 152"/>
                      <a:gd name="T85" fmla="*/ 3 h 131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152"/>
                      <a:gd name="T130" fmla="*/ 0 h 131"/>
                      <a:gd name="T131" fmla="*/ 152 w 152"/>
                      <a:gd name="T132" fmla="*/ 131 h 131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152" h="131">
                        <a:moveTo>
                          <a:pt x="75" y="3"/>
                        </a:moveTo>
                        <a:lnTo>
                          <a:pt x="59" y="5"/>
                        </a:lnTo>
                        <a:lnTo>
                          <a:pt x="46" y="12"/>
                        </a:lnTo>
                        <a:lnTo>
                          <a:pt x="29" y="26"/>
                        </a:lnTo>
                        <a:lnTo>
                          <a:pt x="20" y="47"/>
                        </a:lnTo>
                        <a:lnTo>
                          <a:pt x="13" y="62"/>
                        </a:lnTo>
                        <a:lnTo>
                          <a:pt x="4" y="73"/>
                        </a:lnTo>
                        <a:lnTo>
                          <a:pt x="0" y="82"/>
                        </a:lnTo>
                        <a:lnTo>
                          <a:pt x="6" y="95"/>
                        </a:lnTo>
                        <a:lnTo>
                          <a:pt x="12" y="104"/>
                        </a:lnTo>
                        <a:lnTo>
                          <a:pt x="25" y="109"/>
                        </a:lnTo>
                        <a:lnTo>
                          <a:pt x="38" y="116"/>
                        </a:lnTo>
                        <a:lnTo>
                          <a:pt x="43" y="122"/>
                        </a:lnTo>
                        <a:lnTo>
                          <a:pt x="57" y="130"/>
                        </a:lnTo>
                        <a:lnTo>
                          <a:pt x="64" y="126"/>
                        </a:lnTo>
                        <a:lnTo>
                          <a:pt x="61" y="88"/>
                        </a:lnTo>
                        <a:lnTo>
                          <a:pt x="65" y="57"/>
                        </a:lnTo>
                        <a:lnTo>
                          <a:pt x="72" y="37"/>
                        </a:lnTo>
                        <a:lnTo>
                          <a:pt x="85" y="24"/>
                        </a:lnTo>
                        <a:lnTo>
                          <a:pt x="93" y="21"/>
                        </a:lnTo>
                        <a:lnTo>
                          <a:pt x="103" y="22"/>
                        </a:lnTo>
                        <a:lnTo>
                          <a:pt x="111" y="26"/>
                        </a:lnTo>
                        <a:lnTo>
                          <a:pt x="121" y="34"/>
                        </a:lnTo>
                        <a:lnTo>
                          <a:pt x="124" y="41"/>
                        </a:lnTo>
                        <a:lnTo>
                          <a:pt x="128" y="50"/>
                        </a:lnTo>
                        <a:lnTo>
                          <a:pt x="129" y="58"/>
                        </a:lnTo>
                        <a:lnTo>
                          <a:pt x="127" y="66"/>
                        </a:lnTo>
                        <a:lnTo>
                          <a:pt x="127" y="73"/>
                        </a:lnTo>
                        <a:lnTo>
                          <a:pt x="130" y="90"/>
                        </a:lnTo>
                        <a:lnTo>
                          <a:pt x="128" y="100"/>
                        </a:lnTo>
                        <a:lnTo>
                          <a:pt x="128" y="111"/>
                        </a:lnTo>
                        <a:lnTo>
                          <a:pt x="140" y="113"/>
                        </a:lnTo>
                        <a:lnTo>
                          <a:pt x="147" y="108"/>
                        </a:lnTo>
                        <a:lnTo>
                          <a:pt x="151" y="99"/>
                        </a:lnTo>
                        <a:lnTo>
                          <a:pt x="149" y="82"/>
                        </a:lnTo>
                        <a:lnTo>
                          <a:pt x="142" y="65"/>
                        </a:lnTo>
                        <a:lnTo>
                          <a:pt x="132" y="47"/>
                        </a:lnTo>
                        <a:lnTo>
                          <a:pt x="126" y="32"/>
                        </a:lnTo>
                        <a:lnTo>
                          <a:pt x="120" y="20"/>
                        </a:lnTo>
                        <a:lnTo>
                          <a:pt x="114" y="13"/>
                        </a:lnTo>
                        <a:lnTo>
                          <a:pt x="104" y="7"/>
                        </a:lnTo>
                        <a:lnTo>
                          <a:pt x="86" y="0"/>
                        </a:lnTo>
                        <a:lnTo>
                          <a:pt x="75" y="3"/>
                        </a:lnTo>
                      </a:path>
                    </a:pathLst>
                  </a:custGeom>
                  <a:solidFill>
                    <a:srgbClr val="9FFF9F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551" name="Freeform 377"/>
                  <p:cNvSpPr>
                    <a:spLocks/>
                  </p:cNvSpPr>
                  <p:nvPr/>
                </p:nvSpPr>
                <p:spPr bwMode="auto">
                  <a:xfrm>
                    <a:off x="877" y="3492"/>
                    <a:ext cx="103" cy="162"/>
                  </a:xfrm>
                  <a:custGeom>
                    <a:avLst/>
                    <a:gdLst>
                      <a:gd name="T0" fmla="*/ 61 w 103"/>
                      <a:gd name="T1" fmla="*/ 0 h 162"/>
                      <a:gd name="T2" fmla="*/ 63 w 103"/>
                      <a:gd name="T3" fmla="*/ 20 h 162"/>
                      <a:gd name="T4" fmla="*/ 69 w 103"/>
                      <a:gd name="T5" fmla="*/ 38 h 162"/>
                      <a:gd name="T6" fmla="*/ 77 w 103"/>
                      <a:gd name="T7" fmla="*/ 50 h 162"/>
                      <a:gd name="T8" fmla="*/ 85 w 103"/>
                      <a:gd name="T9" fmla="*/ 58 h 162"/>
                      <a:gd name="T10" fmla="*/ 83 w 103"/>
                      <a:gd name="T11" fmla="*/ 73 h 162"/>
                      <a:gd name="T12" fmla="*/ 91 w 103"/>
                      <a:gd name="T13" fmla="*/ 97 h 162"/>
                      <a:gd name="T14" fmla="*/ 99 w 103"/>
                      <a:gd name="T15" fmla="*/ 127 h 162"/>
                      <a:gd name="T16" fmla="*/ 102 w 103"/>
                      <a:gd name="T17" fmla="*/ 161 h 162"/>
                      <a:gd name="T18" fmla="*/ 43 w 103"/>
                      <a:gd name="T19" fmla="*/ 161 h 162"/>
                      <a:gd name="T20" fmla="*/ 36 w 103"/>
                      <a:gd name="T21" fmla="*/ 153 h 162"/>
                      <a:gd name="T22" fmla="*/ 28 w 103"/>
                      <a:gd name="T23" fmla="*/ 143 h 162"/>
                      <a:gd name="T24" fmla="*/ 21 w 103"/>
                      <a:gd name="T25" fmla="*/ 130 h 162"/>
                      <a:gd name="T26" fmla="*/ 15 w 103"/>
                      <a:gd name="T27" fmla="*/ 115 h 162"/>
                      <a:gd name="T28" fmla="*/ 8 w 103"/>
                      <a:gd name="T29" fmla="*/ 98 h 162"/>
                      <a:gd name="T30" fmla="*/ 4 w 103"/>
                      <a:gd name="T31" fmla="*/ 80 h 162"/>
                      <a:gd name="T32" fmla="*/ 2 w 103"/>
                      <a:gd name="T33" fmla="*/ 65 h 162"/>
                      <a:gd name="T34" fmla="*/ 0 w 103"/>
                      <a:gd name="T35" fmla="*/ 56 h 162"/>
                      <a:gd name="T36" fmla="*/ 14 w 103"/>
                      <a:gd name="T37" fmla="*/ 56 h 162"/>
                      <a:gd name="T38" fmla="*/ 25 w 103"/>
                      <a:gd name="T39" fmla="*/ 54 h 162"/>
                      <a:gd name="T40" fmla="*/ 37 w 103"/>
                      <a:gd name="T41" fmla="*/ 42 h 162"/>
                      <a:gd name="T42" fmla="*/ 47 w 103"/>
                      <a:gd name="T43" fmla="*/ 27 h 162"/>
                      <a:gd name="T44" fmla="*/ 61 w 103"/>
                      <a:gd name="T45" fmla="*/ 0 h 16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03"/>
                      <a:gd name="T70" fmla="*/ 0 h 162"/>
                      <a:gd name="T71" fmla="*/ 103 w 103"/>
                      <a:gd name="T72" fmla="*/ 162 h 162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03" h="162">
                        <a:moveTo>
                          <a:pt x="61" y="0"/>
                        </a:moveTo>
                        <a:lnTo>
                          <a:pt x="63" y="20"/>
                        </a:lnTo>
                        <a:lnTo>
                          <a:pt x="69" y="38"/>
                        </a:lnTo>
                        <a:lnTo>
                          <a:pt x="77" y="50"/>
                        </a:lnTo>
                        <a:lnTo>
                          <a:pt x="85" y="58"/>
                        </a:lnTo>
                        <a:lnTo>
                          <a:pt x="83" y="73"/>
                        </a:lnTo>
                        <a:lnTo>
                          <a:pt x="91" y="97"/>
                        </a:lnTo>
                        <a:lnTo>
                          <a:pt x="99" y="127"/>
                        </a:lnTo>
                        <a:lnTo>
                          <a:pt x="102" y="161"/>
                        </a:lnTo>
                        <a:lnTo>
                          <a:pt x="43" y="161"/>
                        </a:lnTo>
                        <a:lnTo>
                          <a:pt x="36" y="153"/>
                        </a:lnTo>
                        <a:lnTo>
                          <a:pt x="28" y="143"/>
                        </a:lnTo>
                        <a:lnTo>
                          <a:pt x="21" y="130"/>
                        </a:lnTo>
                        <a:lnTo>
                          <a:pt x="15" y="115"/>
                        </a:lnTo>
                        <a:lnTo>
                          <a:pt x="8" y="98"/>
                        </a:lnTo>
                        <a:lnTo>
                          <a:pt x="4" y="80"/>
                        </a:lnTo>
                        <a:lnTo>
                          <a:pt x="2" y="65"/>
                        </a:lnTo>
                        <a:lnTo>
                          <a:pt x="0" y="56"/>
                        </a:lnTo>
                        <a:lnTo>
                          <a:pt x="14" y="56"/>
                        </a:lnTo>
                        <a:lnTo>
                          <a:pt x="25" y="54"/>
                        </a:lnTo>
                        <a:lnTo>
                          <a:pt x="37" y="42"/>
                        </a:lnTo>
                        <a:lnTo>
                          <a:pt x="47" y="27"/>
                        </a:lnTo>
                        <a:lnTo>
                          <a:pt x="61" y="0"/>
                        </a:lnTo>
                      </a:path>
                    </a:pathLst>
                  </a:custGeom>
                  <a:solidFill>
                    <a:srgbClr val="008000"/>
                  </a:solidFill>
                  <a:ln w="127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1542" name="Freeform 378"/>
              <p:cNvSpPr>
                <a:spLocks/>
              </p:cNvSpPr>
              <p:nvPr/>
            </p:nvSpPr>
            <p:spPr bwMode="auto">
              <a:xfrm>
                <a:off x="775" y="3636"/>
                <a:ext cx="420" cy="68"/>
              </a:xfrm>
              <a:custGeom>
                <a:avLst/>
                <a:gdLst>
                  <a:gd name="T0" fmla="*/ 0 w 420"/>
                  <a:gd name="T1" fmla="*/ 0 h 68"/>
                  <a:gd name="T2" fmla="*/ 419 w 420"/>
                  <a:gd name="T3" fmla="*/ 0 h 68"/>
                  <a:gd name="T4" fmla="*/ 419 w 420"/>
                  <a:gd name="T5" fmla="*/ 67 h 68"/>
                  <a:gd name="T6" fmla="*/ 0 w 420"/>
                  <a:gd name="T7" fmla="*/ 67 h 68"/>
                  <a:gd name="T8" fmla="*/ 0 w 420"/>
                  <a:gd name="T9" fmla="*/ 0 h 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0"/>
                  <a:gd name="T16" fmla="*/ 0 h 68"/>
                  <a:gd name="T17" fmla="*/ 420 w 420"/>
                  <a:gd name="T18" fmla="*/ 68 h 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0" h="68">
                    <a:moveTo>
                      <a:pt x="0" y="0"/>
                    </a:moveTo>
                    <a:lnTo>
                      <a:pt x="419" y="0"/>
                    </a:lnTo>
                    <a:lnTo>
                      <a:pt x="419" y="67"/>
                    </a:lnTo>
                    <a:lnTo>
                      <a:pt x="0" y="6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65" name="Rectangle 379"/>
            <p:cNvSpPr>
              <a:spLocks noChangeArrowheads="1"/>
            </p:cNvSpPr>
            <p:nvPr/>
          </p:nvSpPr>
          <p:spPr bwMode="auto">
            <a:xfrm>
              <a:off x="766" y="2808"/>
              <a:ext cx="390" cy="47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rgbClr val="DFFFB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1466" name="Group 380"/>
            <p:cNvGrpSpPr>
              <a:grpSpLocks/>
            </p:cNvGrpSpPr>
            <p:nvPr/>
          </p:nvGrpSpPr>
          <p:grpSpPr bwMode="auto">
            <a:xfrm>
              <a:off x="512" y="2809"/>
              <a:ext cx="146" cy="179"/>
              <a:chOff x="512" y="3247"/>
              <a:chExt cx="161" cy="177"/>
            </a:xfrm>
          </p:grpSpPr>
          <p:sp>
            <p:nvSpPr>
              <p:cNvPr id="101537" name="Freeform 381"/>
              <p:cNvSpPr>
                <a:spLocks/>
              </p:cNvSpPr>
              <p:nvPr/>
            </p:nvSpPr>
            <p:spPr bwMode="auto">
              <a:xfrm>
                <a:off x="612" y="3262"/>
                <a:ext cx="61" cy="162"/>
              </a:xfrm>
              <a:custGeom>
                <a:avLst/>
                <a:gdLst>
                  <a:gd name="T0" fmla="*/ 6 w 61"/>
                  <a:gd name="T1" fmla="*/ 68 h 162"/>
                  <a:gd name="T2" fmla="*/ 4 w 61"/>
                  <a:gd name="T3" fmla="*/ 58 h 162"/>
                  <a:gd name="T4" fmla="*/ 1 w 61"/>
                  <a:gd name="T5" fmla="*/ 46 h 162"/>
                  <a:gd name="T6" fmla="*/ 0 w 61"/>
                  <a:gd name="T7" fmla="*/ 32 h 162"/>
                  <a:gd name="T8" fmla="*/ 3 w 61"/>
                  <a:gd name="T9" fmla="*/ 17 h 162"/>
                  <a:gd name="T10" fmla="*/ 8 w 61"/>
                  <a:gd name="T11" fmla="*/ 0 h 162"/>
                  <a:gd name="T12" fmla="*/ 15 w 61"/>
                  <a:gd name="T13" fmla="*/ 15 h 162"/>
                  <a:gd name="T14" fmla="*/ 20 w 61"/>
                  <a:gd name="T15" fmla="*/ 27 h 162"/>
                  <a:gd name="T16" fmla="*/ 21 w 61"/>
                  <a:gd name="T17" fmla="*/ 41 h 162"/>
                  <a:gd name="T18" fmla="*/ 20 w 61"/>
                  <a:gd name="T19" fmla="*/ 57 h 162"/>
                  <a:gd name="T20" fmla="*/ 18 w 61"/>
                  <a:gd name="T21" fmla="*/ 69 h 162"/>
                  <a:gd name="T22" fmla="*/ 16 w 61"/>
                  <a:gd name="T23" fmla="*/ 77 h 162"/>
                  <a:gd name="T24" fmla="*/ 21 w 61"/>
                  <a:gd name="T25" fmla="*/ 69 h 162"/>
                  <a:gd name="T26" fmla="*/ 29 w 61"/>
                  <a:gd name="T27" fmla="*/ 60 h 162"/>
                  <a:gd name="T28" fmla="*/ 36 w 61"/>
                  <a:gd name="T29" fmla="*/ 54 h 162"/>
                  <a:gd name="T30" fmla="*/ 43 w 61"/>
                  <a:gd name="T31" fmla="*/ 50 h 162"/>
                  <a:gd name="T32" fmla="*/ 53 w 61"/>
                  <a:gd name="T33" fmla="*/ 48 h 162"/>
                  <a:gd name="T34" fmla="*/ 60 w 61"/>
                  <a:gd name="T35" fmla="*/ 46 h 162"/>
                  <a:gd name="T36" fmla="*/ 57 w 61"/>
                  <a:gd name="T37" fmla="*/ 57 h 162"/>
                  <a:gd name="T38" fmla="*/ 53 w 61"/>
                  <a:gd name="T39" fmla="*/ 69 h 162"/>
                  <a:gd name="T40" fmla="*/ 46 w 61"/>
                  <a:gd name="T41" fmla="*/ 78 h 162"/>
                  <a:gd name="T42" fmla="*/ 39 w 61"/>
                  <a:gd name="T43" fmla="*/ 84 h 162"/>
                  <a:gd name="T44" fmla="*/ 29 w 61"/>
                  <a:gd name="T45" fmla="*/ 88 h 162"/>
                  <a:gd name="T46" fmla="*/ 19 w 61"/>
                  <a:gd name="T47" fmla="*/ 89 h 162"/>
                  <a:gd name="T48" fmla="*/ 30 w 61"/>
                  <a:gd name="T49" fmla="*/ 96 h 162"/>
                  <a:gd name="T50" fmla="*/ 38 w 61"/>
                  <a:gd name="T51" fmla="*/ 102 h 162"/>
                  <a:gd name="T52" fmla="*/ 41 w 61"/>
                  <a:gd name="T53" fmla="*/ 109 h 162"/>
                  <a:gd name="T54" fmla="*/ 45 w 61"/>
                  <a:gd name="T55" fmla="*/ 117 h 162"/>
                  <a:gd name="T56" fmla="*/ 45 w 61"/>
                  <a:gd name="T57" fmla="*/ 124 h 162"/>
                  <a:gd name="T58" fmla="*/ 47 w 61"/>
                  <a:gd name="T59" fmla="*/ 136 h 162"/>
                  <a:gd name="T60" fmla="*/ 34 w 61"/>
                  <a:gd name="T61" fmla="*/ 130 h 162"/>
                  <a:gd name="T62" fmla="*/ 26 w 61"/>
                  <a:gd name="T63" fmla="*/ 124 h 162"/>
                  <a:gd name="T64" fmla="*/ 22 w 61"/>
                  <a:gd name="T65" fmla="*/ 117 h 162"/>
                  <a:gd name="T66" fmla="*/ 15 w 61"/>
                  <a:gd name="T67" fmla="*/ 102 h 162"/>
                  <a:gd name="T68" fmla="*/ 21 w 61"/>
                  <a:gd name="T69" fmla="*/ 116 h 162"/>
                  <a:gd name="T70" fmla="*/ 23 w 61"/>
                  <a:gd name="T71" fmla="*/ 129 h 162"/>
                  <a:gd name="T72" fmla="*/ 24 w 61"/>
                  <a:gd name="T73" fmla="*/ 139 h 162"/>
                  <a:gd name="T74" fmla="*/ 22 w 61"/>
                  <a:gd name="T75" fmla="*/ 152 h 162"/>
                  <a:gd name="T76" fmla="*/ 22 w 61"/>
                  <a:gd name="T77" fmla="*/ 161 h 162"/>
                  <a:gd name="T78" fmla="*/ 10 w 61"/>
                  <a:gd name="T79" fmla="*/ 149 h 162"/>
                  <a:gd name="T80" fmla="*/ 5 w 61"/>
                  <a:gd name="T81" fmla="*/ 133 h 162"/>
                  <a:gd name="T82" fmla="*/ 3 w 61"/>
                  <a:gd name="T83" fmla="*/ 117 h 162"/>
                  <a:gd name="T84" fmla="*/ 6 w 61"/>
                  <a:gd name="T85" fmla="*/ 99 h 162"/>
                  <a:gd name="T86" fmla="*/ 6 w 61"/>
                  <a:gd name="T87" fmla="*/ 86 h 162"/>
                  <a:gd name="T88" fmla="*/ 6 w 61"/>
                  <a:gd name="T89" fmla="*/ 78 h 162"/>
                  <a:gd name="T90" fmla="*/ 6 w 61"/>
                  <a:gd name="T91" fmla="*/ 68 h 16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61"/>
                  <a:gd name="T139" fmla="*/ 0 h 162"/>
                  <a:gd name="T140" fmla="*/ 61 w 61"/>
                  <a:gd name="T141" fmla="*/ 162 h 16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61" h="162">
                    <a:moveTo>
                      <a:pt x="6" y="68"/>
                    </a:moveTo>
                    <a:lnTo>
                      <a:pt x="4" y="58"/>
                    </a:lnTo>
                    <a:lnTo>
                      <a:pt x="1" y="46"/>
                    </a:lnTo>
                    <a:lnTo>
                      <a:pt x="0" y="32"/>
                    </a:lnTo>
                    <a:lnTo>
                      <a:pt x="3" y="17"/>
                    </a:lnTo>
                    <a:lnTo>
                      <a:pt x="8" y="0"/>
                    </a:lnTo>
                    <a:lnTo>
                      <a:pt x="15" y="15"/>
                    </a:lnTo>
                    <a:lnTo>
                      <a:pt x="20" y="27"/>
                    </a:lnTo>
                    <a:lnTo>
                      <a:pt x="21" y="41"/>
                    </a:lnTo>
                    <a:lnTo>
                      <a:pt x="20" y="57"/>
                    </a:lnTo>
                    <a:lnTo>
                      <a:pt x="18" y="69"/>
                    </a:lnTo>
                    <a:lnTo>
                      <a:pt x="16" y="77"/>
                    </a:lnTo>
                    <a:lnTo>
                      <a:pt x="21" y="69"/>
                    </a:lnTo>
                    <a:lnTo>
                      <a:pt x="29" y="60"/>
                    </a:lnTo>
                    <a:lnTo>
                      <a:pt x="36" y="54"/>
                    </a:lnTo>
                    <a:lnTo>
                      <a:pt x="43" y="50"/>
                    </a:lnTo>
                    <a:lnTo>
                      <a:pt x="53" y="48"/>
                    </a:lnTo>
                    <a:lnTo>
                      <a:pt x="60" y="46"/>
                    </a:lnTo>
                    <a:lnTo>
                      <a:pt x="57" y="57"/>
                    </a:lnTo>
                    <a:lnTo>
                      <a:pt x="53" y="69"/>
                    </a:lnTo>
                    <a:lnTo>
                      <a:pt x="46" y="78"/>
                    </a:lnTo>
                    <a:lnTo>
                      <a:pt x="39" y="84"/>
                    </a:lnTo>
                    <a:lnTo>
                      <a:pt x="29" y="88"/>
                    </a:lnTo>
                    <a:lnTo>
                      <a:pt x="19" y="89"/>
                    </a:lnTo>
                    <a:lnTo>
                      <a:pt x="30" y="96"/>
                    </a:lnTo>
                    <a:lnTo>
                      <a:pt x="38" y="102"/>
                    </a:lnTo>
                    <a:lnTo>
                      <a:pt x="41" y="109"/>
                    </a:lnTo>
                    <a:lnTo>
                      <a:pt x="45" y="117"/>
                    </a:lnTo>
                    <a:lnTo>
                      <a:pt x="45" y="124"/>
                    </a:lnTo>
                    <a:lnTo>
                      <a:pt x="47" y="136"/>
                    </a:lnTo>
                    <a:lnTo>
                      <a:pt x="34" y="130"/>
                    </a:lnTo>
                    <a:lnTo>
                      <a:pt x="26" y="124"/>
                    </a:lnTo>
                    <a:lnTo>
                      <a:pt x="22" y="117"/>
                    </a:lnTo>
                    <a:lnTo>
                      <a:pt x="15" y="102"/>
                    </a:lnTo>
                    <a:lnTo>
                      <a:pt x="21" y="116"/>
                    </a:lnTo>
                    <a:lnTo>
                      <a:pt x="23" y="129"/>
                    </a:lnTo>
                    <a:lnTo>
                      <a:pt x="24" y="139"/>
                    </a:lnTo>
                    <a:lnTo>
                      <a:pt x="22" y="152"/>
                    </a:lnTo>
                    <a:lnTo>
                      <a:pt x="22" y="161"/>
                    </a:lnTo>
                    <a:lnTo>
                      <a:pt x="10" y="149"/>
                    </a:lnTo>
                    <a:lnTo>
                      <a:pt x="5" y="133"/>
                    </a:lnTo>
                    <a:lnTo>
                      <a:pt x="3" y="117"/>
                    </a:lnTo>
                    <a:lnTo>
                      <a:pt x="6" y="99"/>
                    </a:lnTo>
                    <a:lnTo>
                      <a:pt x="6" y="86"/>
                    </a:lnTo>
                    <a:lnTo>
                      <a:pt x="6" y="78"/>
                    </a:lnTo>
                    <a:lnTo>
                      <a:pt x="6" y="68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538" name="Freeform 382"/>
              <p:cNvSpPr>
                <a:spLocks/>
              </p:cNvSpPr>
              <p:nvPr/>
            </p:nvSpPr>
            <p:spPr bwMode="auto">
              <a:xfrm>
                <a:off x="512" y="3247"/>
                <a:ext cx="44" cy="74"/>
              </a:xfrm>
              <a:custGeom>
                <a:avLst/>
                <a:gdLst>
                  <a:gd name="T0" fmla="*/ 17 w 44"/>
                  <a:gd name="T1" fmla="*/ 65 h 74"/>
                  <a:gd name="T2" fmla="*/ 10 w 44"/>
                  <a:gd name="T3" fmla="*/ 59 h 74"/>
                  <a:gd name="T4" fmla="*/ 6 w 44"/>
                  <a:gd name="T5" fmla="*/ 52 h 74"/>
                  <a:gd name="T6" fmla="*/ 2 w 44"/>
                  <a:gd name="T7" fmla="*/ 44 h 74"/>
                  <a:gd name="T8" fmla="*/ 2 w 44"/>
                  <a:gd name="T9" fmla="*/ 37 h 74"/>
                  <a:gd name="T10" fmla="*/ 0 w 44"/>
                  <a:gd name="T11" fmla="*/ 26 h 74"/>
                  <a:gd name="T12" fmla="*/ 13 w 44"/>
                  <a:gd name="T13" fmla="*/ 31 h 74"/>
                  <a:gd name="T14" fmla="*/ 21 w 44"/>
                  <a:gd name="T15" fmla="*/ 38 h 74"/>
                  <a:gd name="T16" fmla="*/ 25 w 44"/>
                  <a:gd name="T17" fmla="*/ 44 h 74"/>
                  <a:gd name="T18" fmla="*/ 32 w 44"/>
                  <a:gd name="T19" fmla="*/ 59 h 74"/>
                  <a:gd name="T20" fmla="*/ 27 w 44"/>
                  <a:gd name="T21" fmla="*/ 46 h 74"/>
                  <a:gd name="T22" fmla="*/ 24 w 44"/>
                  <a:gd name="T23" fmla="*/ 32 h 74"/>
                  <a:gd name="T24" fmla="*/ 24 w 44"/>
                  <a:gd name="T25" fmla="*/ 22 h 74"/>
                  <a:gd name="T26" fmla="*/ 25 w 44"/>
                  <a:gd name="T27" fmla="*/ 10 h 74"/>
                  <a:gd name="T28" fmla="*/ 25 w 44"/>
                  <a:gd name="T29" fmla="*/ 0 h 74"/>
                  <a:gd name="T30" fmla="*/ 36 w 44"/>
                  <a:gd name="T31" fmla="*/ 13 h 74"/>
                  <a:gd name="T32" fmla="*/ 42 w 44"/>
                  <a:gd name="T33" fmla="*/ 28 h 74"/>
                  <a:gd name="T34" fmla="*/ 43 w 44"/>
                  <a:gd name="T35" fmla="*/ 44 h 74"/>
                  <a:gd name="T36" fmla="*/ 43 w 44"/>
                  <a:gd name="T37" fmla="*/ 72 h 74"/>
                  <a:gd name="T38" fmla="*/ 30 w 44"/>
                  <a:gd name="T39" fmla="*/ 73 h 74"/>
                  <a:gd name="T40" fmla="*/ 17 w 44"/>
                  <a:gd name="T41" fmla="*/ 65 h 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74"/>
                  <a:gd name="T65" fmla="*/ 44 w 44"/>
                  <a:gd name="T66" fmla="*/ 74 h 7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74">
                    <a:moveTo>
                      <a:pt x="17" y="65"/>
                    </a:moveTo>
                    <a:lnTo>
                      <a:pt x="10" y="59"/>
                    </a:lnTo>
                    <a:lnTo>
                      <a:pt x="6" y="52"/>
                    </a:lnTo>
                    <a:lnTo>
                      <a:pt x="2" y="44"/>
                    </a:lnTo>
                    <a:lnTo>
                      <a:pt x="2" y="37"/>
                    </a:lnTo>
                    <a:lnTo>
                      <a:pt x="0" y="26"/>
                    </a:lnTo>
                    <a:lnTo>
                      <a:pt x="13" y="31"/>
                    </a:lnTo>
                    <a:lnTo>
                      <a:pt x="21" y="38"/>
                    </a:lnTo>
                    <a:lnTo>
                      <a:pt x="25" y="44"/>
                    </a:lnTo>
                    <a:lnTo>
                      <a:pt x="32" y="59"/>
                    </a:lnTo>
                    <a:lnTo>
                      <a:pt x="27" y="46"/>
                    </a:lnTo>
                    <a:lnTo>
                      <a:pt x="24" y="32"/>
                    </a:lnTo>
                    <a:lnTo>
                      <a:pt x="24" y="22"/>
                    </a:lnTo>
                    <a:lnTo>
                      <a:pt x="25" y="10"/>
                    </a:lnTo>
                    <a:lnTo>
                      <a:pt x="25" y="0"/>
                    </a:lnTo>
                    <a:lnTo>
                      <a:pt x="36" y="13"/>
                    </a:lnTo>
                    <a:lnTo>
                      <a:pt x="42" y="28"/>
                    </a:lnTo>
                    <a:lnTo>
                      <a:pt x="43" y="44"/>
                    </a:lnTo>
                    <a:lnTo>
                      <a:pt x="43" y="72"/>
                    </a:lnTo>
                    <a:lnTo>
                      <a:pt x="30" y="73"/>
                    </a:lnTo>
                    <a:lnTo>
                      <a:pt x="17" y="6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539" name="Oval 383"/>
              <p:cNvSpPr>
                <a:spLocks noChangeArrowheads="1"/>
              </p:cNvSpPr>
              <p:nvPr/>
            </p:nvSpPr>
            <p:spPr bwMode="auto">
              <a:xfrm>
                <a:off x="530" y="3266"/>
                <a:ext cx="79" cy="151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40" name="Freeform 384"/>
              <p:cNvSpPr>
                <a:spLocks/>
              </p:cNvSpPr>
              <p:nvPr/>
            </p:nvSpPr>
            <p:spPr bwMode="auto">
              <a:xfrm>
                <a:off x="547" y="3291"/>
                <a:ext cx="53" cy="93"/>
              </a:xfrm>
              <a:custGeom>
                <a:avLst/>
                <a:gdLst>
                  <a:gd name="T0" fmla="*/ 2 w 53"/>
                  <a:gd name="T1" fmla="*/ 9 h 93"/>
                  <a:gd name="T2" fmla="*/ 5 w 53"/>
                  <a:gd name="T3" fmla="*/ 9 h 93"/>
                  <a:gd name="T4" fmla="*/ 10 w 53"/>
                  <a:gd name="T5" fmla="*/ 8 h 93"/>
                  <a:gd name="T6" fmla="*/ 13 w 53"/>
                  <a:gd name="T7" fmla="*/ 5 h 93"/>
                  <a:gd name="T8" fmla="*/ 15 w 53"/>
                  <a:gd name="T9" fmla="*/ 3 h 93"/>
                  <a:gd name="T10" fmla="*/ 18 w 53"/>
                  <a:gd name="T11" fmla="*/ 0 h 93"/>
                  <a:gd name="T12" fmla="*/ 41 w 53"/>
                  <a:gd name="T13" fmla="*/ 0 h 93"/>
                  <a:gd name="T14" fmla="*/ 41 w 53"/>
                  <a:gd name="T15" fmla="*/ 77 h 93"/>
                  <a:gd name="T16" fmla="*/ 43 w 53"/>
                  <a:gd name="T17" fmla="*/ 82 h 93"/>
                  <a:gd name="T18" fmla="*/ 45 w 53"/>
                  <a:gd name="T19" fmla="*/ 85 h 93"/>
                  <a:gd name="T20" fmla="*/ 49 w 53"/>
                  <a:gd name="T21" fmla="*/ 88 h 93"/>
                  <a:gd name="T22" fmla="*/ 52 w 53"/>
                  <a:gd name="T23" fmla="*/ 88 h 93"/>
                  <a:gd name="T24" fmla="*/ 52 w 53"/>
                  <a:gd name="T25" fmla="*/ 92 h 93"/>
                  <a:gd name="T26" fmla="*/ 0 w 53"/>
                  <a:gd name="T27" fmla="*/ 92 h 93"/>
                  <a:gd name="T28" fmla="*/ 0 w 53"/>
                  <a:gd name="T29" fmla="*/ 88 h 93"/>
                  <a:gd name="T30" fmla="*/ 3 w 53"/>
                  <a:gd name="T31" fmla="*/ 88 h 93"/>
                  <a:gd name="T32" fmla="*/ 8 w 53"/>
                  <a:gd name="T33" fmla="*/ 85 h 93"/>
                  <a:gd name="T34" fmla="*/ 10 w 53"/>
                  <a:gd name="T35" fmla="*/ 82 h 93"/>
                  <a:gd name="T36" fmla="*/ 11 w 53"/>
                  <a:gd name="T37" fmla="*/ 77 h 93"/>
                  <a:gd name="T38" fmla="*/ 11 w 53"/>
                  <a:gd name="T39" fmla="*/ 19 h 93"/>
                  <a:gd name="T40" fmla="*/ 10 w 53"/>
                  <a:gd name="T41" fmla="*/ 16 h 93"/>
                  <a:gd name="T42" fmla="*/ 8 w 53"/>
                  <a:gd name="T43" fmla="*/ 13 h 93"/>
                  <a:gd name="T44" fmla="*/ 4 w 53"/>
                  <a:gd name="T45" fmla="*/ 12 h 93"/>
                  <a:gd name="T46" fmla="*/ 2 w 53"/>
                  <a:gd name="T47" fmla="*/ 12 h 93"/>
                  <a:gd name="T48" fmla="*/ 2 w 53"/>
                  <a:gd name="T49" fmla="*/ 9 h 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3"/>
                  <a:gd name="T76" fmla="*/ 0 h 93"/>
                  <a:gd name="T77" fmla="*/ 53 w 53"/>
                  <a:gd name="T78" fmla="*/ 93 h 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3" h="93">
                    <a:moveTo>
                      <a:pt x="2" y="9"/>
                    </a:moveTo>
                    <a:lnTo>
                      <a:pt x="5" y="9"/>
                    </a:lnTo>
                    <a:lnTo>
                      <a:pt x="10" y="8"/>
                    </a:lnTo>
                    <a:lnTo>
                      <a:pt x="13" y="5"/>
                    </a:lnTo>
                    <a:lnTo>
                      <a:pt x="15" y="3"/>
                    </a:lnTo>
                    <a:lnTo>
                      <a:pt x="18" y="0"/>
                    </a:lnTo>
                    <a:lnTo>
                      <a:pt x="41" y="0"/>
                    </a:lnTo>
                    <a:lnTo>
                      <a:pt x="41" y="77"/>
                    </a:lnTo>
                    <a:lnTo>
                      <a:pt x="43" y="82"/>
                    </a:lnTo>
                    <a:lnTo>
                      <a:pt x="45" y="85"/>
                    </a:lnTo>
                    <a:lnTo>
                      <a:pt x="49" y="88"/>
                    </a:lnTo>
                    <a:lnTo>
                      <a:pt x="52" y="88"/>
                    </a:lnTo>
                    <a:lnTo>
                      <a:pt x="52" y="92"/>
                    </a:lnTo>
                    <a:lnTo>
                      <a:pt x="0" y="92"/>
                    </a:lnTo>
                    <a:lnTo>
                      <a:pt x="0" y="88"/>
                    </a:lnTo>
                    <a:lnTo>
                      <a:pt x="3" y="88"/>
                    </a:lnTo>
                    <a:lnTo>
                      <a:pt x="8" y="85"/>
                    </a:lnTo>
                    <a:lnTo>
                      <a:pt x="10" y="82"/>
                    </a:lnTo>
                    <a:lnTo>
                      <a:pt x="11" y="77"/>
                    </a:lnTo>
                    <a:lnTo>
                      <a:pt x="11" y="19"/>
                    </a:lnTo>
                    <a:lnTo>
                      <a:pt x="10" y="16"/>
                    </a:lnTo>
                    <a:lnTo>
                      <a:pt x="8" y="13"/>
                    </a:lnTo>
                    <a:lnTo>
                      <a:pt x="4" y="12"/>
                    </a:lnTo>
                    <a:lnTo>
                      <a:pt x="2" y="12"/>
                    </a:lnTo>
                    <a:lnTo>
                      <a:pt x="2" y="9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1467" name="Group 385"/>
            <p:cNvGrpSpPr>
              <a:grpSpLocks/>
            </p:cNvGrpSpPr>
            <p:nvPr/>
          </p:nvGrpSpPr>
          <p:grpSpPr bwMode="auto">
            <a:xfrm>
              <a:off x="1297" y="2809"/>
              <a:ext cx="147" cy="179"/>
              <a:chOff x="1297" y="3247"/>
              <a:chExt cx="162" cy="177"/>
            </a:xfrm>
          </p:grpSpPr>
          <p:sp>
            <p:nvSpPr>
              <p:cNvPr id="101533" name="Freeform 386"/>
              <p:cNvSpPr>
                <a:spLocks/>
              </p:cNvSpPr>
              <p:nvPr/>
            </p:nvSpPr>
            <p:spPr bwMode="auto">
              <a:xfrm>
                <a:off x="1297" y="3262"/>
                <a:ext cx="62" cy="162"/>
              </a:xfrm>
              <a:custGeom>
                <a:avLst/>
                <a:gdLst>
                  <a:gd name="T0" fmla="*/ 55 w 62"/>
                  <a:gd name="T1" fmla="*/ 68 h 162"/>
                  <a:gd name="T2" fmla="*/ 57 w 62"/>
                  <a:gd name="T3" fmla="*/ 58 h 162"/>
                  <a:gd name="T4" fmla="*/ 59 w 62"/>
                  <a:gd name="T5" fmla="*/ 46 h 162"/>
                  <a:gd name="T6" fmla="*/ 61 w 62"/>
                  <a:gd name="T7" fmla="*/ 32 h 162"/>
                  <a:gd name="T8" fmla="*/ 58 w 62"/>
                  <a:gd name="T9" fmla="*/ 17 h 162"/>
                  <a:gd name="T10" fmla="*/ 53 w 62"/>
                  <a:gd name="T11" fmla="*/ 0 h 162"/>
                  <a:gd name="T12" fmla="*/ 46 w 62"/>
                  <a:gd name="T13" fmla="*/ 15 h 162"/>
                  <a:gd name="T14" fmla="*/ 41 w 62"/>
                  <a:gd name="T15" fmla="*/ 27 h 162"/>
                  <a:gd name="T16" fmla="*/ 40 w 62"/>
                  <a:gd name="T17" fmla="*/ 41 h 162"/>
                  <a:gd name="T18" fmla="*/ 41 w 62"/>
                  <a:gd name="T19" fmla="*/ 57 h 162"/>
                  <a:gd name="T20" fmla="*/ 42 w 62"/>
                  <a:gd name="T21" fmla="*/ 69 h 162"/>
                  <a:gd name="T22" fmla="*/ 45 w 62"/>
                  <a:gd name="T23" fmla="*/ 77 h 162"/>
                  <a:gd name="T24" fmla="*/ 40 w 62"/>
                  <a:gd name="T25" fmla="*/ 69 h 162"/>
                  <a:gd name="T26" fmla="*/ 32 w 62"/>
                  <a:gd name="T27" fmla="*/ 60 h 162"/>
                  <a:gd name="T28" fmla="*/ 24 w 62"/>
                  <a:gd name="T29" fmla="*/ 54 h 162"/>
                  <a:gd name="T30" fmla="*/ 18 w 62"/>
                  <a:gd name="T31" fmla="*/ 50 h 162"/>
                  <a:gd name="T32" fmla="*/ 8 w 62"/>
                  <a:gd name="T33" fmla="*/ 48 h 162"/>
                  <a:gd name="T34" fmla="*/ 0 w 62"/>
                  <a:gd name="T35" fmla="*/ 46 h 162"/>
                  <a:gd name="T36" fmla="*/ 4 w 62"/>
                  <a:gd name="T37" fmla="*/ 57 h 162"/>
                  <a:gd name="T38" fmla="*/ 8 w 62"/>
                  <a:gd name="T39" fmla="*/ 69 h 162"/>
                  <a:gd name="T40" fmla="*/ 15 w 62"/>
                  <a:gd name="T41" fmla="*/ 78 h 162"/>
                  <a:gd name="T42" fmla="*/ 21 w 62"/>
                  <a:gd name="T43" fmla="*/ 84 h 162"/>
                  <a:gd name="T44" fmla="*/ 32 w 62"/>
                  <a:gd name="T45" fmla="*/ 88 h 162"/>
                  <a:gd name="T46" fmla="*/ 42 w 62"/>
                  <a:gd name="T47" fmla="*/ 89 h 162"/>
                  <a:gd name="T48" fmla="*/ 31 w 62"/>
                  <a:gd name="T49" fmla="*/ 96 h 162"/>
                  <a:gd name="T50" fmla="*/ 24 w 62"/>
                  <a:gd name="T51" fmla="*/ 102 h 162"/>
                  <a:gd name="T52" fmla="*/ 20 w 62"/>
                  <a:gd name="T53" fmla="*/ 109 h 162"/>
                  <a:gd name="T54" fmla="*/ 16 w 62"/>
                  <a:gd name="T55" fmla="*/ 117 h 162"/>
                  <a:gd name="T56" fmla="*/ 16 w 62"/>
                  <a:gd name="T57" fmla="*/ 124 h 162"/>
                  <a:gd name="T58" fmla="*/ 14 w 62"/>
                  <a:gd name="T59" fmla="*/ 136 h 162"/>
                  <a:gd name="T60" fmla="*/ 27 w 62"/>
                  <a:gd name="T61" fmla="*/ 130 h 162"/>
                  <a:gd name="T62" fmla="*/ 35 w 62"/>
                  <a:gd name="T63" fmla="*/ 124 h 162"/>
                  <a:gd name="T64" fmla="*/ 39 w 62"/>
                  <a:gd name="T65" fmla="*/ 117 h 162"/>
                  <a:gd name="T66" fmla="*/ 46 w 62"/>
                  <a:gd name="T67" fmla="*/ 102 h 162"/>
                  <a:gd name="T68" fmla="*/ 40 w 62"/>
                  <a:gd name="T69" fmla="*/ 116 h 162"/>
                  <a:gd name="T70" fmla="*/ 38 w 62"/>
                  <a:gd name="T71" fmla="*/ 129 h 162"/>
                  <a:gd name="T72" fmla="*/ 37 w 62"/>
                  <a:gd name="T73" fmla="*/ 139 h 162"/>
                  <a:gd name="T74" fmla="*/ 39 w 62"/>
                  <a:gd name="T75" fmla="*/ 152 h 162"/>
                  <a:gd name="T76" fmla="*/ 39 w 62"/>
                  <a:gd name="T77" fmla="*/ 161 h 162"/>
                  <a:gd name="T78" fmla="*/ 51 w 62"/>
                  <a:gd name="T79" fmla="*/ 149 h 162"/>
                  <a:gd name="T80" fmla="*/ 56 w 62"/>
                  <a:gd name="T81" fmla="*/ 133 h 162"/>
                  <a:gd name="T82" fmla="*/ 58 w 62"/>
                  <a:gd name="T83" fmla="*/ 117 h 162"/>
                  <a:gd name="T84" fmla="*/ 55 w 62"/>
                  <a:gd name="T85" fmla="*/ 99 h 162"/>
                  <a:gd name="T86" fmla="*/ 55 w 62"/>
                  <a:gd name="T87" fmla="*/ 86 h 162"/>
                  <a:gd name="T88" fmla="*/ 55 w 62"/>
                  <a:gd name="T89" fmla="*/ 78 h 162"/>
                  <a:gd name="T90" fmla="*/ 55 w 62"/>
                  <a:gd name="T91" fmla="*/ 68 h 16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62"/>
                  <a:gd name="T139" fmla="*/ 0 h 162"/>
                  <a:gd name="T140" fmla="*/ 62 w 62"/>
                  <a:gd name="T141" fmla="*/ 162 h 16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62" h="162">
                    <a:moveTo>
                      <a:pt x="55" y="68"/>
                    </a:moveTo>
                    <a:lnTo>
                      <a:pt x="57" y="58"/>
                    </a:lnTo>
                    <a:lnTo>
                      <a:pt x="59" y="46"/>
                    </a:lnTo>
                    <a:lnTo>
                      <a:pt x="61" y="32"/>
                    </a:lnTo>
                    <a:lnTo>
                      <a:pt x="58" y="17"/>
                    </a:lnTo>
                    <a:lnTo>
                      <a:pt x="53" y="0"/>
                    </a:lnTo>
                    <a:lnTo>
                      <a:pt x="46" y="15"/>
                    </a:lnTo>
                    <a:lnTo>
                      <a:pt x="41" y="27"/>
                    </a:lnTo>
                    <a:lnTo>
                      <a:pt x="40" y="41"/>
                    </a:lnTo>
                    <a:lnTo>
                      <a:pt x="41" y="57"/>
                    </a:lnTo>
                    <a:lnTo>
                      <a:pt x="42" y="69"/>
                    </a:lnTo>
                    <a:lnTo>
                      <a:pt x="45" y="77"/>
                    </a:lnTo>
                    <a:lnTo>
                      <a:pt x="40" y="69"/>
                    </a:lnTo>
                    <a:lnTo>
                      <a:pt x="32" y="60"/>
                    </a:lnTo>
                    <a:lnTo>
                      <a:pt x="24" y="54"/>
                    </a:lnTo>
                    <a:lnTo>
                      <a:pt x="18" y="50"/>
                    </a:lnTo>
                    <a:lnTo>
                      <a:pt x="8" y="48"/>
                    </a:lnTo>
                    <a:lnTo>
                      <a:pt x="0" y="46"/>
                    </a:lnTo>
                    <a:lnTo>
                      <a:pt x="4" y="57"/>
                    </a:lnTo>
                    <a:lnTo>
                      <a:pt x="8" y="69"/>
                    </a:lnTo>
                    <a:lnTo>
                      <a:pt x="15" y="78"/>
                    </a:lnTo>
                    <a:lnTo>
                      <a:pt x="21" y="84"/>
                    </a:lnTo>
                    <a:lnTo>
                      <a:pt x="32" y="88"/>
                    </a:lnTo>
                    <a:lnTo>
                      <a:pt x="42" y="89"/>
                    </a:lnTo>
                    <a:lnTo>
                      <a:pt x="31" y="96"/>
                    </a:lnTo>
                    <a:lnTo>
                      <a:pt x="24" y="102"/>
                    </a:lnTo>
                    <a:lnTo>
                      <a:pt x="20" y="109"/>
                    </a:lnTo>
                    <a:lnTo>
                      <a:pt x="16" y="117"/>
                    </a:lnTo>
                    <a:lnTo>
                      <a:pt x="16" y="124"/>
                    </a:lnTo>
                    <a:lnTo>
                      <a:pt x="14" y="136"/>
                    </a:lnTo>
                    <a:lnTo>
                      <a:pt x="27" y="130"/>
                    </a:lnTo>
                    <a:lnTo>
                      <a:pt x="35" y="124"/>
                    </a:lnTo>
                    <a:lnTo>
                      <a:pt x="39" y="117"/>
                    </a:lnTo>
                    <a:lnTo>
                      <a:pt x="46" y="102"/>
                    </a:lnTo>
                    <a:lnTo>
                      <a:pt x="40" y="116"/>
                    </a:lnTo>
                    <a:lnTo>
                      <a:pt x="38" y="129"/>
                    </a:lnTo>
                    <a:lnTo>
                      <a:pt x="37" y="139"/>
                    </a:lnTo>
                    <a:lnTo>
                      <a:pt x="39" y="152"/>
                    </a:lnTo>
                    <a:lnTo>
                      <a:pt x="39" y="161"/>
                    </a:lnTo>
                    <a:lnTo>
                      <a:pt x="51" y="149"/>
                    </a:lnTo>
                    <a:lnTo>
                      <a:pt x="56" y="133"/>
                    </a:lnTo>
                    <a:lnTo>
                      <a:pt x="58" y="117"/>
                    </a:lnTo>
                    <a:lnTo>
                      <a:pt x="55" y="99"/>
                    </a:lnTo>
                    <a:lnTo>
                      <a:pt x="55" y="86"/>
                    </a:lnTo>
                    <a:lnTo>
                      <a:pt x="55" y="78"/>
                    </a:lnTo>
                    <a:lnTo>
                      <a:pt x="55" y="68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534" name="Freeform 387"/>
              <p:cNvSpPr>
                <a:spLocks/>
              </p:cNvSpPr>
              <p:nvPr/>
            </p:nvSpPr>
            <p:spPr bwMode="auto">
              <a:xfrm>
                <a:off x="1414" y="3247"/>
                <a:ext cx="45" cy="74"/>
              </a:xfrm>
              <a:custGeom>
                <a:avLst/>
                <a:gdLst>
                  <a:gd name="T0" fmla="*/ 27 w 45"/>
                  <a:gd name="T1" fmla="*/ 65 h 74"/>
                  <a:gd name="T2" fmla="*/ 34 w 45"/>
                  <a:gd name="T3" fmla="*/ 59 h 74"/>
                  <a:gd name="T4" fmla="*/ 38 w 45"/>
                  <a:gd name="T5" fmla="*/ 52 h 74"/>
                  <a:gd name="T6" fmla="*/ 42 w 45"/>
                  <a:gd name="T7" fmla="*/ 44 h 74"/>
                  <a:gd name="T8" fmla="*/ 42 w 45"/>
                  <a:gd name="T9" fmla="*/ 37 h 74"/>
                  <a:gd name="T10" fmla="*/ 44 w 45"/>
                  <a:gd name="T11" fmla="*/ 26 h 74"/>
                  <a:gd name="T12" fmla="*/ 31 w 45"/>
                  <a:gd name="T13" fmla="*/ 31 h 74"/>
                  <a:gd name="T14" fmla="*/ 23 w 45"/>
                  <a:gd name="T15" fmla="*/ 38 h 74"/>
                  <a:gd name="T16" fmla="*/ 19 w 45"/>
                  <a:gd name="T17" fmla="*/ 44 h 74"/>
                  <a:gd name="T18" fmla="*/ 12 w 45"/>
                  <a:gd name="T19" fmla="*/ 59 h 74"/>
                  <a:gd name="T20" fmla="*/ 18 w 45"/>
                  <a:gd name="T21" fmla="*/ 46 h 74"/>
                  <a:gd name="T22" fmla="*/ 19 w 45"/>
                  <a:gd name="T23" fmla="*/ 32 h 74"/>
                  <a:gd name="T24" fmla="*/ 20 w 45"/>
                  <a:gd name="T25" fmla="*/ 22 h 74"/>
                  <a:gd name="T26" fmla="*/ 19 w 45"/>
                  <a:gd name="T27" fmla="*/ 10 h 74"/>
                  <a:gd name="T28" fmla="*/ 19 w 45"/>
                  <a:gd name="T29" fmla="*/ 0 h 74"/>
                  <a:gd name="T30" fmla="*/ 8 w 45"/>
                  <a:gd name="T31" fmla="*/ 13 h 74"/>
                  <a:gd name="T32" fmla="*/ 2 w 45"/>
                  <a:gd name="T33" fmla="*/ 28 h 74"/>
                  <a:gd name="T34" fmla="*/ 1 w 45"/>
                  <a:gd name="T35" fmla="*/ 44 h 74"/>
                  <a:gd name="T36" fmla="*/ 0 w 45"/>
                  <a:gd name="T37" fmla="*/ 72 h 74"/>
                  <a:gd name="T38" fmla="*/ 14 w 45"/>
                  <a:gd name="T39" fmla="*/ 73 h 74"/>
                  <a:gd name="T40" fmla="*/ 27 w 45"/>
                  <a:gd name="T41" fmla="*/ 65 h 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74"/>
                  <a:gd name="T65" fmla="*/ 45 w 45"/>
                  <a:gd name="T66" fmla="*/ 74 h 7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74">
                    <a:moveTo>
                      <a:pt x="27" y="65"/>
                    </a:moveTo>
                    <a:lnTo>
                      <a:pt x="34" y="59"/>
                    </a:lnTo>
                    <a:lnTo>
                      <a:pt x="38" y="52"/>
                    </a:lnTo>
                    <a:lnTo>
                      <a:pt x="42" y="44"/>
                    </a:lnTo>
                    <a:lnTo>
                      <a:pt x="42" y="37"/>
                    </a:lnTo>
                    <a:lnTo>
                      <a:pt x="44" y="26"/>
                    </a:lnTo>
                    <a:lnTo>
                      <a:pt x="31" y="31"/>
                    </a:lnTo>
                    <a:lnTo>
                      <a:pt x="23" y="38"/>
                    </a:lnTo>
                    <a:lnTo>
                      <a:pt x="19" y="44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19" y="32"/>
                    </a:lnTo>
                    <a:lnTo>
                      <a:pt x="20" y="22"/>
                    </a:lnTo>
                    <a:lnTo>
                      <a:pt x="19" y="10"/>
                    </a:lnTo>
                    <a:lnTo>
                      <a:pt x="19" y="0"/>
                    </a:lnTo>
                    <a:lnTo>
                      <a:pt x="8" y="13"/>
                    </a:lnTo>
                    <a:lnTo>
                      <a:pt x="2" y="28"/>
                    </a:lnTo>
                    <a:lnTo>
                      <a:pt x="1" y="44"/>
                    </a:lnTo>
                    <a:lnTo>
                      <a:pt x="0" y="72"/>
                    </a:lnTo>
                    <a:lnTo>
                      <a:pt x="14" y="73"/>
                    </a:lnTo>
                    <a:lnTo>
                      <a:pt x="27" y="65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rgbClr val="BFFFB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535" name="Oval 388"/>
              <p:cNvSpPr>
                <a:spLocks noChangeArrowheads="1"/>
              </p:cNvSpPr>
              <p:nvPr/>
            </p:nvSpPr>
            <p:spPr bwMode="auto">
              <a:xfrm>
                <a:off x="1353" y="3266"/>
                <a:ext cx="79" cy="151"/>
              </a:xfrm>
              <a:prstGeom prst="ellipse">
                <a:avLst/>
              </a:prstGeom>
              <a:solidFill>
                <a:srgbClr val="008000"/>
              </a:solidFill>
              <a:ln w="12700">
                <a:solidFill>
                  <a:srgbClr val="9FFF9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36" name="Freeform 389"/>
              <p:cNvSpPr>
                <a:spLocks/>
              </p:cNvSpPr>
              <p:nvPr/>
            </p:nvSpPr>
            <p:spPr bwMode="auto">
              <a:xfrm>
                <a:off x="1371" y="3291"/>
                <a:ext cx="53" cy="93"/>
              </a:xfrm>
              <a:custGeom>
                <a:avLst/>
                <a:gdLst>
                  <a:gd name="T0" fmla="*/ 1 w 53"/>
                  <a:gd name="T1" fmla="*/ 9 h 93"/>
                  <a:gd name="T2" fmla="*/ 5 w 53"/>
                  <a:gd name="T3" fmla="*/ 9 h 93"/>
                  <a:gd name="T4" fmla="*/ 9 w 53"/>
                  <a:gd name="T5" fmla="*/ 8 h 93"/>
                  <a:gd name="T6" fmla="*/ 13 w 53"/>
                  <a:gd name="T7" fmla="*/ 5 h 93"/>
                  <a:gd name="T8" fmla="*/ 15 w 53"/>
                  <a:gd name="T9" fmla="*/ 3 h 93"/>
                  <a:gd name="T10" fmla="*/ 17 w 53"/>
                  <a:gd name="T11" fmla="*/ 0 h 93"/>
                  <a:gd name="T12" fmla="*/ 41 w 53"/>
                  <a:gd name="T13" fmla="*/ 0 h 93"/>
                  <a:gd name="T14" fmla="*/ 41 w 53"/>
                  <a:gd name="T15" fmla="*/ 77 h 93"/>
                  <a:gd name="T16" fmla="*/ 42 w 53"/>
                  <a:gd name="T17" fmla="*/ 82 h 93"/>
                  <a:gd name="T18" fmla="*/ 45 w 53"/>
                  <a:gd name="T19" fmla="*/ 85 h 93"/>
                  <a:gd name="T20" fmla="*/ 49 w 53"/>
                  <a:gd name="T21" fmla="*/ 88 h 93"/>
                  <a:gd name="T22" fmla="*/ 52 w 53"/>
                  <a:gd name="T23" fmla="*/ 88 h 93"/>
                  <a:gd name="T24" fmla="*/ 52 w 53"/>
                  <a:gd name="T25" fmla="*/ 92 h 93"/>
                  <a:gd name="T26" fmla="*/ 0 w 53"/>
                  <a:gd name="T27" fmla="*/ 92 h 93"/>
                  <a:gd name="T28" fmla="*/ 0 w 53"/>
                  <a:gd name="T29" fmla="*/ 88 h 93"/>
                  <a:gd name="T30" fmla="*/ 3 w 53"/>
                  <a:gd name="T31" fmla="*/ 88 h 93"/>
                  <a:gd name="T32" fmla="*/ 7 w 53"/>
                  <a:gd name="T33" fmla="*/ 85 h 93"/>
                  <a:gd name="T34" fmla="*/ 9 w 53"/>
                  <a:gd name="T35" fmla="*/ 82 h 93"/>
                  <a:gd name="T36" fmla="*/ 10 w 53"/>
                  <a:gd name="T37" fmla="*/ 77 h 93"/>
                  <a:gd name="T38" fmla="*/ 10 w 53"/>
                  <a:gd name="T39" fmla="*/ 19 h 93"/>
                  <a:gd name="T40" fmla="*/ 9 w 53"/>
                  <a:gd name="T41" fmla="*/ 16 h 93"/>
                  <a:gd name="T42" fmla="*/ 7 w 53"/>
                  <a:gd name="T43" fmla="*/ 13 h 93"/>
                  <a:gd name="T44" fmla="*/ 4 w 53"/>
                  <a:gd name="T45" fmla="*/ 12 h 93"/>
                  <a:gd name="T46" fmla="*/ 1 w 53"/>
                  <a:gd name="T47" fmla="*/ 12 h 93"/>
                  <a:gd name="T48" fmla="*/ 1 w 53"/>
                  <a:gd name="T49" fmla="*/ 9 h 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3"/>
                  <a:gd name="T76" fmla="*/ 0 h 93"/>
                  <a:gd name="T77" fmla="*/ 53 w 53"/>
                  <a:gd name="T78" fmla="*/ 93 h 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3" h="93">
                    <a:moveTo>
                      <a:pt x="1" y="9"/>
                    </a:moveTo>
                    <a:lnTo>
                      <a:pt x="5" y="9"/>
                    </a:lnTo>
                    <a:lnTo>
                      <a:pt x="9" y="8"/>
                    </a:lnTo>
                    <a:lnTo>
                      <a:pt x="13" y="5"/>
                    </a:lnTo>
                    <a:lnTo>
                      <a:pt x="15" y="3"/>
                    </a:lnTo>
                    <a:lnTo>
                      <a:pt x="17" y="0"/>
                    </a:lnTo>
                    <a:lnTo>
                      <a:pt x="41" y="0"/>
                    </a:lnTo>
                    <a:lnTo>
                      <a:pt x="41" y="77"/>
                    </a:lnTo>
                    <a:lnTo>
                      <a:pt x="42" y="82"/>
                    </a:lnTo>
                    <a:lnTo>
                      <a:pt x="45" y="85"/>
                    </a:lnTo>
                    <a:lnTo>
                      <a:pt x="49" y="88"/>
                    </a:lnTo>
                    <a:lnTo>
                      <a:pt x="52" y="88"/>
                    </a:lnTo>
                    <a:lnTo>
                      <a:pt x="52" y="92"/>
                    </a:lnTo>
                    <a:lnTo>
                      <a:pt x="0" y="92"/>
                    </a:lnTo>
                    <a:lnTo>
                      <a:pt x="0" y="88"/>
                    </a:lnTo>
                    <a:lnTo>
                      <a:pt x="3" y="88"/>
                    </a:lnTo>
                    <a:lnTo>
                      <a:pt x="7" y="85"/>
                    </a:lnTo>
                    <a:lnTo>
                      <a:pt x="9" y="82"/>
                    </a:lnTo>
                    <a:lnTo>
                      <a:pt x="10" y="77"/>
                    </a:lnTo>
                    <a:lnTo>
                      <a:pt x="10" y="19"/>
                    </a:lnTo>
                    <a:lnTo>
                      <a:pt x="9" y="16"/>
                    </a:lnTo>
                    <a:lnTo>
                      <a:pt x="7" y="13"/>
                    </a:lnTo>
                    <a:lnTo>
                      <a:pt x="4" y="12"/>
                    </a:lnTo>
                    <a:lnTo>
                      <a:pt x="1" y="12"/>
                    </a:lnTo>
                    <a:lnTo>
                      <a:pt x="1" y="9"/>
                    </a:lnTo>
                  </a:path>
                </a:pathLst>
              </a:custGeom>
              <a:solidFill>
                <a:srgbClr val="BFFFBF"/>
              </a:solidFill>
              <a:ln w="12700" cap="rnd">
                <a:solidFill>
                  <a:srgbClr val="3F5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68" name="Oval 390"/>
            <p:cNvSpPr>
              <a:spLocks noChangeArrowheads="1"/>
            </p:cNvSpPr>
            <p:nvPr/>
          </p:nvSpPr>
          <p:spPr bwMode="auto">
            <a:xfrm>
              <a:off x="516" y="3138"/>
              <a:ext cx="67" cy="110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69" name="Oval 391"/>
            <p:cNvSpPr>
              <a:spLocks noChangeArrowheads="1"/>
            </p:cNvSpPr>
            <p:nvPr/>
          </p:nvSpPr>
          <p:spPr bwMode="auto">
            <a:xfrm>
              <a:off x="526" y="3152"/>
              <a:ext cx="49" cy="83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70" name="Freeform 392"/>
            <p:cNvSpPr>
              <a:spLocks/>
            </p:cNvSpPr>
            <p:nvPr/>
          </p:nvSpPr>
          <p:spPr bwMode="auto">
            <a:xfrm>
              <a:off x="540" y="3167"/>
              <a:ext cx="47" cy="61"/>
            </a:xfrm>
            <a:custGeom>
              <a:avLst/>
              <a:gdLst>
                <a:gd name="T0" fmla="*/ 1 w 34"/>
                <a:gd name="T1" fmla="*/ 6 h 60"/>
                <a:gd name="T2" fmla="*/ 6 w 34"/>
                <a:gd name="T3" fmla="*/ 6 h 60"/>
                <a:gd name="T4" fmla="*/ 8 w 34"/>
                <a:gd name="T5" fmla="*/ 5 h 60"/>
                <a:gd name="T6" fmla="*/ 11 w 34"/>
                <a:gd name="T7" fmla="*/ 4 h 60"/>
                <a:gd name="T8" fmla="*/ 14 w 34"/>
                <a:gd name="T9" fmla="*/ 2 h 60"/>
                <a:gd name="T10" fmla="*/ 15 w 34"/>
                <a:gd name="T11" fmla="*/ 0 h 60"/>
                <a:gd name="T12" fmla="*/ 37 w 34"/>
                <a:gd name="T13" fmla="*/ 0 h 60"/>
                <a:gd name="T14" fmla="*/ 37 w 34"/>
                <a:gd name="T15" fmla="*/ 51 h 60"/>
                <a:gd name="T16" fmla="*/ 37 w 34"/>
                <a:gd name="T17" fmla="*/ 54 h 60"/>
                <a:gd name="T18" fmla="*/ 40 w 34"/>
                <a:gd name="T19" fmla="*/ 56 h 60"/>
                <a:gd name="T20" fmla="*/ 43 w 34"/>
                <a:gd name="T21" fmla="*/ 57 h 60"/>
                <a:gd name="T22" fmla="*/ 46 w 34"/>
                <a:gd name="T23" fmla="*/ 57 h 60"/>
                <a:gd name="T24" fmla="*/ 46 w 34"/>
                <a:gd name="T25" fmla="*/ 60 h 60"/>
                <a:gd name="T26" fmla="*/ 0 w 34"/>
                <a:gd name="T27" fmla="*/ 60 h 60"/>
                <a:gd name="T28" fmla="*/ 0 w 34"/>
                <a:gd name="T29" fmla="*/ 57 h 60"/>
                <a:gd name="T30" fmla="*/ 3 w 34"/>
                <a:gd name="T31" fmla="*/ 57 h 60"/>
                <a:gd name="T32" fmla="*/ 7 w 34"/>
                <a:gd name="T33" fmla="*/ 56 h 60"/>
                <a:gd name="T34" fmla="*/ 8 w 34"/>
                <a:gd name="T35" fmla="*/ 54 h 60"/>
                <a:gd name="T36" fmla="*/ 10 w 34"/>
                <a:gd name="T37" fmla="*/ 51 h 60"/>
                <a:gd name="T38" fmla="*/ 10 w 34"/>
                <a:gd name="T39" fmla="*/ 13 h 60"/>
                <a:gd name="T40" fmla="*/ 8 w 34"/>
                <a:gd name="T41" fmla="*/ 11 h 60"/>
                <a:gd name="T42" fmla="*/ 7 w 34"/>
                <a:gd name="T43" fmla="*/ 9 h 60"/>
                <a:gd name="T44" fmla="*/ 4 w 34"/>
                <a:gd name="T45" fmla="*/ 8 h 60"/>
                <a:gd name="T46" fmla="*/ 1 w 34"/>
                <a:gd name="T47" fmla="*/ 8 h 60"/>
                <a:gd name="T48" fmla="*/ 1 w 34"/>
                <a:gd name="T49" fmla="*/ 6 h 6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4"/>
                <a:gd name="T76" fmla="*/ 0 h 60"/>
                <a:gd name="T77" fmla="*/ 34 w 34"/>
                <a:gd name="T78" fmla="*/ 60 h 6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4" h="60">
                  <a:moveTo>
                    <a:pt x="1" y="6"/>
                  </a:moveTo>
                  <a:lnTo>
                    <a:pt x="4" y="6"/>
                  </a:lnTo>
                  <a:lnTo>
                    <a:pt x="6" y="5"/>
                  </a:lnTo>
                  <a:lnTo>
                    <a:pt x="8" y="4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50"/>
                  </a:lnTo>
                  <a:lnTo>
                    <a:pt x="27" y="53"/>
                  </a:lnTo>
                  <a:lnTo>
                    <a:pt x="29" y="55"/>
                  </a:lnTo>
                  <a:lnTo>
                    <a:pt x="31" y="56"/>
                  </a:lnTo>
                  <a:lnTo>
                    <a:pt x="33" y="56"/>
                  </a:lnTo>
                  <a:lnTo>
                    <a:pt x="33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5" y="55"/>
                  </a:lnTo>
                  <a:lnTo>
                    <a:pt x="6" y="53"/>
                  </a:lnTo>
                  <a:lnTo>
                    <a:pt x="7" y="50"/>
                  </a:lnTo>
                  <a:lnTo>
                    <a:pt x="7" y="13"/>
                  </a:lnTo>
                  <a:lnTo>
                    <a:pt x="6" y="11"/>
                  </a:lnTo>
                  <a:lnTo>
                    <a:pt x="5" y="9"/>
                  </a:lnTo>
                  <a:lnTo>
                    <a:pt x="3" y="8"/>
                  </a:lnTo>
                  <a:lnTo>
                    <a:pt x="1" y="8"/>
                  </a:lnTo>
                  <a:lnTo>
                    <a:pt x="1" y="6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471" name="Oval 393"/>
            <p:cNvSpPr>
              <a:spLocks noChangeArrowheads="1"/>
            </p:cNvSpPr>
            <p:nvPr/>
          </p:nvSpPr>
          <p:spPr bwMode="auto">
            <a:xfrm>
              <a:off x="1377" y="3141"/>
              <a:ext cx="67" cy="109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72" name="Oval 394"/>
            <p:cNvSpPr>
              <a:spLocks noChangeArrowheads="1"/>
            </p:cNvSpPr>
            <p:nvPr/>
          </p:nvSpPr>
          <p:spPr bwMode="auto">
            <a:xfrm>
              <a:off x="1387" y="3154"/>
              <a:ext cx="49" cy="83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9FFF9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73" name="Freeform 395"/>
            <p:cNvSpPr>
              <a:spLocks/>
            </p:cNvSpPr>
            <p:nvPr/>
          </p:nvSpPr>
          <p:spPr bwMode="auto">
            <a:xfrm>
              <a:off x="1401" y="3170"/>
              <a:ext cx="47" cy="60"/>
            </a:xfrm>
            <a:custGeom>
              <a:avLst/>
              <a:gdLst>
                <a:gd name="T0" fmla="*/ 1 w 34"/>
                <a:gd name="T1" fmla="*/ 6 h 59"/>
                <a:gd name="T2" fmla="*/ 6 w 34"/>
                <a:gd name="T3" fmla="*/ 6 h 59"/>
                <a:gd name="T4" fmla="*/ 8 w 34"/>
                <a:gd name="T5" fmla="*/ 5 h 59"/>
                <a:gd name="T6" fmla="*/ 11 w 34"/>
                <a:gd name="T7" fmla="*/ 3 h 59"/>
                <a:gd name="T8" fmla="*/ 14 w 34"/>
                <a:gd name="T9" fmla="*/ 2 h 59"/>
                <a:gd name="T10" fmla="*/ 15 w 34"/>
                <a:gd name="T11" fmla="*/ 0 h 59"/>
                <a:gd name="T12" fmla="*/ 37 w 34"/>
                <a:gd name="T13" fmla="*/ 0 h 59"/>
                <a:gd name="T14" fmla="*/ 37 w 34"/>
                <a:gd name="T15" fmla="*/ 50 h 59"/>
                <a:gd name="T16" fmla="*/ 37 w 34"/>
                <a:gd name="T17" fmla="*/ 53 h 59"/>
                <a:gd name="T18" fmla="*/ 40 w 34"/>
                <a:gd name="T19" fmla="*/ 55 h 59"/>
                <a:gd name="T20" fmla="*/ 44 w 34"/>
                <a:gd name="T21" fmla="*/ 57 h 59"/>
                <a:gd name="T22" fmla="*/ 46 w 34"/>
                <a:gd name="T23" fmla="*/ 57 h 59"/>
                <a:gd name="T24" fmla="*/ 46 w 34"/>
                <a:gd name="T25" fmla="*/ 59 h 59"/>
                <a:gd name="T26" fmla="*/ 0 w 34"/>
                <a:gd name="T27" fmla="*/ 59 h 59"/>
                <a:gd name="T28" fmla="*/ 0 w 34"/>
                <a:gd name="T29" fmla="*/ 57 h 59"/>
                <a:gd name="T30" fmla="*/ 3 w 34"/>
                <a:gd name="T31" fmla="*/ 57 h 59"/>
                <a:gd name="T32" fmla="*/ 7 w 34"/>
                <a:gd name="T33" fmla="*/ 55 h 59"/>
                <a:gd name="T34" fmla="*/ 8 w 34"/>
                <a:gd name="T35" fmla="*/ 53 h 59"/>
                <a:gd name="T36" fmla="*/ 10 w 34"/>
                <a:gd name="T37" fmla="*/ 50 h 59"/>
                <a:gd name="T38" fmla="*/ 10 w 34"/>
                <a:gd name="T39" fmla="*/ 12 h 59"/>
                <a:gd name="T40" fmla="*/ 8 w 34"/>
                <a:gd name="T41" fmla="*/ 10 h 59"/>
                <a:gd name="T42" fmla="*/ 7 w 34"/>
                <a:gd name="T43" fmla="*/ 8 h 59"/>
                <a:gd name="T44" fmla="*/ 4 w 34"/>
                <a:gd name="T45" fmla="*/ 8 h 59"/>
                <a:gd name="T46" fmla="*/ 1 w 34"/>
                <a:gd name="T47" fmla="*/ 8 h 59"/>
                <a:gd name="T48" fmla="*/ 1 w 34"/>
                <a:gd name="T49" fmla="*/ 6 h 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4"/>
                <a:gd name="T76" fmla="*/ 0 h 59"/>
                <a:gd name="T77" fmla="*/ 34 w 34"/>
                <a:gd name="T78" fmla="*/ 59 h 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4" h="59">
                  <a:moveTo>
                    <a:pt x="1" y="6"/>
                  </a:moveTo>
                  <a:lnTo>
                    <a:pt x="4" y="6"/>
                  </a:lnTo>
                  <a:lnTo>
                    <a:pt x="6" y="5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49"/>
                  </a:lnTo>
                  <a:lnTo>
                    <a:pt x="27" y="52"/>
                  </a:lnTo>
                  <a:lnTo>
                    <a:pt x="29" y="54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8"/>
                  </a:lnTo>
                  <a:lnTo>
                    <a:pt x="0" y="58"/>
                  </a:lnTo>
                  <a:lnTo>
                    <a:pt x="0" y="56"/>
                  </a:lnTo>
                  <a:lnTo>
                    <a:pt x="2" y="56"/>
                  </a:lnTo>
                  <a:lnTo>
                    <a:pt x="5" y="54"/>
                  </a:lnTo>
                  <a:lnTo>
                    <a:pt x="6" y="52"/>
                  </a:lnTo>
                  <a:lnTo>
                    <a:pt x="7" y="49"/>
                  </a:lnTo>
                  <a:lnTo>
                    <a:pt x="7" y="12"/>
                  </a:lnTo>
                  <a:lnTo>
                    <a:pt x="6" y="10"/>
                  </a:lnTo>
                  <a:lnTo>
                    <a:pt x="5" y="8"/>
                  </a:lnTo>
                  <a:lnTo>
                    <a:pt x="3" y="8"/>
                  </a:lnTo>
                  <a:lnTo>
                    <a:pt x="1" y="8"/>
                  </a:lnTo>
                  <a:lnTo>
                    <a:pt x="1" y="6"/>
                  </a:lnTo>
                </a:path>
              </a:pathLst>
            </a:custGeom>
            <a:solidFill>
              <a:srgbClr val="BFFFBF"/>
            </a:solidFill>
            <a:ln w="12700" cap="rnd">
              <a:solidFill>
                <a:srgbClr val="3F5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474" name="Group 396"/>
            <p:cNvGrpSpPr>
              <a:grpSpLocks/>
            </p:cNvGrpSpPr>
            <p:nvPr/>
          </p:nvGrpSpPr>
          <p:grpSpPr bwMode="auto">
            <a:xfrm>
              <a:off x="695" y="2981"/>
              <a:ext cx="76" cy="102"/>
              <a:chOff x="695" y="3419"/>
              <a:chExt cx="83" cy="100"/>
            </a:xfrm>
          </p:grpSpPr>
          <p:sp>
            <p:nvSpPr>
              <p:cNvPr id="101531" name="Oval 397"/>
              <p:cNvSpPr>
                <a:spLocks noChangeArrowheads="1"/>
              </p:cNvSpPr>
              <p:nvPr/>
            </p:nvSpPr>
            <p:spPr bwMode="auto">
              <a:xfrm>
                <a:off x="695" y="3419"/>
                <a:ext cx="83" cy="100"/>
              </a:xfrm>
              <a:prstGeom prst="ellipse">
                <a:avLst/>
              </a:prstGeom>
              <a:solidFill>
                <a:srgbClr val="3F5F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32" name="Oval 398"/>
              <p:cNvSpPr>
                <a:spLocks noChangeArrowheads="1"/>
              </p:cNvSpPr>
              <p:nvPr/>
            </p:nvSpPr>
            <p:spPr bwMode="auto">
              <a:xfrm>
                <a:off x="716" y="3443"/>
                <a:ext cx="41" cy="52"/>
              </a:xfrm>
              <a:prstGeom prst="ellipse">
                <a:avLst/>
              </a:prstGeom>
              <a:solidFill>
                <a:srgbClr val="9FFF9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75" name="Group 399"/>
            <p:cNvGrpSpPr>
              <a:grpSpLocks/>
            </p:cNvGrpSpPr>
            <p:nvPr/>
          </p:nvGrpSpPr>
          <p:grpSpPr bwMode="auto">
            <a:xfrm>
              <a:off x="1183" y="2995"/>
              <a:ext cx="75" cy="102"/>
              <a:chOff x="1183" y="3433"/>
              <a:chExt cx="82" cy="100"/>
            </a:xfrm>
          </p:grpSpPr>
          <p:sp>
            <p:nvSpPr>
              <p:cNvPr id="101529" name="Oval 400"/>
              <p:cNvSpPr>
                <a:spLocks noChangeArrowheads="1"/>
              </p:cNvSpPr>
              <p:nvPr/>
            </p:nvSpPr>
            <p:spPr bwMode="auto">
              <a:xfrm>
                <a:off x="1183" y="3433"/>
                <a:ext cx="82" cy="100"/>
              </a:xfrm>
              <a:prstGeom prst="ellipse">
                <a:avLst/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530" name="Oval 401"/>
              <p:cNvSpPr>
                <a:spLocks noChangeArrowheads="1"/>
              </p:cNvSpPr>
              <p:nvPr/>
            </p:nvSpPr>
            <p:spPr bwMode="auto">
              <a:xfrm>
                <a:off x="1203" y="3457"/>
                <a:ext cx="41" cy="51"/>
              </a:xfrm>
              <a:prstGeom prst="ellipse">
                <a:avLst/>
              </a:prstGeom>
              <a:solidFill>
                <a:srgbClr val="BFFFBF"/>
              </a:solidFill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76" name="Group 402"/>
            <p:cNvGrpSpPr>
              <a:grpSpLocks/>
            </p:cNvGrpSpPr>
            <p:nvPr/>
          </p:nvGrpSpPr>
          <p:grpSpPr bwMode="auto">
            <a:xfrm>
              <a:off x="801" y="3210"/>
              <a:ext cx="323" cy="47"/>
              <a:chOff x="801" y="3648"/>
              <a:chExt cx="356" cy="38"/>
            </a:xfrm>
          </p:grpSpPr>
          <p:grpSp>
            <p:nvGrpSpPr>
              <p:cNvPr id="101508" name="Group 403"/>
              <p:cNvGrpSpPr>
                <a:grpSpLocks/>
              </p:cNvGrpSpPr>
              <p:nvPr/>
            </p:nvGrpSpPr>
            <p:grpSpPr bwMode="auto">
              <a:xfrm>
                <a:off x="1127" y="3648"/>
                <a:ext cx="30" cy="36"/>
                <a:chOff x="1127" y="3648"/>
                <a:chExt cx="30" cy="36"/>
              </a:xfrm>
            </p:grpSpPr>
            <p:sp>
              <p:nvSpPr>
                <p:cNvPr id="101527" name="Freeform 404"/>
                <p:cNvSpPr>
                  <a:spLocks/>
                </p:cNvSpPr>
                <p:nvPr/>
              </p:nvSpPr>
              <p:spPr bwMode="auto">
                <a:xfrm>
                  <a:off x="1127" y="3648"/>
                  <a:ext cx="30" cy="36"/>
                </a:xfrm>
                <a:custGeom>
                  <a:avLst/>
                  <a:gdLst>
                    <a:gd name="T0" fmla="*/ 0 w 30"/>
                    <a:gd name="T1" fmla="*/ 0 h 36"/>
                    <a:gd name="T2" fmla="*/ 20 w 30"/>
                    <a:gd name="T3" fmla="*/ 0 h 36"/>
                    <a:gd name="T4" fmla="*/ 24 w 30"/>
                    <a:gd name="T5" fmla="*/ 2 h 36"/>
                    <a:gd name="T6" fmla="*/ 25 w 30"/>
                    <a:gd name="T7" fmla="*/ 3 h 36"/>
                    <a:gd name="T8" fmla="*/ 26 w 30"/>
                    <a:gd name="T9" fmla="*/ 7 h 36"/>
                    <a:gd name="T10" fmla="*/ 26 w 30"/>
                    <a:gd name="T11" fmla="*/ 13 h 36"/>
                    <a:gd name="T12" fmla="*/ 25 w 30"/>
                    <a:gd name="T13" fmla="*/ 17 h 36"/>
                    <a:gd name="T14" fmla="*/ 23 w 30"/>
                    <a:gd name="T15" fmla="*/ 19 h 36"/>
                    <a:gd name="T16" fmla="*/ 20 w 30"/>
                    <a:gd name="T17" fmla="*/ 20 h 36"/>
                    <a:gd name="T18" fmla="*/ 23 w 30"/>
                    <a:gd name="T19" fmla="*/ 21 h 36"/>
                    <a:gd name="T20" fmla="*/ 25 w 30"/>
                    <a:gd name="T21" fmla="*/ 23 h 36"/>
                    <a:gd name="T22" fmla="*/ 26 w 30"/>
                    <a:gd name="T23" fmla="*/ 27 h 36"/>
                    <a:gd name="T24" fmla="*/ 27 w 30"/>
                    <a:gd name="T25" fmla="*/ 30 h 36"/>
                    <a:gd name="T26" fmla="*/ 27 w 30"/>
                    <a:gd name="T27" fmla="*/ 33 h 36"/>
                    <a:gd name="T28" fmla="*/ 29 w 30"/>
                    <a:gd name="T29" fmla="*/ 33 h 36"/>
                    <a:gd name="T30" fmla="*/ 29 w 30"/>
                    <a:gd name="T31" fmla="*/ 35 h 36"/>
                    <a:gd name="T32" fmla="*/ 18 w 30"/>
                    <a:gd name="T33" fmla="*/ 35 h 36"/>
                    <a:gd name="T34" fmla="*/ 18 w 30"/>
                    <a:gd name="T35" fmla="*/ 33 h 36"/>
                    <a:gd name="T36" fmla="*/ 20 w 30"/>
                    <a:gd name="T37" fmla="*/ 33 h 36"/>
                    <a:gd name="T38" fmla="*/ 20 w 30"/>
                    <a:gd name="T39" fmla="*/ 29 h 36"/>
                    <a:gd name="T40" fmla="*/ 18 w 30"/>
                    <a:gd name="T41" fmla="*/ 27 h 36"/>
                    <a:gd name="T42" fmla="*/ 16 w 30"/>
                    <a:gd name="T43" fmla="*/ 24 h 36"/>
                    <a:gd name="T44" fmla="*/ 15 w 30"/>
                    <a:gd name="T45" fmla="*/ 21 h 36"/>
                    <a:gd name="T46" fmla="*/ 13 w 30"/>
                    <a:gd name="T47" fmla="*/ 20 h 36"/>
                    <a:gd name="T48" fmla="*/ 13 w 30"/>
                    <a:gd name="T49" fmla="*/ 33 h 36"/>
                    <a:gd name="T50" fmla="*/ 15 w 30"/>
                    <a:gd name="T51" fmla="*/ 33 h 36"/>
                    <a:gd name="T52" fmla="*/ 15 w 30"/>
                    <a:gd name="T53" fmla="*/ 35 h 36"/>
                    <a:gd name="T54" fmla="*/ 1 w 30"/>
                    <a:gd name="T55" fmla="*/ 35 h 36"/>
                    <a:gd name="T56" fmla="*/ 1 w 30"/>
                    <a:gd name="T57" fmla="*/ 33 h 36"/>
                    <a:gd name="T58" fmla="*/ 3 w 30"/>
                    <a:gd name="T59" fmla="*/ 33 h 36"/>
                    <a:gd name="T60" fmla="*/ 3 w 30"/>
                    <a:gd name="T61" fmla="*/ 2 h 36"/>
                    <a:gd name="T62" fmla="*/ 0 w 30"/>
                    <a:gd name="T63" fmla="*/ 2 h 36"/>
                    <a:gd name="T64" fmla="*/ 0 w 30"/>
                    <a:gd name="T65" fmla="*/ 0 h 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0"/>
                    <a:gd name="T100" fmla="*/ 0 h 36"/>
                    <a:gd name="T101" fmla="*/ 30 w 30"/>
                    <a:gd name="T102" fmla="*/ 36 h 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0" h="36">
                      <a:moveTo>
                        <a:pt x="0" y="0"/>
                      </a:moveTo>
                      <a:lnTo>
                        <a:pt x="20" y="0"/>
                      </a:lnTo>
                      <a:lnTo>
                        <a:pt x="24" y="2"/>
                      </a:lnTo>
                      <a:lnTo>
                        <a:pt x="25" y="3"/>
                      </a:lnTo>
                      <a:lnTo>
                        <a:pt x="26" y="7"/>
                      </a:lnTo>
                      <a:lnTo>
                        <a:pt x="26" y="13"/>
                      </a:lnTo>
                      <a:lnTo>
                        <a:pt x="25" y="17"/>
                      </a:lnTo>
                      <a:lnTo>
                        <a:pt x="23" y="19"/>
                      </a:lnTo>
                      <a:lnTo>
                        <a:pt x="20" y="20"/>
                      </a:lnTo>
                      <a:lnTo>
                        <a:pt x="23" y="21"/>
                      </a:lnTo>
                      <a:lnTo>
                        <a:pt x="25" y="23"/>
                      </a:lnTo>
                      <a:lnTo>
                        <a:pt x="26" y="27"/>
                      </a:lnTo>
                      <a:lnTo>
                        <a:pt x="27" y="30"/>
                      </a:lnTo>
                      <a:lnTo>
                        <a:pt x="27" y="33"/>
                      </a:lnTo>
                      <a:lnTo>
                        <a:pt x="29" y="33"/>
                      </a:lnTo>
                      <a:lnTo>
                        <a:pt x="29" y="35"/>
                      </a:lnTo>
                      <a:lnTo>
                        <a:pt x="18" y="35"/>
                      </a:lnTo>
                      <a:lnTo>
                        <a:pt x="18" y="33"/>
                      </a:lnTo>
                      <a:lnTo>
                        <a:pt x="20" y="33"/>
                      </a:lnTo>
                      <a:lnTo>
                        <a:pt x="20" y="29"/>
                      </a:lnTo>
                      <a:lnTo>
                        <a:pt x="18" y="27"/>
                      </a:lnTo>
                      <a:lnTo>
                        <a:pt x="16" y="24"/>
                      </a:lnTo>
                      <a:lnTo>
                        <a:pt x="15" y="21"/>
                      </a:lnTo>
                      <a:lnTo>
                        <a:pt x="13" y="20"/>
                      </a:lnTo>
                      <a:lnTo>
                        <a:pt x="13" y="33"/>
                      </a:lnTo>
                      <a:lnTo>
                        <a:pt x="15" y="33"/>
                      </a:lnTo>
                      <a:lnTo>
                        <a:pt x="15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28" name="Freeform 405"/>
                <p:cNvSpPr>
                  <a:spLocks/>
                </p:cNvSpPr>
                <p:nvPr/>
              </p:nvSpPr>
              <p:spPr bwMode="auto">
                <a:xfrm>
                  <a:off x="1141" y="3655"/>
                  <a:ext cx="3" cy="4"/>
                </a:xfrm>
                <a:custGeom>
                  <a:avLst/>
                  <a:gdLst>
                    <a:gd name="T0" fmla="*/ 2 w 3"/>
                    <a:gd name="T1" fmla="*/ 0 h 4"/>
                    <a:gd name="T2" fmla="*/ 2 w 3"/>
                    <a:gd name="T3" fmla="*/ 3 h 4"/>
                    <a:gd name="T4" fmla="*/ 1 w 3"/>
                    <a:gd name="T5" fmla="*/ 3 h 4"/>
                    <a:gd name="T6" fmla="*/ 0 w 3"/>
                    <a:gd name="T7" fmla="*/ 3 h 4"/>
                    <a:gd name="T8" fmla="*/ 0 w 3"/>
                    <a:gd name="T9" fmla="*/ 2 h 4"/>
                    <a:gd name="T10" fmla="*/ 0 w 3"/>
                    <a:gd name="T11" fmla="*/ 1 h 4"/>
                    <a:gd name="T12" fmla="*/ 0 w 3"/>
                    <a:gd name="T13" fmla="*/ 0 h 4"/>
                    <a:gd name="T14" fmla="*/ 1 w 3"/>
                    <a:gd name="T15" fmla="*/ 0 h 4"/>
                    <a:gd name="T16" fmla="*/ 2 w 3"/>
                    <a:gd name="T17" fmla="*/ 0 h 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"/>
                    <a:gd name="T28" fmla="*/ 0 h 4"/>
                    <a:gd name="T29" fmla="*/ 3 w 3"/>
                    <a:gd name="T30" fmla="*/ 4 h 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" h="4">
                      <a:moveTo>
                        <a:pt x="2" y="0"/>
                      </a:move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09" name="Group 406"/>
              <p:cNvGrpSpPr>
                <a:grpSpLocks/>
              </p:cNvGrpSpPr>
              <p:nvPr/>
            </p:nvGrpSpPr>
            <p:grpSpPr bwMode="auto">
              <a:xfrm>
                <a:off x="801" y="3648"/>
                <a:ext cx="29" cy="38"/>
                <a:chOff x="801" y="3648"/>
                <a:chExt cx="29" cy="38"/>
              </a:xfrm>
            </p:grpSpPr>
            <p:sp>
              <p:nvSpPr>
                <p:cNvPr id="101525" name="Freeform 407"/>
                <p:cNvSpPr>
                  <a:spLocks/>
                </p:cNvSpPr>
                <p:nvPr/>
              </p:nvSpPr>
              <p:spPr bwMode="auto">
                <a:xfrm>
                  <a:off x="801" y="3648"/>
                  <a:ext cx="29" cy="38"/>
                </a:xfrm>
                <a:custGeom>
                  <a:avLst/>
                  <a:gdLst>
                    <a:gd name="T0" fmla="*/ 9 w 29"/>
                    <a:gd name="T1" fmla="*/ 0 h 38"/>
                    <a:gd name="T2" fmla="*/ 19 w 29"/>
                    <a:gd name="T3" fmla="*/ 0 h 38"/>
                    <a:gd name="T4" fmla="*/ 22 w 29"/>
                    <a:gd name="T5" fmla="*/ 2 h 38"/>
                    <a:gd name="T6" fmla="*/ 26 w 29"/>
                    <a:gd name="T7" fmla="*/ 5 h 38"/>
                    <a:gd name="T8" fmla="*/ 27 w 29"/>
                    <a:gd name="T9" fmla="*/ 10 h 38"/>
                    <a:gd name="T10" fmla="*/ 28 w 29"/>
                    <a:gd name="T11" fmla="*/ 15 h 38"/>
                    <a:gd name="T12" fmla="*/ 28 w 29"/>
                    <a:gd name="T13" fmla="*/ 21 h 38"/>
                    <a:gd name="T14" fmla="*/ 27 w 29"/>
                    <a:gd name="T15" fmla="*/ 27 h 38"/>
                    <a:gd name="T16" fmla="*/ 26 w 29"/>
                    <a:gd name="T17" fmla="*/ 31 h 38"/>
                    <a:gd name="T18" fmla="*/ 21 w 29"/>
                    <a:gd name="T19" fmla="*/ 35 h 38"/>
                    <a:gd name="T20" fmla="*/ 19 w 29"/>
                    <a:gd name="T21" fmla="*/ 37 h 38"/>
                    <a:gd name="T22" fmla="*/ 9 w 29"/>
                    <a:gd name="T23" fmla="*/ 37 h 38"/>
                    <a:gd name="T24" fmla="*/ 6 w 29"/>
                    <a:gd name="T25" fmla="*/ 35 h 38"/>
                    <a:gd name="T26" fmla="*/ 2 w 29"/>
                    <a:gd name="T27" fmla="*/ 32 h 38"/>
                    <a:gd name="T28" fmla="*/ 1 w 29"/>
                    <a:gd name="T29" fmla="*/ 28 h 38"/>
                    <a:gd name="T30" fmla="*/ 0 w 29"/>
                    <a:gd name="T31" fmla="*/ 23 h 38"/>
                    <a:gd name="T32" fmla="*/ 0 w 29"/>
                    <a:gd name="T33" fmla="*/ 15 h 38"/>
                    <a:gd name="T34" fmla="*/ 1 w 29"/>
                    <a:gd name="T35" fmla="*/ 10 h 38"/>
                    <a:gd name="T36" fmla="*/ 2 w 29"/>
                    <a:gd name="T37" fmla="*/ 5 h 38"/>
                    <a:gd name="T38" fmla="*/ 6 w 29"/>
                    <a:gd name="T39" fmla="*/ 2 h 38"/>
                    <a:gd name="T40" fmla="*/ 9 w 29"/>
                    <a:gd name="T41" fmla="*/ 0 h 3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9"/>
                    <a:gd name="T64" fmla="*/ 0 h 38"/>
                    <a:gd name="T65" fmla="*/ 29 w 29"/>
                    <a:gd name="T66" fmla="*/ 38 h 3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9" h="38">
                      <a:moveTo>
                        <a:pt x="9" y="0"/>
                      </a:moveTo>
                      <a:lnTo>
                        <a:pt x="19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27" y="10"/>
                      </a:lnTo>
                      <a:lnTo>
                        <a:pt x="28" y="15"/>
                      </a:lnTo>
                      <a:lnTo>
                        <a:pt x="28" y="21"/>
                      </a:lnTo>
                      <a:lnTo>
                        <a:pt x="27" y="27"/>
                      </a:lnTo>
                      <a:lnTo>
                        <a:pt x="26" y="31"/>
                      </a:lnTo>
                      <a:lnTo>
                        <a:pt x="21" y="35"/>
                      </a:lnTo>
                      <a:lnTo>
                        <a:pt x="19" y="37"/>
                      </a:lnTo>
                      <a:lnTo>
                        <a:pt x="9" y="37"/>
                      </a:lnTo>
                      <a:lnTo>
                        <a:pt x="6" y="35"/>
                      </a:lnTo>
                      <a:lnTo>
                        <a:pt x="2" y="32"/>
                      </a:lnTo>
                      <a:lnTo>
                        <a:pt x="1" y="28"/>
                      </a:lnTo>
                      <a:lnTo>
                        <a:pt x="0" y="23"/>
                      </a:lnTo>
                      <a:lnTo>
                        <a:pt x="0" y="15"/>
                      </a:lnTo>
                      <a:lnTo>
                        <a:pt x="1" y="10"/>
                      </a:lnTo>
                      <a:lnTo>
                        <a:pt x="2" y="5"/>
                      </a:lnTo>
                      <a:lnTo>
                        <a:pt x="6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26" name="Freeform 408"/>
                <p:cNvSpPr>
                  <a:spLocks/>
                </p:cNvSpPr>
                <p:nvPr/>
              </p:nvSpPr>
              <p:spPr bwMode="auto">
                <a:xfrm>
                  <a:off x="814" y="3653"/>
                  <a:ext cx="3" cy="28"/>
                </a:xfrm>
                <a:custGeom>
                  <a:avLst/>
                  <a:gdLst>
                    <a:gd name="T0" fmla="*/ 1 w 3"/>
                    <a:gd name="T1" fmla="*/ 0 h 28"/>
                    <a:gd name="T2" fmla="*/ 0 w 3"/>
                    <a:gd name="T3" fmla="*/ 2 h 28"/>
                    <a:gd name="T4" fmla="*/ 0 w 3"/>
                    <a:gd name="T5" fmla="*/ 5 h 28"/>
                    <a:gd name="T6" fmla="*/ 0 w 3"/>
                    <a:gd name="T7" fmla="*/ 23 h 28"/>
                    <a:gd name="T8" fmla="*/ 0 w 3"/>
                    <a:gd name="T9" fmla="*/ 25 h 28"/>
                    <a:gd name="T10" fmla="*/ 1 w 3"/>
                    <a:gd name="T11" fmla="*/ 27 h 28"/>
                    <a:gd name="T12" fmla="*/ 2 w 3"/>
                    <a:gd name="T13" fmla="*/ 25 h 28"/>
                    <a:gd name="T14" fmla="*/ 2 w 3"/>
                    <a:gd name="T15" fmla="*/ 23 h 28"/>
                    <a:gd name="T16" fmla="*/ 2 w 3"/>
                    <a:gd name="T17" fmla="*/ 5 h 28"/>
                    <a:gd name="T18" fmla="*/ 2 w 3"/>
                    <a:gd name="T19" fmla="*/ 2 h 28"/>
                    <a:gd name="T20" fmla="*/ 1 w 3"/>
                    <a:gd name="T21" fmla="*/ 0 h 2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"/>
                    <a:gd name="T34" fmla="*/ 0 h 28"/>
                    <a:gd name="T35" fmla="*/ 3 w 3"/>
                    <a:gd name="T36" fmla="*/ 28 h 2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" h="28">
                      <a:moveTo>
                        <a:pt x="1" y="0"/>
                      </a:moveTo>
                      <a:lnTo>
                        <a:pt x="0" y="2"/>
                      </a:lnTo>
                      <a:lnTo>
                        <a:pt x="0" y="5"/>
                      </a:lnTo>
                      <a:lnTo>
                        <a:pt x="0" y="23"/>
                      </a:lnTo>
                      <a:lnTo>
                        <a:pt x="0" y="25"/>
                      </a:lnTo>
                      <a:lnTo>
                        <a:pt x="1" y="27"/>
                      </a:lnTo>
                      <a:lnTo>
                        <a:pt x="2" y="25"/>
                      </a:lnTo>
                      <a:lnTo>
                        <a:pt x="2" y="23"/>
                      </a:lnTo>
                      <a:lnTo>
                        <a:pt x="2" y="5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10" name="Group 409"/>
              <p:cNvGrpSpPr>
                <a:grpSpLocks/>
              </p:cNvGrpSpPr>
              <p:nvPr/>
            </p:nvGrpSpPr>
            <p:grpSpPr bwMode="auto">
              <a:xfrm>
                <a:off x="838" y="3650"/>
                <a:ext cx="70" cy="36"/>
                <a:chOff x="838" y="3650"/>
                <a:chExt cx="70" cy="36"/>
              </a:xfrm>
            </p:grpSpPr>
            <p:sp>
              <p:nvSpPr>
                <p:cNvPr id="101523" name="Freeform 410"/>
                <p:cNvSpPr>
                  <a:spLocks/>
                </p:cNvSpPr>
                <p:nvPr/>
              </p:nvSpPr>
              <p:spPr bwMode="auto">
                <a:xfrm>
                  <a:off x="838" y="3650"/>
                  <a:ext cx="34" cy="36"/>
                </a:xfrm>
                <a:custGeom>
                  <a:avLst/>
                  <a:gdLst>
                    <a:gd name="T0" fmla="*/ 1 w 34"/>
                    <a:gd name="T1" fmla="*/ 35 h 36"/>
                    <a:gd name="T2" fmla="*/ 9 w 34"/>
                    <a:gd name="T3" fmla="*/ 35 h 36"/>
                    <a:gd name="T4" fmla="*/ 9 w 34"/>
                    <a:gd name="T5" fmla="*/ 33 h 36"/>
                    <a:gd name="T6" fmla="*/ 6 w 34"/>
                    <a:gd name="T7" fmla="*/ 33 h 36"/>
                    <a:gd name="T8" fmla="*/ 6 w 34"/>
                    <a:gd name="T9" fmla="*/ 7 h 36"/>
                    <a:gd name="T10" fmla="*/ 20 w 34"/>
                    <a:gd name="T11" fmla="*/ 35 h 36"/>
                    <a:gd name="T12" fmla="*/ 30 w 34"/>
                    <a:gd name="T13" fmla="*/ 35 h 36"/>
                    <a:gd name="T14" fmla="*/ 30 w 34"/>
                    <a:gd name="T15" fmla="*/ 2 h 36"/>
                    <a:gd name="T16" fmla="*/ 33 w 34"/>
                    <a:gd name="T17" fmla="*/ 2 h 36"/>
                    <a:gd name="T18" fmla="*/ 33 w 34"/>
                    <a:gd name="T19" fmla="*/ 0 h 36"/>
                    <a:gd name="T20" fmla="*/ 24 w 34"/>
                    <a:gd name="T21" fmla="*/ 0 h 36"/>
                    <a:gd name="T22" fmla="*/ 24 w 34"/>
                    <a:gd name="T23" fmla="*/ 2 h 36"/>
                    <a:gd name="T24" fmla="*/ 27 w 34"/>
                    <a:gd name="T25" fmla="*/ 2 h 36"/>
                    <a:gd name="T26" fmla="*/ 27 w 34"/>
                    <a:gd name="T27" fmla="*/ 23 h 36"/>
                    <a:gd name="T28" fmla="*/ 14 w 34"/>
                    <a:gd name="T29" fmla="*/ 0 h 36"/>
                    <a:gd name="T30" fmla="*/ 0 w 34"/>
                    <a:gd name="T31" fmla="*/ 0 h 36"/>
                    <a:gd name="T32" fmla="*/ 0 w 34"/>
                    <a:gd name="T33" fmla="*/ 3 h 36"/>
                    <a:gd name="T34" fmla="*/ 3 w 34"/>
                    <a:gd name="T35" fmla="*/ 3 h 36"/>
                    <a:gd name="T36" fmla="*/ 3 w 34"/>
                    <a:gd name="T37" fmla="*/ 33 h 36"/>
                    <a:gd name="T38" fmla="*/ 1 w 34"/>
                    <a:gd name="T39" fmla="*/ 33 h 36"/>
                    <a:gd name="T40" fmla="*/ 1 w 34"/>
                    <a:gd name="T41" fmla="*/ 35 h 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4"/>
                    <a:gd name="T64" fmla="*/ 0 h 36"/>
                    <a:gd name="T65" fmla="*/ 34 w 34"/>
                    <a:gd name="T66" fmla="*/ 36 h 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4" h="36">
                      <a:moveTo>
                        <a:pt x="1" y="35"/>
                      </a:moveTo>
                      <a:lnTo>
                        <a:pt x="9" y="35"/>
                      </a:lnTo>
                      <a:lnTo>
                        <a:pt x="9" y="33"/>
                      </a:lnTo>
                      <a:lnTo>
                        <a:pt x="6" y="33"/>
                      </a:lnTo>
                      <a:lnTo>
                        <a:pt x="6" y="7"/>
                      </a:lnTo>
                      <a:lnTo>
                        <a:pt x="20" y="35"/>
                      </a:lnTo>
                      <a:lnTo>
                        <a:pt x="30" y="35"/>
                      </a:lnTo>
                      <a:lnTo>
                        <a:pt x="30" y="2"/>
                      </a:lnTo>
                      <a:lnTo>
                        <a:pt x="33" y="2"/>
                      </a:lnTo>
                      <a:lnTo>
                        <a:pt x="33" y="0"/>
                      </a:lnTo>
                      <a:lnTo>
                        <a:pt x="24" y="0"/>
                      </a:lnTo>
                      <a:lnTo>
                        <a:pt x="24" y="2"/>
                      </a:lnTo>
                      <a:lnTo>
                        <a:pt x="27" y="2"/>
                      </a:lnTo>
                      <a:lnTo>
                        <a:pt x="27" y="23"/>
                      </a:lnTo>
                      <a:lnTo>
                        <a:pt x="14" y="0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3"/>
                      </a:lnTo>
                      <a:lnTo>
                        <a:pt x="3" y="33"/>
                      </a:lnTo>
                      <a:lnTo>
                        <a:pt x="1" y="33"/>
                      </a:lnTo>
                      <a:lnTo>
                        <a:pt x="1" y="35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24" name="Freeform 411"/>
                <p:cNvSpPr>
                  <a:spLocks/>
                </p:cNvSpPr>
                <p:nvPr/>
              </p:nvSpPr>
              <p:spPr bwMode="auto">
                <a:xfrm>
                  <a:off x="879" y="3650"/>
                  <a:ext cx="29" cy="36"/>
                </a:xfrm>
                <a:custGeom>
                  <a:avLst/>
                  <a:gdLst>
                    <a:gd name="T0" fmla="*/ 0 w 29"/>
                    <a:gd name="T1" fmla="*/ 0 h 36"/>
                    <a:gd name="T2" fmla="*/ 27 w 29"/>
                    <a:gd name="T3" fmla="*/ 0 h 36"/>
                    <a:gd name="T4" fmla="*/ 27 w 29"/>
                    <a:gd name="T5" fmla="*/ 9 h 36"/>
                    <a:gd name="T6" fmla="*/ 25 w 29"/>
                    <a:gd name="T7" fmla="*/ 9 h 36"/>
                    <a:gd name="T8" fmla="*/ 16 w 29"/>
                    <a:gd name="T9" fmla="*/ 2 h 36"/>
                    <a:gd name="T10" fmla="*/ 12 w 29"/>
                    <a:gd name="T11" fmla="*/ 2 h 36"/>
                    <a:gd name="T12" fmla="*/ 12 w 29"/>
                    <a:gd name="T13" fmla="*/ 16 h 36"/>
                    <a:gd name="T14" fmla="*/ 16 w 29"/>
                    <a:gd name="T15" fmla="*/ 16 h 36"/>
                    <a:gd name="T16" fmla="*/ 21 w 29"/>
                    <a:gd name="T17" fmla="*/ 10 h 36"/>
                    <a:gd name="T18" fmla="*/ 21 w 29"/>
                    <a:gd name="T19" fmla="*/ 25 h 36"/>
                    <a:gd name="T20" fmla="*/ 16 w 29"/>
                    <a:gd name="T21" fmla="*/ 19 h 36"/>
                    <a:gd name="T22" fmla="*/ 12 w 29"/>
                    <a:gd name="T23" fmla="*/ 19 h 36"/>
                    <a:gd name="T24" fmla="*/ 12 w 29"/>
                    <a:gd name="T25" fmla="*/ 31 h 36"/>
                    <a:gd name="T26" fmla="*/ 16 w 29"/>
                    <a:gd name="T27" fmla="*/ 31 h 36"/>
                    <a:gd name="T28" fmla="*/ 26 w 29"/>
                    <a:gd name="T29" fmla="*/ 25 h 36"/>
                    <a:gd name="T30" fmla="*/ 28 w 29"/>
                    <a:gd name="T31" fmla="*/ 25 h 36"/>
                    <a:gd name="T32" fmla="*/ 28 w 29"/>
                    <a:gd name="T33" fmla="*/ 35 h 36"/>
                    <a:gd name="T34" fmla="*/ 1 w 29"/>
                    <a:gd name="T35" fmla="*/ 35 h 36"/>
                    <a:gd name="T36" fmla="*/ 1 w 29"/>
                    <a:gd name="T37" fmla="*/ 33 h 36"/>
                    <a:gd name="T38" fmla="*/ 3 w 29"/>
                    <a:gd name="T39" fmla="*/ 33 h 36"/>
                    <a:gd name="T40" fmla="*/ 3 w 29"/>
                    <a:gd name="T41" fmla="*/ 2 h 36"/>
                    <a:gd name="T42" fmla="*/ 0 w 29"/>
                    <a:gd name="T43" fmla="*/ 2 h 36"/>
                    <a:gd name="T44" fmla="*/ 0 w 29"/>
                    <a:gd name="T45" fmla="*/ 0 h 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9"/>
                    <a:gd name="T70" fmla="*/ 0 h 36"/>
                    <a:gd name="T71" fmla="*/ 29 w 29"/>
                    <a:gd name="T72" fmla="*/ 36 h 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9" h="36">
                      <a:moveTo>
                        <a:pt x="0" y="0"/>
                      </a:moveTo>
                      <a:lnTo>
                        <a:pt x="27" y="0"/>
                      </a:lnTo>
                      <a:lnTo>
                        <a:pt x="27" y="9"/>
                      </a:lnTo>
                      <a:lnTo>
                        <a:pt x="25" y="9"/>
                      </a:lnTo>
                      <a:lnTo>
                        <a:pt x="16" y="2"/>
                      </a:lnTo>
                      <a:lnTo>
                        <a:pt x="12" y="2"/>
                      </a:lnTo>
                      <a:lnTo>
                        <a:pt x="12" y="16"/>
                      </a:lnTo>
                      <a:lnTo>
                        <a:pt x="16" y="16"/>
                      </a:lnTo>
                      <a:lnTo>
                        <a:pt x="21" y="10"/>
                      </a:lnTo>
                      <a:lnTo>
                        <a:pt x="21" y="25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2" y="31"/>
                      </a:lnTo>
                      <a:lnTo>
                        <a:pt x="16" y="31"/>
                      </a:lnTo>
                      <a:lnTo>
                        <a:pt x="26" y="25"/>
                      </a:lnTo>
                      <a:lnTo>
                        <a:pt x="28" y="25"/>
                      </a:lnTo>
                      <a:lnTo>
                        <a:pt x="28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11" name="Group 412"/>
              <p:cNvGrpSpPr>
                <a:grpSpLocks/>
              </p:cNvGrpSpPr>
              <p:nvPr/>
            </p:nvGrpSpPr>
            <p:grpSpPr bwMode="auto">
              <a:xfrm>
                <a:off x="976" y="3648"/>
                <a:ext cx="29" cy="37"/>
                <a:chOff x="976" y="3648"/>
                <a:chExt cx="29" cy="37"/>
              </a:xfrm>
            </p:grpSpPr>
            <p:sp>
              <p:nvSpPr>
                <p:cNvPr id="101521" name="Freeform 413"/>
                <p:cNvSpPr>
                  <a:spLocks/>
                </p:cNvSpPr>
                <p:nvPr/>
              </p:nvSpPr>
              <p:spPr bwMode="auto">
                <a:xfrm>
                  <a:off x="976" y="3648"/>
                  <a:ext cx="29" cy="37"/>
                </a:xfrm>
                <a:custGeom>
                  <a:avLst/>
                  <a:gdLst>
                    <a:gd name="T0" fmla="*/ 9 w 29"/>
                    <a:gd name="T1" fmla="*/ 0 h 37"/>
                    <a:gd name="T2" fmla="*/ 19 w 29"/>
                    <a:gd name="T3" fmla="*/ 0 h 37"/>
                    <a:gd name="T4" fmla="*/ 22 w 29"/>
                    <a:gd name="T5" fmla="*/ 2 h 37"/>
                    <a:gd name="T6" fmla="*/ 26 w 29"/>
                    <a:gd name="T7" fmla="*/ 5 h 37"/>
                    <a:gd name="T8" fmla="*/ 27 w 29"/>
                    <a:gd name="T9" fmla="*/ 9 h 37"/>
                    <a:gd name="T10" fmla="*/ 28 w 29"/>
                    <a:gd name="T11" fmla="*/ 15 h 37"/>
                    <a:gd name="T12" fmla="*/ 28 w 29"/>
                    <a:gd name="T13" fmla="*/ 20 h 37"/>
                    <a:gd name="T14" fmla="*/ 27 w 29"/>
                    <a:gd name="T15" fmla="*/ 26 h 37"/>
                    <a:gd name="T16" fmla="*/ 26 w 29"/>
                    <a:gd name="T17" fmla="*/ 31 h 37"/>
                    <a:gd name="T18" fmla="*/ 21 w 29"/>
                    <a:gd name="T19" fmla="*/ 35 h 37"/>
                    <a:gd name="T20" fmla="*/ 19 w 29"/>
                    <a:gd name="T21" fmla="*/ 36 h 37"/>
                    <a:gd name="T22" fmla="*/ 9 w 29"/>
                    <a:gd name="T23" fmla="*/ 36 h 37"/>
                    <a:gd name="T24" fmla="*/ 6 w 29"/>
                    <a:gd name="T25" fmla="*/ 35 h 37"/>
                    <a:gd name="T26" fmla="*/ 2 w 29"/>
                    <a:gd name="T27" fmla="*/ 31 h 37"/>
                    <a:gd name="T28" fmla="*/ 1 w 29"/>
                    <a:gd name="T29" fmla="*/ 27 h 37"/>
                    <a:gd name="T30" fmla="*/ 0 w 29"/>
                    <a:gd name="T31" fmla="*/ 22 h 37"/>
                    <a:gd name="T32" fmla="*/ 0 w 29"/>
                    <a:gd name="T33" fmla="*/ 15 h 37"/>
                    <a:gd name="T34" fmla="*/ 1 w 29"/>
                    <a:gd name="T35" fmla="*/ 9 h 37"/>
                    <a:gd name="T36" fmla="*/ 2 w 29"/>
                    <a:gd name="T37" fmla="*/ 5 h 37"/>
                    <a:gd name="T38" fmla="*/ 6 w 29"/>
                    <a:gd name="T39" fmla="*/ 2 h 37"/>
                    <a:gd name="T40" fmla="*/ 9 w 29"/>
                    <a:gd name="T41" fmla="*/ 0 h 3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29"/>
                    <a:gd name="T64" fmla="*/ 0 h 37"/>
                    <a:gd name="T65" fmla="*/ 29 w 29"/>
                    <a:gd name="T66" fmla="*/ 37 h 3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29" h="37">
                      <a:moveTo>
                        <a:pt x="9" y="0"/>
                      </a:moveTo>
                      <a:lnTo>
                        <a:pt x="19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27" y="9"/>
                      </a:lnTo>
                      <a:lnTo>
                        <a:pt x="28" y="15"/>
                      </a:lnTo>
                      <a:lnTo>
                        <a:pt x="28" y="20"/>
                      </a:lnTo>
                      <a:lnTo>
                        <a:pt x="27" y="26"/>
                      </a:lnTo>
                      <a:lnTo>
                        <a:pt x="26" y="31"/>
                      </a:lnTo>
                      <a:lnTo>
                        <a:pt x="21" y="35"/>
                      </a:lnTo>
                      <a:lnTo>
                        <a:pt x="19" y="36"/>
                      </a:lnTo>
                      <a:lnTo>
                        <a:pt x="9" y="36"/>
                      </a:lnTo>
                      <a:lnTo>
                        <a:pt x="6" y="35"/>
                      </a:lnTo>
                      <a:lnTo>
                        <a:pt x="2" y="31"/>
                      </a:lnTo>
                      <a:lnTo>
                        <a:pt x="1" y="27"/>
                      </a:lnTo>
                      <a:lnTo>
                        <a:pt x="0" y="22"/>
                      </a:lnTo>
                      <a:lnTo>
                        <a:pt x="0" y="15"/>
                      </a:lnTo>
                      <a:lnTo>
                        <a:pt x="1" y="9"/>
                      </a:lnTo>
                      <a:lnTo>
                        <a:pt x="2" y="5"/>
                      </a:lnTo>
                      <a:lnTo>
                        <a:pt x="6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22" name="Freeform 414"/>
                <p:cNvSpPr>
                  <a:spLocks/>
                </p:cNvSpPr>
                <p:nvPr/>
              </p:nvSpPr>
              <p:spPr bwMode="auto">
                <a:xfrm>
                  <a:off x="989" y="3653"/>
                  <a:ext cx="3" cy="28"/>
                </a:xfrm>
                <a:custGeom>
                  <a:avLst/>
                  <a:gdLst>
                    <a:gd name="T0" fmla="*/ 1 w 3"/>
                    <a:gd name="T1" fmla="*/ 0 h 28"/>
                    <a:gd name="T2" fmla="*/ 0 w 3"/>
                    <a:gd name="T3" fmla="*/ 2 h 28"/>
                    <a:gd name="T4" fmla="*/ 0 w 3"/>
                    <a:gd name="T5" fmla="*/ 5 h 28"/>
                    <a:gd name="T6" fmla="*/ 0 w 3"/>
                    <a:gd name="T7" fmla="*/ 22 h 28"/>
                    <a:gd name="T8" fmla="*/ 0 w 3"/>
                    <a:gd name="T9" fmla="*/ 25 h 28"/>
                    <a:gd name="T10" fmla="*/ 1 w 3"/>
                    <a:gd name="T11" fmla="*/ 27 h 28"/>
                    <a:gd name="T12" fmla="*/ 2 w 3"/>
                    <a:gd name="T13" fmla="*/ 25 h 28"/>
                    <a:gd name="T14" fmla="*/ 2 w 3"/>
                    <a:gd name="T15" fmla="*/ 22 h 28"/>
                    <a:gd name="T16" fmla="*/ 2 w 3"/>
                    <a:gd name="T17" fmla="*/ 5 h 28"/>
                    <a:gd name="T18" fmla="*/ 2 w 3"/>
                    <a:gd name="T19" fmla="*/ 2 h 28"/>
                    <a:gd name="T20" fmla="*/ 1 w 3"/>
                    <a:gd name="T21" fmla="*/ 0 h 2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"/>
                    <a:gd name="T34" fmla="*/ 0 h 28"/>
                    <a:gd name="T35" fmla="*/ 3 w 3"/>
                    <a:gd name="T36" fmla="*/ 28 h 2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" h="28">
                      <a:moveTo>
                        <a:pt x="1" y="0"/>
                      </a:moveTo>
                      <a:lnTo>
                        <a:pt x="0" y="2"/>
                      </a:lnTo>
                      <a:lnTo>
                        <a:pt x="0" y="5"/>
                      </a:lnTo>
                      <a:lnTo>
                        <a:pt x="0" y="22"/>
                      </a:lnTo>
                      <a:lnTo>
                        <a:pt x="0" y="25"/>
                      </a:lnTo>
                      <a:lnTo>
                        <a:pt x="1" y="27"/>
                      </a:lnTo>
                      <a:lnTo>
                        <a:pt x="2" y="25"/>
                      </a:lnTo>
                      <a:lnTo>
                        <a:pt x="2" y="22"/>
                      </a:lnTo>
                      <a:lnTo>
                        <a:pt x="2" y="5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12" name="Group 415"/>
              <p:cNvGrpSpPr>
                <a:grpSpLocks/>
              </p:cNvGrpSpPr>
              <p:nvPr/>
            </p:nvGrpSpPr>
            <p:grpSpPr bwMode="auto">
              <a:xfrm>
                <a:off x="1013" y="3648"/>
                <a:ext cx="60" cy="36"/>
                <a:chOff x="1013" y="3648"/>
                <a:chExt cx="60" cy="36"/>
              </a:xfrm>
            </p:grpSpPr>
            <p:sp>
              <p:nvSpPr>
                <p:cNvPr id="101519" name="Freeform 416"/>
                <p:cNvSpPr>
                  <a:spLocks/>
                </p:cNvSpPr>
                <p:nvPr/>
              </p:nvSpPr>
              <p:spPr bwMode="auto">
                <a:xfrm>
                  <a:off x="1013" y="3648"/>
                  <a:ext cx="27" cy="36"/>
                </a:xfrm>
                <a:custGeom>
                  <a:avLst/>
                  <a:gdLst>
                    <a:gd name="T0" fmla="*/ 0 w 27"/>
                    <a:gd name="T1" fmla="*/ 0 h 36"/>
                    <a:gd name="T2" fmla="*/ 16 w 27"/>
                    <a:gd name="T3" fmla="*/ 0 h 36"/>
                    <a:gd name="T4" fmla="*/ 16 w 27"/>
                    <a:gd name="T5" fmla="*/ 2 h 36"/>
                    <a:gd name="T6" fmla="*/ 12 w 27"/>
                    <a:gd name="T7" fmla="*/ 2 h 36"/>
                    <a:gd name="T8" fmla="*/ 12 w 27"/>
                    <a:gd name="T9" fmla="*/ 31 h 36"/>
                    <a:gd name="T10" fmla="*/ 16 w 27"/>
                    <a:gd name="T11" fmla="*/ 31 h 36"/>
                    <a:gd name="T12" fmla="*/ 23 w 27"/>
                    <a:gd name="T13" fmla="*/ 26 h 36"/>
                    <a:gd name="T14" fmla="*/ 26 w 27"/>
                    <a:gd name="T15" fmla="*/ 26 h 36"/>
                    <a:gd name="T16" fmla="*/ 26 w 27"/>
                    <a:gd name="T17" fmla="*/ 35 h 36"/>
                    <a:gd name="T18" fmla="*/ 1 w 27"/>
                    <a:gd name="T19" fmla="*/ 35 h 36"/>
                    <a:gd name="T20" fmla="*/ 1 w 27"/>
                    <a:gd name="T21" fmla="*/ 33 h 36"/>
                    <a:gd name="T22" fmla="*/ 3 w 27"/>
                    <a:gd name="T23" fmla="*/ 33 h 36"/>
                    <a:gd name="T24" fmla="*/ 3 w 27"/>
                    <a:gd name="T25" fmla="*/ 2 h 36"/>
                    <a:gd name="T26" fmla="*/ 0 w 27"/>
                    <a:gd name="T27" fmla="*/ 2 h 36"/>
                    <a:gd name="T28" fmla="*/ 0 w 27"/>
                    <a:gd name="T29" fmla="*/ 0 h 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7"/>
                    <a:gd name="T46" fmla="*/ 0 h 36"/>
                    <a:gd name="T47" fmla="*/ 27 w 27"/>
                    <a:gd name="T48" fmla="*/ 36 h 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7" h="36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2" y="2"/>
                      </a:lnTo>
                      <a:lnTo>
                        <a:pt x="12" y="31"/>
                      </a:lnTo>
                      <a:lnTo>
                        <a:pt x="16" y="31"/>
                      </a:lnTo>
                      <a:lnTo>
                        <a:pt x="23" y="26"/>
                      </a:lnTo>
                      <a:lnTo>
                        <a:pt x="26" y="26"/>
                      </a:lnTo>
                      <a:lnTo>
                        <a:pt x="26" y="35"/>
                      </a:lnTo>
                      <a:lnTo>
                        <a:pt x="1" y="35"/>
                      </a:lnTo>
                      <a:lnTo>
                        <a:pt x="1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20" name="Freeform 417"/>
                <p:cNvSpPr>
                  <a:spLocks/>
                </p:cNvSpPr>
                <p:nvPr/>
              </p:nvSpPr>
              <p:spPr bwMode="auto">
                <a:xfrm>
                  <a:off x="1047" y="3648"/>
                  <a:ext cx="26" cy="36"/>
                </a:xfrm>
                <a:custGeom>
                  <a:avLst/>
                  <a:gdLst>
                    <a:gd name="T0" fmla="*/ 0 w 26"/>
                    <a:gd name="T1" fmla="*/ 0 h 36"/>
                    <a:gd name="T2" fmla="*/ 16 w 26"/>
                    <a:gd name="T3" fmla="*/ 0 h 36"/>
                    <a:gd name="T4" fmla="*/ 16 w 26"/>
                    <a:gd name="T5" fmla="*/ 2 h 36"/>
                    <a:gd name="T6" fmla="*/ 11 w 26"/>
                    <a:gd name="T7" fmla="*/ 2 h 36"/>
                    <a:gd name="T8" fmla="*/ 11 w 26"/>
                    <a:gd name="T9" fmla="*/ 31 h 36"/>
                    <a:gd name="T10" fmla="*/ 16 w 26"/>
                    <a:gd name="T11" fmla="*/ 31 h 36"/>
                    <a:gd name="T12" fmla="*/ 22 w 26"/>
                    <a:gd name="T13" fmla="*/ 26 h 36"/>
                    <a:gd name="T14" fmla="*/ 25 w 26"/>
                    <a:gd name="T15" fmla="*/ 26 h 36"/>
                    <a:gd name="T16" fmla="*/ 25 w 26"/>
                    <a:gd name="T17" fmla="*/ 35 h 36"/>
                    <a:gd name="T18" fmla="*/ 0 w 26"/>
                    <a:gd name="T19" fmla="*/ 35 h 36"/>
                    <a:gd name="T20" fmla="*/ 0 w 26"/>
                    <a:gd name="T21" fmla="*/ 33 h 36"/>
                    <a:gd name="T22" fmla="*/ 3 w 26"/>
                    <a:gd name="T23" fmla="*/ 33 h 36"/>
                    <a:gd name="T24" fmla="*/ 3 w 26"/>
                    <a:gd name="T25" fmla="*/ 2 h 36"/>
                    <a:gd name="T26" fmla="*/ 0 w 26"/>
                    <a:gd name="T27" fmla="*/ 2 h 36"/>
                    <a:gd name="T28" fmla="*/ 0 w 26"/>
                    <a:gd name="T29" fmla="*/ 0 h 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6"/>
                    <a:gd name="T46" fmla="*/ 0 h 36"/>
                    <a:gd name="T47" fmla="*/ 26 w 26"/>
                    <a:gd name="T48" fmla="*/ 36 h 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6" h="36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1" y="2"/>
                      </a:lnTo>
                      <a:lnTo>
                        <a:pt x="11" y="31"/>
                      </a:lnTo>
                      <a:lnTo>
                        <a:pt x="16" y="31"/>
                      </a:lnTo>
                      <a:lnTo>
                        <a:pt x="22" y="26"/>
                      </a:lnTo>
                      <a:lnTo>
                        <a:pt x="25" y="26"/>
                      </a:lnTo>
                      <a:lnTo>
                        <a:pt x="25" y="35"/>
                      </a:lnTo>
                      <a:lnTo>
                        <a:pt x="0" y="35"/>
                      </a:lnTo>
                      <a:lnTo>
                        <a:pt x="0" y="33"/>
                      </a:lnTo>
                      <a:lnTo>
                        <a:pt x="3" y="33"/>
                      </a:lnTo>
                      <a:lnTo>
                        <a:pt x="3" y="2"/>
                      </a:lnTo>
                      <a:lnTo>
                        <a:pt x="0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13" name="Group 418"/>
              <p:cNvGrpSpPr>
                <a:grpSpLocks/>
              </p:cNvGrpSpPr>
              <p:nvPr/>
            </p:nvGrpSpPr>
            <p:grpSpPr bwMode="auto">
              <a:xfrm>
                <a:off x="1079" y="3649"/>
                <a:ext cx="42" cy="36"/>
                <a:chOff x="1079" y="3649"/>
                <a:chExt cx="42" cy="36"/>
              </a:xfrm>
            </p:grpSpPr>
            <p:sp>
              <p:nvSpPr>
                <p:cNvPr id="101517" name="Freeform 419"/>
                <p:cNvSpPr>
                  <a:spLocks/>
                </p:cNvSpPr>
                <p:nvPr/>
              </p:nvSpPr>
              <p:spPr bwMode="auto">
                <a:xfrm>
                  <a:off x="1079" y="3649"/>
                  <a:ext cx="42" cy="36"/>
                </a:xfrm>
                <a:custGeom>
                  <a:avLst/>
                  <a:gdLst>
                    <a:gd name="T0" fmla="*/ 24 w 42"/>
                    <a:gd name="T1" fmla="*/ 0 h 36"/>
                    <a:gd name="T2" fmla="*/ 38 w 42"/>
                    <a:gd name="T3" fmla="*/ 32 h 36"/>
                    <a:gd name="T4" fmla="*/ 41 w 42"/>
                    <a:gd name="T5" fmla="*/ 32 h 36"/>
                    <a:gd name="T6" fmla="*/ 41 w 42"/>
                    <a:gd name="T7" fmla="*/ 35 h 36"/>
                    <a:gd name="T8" fmla="*/ 18 w 42"/>
                    <a:gd name="T9" fmla="*/ 35 h 36"/>
                    <a:gd name="T10" fmla="*/ 18 w 42"/>
                    <a:gd name="T11" fmla="*/ 32 h 36"/>
                    <a:gd name="T12" fmla="*/ 22 w 42"/>
                    <a:gd name="T13" fmla="*/ 32 h 36"/>
                    <a:gd name="T14" fmla="*/ 18 w 42"/>
                    <a:gd name="T15" fmla="*/ 22 h 36"/>
                    <a:gd name="T16" fmla="*/ 10 w 42"/>
                    <a:gd name="T17" fmla="*/ 22 h 36"/>
                    <a:gd name="T18" fmla="*/ 7 w 42"/>
                    <a:gd name="T19" fmla="*/ 32 h 36"/>
                    <a:gd name="T20" fmla="*/ 11 w 42"/>
                    <a:gd name="T21" fmla="*/ 32 h 36"/>
                    <a:gd name="T22" fmla="*/ 11 w 42"/>
                    <a:gd name="T23" fmla="*/ 35 h 36"/>
                    <a:gd name="T24" fmla="*/ 0 w 42"/>
                    <a:gd name="T25" fmla="*/ 35 h 36"/>
                    <a:gd name="T26" fmla="*/ 0 w 42"/>
                    <a:gd name="T27" fmla="*/ 32 h 36"/>
                    <a:gd name="T28" fmla="*/ 3 w 42"/>
                    <a:gd name="T29" fmla="*/ 32 h 36"/>
                    <a:gd name="T30" fmla="*/ 14 w 42"/>
                    <a:gd name="T31" fmla="*/ 0 h 36"/>
                    <a:gd name="T32" fmla="*/ 24 w 42"/>
                    <a:gd name="T33" fmla="*/ 0 h 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2"/>
                    <a:gd name="T52" fmla="*/ 0 h 36"/>
                    <a:gd name="T53" fmla="*/ 42 w 42"/>
                    <a:gd name="T54" fmla="*/ 36 h 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2" h="36">
                      <a:moveTo>
                        <a:pt x="24" y="0"/>
                      </a:moveTo>
                      <a:lnTo>
                        <a:pt x="38" y="32"/>
                      </a:lnTo>
                      <a:lnTo>
                        <a:pt x="41" y="32"/>
                      </a:lnTo>
                      <a:lnTo>
                        <a:pt x="41" y="35"/>
                      </a:lnTo>
                      <a:lnTo>
                        <a:pt x="18" y="35"/>
                      </a:lnTo>
                      <a:lnTo>
                        <a:pt x="18" y="32"/>
                      </a:lnTo>
                      <a:lnTo>
                        <a:pt x="22" y="32"/>
                      </a:lnTo>
                      <a:lnTo>
                        <a:pt x="18" y="22"/>
                      </a:lnTo>
                      <a:lnTo>
                        <a:pt x="10" y="22"/>
                      </a:lnTo>
                      <a:lnTo>
                        <a:pt x="7" y="32"/>
                      </a:lnTo>
                      <a:lnTo>
                        <a:pt x="11" y="32"/>
                      </a:lnTo>
                      <a:lnTo>
                        <a:pt x="11" y="35"/>
                      </a:lnTo>
                      <a:lnTo>
                        <a:pt x="0" y="35"/>
                      </a:lnTo>
                      <a:lnTo>
                        <a:pt x="0" y="32"/>
                      </a:lnTo>
                      <a:lnTo>
                        <a:pt x="3" y="32"/>
                      </a:lnTo>
                      <a:lnTo>
                        <a:pt x="14" y="0"/>
                      </a:lnTo>
                      <a:lnTo>
                        <a:pt x="24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18" name="Freeform 420"/>
                <p:cNvSpPr>
                  <a:spLocks/>
                </p:cNvSpPr>
                <p:nvPr/>
              </p:nvSpPr>
              <p:spPr bwMode="auto">
                <a:xfrm>
                  <a:off x="1092" y="3660"/>
                  <a:ext cx="2" cy="4"/>
                </a:xfrm>
                <a:custGeom>
                  <a:avLst/>
                  <a:gdLst>
                    <a:gd name="T0" fmla="*/ 1 w 2"/>
                    <a:gd name="T1" fmla="*/ 0 h 4"/>
                    <a:gd name="T2" fmla="*/ 1 w 2"/>
                    <a:gd name="T3" fmla="*/ 3 h 4"/>
                    <a:gd name="T4" fmla="*/ 0 w 2"/>
                    <a:gd name="T5" fmla="*/ 3 h 4"/>
                    <a:gd name="T6" fmla="*/ 1 w 2"/>
                    <a:gd name="T7" fmla="*/ 0 h 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"/>
                    <a:gd name="T13" fmla="*/ 0 h 4"/>
                    <a:gd name="T14" fmla="*/ 2 w 2"/>
                    <a:gd name="T15" fmla="*/ 4 h 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" h="4">
                      <a:moveTo>
                        <a:pt x="1" y="0"/>
                      </a:move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514" name="Group 421"/>
              <p:cNvGrpSpPr>
                <a:grpSpLocks/>
              </p:cNvGrpSpPr>
              <p:nvPr/>
            </p:nvGrpSpPr>
            <p:grpSpPr bwMode="auto">
              <a:xfrm>
                <a:off x="931" y="3650"/>
                <a:ext cx="35" cy="35"/>
                <a:chOff x="931" y="3650"/>
                <a:chExt cx="35" cy="35"/>
              </a:xfrm>
            </p:grpSpPr>
            <p:sp>
              <p:nvSpPr>
                <p:cNvPr id="101515" name="Freeform 422"/>
                <p:cNvSpPr>
                  <a:spLocks/>
                </p:cNvSpPr>
                <p:nvPr/>
              </p:nvSpPr>
              <p:spPr bwMode="auto">
                <a:xfrm>
                  <a:off x="931" y="3650"/>
                  <a:ext cx="35" cy="35"/>
                </a:xfrm>
                <a:custGeom>
                  <a:avLst/>
                  <a:gdLst>
                    <a:gd name="T0" fmla="*/ 13 w 35"/>
                    <a:gd name="T1" fmla="*/ 0 h 35"/>
                    <a:gd name="T2" fmla="*/ 24 w 35"/>
                    <a:gd name="T3" fmla="*/ 0 h 35"/>
                    <a:gd name="T4" fmla="*/ 27 w 35"/>
                    <a:gd name="T5" fmla="*/ 1 h 35"/>
                    <a:gd name="T6" fmla="*/ 32 w 35"/>
                    <a:gd name="T7" fmla="*/ 4 h 35"/>
                    <a:gd name="T8" fmla="*/ 33 w 35"/>
                    <a:gd name="T9" fmla="*/ 9 h 35"/>
                    <a:gd name="T10" fmla="*/ 34 w 35"/>
                    <a:gd name="T11" fmla="*/ 14 h 35"/>
                    <a:gd name="T12" fmla="*/ 34 w 35"/>
                    <a:gd name="T13" fmla="*/ 19 h 35"/>
                    <a:gd name="T14" fmla="*/ 33 w 35"/>
                    <a:gd name="T15" fmla="*/ 25 h 35"/>
                    <a:gd name="T16" fmla="*/ 32 w 35"/>
                    <a:gd name="T17" fmla="*/ 29 h 35"/>
                    <a:gd name="T18" fmla="*/ 26 w 35"/>
                    <a:gd name="T19" fmla="*/ 33 h 35"/>
                    <a:gd name="T20" fmla="*/ 23 w 35"/>
                    <a:gd name="T21" fmla="*/ 34 h 35"/>
                    <a:gd name="T22" fmla="*/ 13 w 35"/>
                    <a:gd name="T23" fmla="*/ 34 h 35"/>
                    <a:gd name="T24" fmla="*/ 0 w 35"/>
                    <a:gd name="T25" fmla="*/ 34 h 35"/>
                    <a:gd name="T26" fmla="*/ 1 w 35"/>
                    <a:gd name="T27" fmla="*/ 31 h 35"/>
                    <a:gd name="T28" fmla="*/ 4 w 35"/>
                    <a:gd name="T29" fmla="*/ 31 h 35"/>
                    <a:gd name="T30" fmla="*/ 4 w 35"/>
                    <a:gd name="T31" fmla="*/ 21 h 35"/>
                    <a:gd name="T32" fmla="*/ 4 w 35"/>
                    <a:gd name="T33" fmla="*/ 14 h 35"/>
                    <a:gd name="T34" fmla="*/ 4 w 35"/>
                    <a:gd name="T35" fmla="*/ 9 h 35"/>
                    <a:gd name="T36" fmla="*/ 4 w 35"/>
                    <a:gd name="T37" fmla="*/ 3 h 35"/>
                    <a:gd name="T38" fmla="*/ 0 w 35"/>
                    <a:gd name="T39" fmla="*/ 3 h 35"/>
                    <a:gd name="T40" fmla="*/ 0 w 35"/>
                    <a:gd name="T41" fmla="*/ 0 h 35"/>
                    <a:gd name="T42" fmla="*/ 13 w 35"/>
                    <a:gd name="T43" fmla="*/ 0 h 3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35"/>
                    <a:gd name="T67" fmla="*/ 0 h 35"/>
                    <a:gd name="T68" fmla="*/ 35 w 35"/>
                    <a:gd name="T69" fmla="*/ 35 h 35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35" h="35">
                      <a:moveTo>
                        <a:pt x="13" y="0"/>
                      </a:moveTo>
                      <a:lnTo>
                        <a:pt x="24" y="0"/>
                      </a:lnTo>
                      <a:lnTo>
                        <a:pt x="27" y="1"/>
                      </a:lnTo>
                      <a:lnTo>
                        <a:pt x="32" y="4"/>
                      </a:lnTo>
                      <a:lnTo>
                        <a:pt x="33" y="9"/>
                      </a:lnTo>
                      <a:lnTo>
                        <a:pt x="34" y="14"/>
                      </a:lnTo>
                      <a:lnTo>
                        <a:pt x="34" y="19"/>
                      </a:lnTo>
                      <a:lnTo>
                        <a:pt x="33" y="25"/>
                      </a:lnTo>
                      <a:lnTo>
                        <a:pt x="32" y="29"/>
                      </a:lnTo>
                      <a:lnTo>
                        <a:pt x="26" y="33"/>
                      </a:lnTo>
                      <a:lnTo>
                        <a:pt x="23" y="34"/>
                      </a:lnTo>
                      <a:lnTo>
                        <a:pt x="13" y="34"/>
                      </a:lnTo>
                      <a:lnTo>
                        <a:pt x="0" y="34"/>
                      </a:lnTo>
                      <a:lnTo>
                        <a:pt x="1" y="31"/>
                      </a:lnTo>
                      <a:lnTo>
                        <a:pt x="4" y="31"/>
                      </a:lnTo>
                      <a:lnTo>
                        <a:pt x="4" y="21"/>
                      </a:lnTo>
                      <a:lnTo>
                        <a:pt x="4" y="14"/>
                      </a:lnTo>
                      <a:lnTo>
                        <a:pt x="4" y="9"/>
                      </a:lnTo>
                      <a:lnTo>
                        <a:pt x="4" y="3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BFFFBF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16" name="Freeform 423"/>
                <p:cNvSpPr>
                  <a:spLocks/>
                </p:cNvSpPr>
                <p:nvPr/>
              </p:nvSpPr>
              <p:spPr bwMode="auto">
                <a:xfrm>
                  <a:off x="949" y="3655"/>
                  <a:ext cx="3" cy="26"/>
                </a:xfrm>
                <a:custGeom>
                  <a:avLst/>
                  <a:gdLst>
                    <a:gd name="T0" fmla="*/ 1 w 3"/>
                    <a:gd name="T1" fmla="*/ 0 h 26"/>
                    <a:gd name="T2" fmla="*/ 0 w 3"/>
                    <a:gd name="T3" fmla="*/ 0 h 26"/>
                    <a:gd name="T4" fmla="*/ 0 w 3"/>
                    <a:gd name="T5" fmla="*/ 25 h 26"/>
                    <a:gd name="T6" fmla="*/ 1 w 3"/>
                    <a:gd name="T7" fmla="*/ 25 h 26"/>
                    <a:gd name="T8" fmla="*/ 2 w 3"/>
                    <a:gd name="T9" fmla="*/ 23 h 26"/>
                    <a:gd name="T10" fmla="*/ 2 w 3"/>
                    <a:gd name="T11" fmla="*/ 21 h 26"/>
                    <a:gd name="T12" fmla="*/ 2 w 3"/>
                    <a:gd name="T13" fmla="*/ 4 h 26"/>
                    <a:gd name="T14" fmla="*/ 2 w 3"/>
                    <a:gd name="T15" fmla="*/ 2 h 26"/>
                    <a:gd name="T16" fmla="*/ 1 w 3"/>
                    <a:gd name="T17" fmla="*/ 0 h 2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"/>
                    <a:gd name="T28" fmla="*/ 0 h 26"/>
                    <a:gd name="T29" fmla="*/ 3 w 3"/>
                    <a:gd name="T30" fmla="*/ 26 h 2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" h="26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0" y="25"/>
                      </a:lnTo>
                      <a:lnTo>
                        <a:pt x="1" y="25"/>
                      </a:lnTo>
                      <a:lnTo>
                        <a:pt x="2" y="23"/>
                      </a:lnTo>
                      <a:lnTo>
                        <a:pt x="2" y="21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1477" name="Group 424"/>
            <p:cNvGrpSpPr>
              <a:grpSpLocks/>
            </p:cNvGrpSpPr>
            <p:nvPr/>
          </p:nvGrpSpPr>
          <p:grpSpPr bwMode="auto">
            <a:xfrm>
              <a:off x="696" y="2859"/>
              <a:ext cx="520" cy="47"/>
              <a:chOff x="696" y="3297"/>
              <a:chExt cx="573" cy="31"/>
            </a:xfrm>
          </p:grpSpPr>
          <p:grpSp>
            <p:nvGrpSpPr>
              <p:cNvPr id="101479" name="Group 425"/>
              <p:cNvGrpSpPr>
                <a:grpSpLocks/>
              </p:cNvGrpSpPr>
              <p:nvPr/>
            </p:nvGrpSpPr>
            <p:grpSpPr bwMode="auto">
              <a:xfrm>
                <a:off x="696" y="3297"/>
                <a:ext cx="57" cy="31"/>
                <a:chOff x="696" y="3297"/>
                <a:chExt cx="57" cy="31"/>
              </a:xfrm>
            </p:grpSpPr>
            <p:sp>
              <p:nvSpPr>
                <p:cNvPr id="101505" name="Freeform 426"/>
                <p:cNvSpPr>
                  <a:spLocks/>
                </p:cNvSpPr>
                <p:nvPr/>
              </p:nvSpPr>
              <p:spPr bwMode="auto">
                <a:xfrm>
                  <a:off x="696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8 w 11"/>
                    <a:gd name="T7" fmla="*/ 6 h 31"/>
                    <a:gd name="T8" fmla="*/ 8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6" name="Freeform 427"/>
                <p:cNvSpPr>
                  <a:spLocks/>
                </p:cNvSpPr>
                <p:nvPr/>
              </p:nvSpPr>
              <p:spPr bwMode="auto">
                <a:xfrm>
                  <a:off x="716" y="3297"/>
                  <a:ext cx="17" cy="31"/>
                </a:xfrm>
                <a:custGeom>
                  <a:avLst/>
                  <a:gdLst>
                    <a:gd name="T0" fmla="*/ 0 w 17"/>
                    <a:gd name="T1" fmla="*/ 0 h 31"/>
                    <a:gd name="T2" fmla="*/ 5 w 17"/>
                    <a:gd name="T3" fmla="*/ 0 h 31"/>
                    <a:gd name="T4" fmla="*/ 5 w 17"/>
                    <a:gd name="T5" fmla="*/ 12 h 31"/>
                    <a:gd name="T6" fmla="*/ 11 w 17"/>
                    <a:gd name="T7" fmla="*/ 12 h 31"/>
                    <a:gd name="T8" fmla="*/ 11 w 17"/>
                    <a:gd name="T9" fmla="*/ 0 h 31"/>
                    <a:gd name="T10" fmla="*/ 16 w 17"/>
                    <a:gd name="T11" fmla="*/ 0 h 31"/>
                    <a:gd name="T12" fmla="*/ 16 w 17"/>
                    <a:gd name="T13" fmla="*/ 30 h 31"/>
                    <a:gd name="T14" fmla="*/ 11 w 17"/>
                    <a:gd name="T15" fmla="*/ 30 h 31"/>
                    <a:gd name="T16" fmla="*/ 11 w 17"/>
                    <a:gd name="T17" fmla="*/ 17 h 31"/>
                    <a:gd name="T18" fmla="*/ 5 w 17"/>
                    <a:gd name="T19" fmla="*/ 17 h 31"/>
                    <a:gd name="T20" fmla="*/ 5 w 17"/>
                    <a:gd name="T21" fmla="*/ 30 h 31"/>
                    <a:gd name="T22" fmla="*/ 0 w 17"/>
                    <a:gd name="T23" fmla="*/ 30 h 31"/>
                    <a:gd name="T24" fmla="*/ 0 w 17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31"/>
                    <a:gd name="T41" fmla="*/ 17 w 17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12"/>
                      </a:lnTo>
                      <a:lnTo>
                        <a:pt x="11" y="12"/>
                      </a:lnTo>
                      <a:lnTo>
                        <a:pt x="11" y="0"/>
                      </a:lnTo>
                      <a:lnTo>
                        <a:pt x="16" y="0"/>
                      </a:lnTo>
                      <a:lnTo>
                        <a:pt x="16" y="30"/>
                      </a:lnTo>
                      <a:lnTo>
                        <a:pt x="11" y="30"/>
                      </a:lnTo>
                      <a:lnTo>
                        <a:pt x="11" y="17"/>
                      </a:lnTo>
                      <a:lnTo>
                        <a:pt x="5" y="17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7" name="Freeform 428"/>
                <p:cNvSpPr>
                  <a:spLocks/>
                </p:cNvSpPr>
                <p:nvPr/>
              </p:nvSpPr>
              <p:spPr bwMode="auto">
                <a:xfrm>
                  <a:off x="742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5 w 11"/>
                    <a:gd name="T7" fmla="*/ 6 h 31"/>
                    <a:gd name="T8" fmla="*/ 5 w 11"/>
                    <a:gd name="T9" fmla="*/ 12 h 31"/>
                    <a:gd name="T10" fmla="*/ 9 w 11"/>
                    <a:gd name="T11" fmla="*/ 12 h 31"/>
                    <a:gd name="T12" fmla="*/ 9 w 11"/>
                    <a:gd name="T13" fmla="*/ 17 h 31"/>
                    <a:gd name="T14" fmla="*/ 5 w 11"/>
                    <a:gd name="T15" fmla="*/ 17 h 31"/>
                    <a:gd name="T16" fmla="*/ 5 w 11"/>
                    <a:gd name="T17" fmla="*/ 24 h 31"/>
                    <a:gd name="T18" fmla="*/ 10 w 11"/>
                    <a:gd name="T19" fmla="*/ 24 h 31"/>
                    <a:gd name="T20" fmla="*/ 10 w 11"/>
                    <a:gd name="T21" fmla="*/ 30 h 31"/>
                    <a:gd name="T22" fmla="*/ 0 w 11"/>
                    <a:gd name="T23" fmla="*/ 30 h 31"/>
                    <a:gd name="T24" fmla="*/ 0 w 11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1"/>
                    <a:gd name="T40" fmla="*/ 0 h 31"/>
                    <a:gd name="T41" fmla="*/ 11 w 11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480" name="Group 429"/>
              <p:cNvGrpSpPr>
                <a:grpSpLocks/>
              </p:cNvGrpSpPr>
              <p:nvPr/>
            </p:nvGrpSpPr>
            <p:grpSpPr bwMode="auto">
              <a:xfrm>
                <a:off x="774" y="3297"/>
                <a:ext cx="118" cy="31"/>
                <a:chOff x="774" y="3297"/>
                <a:chExt cx="118" cy="31"/>
              </a:xfrm>
            </p:grpSpPr>
            <p:sp>
              <p:nvSpPr>
                <p:cNvPr id="101499" name="Freeform 430"/>
                <p:cNvSpPr>
                  <a:spLocks/>
                </p:cNvSpPr>
                <p:nvPr/>
              </p:nvSpPr>
              <p:spPr bwMode="auto">
                <a:xfrm>
                  <a:off x="774" y="3297"/>
                  <a:ext cx="14" cy="31"/>
                </a:xfrm>
                <a:custGeom>
                  <a:avLst/>
                  <a:gdLst>
                    <a:gd name="T0" fmla="*/ 0 w 14"/>
                    <a:gd name="T1" fmla="*/ 0 h 31"/>
                    <a:gd name="T2" fmla="*/ 5 w 14"/>
                    <a:gd name="T3" fmla="*/ 0 h 31"/>
                    <a:gd name="T4" fmla="*/ 5 w 14"/>
                    <a:gd name="T5" fmla="*/ 24 h 31"/>
                    <a:gd name="T6" fmla="*/ 8 w 14"/>
                    <a:gd name="T7" fmla="*/ 24 h 31"/>
                    <a:gd name="T8" fmla="*/ 8 w 14"/>
                    <a:gd name="T9" fmla="*/ 0 h 31"/>
                    <a:gd name="T10" fmla="*/ 13 w 14"/>
                    <a:gd name="T11" fmla="*/ 0 h 31"/>
                    <a:gd name="T12" fmla="*/ 13 w 14"/>
                    <a:gd name="T13" fmla="*/ 26 h 31"/>
                    <a:gd name="T14" fmla="*/ 9 w 14"/>
                    <a:gd name="T15" fmla="*/ 30 h 31"/>
                    <a:gd name="T16" fmla="*/ 3 w 14"/>
                    <a:gd name="T17" fmla="*/ 30 h 31"/>
                    <a:gd name="T18" fmla="*/ 0 w 14"/>
                    <a:gd name="T19" fmla="*/ 26 h 31"/>
                    <a:gd name="T20" fmla="*/ 0 w 14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4"/>
                    <a:gd name="T34" fmla="*/ 0 h 31"/>
                    <a:gd name="T35" fmla="*/ 14 w 14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4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5" y="24"/>
                      </a:lnTo>
                      <a:lnTo>
                        <a:pt x="8" y="24"/>
                      </a:lnTo>
                      <a:lnTo>
                        <a:pt x="8" y="0"/>
                      </a:lnTo>
                      <a:lnTo>
                        <a:pt x="13" y="0"/>
                      </a:lnTo>
                      <a:lnTo>
                        <a:pt x="13" y="26"/>
                      </a:lnTo>
                      <a:lnTo>
                        <a:pt x="9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0" name="Freeform 431"/>
                <p:cNvSpPr>
                  <a:spLocks/>
                </p:cNvSpPr>
                <p:nvPr/>
              </p:nvSpPr>
              <p:spPr bwMode="auto">
                <a:xfrm>
                  <a:off x="799" y="3297"/>
                  <a:ext cx="16" cy="31"/>
                </a:xfrm>
                <a:custGeom>
                  <a:avLst/>
                  <a:gdLst>
                    <a:gd name="T0" fmla="*/ 0 w 16"/>
                    <a:gd name="T1" fmla="*/ 0 h 31"/>
                    <a:gd name="T2" fmla="*/ 5 w 16"/>
                    <a:gd name="T3" fmla="*/ 0 h 31"/>
                    <a:gd name="T4" fmla="*/ 9 w 16"/>
                    <a:gd name="T5" fmla="*/ 14 h 31"/>
                    <a:gd name="T6" fmla="*/ 9 w 16"/>
                    <a:gd name="T7" fmla="*/ 0 h 31"/>
                    <a:gd name="T8" fmla="*/ 15 w 16"/>
                    <a:gd name="T9" fmla="*/ 0 h 31"/>
                    <a:gd name="T10" fmla="*/ 15 w 16"/>
                    <a:gd name="T11" fmla="*/ 30 h 31"/>
                    <a:gd name="T12" fmla="*/ 9 w 16"/>
                    <a:gd name="T13" fmla="*/ 30 h 31"/>
                    <a:gd name="T14" fmla="*/ 6 w 16"/>
                    <a:gd name="T15" fmla="*/ 16 h 31"/>
                    <a:gd name="T16" fmla="*/ 6 w 16"/>
                    <a:gd name="T17" fmla="*/ 30 h 31"/>
                    <a:gd name="T18" fmla="*/ 0 w 16"/>
                    <a:gd name="T19" fmla="*/ 30 h 31"/>
                    <a:gd name="T20" fmla="*/ 0 w 16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6"/>
                    <a:gd name="T34" fmla="*/ 0 h 31"/>
                    <a:gd name="T35" fmla="*/ 16 w 16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6" h="31">
                      <a:moveTo>
                        <a:pt x="0" y="0"/>
                      </a:moveTo>
                      <a:lnTo>
                        <a:pt x="5" y="0"/>
                      </a:lnTo>
                      <a:lnTo>
                        <a:pt x="9" y="14"/>
                      </a:lnTo>
                      <a:lnTo>
                        <a:pt x="9" y="0"/>
                      </a:lnTo>
                      <a:lnTo>
                        <a:pt x="15" y="0"/>
                      </a:lnTo>
                      <a:lnTo>
                        <a:pt x="15" y="30"/>
                      </a:lnTo>
                      <a:lnTo>
                        <a:pt x="9" y="30"/>
                      </a:lnTo>
                      <a:lnTo>
                        <a:pt x="6" y="16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1" name="Freeform 432"/>
                <p:cNvSpPr>
                  <a:spLocks/>
                </p:cNvSpPr>
                <p:nvPr/>
              </p:nvSpPr>
              <p:spPr bwMode="auto">
                <a:xfrm>
                  <a:off x="825" y="3297"/>
                  <a:ext cx="1" cy="31"/>
                </a:xfrm>
                <a:custGeom>
                  <a:avLst/>
                  <a:gdLst>
                    <a:gd name="T0" fmla="*/ 0 w 1"/>
                    <a:gd name="T1" fmla="*/ 0 h 31"/>
                    <a:gd name="T2" fmla="*/ 0 w 1"/>
                    <a:gd name="T3" fmla="*/ 30 h 31"/>
                    <a:gd name="T4" fmla="*/ 0 w 1"/>
                    <a:gd name="T5" fmla="*/ 0 h 31"/>
                    <a:gd name="T6" fmla="*/ 0 60000 65536"/>
                    <a:gd name="T7" fmla="*/ 0 60000 65536"/>
                    <a:gd name="T8" fmla="*/ 0 60000 65536"/>
                    <a:gd name="T9" fmla="*/ 0 w 1"/>
                    <a:gd name="T10" fmla="*/ 0 h 31"/>
                    <a:gd name="T11" fmla="*/ 1 w 1"/>
                    <a:gd name="T12" fmla="*/ 31 h 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" h="31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2" name="Freeform 433"/>
                <p:cNvSpPr>
                  <a:spLocks/>
                </p:cNvSpPr>
                <p:nvPr/>
              </p:nvSpPr>
              <p:spPr bwMode="auto">
                <a:xfrm>
                  <a:off x="836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7 w 11"/>
                    <a:gd name="T7" fmla="*/ 6 h 31"/>
                    <a:gd name="T8" fmla="*/ 7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7" y="6"/>
                      </a:lnTo>
                      <a:lnTo>
                        <a:pt x="7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3" name="Freeform 434"/>
                <p:cNvSpPr>
                  <a:spLocks/>
                </p:cNvSpPr>
                <p:nvPr/>
              </p:nvSpPr>
              <p:spPr bwMode="auto">
                <a:xfrm>
                  <a:off x="857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4 w 10"/>
                    <a:gd name="T7" fmla="*/ 6 h 31"/>
                    <a:gd name="T8" fmla="*/ 4 w 10"/>
                    <a:gd name="T9" fmla="*/ 12 h 31"/>
                    <a:gd name="T10" fmla="*/ 8 w 10"/>
                    <a:gd name="T11" fmla="*/ 12 h 31"/>
                    <a:gd name="T12" fmla="*/ 8 w 10"/>
                    <a:gd name="T13" fmla="*/ 17 h 31"/>
                    <a:gd name="T14" fmla="*/ 4 w 10"/>
                    <a:gd name="T15" fmla="*/ 17 h 31"/>
                    <a:gd name="T16" fmla="*/ 4 w 10"/>
                    <a:gd name="T17" fmla="*/ 24 h 31"/>
                    <a:gd name="T18" fmla="*/ 9 w 10"/>
                    <a:gd name="T19" fmla="*/ 24 h 31"/>
                    <a:gd name="T20" fmla="*/ 9 w 10"/>
                    <a:gd name="T21" fmla="*/ 30 h 31"/>
                    <a:gd name="T22" fmla="*/ 0 w 10"/>
                    <a:gd name="T23" fmla="*/ 30 h 31"/>
                    <a:gd name="T24" fmla="*/ 0 w 10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"/>
                    <a:gd name="T40" fmla="*/ 0 h 31"/>
                    <a:gd name="T41" fmla="*/ 10 w 10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17"/>
                      </a:lnTo>
                      <a:lnTo>
                        <a:pt x="4" y="17"/>
                      </a:lnTo>
                      <a:lnTo>
                        <a:pt x="4" y="24"/>
                      </a:lnTo>
                      <a:lnTo>
                        <a:pt x="9" y="24"/>
                      </a:lnTo>
                      <a:lnTo>
                        <a:pt x="9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504" name="Freeform 435"/>
                <p:cNvSpPr>
                  <a:spLocks/>
                </p:cNvSpPr>
                <p:nvPr/>
              </p:nvSpPr>
              <p:spPr bwMode="auto">
                <a:xfrm>
                  <a:off x="877" y="3297"/>
                  <a:ext cx="15" cy="31"/>
                </a:xfrm>
                <a:custGeom>
                  <a:avLst/>
                  <a:gdLst>
                    <a:gd name="T0" fmla="*/ 0 w 15"/>
                    <a:gd name="T1" fmla="*/ 0 h 31"/>
                    <a:gd name="T2" fmla="*/ 11 w 15"/>
                    <a:gd name="T3" fmla="*/ 0 h 31"/>
                    <a:gd name="T4" fmla="*/ 14 w 15"/>
                    <a:gd name="T5" fmla="*/ 4 h 31"/>
                    <a:gd name="T6" fmla="*/ 14 w 15"/>
                    <a:gd name="T7" fmla="*/ 26 h 31"/>
                    <a:gd name="T8" fmla="*/ 11 w 15"/>
                    <a:gd name="T9" fmla="*/ 30 h 31"/>
                    <a:gd name="T10" fmla="*/ 0 w 15"/>
                    <a:gd name="T11" fmla="*/ 30 h 31"/>
                    <a:gd name="T12" fmla="*/ 0 w 15"/>
                    <a:gd name="T13" fmla="*/ 6 h 31"/>
                    <a:gd name="T14" fmla="*/ 5 w 15"/>
                    <a:gd name="T15" fmla="*/ 6 h 31"/>
                    <a:gd name="T16" fmla="*/ 5 w 15"/>
                    <a:gd name="T17" fmla="*/ 24 h 31"/>
                    <a:gd name="T18" fmla="*/ 8 w 15"/>
                    <a:gd name="T19" fmla="*/ 24 h 31"/>
                    <a:gd name="T20" fmla="*/ 8 w 15"/>
                    <a:gd name="T21" fmla="*/ 6 h 31"/>
                    <a:gd name="T22" fmla="*/ 5 w 15"/>
                    <a:gd name="T23" fmla="*/ 6 h 31"/>
                    <a:gd name="T24" fmla="*/ 0 w 15"/>
                    <a:gd name="T25" fmla="*/ 6 h 31"/>
                    <a:gd name="T26" fmla="*/ 0 w 15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5"/>
                    <a:gd name="T43" fmla="*/ 0 h 31"/>
                    <a:gd name="T44" fmla="*/ 15 w 15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5" h="3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4" y="4"/>
                      </a:lnTo>
                      <a:lnTo>
                        <a:pt x="14" y="26"/>
                      </a:lnTo>
                      <a:lnTo>
                        <a:pt x="11" y="30"/>
                      </a:lnTo>
                      <a:lnTo>
                        <a:pt x="0" y="30"/>
                      </a:lnTo>
                      <a:lnTo>
                        <a:pt x="0" y="6"/>
                      </a:lnTo>
                      <a:lnTo>
                        <a:pt x="5" y="6"/>
                      </a:lnTo>
                      <a:lnTo>
                        <a:pt x="5" y="24"/>
                      </a:lnTo>
                      <a:lnTo>
                        <a:pt x="8" y="24"/>
                      </a:lnTo>
                      <a:lnTo>
                        <a:pt x="8" y="6"/>
                      </a:lnTo>
                      <a:lnTo>
                        <a:pt x="5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481" name="Group 436"/>
              <p:cNvGrpSpPr>
                <a:grpSpLocks/>
              </p:cNvGrpSpPr>
              <p:nvPr/>
            </p:nvGrpSpPr>
            <p:grpSpPr bwMode="auto">
              <a:xfrm>
                <a:off x="915" y="3297"/>
                <a:ext cx="119" cy="31"/>
                <a:chOff x="915" y="3297"/>
                <a:chExt cx="119" cy="31"/>
              </a:xfrm>
            </p:grpSpPr>
            <p:sp>
              <p:nvSpPr>
                <p:cNvPr id="101493" name="Freeform 437"/>
                <p:cNvSpPr>
                  <a:spLocks/>
                </p:cNvSpPr>
                <p:nvPr/>
              </p:nvSpPr>
              <p:spPr bwMode="auto">
                <a:xfrm>
                  <a:off x="915" y="3297"/>
                  <a:ext cx="14" cy="31"/>
                </a:xfrm>
                <a:custGeom>
                  <a:avLst/>
                  <a:gdLst>
                    <a:gd name="T0" fmla="*/ 3 w 14"/>
                    <a:gd name="T1" fmla="*/ 0 h 31"/>
                    <a:gd name="T2" fmla="*/ 10 w 14"/>
                    <a:gd name="T3" fmla="*/ 0 h 31"/>
                    <a:gd name="T4" fmla="*/ 13 w 14"/>
                    <a:gd name="T5" fmla="*/ 4 h 31"/>
                    <a:gd name="T6" fmla="*/ 13 w 14"/>
                    <a:gd name="T7" fmla="*/ 9 h 31"/>
                    <a:gd name="T8" fmla="*/ 8 w 14"/>
                    <a:gd name="T9" fmla="*/ 9 h 31"/>
                    <a:gd name="T10" fmla="*/ 8 w 14"/>
                    <a:gd name="T11" fmla="*/ 6 h 31"/>
                    <a:gd name="T12" fmla="*/ 5 w 14"/>
                    <a:gd name="T13" fmla="*/ 6 h 31"/>
                    <a:gd name="T14" fmla="*/ 5 w 14"/>
                    <a:gd name="T15" fmla="*/ 12 h 31"/>
                    <a:gd name="T16" fmla="*/ 9 w 14"/>
                    <a:gd name="T17" fmla="*/ 12 h 31"/>
                    <a:gd name="T18" fmla="*/ 13 w 14"/>
                    <a:gd name="T19" fmla="*/ 17 h 31"/>
                    <a:gd name="T20" fmla="*/ 13 w 14"/>
                    <a:gd name="T21" fmla="*/ 26 h 31"/>
                    <a:gd name="T22" fmla="*/ 10 w 14"/>
                    <a:gd name="T23" fmla="*/ 30 h 31"/>
                    <a:gd name="T24" fmla="*/ 3 w 14"/>
                    <a:gd name="T25" fmla="*/ 30 h 31"/>
                    <a:gd name="T26" fmla="*/ 0 w 14"/>
                    <a:gd name="T27" fmla="*/ 26 h 31"/>
                    <a:gd name="T28" fmla="*/ 0 w 14"/>
                    <a:gd name="T29" fmla="*/ 21 h 31"/>
                    <a:gd name="T30" fmla="*/ 4 w 14"/>
                    <a:gd name="T31" fmla="*/ 21 h 31"/>
                    <a:gd name="T32" fmla="*/ 4 w 14"/>
                    <a:gd name="T33" fmla="*/ 24 h 31"/>
                    <a:gd name="T34" fmla="*/ 8 w 14"/>
                    <a:gd name="T35" fmla="*/ 24 h 31"/>
                    <a:gd name="T36" fmla="*/ 8 w 14"/>
                    <a:gd name="T37" fmla="*/ 18 h 31"/>
                    <a:gd name="T38" fmla="*/ 4 w 14"/>
                    <a:gd name="T39" fmla="*/ 18 h 31"/>
                    <a:gd name="T40" fmla="*/ 0 w 14"/>
                    <a:gd name="T41" fmla="*/ 14 h 31"/>
                    <a:gd name="T42" fmla="*/ 0 w 14"/>
                    <a:gd name="T43" fmla="*/ 4 h 31"/>
                    <a:gd name="T44" fmla="*/ 3 w 14"/>
                    <a:gd name="T45" fmla="*/ 0 h 31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4"/>
                    <a:gd name="T70" fmla="*/ 0 h 31"/>
                    <a:gd name="T71" fmla="*/ 14 w 14"/>
                    <a:gd name="T72" fmla="*/ 31 h 31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4" h="31">
                      <a:moveTo>
                        <a:pt x="3" y="0"/>
                      </a:moveTo>
                      <a:lnTo>
                        <a:pt x="10" y="0"/>
                      </a:lnTo>
                      <a:lnTo>
                        <a:pt x="13" y="4"/>
                      </a:lnTo>
                      <a:lnTo>
                        <a:pt x="13" y="9"/>
                      </a:lnTo>
                      <a:lnTo>
                        <a:pt x="8" y="9"/>
                      </a:lnTo>
                      <a:lnTo>
                        <a:pt x="8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13" y="17"/>
                      </a:lnTo>
                      <a:lnTo>
                        <a:pt x="13" y="26"/>
                      </a:lnTo>
                      <a:lnTo>
                        <a:pt x="10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21"/>
                      </a:lnTo>
                      <a:lnTo>
                        <a:pt x="4" y="21"/>
                      </a:lnTo>
                      <a:lnTo>
                        <a:pt x="4" y="24"/>
                      </a:lnTo>
                      <a:lnTo>
                        <a:pt x="8" y="24"/>
                      </a:lnTo>
                      <a:lnTo>
                        <a:pt x="8" y="18"/>
                      </a:lnTo>
                      <a:lnTo>
                        <a:pt x="4" y="18"/>
                      </a:lnTo>
                      <a:lnTo>
                        <a:pt x="0" y="14"/>
                      </a:lnTo>
                      <a:lnTo>
                        <a:pt x="0" y="4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4" name="Freeform 438"/>
                <p:cNvSpPr>
                  <a:spLocks/>
                </p:cNvSpPr>
                <p:nvPr/>
              </p:nvSpPr>
              <p:spPr bwMode="auto">
                <a:xfrm>
                  <a:off x="938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8 w 11"/>
                    <a:gd name="T7" fmla="*/ 6 h 31"/>
                    <a:gd name="T8" fmla="*/ 8 w 11"/>
                    <a:gd name="T9" fmla="*/ 30 h 31"/>
                    <a:gd name="T10" fmla="*/ 3 w 11"/>
                    <a:gd name="T11" fmla="*/ 30 h 31"/>
                    <a:gd name="T12" fmla="*/ 3 w 11"/>
                    <a:gd name="T13" fmla="*/ 6 h 31"/>
                    <a:gd name="T14" fmla="*/ 0 w 11"/>
                    <a:gd name="T15" fmla="*/ 6 h 31"/>
                    <a:gd name="T16" fmla="*/ 0 w 11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"/>
                    <a:gd name="T28" fmla="*/ 0 h 31"/>
                    <a:gd name="T29" fmla="*/ 11 w 11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5" name="Freeform 439"/>
                <p:cNvSpPr>
                  <a:spLocks/>
                </p:cNvSpPr>
                <p:nvPr/>
              </p:nvSpPr>
              <p:spPr bwMode="auto">
                <a:xfrm>
                  <a:off x="954" y="3297"/>
                  <a:ext cx="18" cy="31"/>
                </a:xfrm>
                <a:custGeom>
                  <a:avLst/>
                  <a:gdLst>
                    <a:gd name="T0" fmla="*/ 5 w 18"/>
                    <a:gd name="T1" fmla="*/ 0 h 31"/>
                    <a:gd name="T2" fmla="*/ 13 w 18"/>
                    <a:gd name="T3" fmla="*/ 0 h 31"/>
                    <a:gd name="T4" fmla="*/ 17 w 18"/>
                    <a:gd name="T5" fmla="*/ 30 h 31"/>
                    <a:gd name="T6" fmla="*/ 12 w 18"/>
                    <a:gd name="T7" fmla="*/ 30 h 31"/>
                    <a:gd name="T8" fmla="*/ 11 w 18"/>
                    <a:gd name="T9" fmla="*/ 24 h 31"/>
                    <a:gd name="T10" fmla="*/ 11 w 18"/>
                    <a:gd name="T11" fmla="*/ 19 h 31"/>
                    <a:gd name="T12" fmla="*/ 9 w 18"/>
                    <a:gd name="T13" fmla="*/ 5 h 31"/>
                    <a:gd name="T14" fmla="*/ 7 w 18"/>
                    <a:gd name="T15" fmla="*/ 19 h 31"/>
                    <a:gd name="T16" fmla="*/ 11 w 18"/>
                    <a:gd name="T17" fmla="*/ 19 h 31"/>
                    <a:gd name="T18" fmla="*/ 11 w 18"/>
                    <a:gd name="T19" fmla="*/ 24 h 31"/>
                    <a:gd name="T20" fmla="*/ 7 w 18"/>
                    <a:gd name="T21" fmla="*/ 24 h 31"/>
                    <a:gd name="T22" fmla="*/ 6 w 18"/>
                    <a:gd name="T23" fmla="*/ 30 h 31"/>
                    <a:gd name="T24" fmla="*/ 0 w 18"/>
                    <a:gd name="T25" fmla="*/ 30 h 31"/>
                    <a:gd name="T26" fmla="*/ 5 w 18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8"/>
                    <a:gd name="T43" fmla="*/ 0 h 31"/>
                    <a:gd name="T44" fmla="*/ 18 w 18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8" h="31">
                      <a:moveTo>
                        <a:pt x="5" y="0"/>
                      </a:moveTo>
                      <a:lnTo>
                        <a:pt x="13" y="0"/>
                      </a:lnTo>
                      <a:lnTo>
                        <a:pt x="17" y="30"/>
                      </a:lnTo>
                      <a:lnTo>
                        <a:pt x="12" y="30"/>
                      </a:lnTo>
                      <a:lnTo>
                        <a:pt x="11" y="24"/>
                      </a:lnTo>
                      <a:lnTo>
                        <a:pt x="11" y="19"/>
                      </a:lnTo>
                      <a:lnTo>
                        <a:pt x="9" y="5"/>
                      </a:lnTo>
                      <a:lnTo>
                        <a:pt x="7" y="19"/>
                      </a:lnTo>
                      <a:lnTo>
                        <a:pt x="11" y="19"/>
                      </a:lnTo>
                      <a:lnTo>
                        <a:pt x="11" y="24"/>
                      </a:lnTo>
                      <a:lnTo>
                        <a:pt x="7" y="24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6" name="Freeform 440"/>
                <p:cNvSpPr>
                  <a:spLocks/>
                </p:cNvSpPr>
                <p:nvPr/>
              </p:nvSpPr>
              <p:spPr bwMode="auto">
                <a:xfrm>
                  <a:off x="977" y="3297"/>
                  <a:ext cx="12" cy="31"/>
                </a:xfrm>
                <a:custGeom>
                  <a:avLst/>
                  <a:gdLst>
                    <a:gd name="T0" fmla="*/ 0 w 12"/>
                    <a:gd name="T1" fmla="*/ 0 h 31"/>
                    <a:gd name="T2" fmla="*/ 11 w 12"/>
                    <a:gd name="T3" fmla="*/ 0 h 31"/>
                    <a:gd name="T4" fmla="*/ 11 w 12"/>
                    <a:gd name="T5" fmla="*/ 6 h 31"/>
                    <a:gd name="T6" fmla="*/ 8 w 12"/>
                    <a:gd name="T7" fmla="*/ 6 h 31"/>
                    <a:gd name="T8" fmla="*/ 8 w 12"/>
                    <a:gd name="T9" fmla="*/ 30 h 31"/>
                    <a:gd name="T10" fmla="*/ 3 w 12"/>
                    <a:gd name="T11" fmla="*/ 30 h 31"/>
                    <a:gd name="T12" fmla="*/ 3 w 12"/>
                    <a:gd name="T13" fmla="*/ 6 h 31"/>
                    <a:gd name="T14" fmla="*/ 0 w 12"/>
                    <a:gd name="T15" fmla="*/ 6 h 31"/>
                    <a:gd name="T16" fmla="*/ 0 w 12"/>
                    <a:gd name="T17" fmla="*/ 0 h 31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"/>
                    <a:gd name="T28" fmla="*/ 0 h 31"/>
                    <a:gd name="T29" fmla="*/ 12 w 12"/>
                    <a:gd name="T30" fmla="*/ 31 h 31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" h="31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1" y="6"/>
                      </a:lnTo>
                      <a:lnTo>
                        <a:pt x="8" y="6"/>
                      </a:lnTo>
                      <a:lnTo>
                        <a:pt x="8" y="30"/>
                      </a:lnTo>
                      <a:lnTo>
                        <a:pt x="3" y="3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7" name="Freeform 441"/>
                <p:cNvSpPr>
                  <a:spLocks/>
                </p:cNvSpPr>
                <p:nvPr/>
              </p:nvSpPr>
              <p:spPr bwMode="auto">
                <a:xfrm>
                  <a:off x="999" y="3297"/>
                  <a:ext cx="11" cy="31"/>
                </a:xfrm>
                <a:custGeom>
                  <a:avLst/>
                  <a:gdLst>
                    <a:gd name="T0" fmla="*/ 0 w 11"/>
                    <a:gd name="T1" fmla="*/ 0 h 31"/>
                    <a:gd name="T2" fmla="*/ 10 w 11"/>
                    <a:gd name="T3" fmla="*/ 0 h 31"/>
                    <a:gd name="T4" fmla="*/ 10 w 11"/>
                    <a:gd name="T5" fmla="*/ 6 h 31"/>
                    <a:gd name="T6" fmla="*/ 5 w 11"/>
                    <a:gd name="T7" fmla="*/ 6 h 31"/>
                    <a:gd name="T8" fmla="*/ 5 w 11"/>
                    <a:gd name="T9" fmla="*/ 12 h 31"/>
                    <a:gd name="T10" fmla="*/ 9 w 11"/>
                    <a:gd name="T11" fmla="*/ 12 h 31"/>
                    <a:gd name="T12" fmla="*/ 9 w 11"/>
                    <a:gd name="T13" fmla="*/ 17 h 31"/>
                    <a:gd name="T14" fmla="*/ 5 w 11"/>
                    <a:gd name="T15" fmla="*/ 17 h 31"/>
                    <a:gd name="T16" fmla="*/ 5 w 11"/>
                    <a:gd name="T17" fmla="*/ 24 h 31"/>
                    <a:gd name="T18" fmla="*/ 10 w 11"/>
                    <a:gd name="T19" fmla="*/ 24 h 31"/>
                    <a:gd name="T20" fmla="*/ 10 w 11"/>
                    <a:gd name="T21" fmla="*/ 30 h 31"/>
                    <a:gd name="T22" fmla="*/ 0 w 11"/>
                    <a:gd name="T23" fmla="*/ 30 h 31"/>
                    <a:gd name="T24" fmla="*/ 0 w 11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1"/>
                    <a:gd name="T40" fmla="*/ 0 h 31"/>
                    <a:gd name="T41" fmla="*/ 11 w 11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1" h="31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8" name="Freeform 442"/>
                <p:cNvSpPr>
                  <a:spLocks/>
                </p:cNvSpPr>
                <p:nvPr/>
              </p:nvSpPr>
              <p:spPr bwMode="auto">
                <a:xfrm>
                  <a:off x="1021" y="3297"/>
                  <a:ext cx="13" cy="31"/>
                </a:xfrm>
                <a:custGeom>
                  <a:avLst/>
                  <a:gdLst>
                    <a:gd name="T0" fmla="*/ 3 w 13"/>
                    <a:gd name="T1" fmla="*/ 0 h 31"/>
                    <a:gd name="T2" fmla="*/ 9 w 13"/>
                    <a:gd name="T3" fmla="*/ 0 h 31"/>
                    <a:gd name="T4" fmla="*/ 12 w 13"/>
                    <a:gd name="T5" fmla="*/ 4 h 31"/>
                    <a:gd name="T6" fmla="*/ 12 w 13"/>
                    <a:gd name="T7" fmla="*/ 9 h 31"/>
                    <a:gd name="T8" fmla="*/ 7 w 13"/>
                    <a:gd name="T9" fmla="*/ 9 h 31"/>
                    <a:gd name="T10" fmla="*/ 7 w 13"/>
                    <a:gd name="T11" fmla="*/ 6 h 31"/>
                    <a:gd name="T12" fmla="*/ 4 w 13"/>
                    <a:gd name="T13" fmla="*/ 6 h 31"/>
                    <a:gd name="T14" fmla="*/ 4 w 13"/>
                    <a:gd name="T15" fmla="*/ 12 h 31"/>
                    <a:gd name="T16" fmla="*/ 9 w 13"/>
                    <a:gd name="T17" fmla="*/ 12 h 31"/>
                    <a:gd name="T18" fmla="*/ 8 w 13"/>
                    <a:gd name="T19" fmla="*/ 12 h 31"/>
                    <a:gd name="T20" fmla="*/ 12 w 13"/>
                    <a:gd name="T21" fmla="*/ 17 h 31"/>
                    <a:gd name="T22" fmla="*/ 12 w 13"/>
                    <a:gd name="T23" fmla="*/ 26 h 31"/>
                    <a:gd name="T24" fmla="*/ 9 w 13"/>
                    <a:gd name="T25" fmla="*/ 30 h 31"/>
                    <a:gd name="T26" fmla="*/ 3 w 13"/>
                    <a:gd name="T27" fmla="*/ 30 h 31"/>
                    <a:gd name="T28" fmla="*/ 0 w 13"/>
                    <a:gd name="T29" fmla="*/ 26 h 31"/>
                    <a:gd name="T30" fmla="*/ 0 w 13"/>
                    <a:gd name="T31" fmla="*/ 21 h 31"/>
                    <a:gd name="T32" fmla="*/ 4 w 13"/>
                    <a:gd name="T33" fmla="*/ 21 h 31"/>
                    <a:gd name="T34" fmla="*/ 4 w 13"/>
                    <a:gd name="T35" fmla="*/ 24 h 31"/>
                    <a:gd name="T36" fmla="*/ 7 w 13"/>
                    <a:gd name="T37" fmla="*/ 24 h 31"/>
                    <a:gd name="T38" fmla="*/ 7 w 13"/>
                    <a:gd name="T39" fmla="*/ 18 h 31"/>
                    <a:gd name="T40" fmla="*/ 4 w 13"/>
                    <a:gd name="T41" fmla="*/ 18 h 31"/>
                    <a:gd name="T42" fmla="*/ 0 w 13"/>
                    <a:gd name="T43" fmla="*/ 14 h 31"/>
                    <a:gd name="T44" fmla="*/ 0 w 13"/>
                    <a:gd name="T45" fmla="*/ 4 h 31"/>
                    <a:gd name="T46" fmla="*/ 3 w 13"/>
                    <a:gd name="T47" fmla="*/ 0 h 3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13"/>
                    <a:gd name="T73" fmla="*/ 0 h 31"/>
                    <a:gd name="T74" fmla="*/ 13 w 13"/>
                    <a:gd name="T75" fmla="*/ 31 h 31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13" h="31">
                      <a:moveTo>
                        <a:pt x="3" y="0"/>
                      </a:moveTo>
                      <a:lnTo>
                        <a:pt x="9" y="0"/>
                      </a:lnTo>
                      <a:lnTo>
                        <a:pt x="12" y="4"/>
                      </a:lnTo>
                      <a:lnTo>
                        <a:pt x="12" y="9"/>
                      </a:lnTo>
                      <a:lnTo>
                        <a:pt x="7" y="9"/>
                      </a:lnTo>
                      <a:lnTo>
                        <a:pt x="7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12" y="17"/>
                      </a:lnTo>
                      <a:lnTo>
                        <a:pt x="12" y="26"/>
                      </a:lnTo>
                      <a:lnTo>
                        <a:pt x="9" y="30"/>
                      </a:lnTo>
                      <a:lnTo>
                        <a:pt x="3" y="30"/>
                      </a:lnTo>
                      <a:lnTo>
                        <a:pt x="0" y="26"/>
                      </a:lnTo>
                      <a:lnTo>
                        <a:pt x="0" y="21"/>
                      </a:lnTo>
                      <a:lnTo>
                        <a:pt x="4" y="21"/>
                      </a:lnTo>
                      <a:lnTo>
                        <a:pt x="4" y="24"/>
                      </a:lnTo>
                      <a:lnTo>
                        <a:pt x="7" y="24"/>
                      </a:lnTo>
                      <a:lnTo>
                        <a:pt x="7" y="18"/>
                      </a:lnTo>
                      <a:lnTo>
                        <a:pt x="4" y="18"/>
                      </a:lnTo>
                      <a:lnTo>
                        <a:pt x="0" y="14"/>
                      </a:lnTo>
                      <a:lnTo>
                        <a:pt x="0" y="4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482" name="Group 443"/>
              <p:cNvGrpSpPr>
                <a:grpSpLocks/>
              </p:cNvGrpSpPr>
              <p:nvPr/>
            </p:nvGrpSpPr>
            <p:grpSpPr bwMode="auto">
              <a:xfrm>
                <a:off x="1055" y="3297"/>
                <a:ext cx="37" cy="31"/>
                <a:chOff x="1055" y="3297"/>
                <a:chExt cx="37" cy="31"/>
              </a:xfrm>
            </p:grpSpPr>
            <p:sp>
              <p:nvSpPr>
                <p:cNvPr id="101491" name="Freeform 444"/>
                <p:cNvSpPr>
                  <a:spLocks/>
                </p:cNvSpPr>
                <p:nvPr/>
              </p:nvSpPr>
              <p:spPr bwMode="auto">
                <a:xfrm>
                  <a:off x="1055" y="3297"/>
                  <a:ext cx="15" cy="31"/>
                </a:xfrm>
                <a:custGeom>
                  <a:avLst/>
                  <a:gdLst>
                    <a:gd name="T0" fmla="*/ 4 w 15"/>
                    <a:gd name="T1" fmla="*/ 0 h 31"/>
                    <a:gd name="T2" fmla="*/ 11 w 15"/>
                    <a:gd name="T3" fmla="*/ 0 h 31"/>
                    <a:gd name="T4" fmla="*/ 14 w 15"/>
                    <a:gd name="T5" fmla="*/ 5 h 31"/>
                    <a:gd name="T6" fmla="*/ 14 w 15"/>
                    <a:gd name="T7" fmla="*/ 24 h 31"/>
                    <a:gd name="T8" fmla="*/ 11 w 15"/>
                    <a:gd name="T9" fmla="*/ 30 h 31"/>
                    <a:gd name="T10" fmla="*/ 9 w 15"/>
                    <a:gd name="T11" fmla="*/ 30 h 31"/>
                    <a:gd name="T12" fmla="*/ 5 w 15"/>
                    <a:gd name="T13" fmla="*/ 30 h 31"/>
                    <a:gd name="T14" fmla="*/ 4 w 15"/>
                    <a:gd name="T15" fmla="*/ 30 h 31"/>
                    <a:gd name="T16" fmla="*/ 0 w 15"/>
                    <a:gd name="T17" fmla="*/ 24 h 31"/>
                    <a:gd name="T18" fmla="*/ 6 w 15"/>
                    <a:gd name="T19" fmla="*/ 24 h 31"/>
                    <a:gd name="T20" fmla="*/ 9 w 15"/>
                    <a:gd name="T21" fmla="*/ 24 h 31"/>
                    <a:gd name="T22" fmla="*/ 9 w 15"/>
                    <a:gd name="T23" fmla="*/ 6 h 31"/>
                    <a:gd name="T24" fmla="*/ 6 w 15"/>
                    <a:gd name="T25" fmla="*/ 6 h 31"/>
                    <a:gd name="T26" fmla="*/ 6 w 15"/>
                    <a:gd name="T27" fmla="*/ 24 h 31"/>
                    <a:gd name="T28" fmla="*/ 0 w 15"/>
                    <a:gd name="T29" fmla="*/ 24 h 31"/>
                    <a:gd name="T30" fmla="*/ 0 w 15"/>
                    <a:gd name="T31" fmla="*/ 5 h 31"/>
                    <a:gd name="T32" fmla="*/ 4 w 15"/>
                    <a:gd name="T33" fmla="*/ 0 h 3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"/>
                    <a:gd name="T52" fmla="*/ 0 h 31"/>
                    <a:gd name="T53" fmla="*/ 15 w 15"/>
                    <a:gd name="T54" fmla="*/ 31 h 3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" h="31">
                      <a:moveTo>
                        <a:pt x="4" y="0"/>
                      </a:moveTo>
                      <a:lnTo>
                        <a:pt x="11" y="0"/>
                      </a:lnTo>
                      <a:lnTo>
                        <a:pt x="14" y="5"/>
                      </a:lnTo>
                      <a:lnTo>
                        <a:pt x="14" y="24"/>
                      </a:lnTo>
                      <a:lnTo>
                        <a:pt x="11" y="30"/>
                      </a:lnTo>
                      <a:lnTo>
                        <a:pt x="9" y="30"/>
                      </a:lnTo>
                      <a:lnTo>
                        <a:pt x="5" y="30"/>
                      </a:lnTo>
                      <a:lnTo>
                        <a:pt x="4" y="30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9" y="24"/>
                      </a:lnTo>
                      <a:lnTo>
                        <a:pt x="9" y="6"/>
                      </a:lnTo>
                      <a:lnTo>
                        <a:pt x="6" y="6"/>
                      </a:lnTo>
                      <a:lnTo>
                        <a:pt x="6" y="24"/>
                      </a:lnTo>
                      <a:lnTo>
                        <a:pt x="0" y="24"/>
                      </a:lnTo>
                      <a:lnTo>
                        <a:pt x="0" y="5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2" name="Freeform 445"/>
                <p:cNvSpPr>
                  <a:spLocks/>
                </p:cNvSpPr>
                <p:nvPr/>
              </p:nvSpPr>
              <p:spPr bwMode="auto">
                <a:xfrm>
                  <a:off x="1082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5 w 10"/>
                    <a:gd name="T7" fmla="*/ 6 h 31"/>
                    <a:gd name="T8" fmla="*/ 5 w 10"/>
                    <a:gd name="T9" fmla="*/ 12 h 31"/>
                    <a:gd name="T10" fmla="*/ 9 w 10"/>
                    <a:gd name="T11" fmla="*/ 12 h 31"/>
                    <a:gd name="T12" fmla="*/ 9 w 10"/>
                    <a:gd name="T13" fmla="*/ 17 h 31"/>
                    <a:gd name="T14" fmla="*/ 5 w 10"/>
                    <a:gd name="T15" fmla="*/ 17 h 31"/>
                    <a:gd name="T16" fmla="*/ 5 w 10"/>
                    <a:gd name="T17" fmla="*/ 30 h 31"/>
                    <a:gd name="T18" fmla="*/ 0 w 10"/>
                    <a:gd name="T19" fmla="*/ 30 h 31"/>
                    <a:gd name="T20" fmla="*/ 0 w 10"/>
                    <a:gd name="T21" fmla="*/ 0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"/>
                    <a:gd name="T34" fmla="*/ 0 h 31"/>
                    <a:gd name="T35" fmla="*/ 10 w 10"/>
                    <a:gd name="T36" fmla="*/ 31 h 3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5" y="6"/>
                      </a:lnTo>
                      <a:lnTo>
                        <a:pt x="5" y="12"/>
                      </a:lnTo>
                      <a:lnTo>
                        <a:pt x="9" y="12"/>
                      </a:lnTo>
                      <a:lnTo>
                        <a:pt x="9" y="17"/>
                      </a:lnTo>
                      <a:lnTo>
                        <a:pt x="5" y="17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1483" name="Group 446"/>
              <p:cNvGrpSpPr>
                <a:grpSpLocks/>
              </p:cNvGrpSpPr>
              <p:nvPr/>
            </p:nvGrpSpPr>
            <p:grpSpPr bwMode="auto">
              <a:xfrm>
                <a:off x="1110" y="3297"/>
                <a:ext cx="159" cy="31"/>
                <a:chOff x="1110" y="3297"/>
                <a:chExt cx="159" cy="31"/>
              </a:xfrm>
            </p:grpSpPr>
            <p:sp>
              <p:nvSpPr>
                <p:cNvPr id="101484" name="Freeform 447"/>
                <p:cNvSpPr>
                  <a:spLocks/>
                </p:cNvSpPr>
                <p:nvPr/>
              </p:nvSpPr>
              <p:spPr bwMode="auto">
                <a:xfrm>
                  <a:off x="1110" y="3297"/>
                  <a:ext cx="18" cy="31"/>
                </a:xfrm>
                <a:custGeom>
                  <a:avLst/>
                  <a:gdLst>
                    <a:gd name="T0" fmla="*/ 5 w 18"/>
                    <a:gd name="T1" fmla="*/ 0 h 31"/>
                    <a:gd name="T2" fmla="*/ 12 w 18"/>
                    <a:gd name="T3" fmla="*/ 0 h 31"/>
                    <a:gd name="T4" fmla="*/ 17 w 18"/>
                    <a:gd name="T5" fmla="*/ 30 h 31"/>
                    <a:gd name="T6" fmla="*/ 11 w 18"/>
                    <a:gd name="T7" fmla="*/ 30 h 31"/>
                    <a:gd name="T8" fmla="*/ 10 w 18"/>
                    <a:gd name="T9" fmla="*/ 24 h 31"/>
                    <a:gd name="T10" fmla="*/ 10 w 18"/>
                    <a:gd name="T11" fmla="*/ 19 h 31"/>
                    <a:gd name="T12" fmla="*/ 8 w 18"/>
                    <a:gd name="T13" fmla="*/ 5 h 31"/>
                    <a:gd name="T14" fmla="*/ 7 w 18"/>
                    <a:gd name="T15" fmla="*/ 19 h 31"/>
                    <a:gd name="T16" fmla="*/ 10 w 18"/>
                    <a:gd name="T17" fmla="*/ 19 h 31"/>
                    <a:gd name="T18" fmla="*/ 10 w 18"/>
                    <a:gd name="T19" fmla="*/ 24 h 31"/>
                    <a:gd name="T20" fmla="*/ 7 w 18"/>
                    <a:gd name="T21" fmla="*/ 24 h 31"/>
                    <a:gd name="T22" fmla="*/ 5 w 18"/>
                    <a:gd name="T23" fmla="*/ 30 h 31"/>
                    <a:gd name="T24" fmla="*/ 0 w 18"/>
                    <a:gd name="T25" fmla="*/ 30 h 31"/>
                    <a:gd name="T26" fmla="*/ 5 w 18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8"/>
                    <a:gd name="T43" fmla="*/ 0 h 31"/>
                    <a:gd name="T44" fmla="*/ 18 w 18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8" h="31">
                      <a:moveTo>
                        <a:pt x="5" y="0"/>
                      </a:moveTo>
                      <a:lnTo>
                        <a:pt x="12" y="0"/>
                      </a:lnTo>
                      <a:lnTo>
                        <a:pt x="17" y="30"/>
                      </a:lnTo>
                      <a:lnTo>
                        <a:pt x="11" y="30"/>
                      </a:lnTo>
                      <a:lnTo>
                        <a:pt x="10" y="24"/>
                      </a:lnTo>
                      <a:lnTo>
                        <a:pt x="10" y="19"/>
                      </a:lnTo>
                      <a:lnTo>
                        <a:pt x="8" y="5"/>
                      </a:lnTo>
                      <a:lnTo>
                        <a:pt x="7" y="19"/>
                      </a:lnTo>
                      <a:lnTo>
                        <a:pt x="10" y="19"/>
                      </a:lnTo>
                      <a:lnTo>
                        <a:pt x="10" y="24"/>
                      </a:lnTo>
                      <a:lnTo>
                        <a:pt x="7" y="24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85" name="Freeform 448"/>
                <p:cNvSpPr>
                  <a:spLocks/>
                </p:cNvSpPr>
                <p:nvPr/>
              </p:nvSpPr>
              <p:spPr bwMode="auto">
                <a:xfrm>
                  <a:off x="1136" y="3297"/>
                  <a:ext cx="22" cy="31"/>
                </a:xfrm>
                <a:custGeom>
                  <a:avLst/>
                  <a:gdLst>
                    <a:gd name="T0" fmla="*/ 0 w 22"/>
                    <a:gd name="T1" fmla="*/ 30 h 31"/>
                    <a:gd name="T2" fmla="*/ 6 w 22"/>
                    <a:gd name="T3" fmla="*/ 30 h 31"/>
                    <a:gd name="T4" fmla="*/ 6 w 22"/>
                    <a:gd name="T5" fmla="*/ 14 h 31"/>
                    <a:gd name="T6" fmla="*/ 9 w 22"/>
                    <a:gd name="T7" fmla="*/ 30 h 31"/>
                    <a:gd name="T8" fmla="*/ 12 w 22"/>
                    <a:gd name="T9" fmla="*/ 30 h 31"/>
                    <a:gd name="T10" fmla="*/ 15 w 22"/>
                    <a:gd name="T11" fmla="*/ 14 h 31"/>
                    <a:gd name="T12" fmla="*/ 15 w 22"/>
                    <a:gd name="T13" fmla="*/ 30 h 31"/>
                    <a:gd name="T14" fmla="*/ 21 w 22"/>
                    <a:gd name="T15" fmla="*/ 30 h 31"/>
                    <a:gd name="T16" fmla="*/ 21 w 22"/>
                    <a:gd name="T17" fmla="*/ 0 h 31"/>
                    <a:gd name="T18" fmla="*/ 13 w 22"/>
                    <a:gd name="T19" fmla="*/ 0 h 31"/>
                    <a:gd name="T20" fmla="*/ 10 w 22"/>
                    <a:gd name="T21" fmla="*/ 14 h 31"/>
                    <a:gd name="T22" fmla="*/ 9 w 22"/>
                    <a:gd name="T23" fmla="*/ 0 h 31"/>
                    <a:gd name="T24" fmla="*/ 0 w 22"/>
                    <a:gd name="T25" fmla="*/ 0 h 31"/>
                    <a:gd name="T26" fmla="*/ 0 w 22"/>
                    <a:gd name="T27" fmla="*/ 3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2"/>
                    <a:gd name="T43" fmla="*/ 0 h 31"/>
                    <a:gd name="T44" fmla="*/ 22 w 22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2" h="31">
                      <a:moveTo>
                        <a:pt x="0" y="30"/>
                      </a:moveTo>
                      <a:lnTo>
                        <a:pt x="6" y="30"/>
                      </a:lnTo>
                      <a:lnTo>
                        <a:pt x="6" y="14"/>
                      </a:lnTo>
                      <a:lnTo>
                        <a:pt x="9" y="30"/>
                      </a:lnTo>
                      <a:lnTo>
                        <a:pt x="12" y="30"/>
                      </a:lnTo>
                      <a:lnTo>
                        <a:pt x="15" y="14"/>
                      </a:lnTo>
                      <a:lnTo>
                        <a:pt x="15" y="30"/>
                      </a:lnTo>
                      <a:lnTo>
                        <a:pt x="21" y="30"/>
                      </a:lnTo>
                      <a:lnTo>
                        <a:pt x="21" y="0"/>
                      </a:lnTo>
                      <a:lnTo>
                        <a:pt x="13" y="0"/>
                      </a:lnTo>
                      <a:lnTo>
                        <a:pt x="10" y="14"/>
                      </a:ln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0" y="3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86" name="Freeform 449"/>
                <p:cNvSpPr>
                  <a:spLocks/>
                </p:cNvSpPr>
                <p:nvPr/>
              </p:nvSpPr>
              <p:spPr bwMode="auto">
                <a:xfrm>
                  <a:off x="1170" y="3297"/>
                  <a:ext cx="10" cy="31"/>
                </a:xfrm>
                <a:custGeom>
                  <a:avLst/>
                  <a:gdLst>
                    <a:gd name="T0" fmla="*/ 0 w 10"/>
                    <a:gd name="T1" fmla="*/ 0 h 31"/>
                    <a:gd name="T2" fmla="*/ 9 w 10"/>
                    <a:gd name="T3" fmla="*/ 0 h 31"/>
                    <a:gd name="T4" fmla="*/ 9 w 10"/>
                    <a:gd name="T5" fmla="*/ 6 h 31"/>
                    <a:gd name="T6" fmla="*/ 4 w 10"/>
                    <a:gd name="T7" fmla="*/ 6 h 31"/>
                    <a:gd name="T8" fmla="*/ 4 w 10"/>
                    <a:gd name="T9" fmla="*/ 12 h 31"/>
                    <a:gd name="T10" fmla="*/ 8 w 10"/>
                    <a:gd name="T11" fmla="*/ 12 h 31"/>
                    <a:gd name="T12" fmla="*/ 8 w 10"/>
                    <a:gd name="T13" fmla="*/ 17 h 31"/>
                    <a:gd name="T14" fmla="*/ 4 w 10"/>
                    <a:gd name="T15" fmla="*/ 17 h 31"/>
                    <a:gd name="T16" fmla="*/ 4 w 10"/>
                    <a:gd name="T17" fmla="*/ 24 h 31"/>
                    <a:gd name="T18" fmla="*/ 9 w 10"/>
                    <a:gd name="T19" fmla="*/ 24 h 31"/>
                    <a:gd name="T20" fmla="*/ 9 w 10"/>
                    <a:gd name="T21" fmla="*/ 30 h 31"/>
                    <a:gd name="T22" fmla="*/ 0 w 10"/>
                    <a:gd name="T23" fmla="*/ 30 h 31"/>
                    <a:gd name="T24" fmla="*/ 0 w 10"/>
                    <a:gd name="T25" fmla="*/ 0 h 3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0"/>
                    <a:gd name="T40" fmla="*/ 0 h 31"/>
                    <a:gd name="T41" fmla="*/ 10 w 10"/>
                    <a:gd name="T42" fmla="*/ 31 h 31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0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6"/>
                      </a:lnTo>
                      <a:lnTo>
                        <a:pt x="4" y="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17"/>
                      </a:lnTo>
                      <a:lnTo>
                        <a:pt x="4" y="17"/>
                      </a:lnTo>
                      <a:lnTo>
                        <a:pt x="4" y="24"/>
                      </a:lnTo>
                      <a:lnTo>
                        <a:pt x="9" y="24"/>
                      </a:lnTo>
                      <a:lnTo>
                        <a:pt x="9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87" name="Freeform 450"/>
                <p:cNvSpPr>
                  <a:spLocks/>
                </p:cNvSpPr>
                <p:nvPr/>
              </p:nvSpPr>
              <p:spPr bwMode="auto">
                <a:xfrm>
                  <a:off x="1191" y="3297"/>
                  <a:ext cx="13" cy="31"/>
                </a:xfrm>
                <a:custGeom>
                  <a:avLst/>
                  <a:gdLst>
                    <a:gd name="T0" fmla="*/ 0 w 13"/>
                    <a:gd name="T1" fmla="*/ 0 h 31"/>
                    <a:gd name="T2" fmla="*/ 9 w 13"/>
                    <a:gd name="T3" fmla="*/ 0 h 31"/>
                    <a:gd name="T4" fmla="*/ 12 w 13"/>
                    <a:gd name="T5" fmla="*/ 3 h 31"/>
                    <a:gd name="T6" fmla="*/ 12 w 13"/>
                    <a:gd name="T7" fmla="*/ 12 h 31"/>
                    <a:gd name="T8" fmla="*/ 9 w 13"/>
                    <a:gd name="T9" fmla="*/ 15 h 31"/>
                    <a:gd name="T10" fmla="*/ 12 w 13"/>
                    <a:gd name="T11" fmla="*/ 18 h 31"/>
                    <a:gd name="T12" fmla="*/ 12 w 13"/>
                    <a:gd name="T13" fmla="*/ 30 h 31"/>
                    <a:gd name="T14" fmla="*/ 7 w 13"/>
                    <a:gd name="T15" fmla="*/ 30 h 31"/>
                    <a:gd name="T16" fmla="*/ 7 w 13"/>
                    <a:gd name="T17" fmla="*/ 18 h 31"/>
                    <a:gd name="T18" fmla="*/ 7 w 13"/>
                    <a:gd name="T19" fmla="*/ 12 h 31"/>
                    <a:gd name="T20" fmla="*/ 5 w 13"/>
                    <a:gd name="T21" fmla="*/ 12 h 31"/>
                    <a:gd name="T22" fmla="*/ 5 w 13"/>
                    <a:gd name="T23" fmla="*/ 5 h 31"/>
                    <a:gd name="T24" fmla="*/ 7 w 13"/>
                    <a:gd name="T25" fmla="*/ 5 h 31"/>
                    <a:gd name="T26" fmla="*/ 7 w 13"/>
                    <a:gd name="T27" fmla="*/ 12 h 31"/>
                    <a:gd name="T28" fmla="*/ 7 w 13"/>
                    <a:gd name="T29" fmla="*/ 18 h 31"/>
                    <a:gd name="T30" fmla="*/ 5 w 13"/>
                    <a:gd name="T31" fmla="*/ 18 h 31"/>
                    <a:gd name="T32" fmla="*/ 5 w 13"/>
                    <a:gd name="T33" fmla="*/ 30 h 31"/>
                    <a:gd name="T34" fmla="*/ 0 w 13"/>
                    <a:gd name="T35" fmla="*/ 30 h 31"/>
                    <a:gd name="T36" fmla="*/ 0 w 13"/>
                    <a:gd name="T37" fmla="*/ 0 h 3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3"/>
                    <a:gd name="T58" fmla="*/ 0 h 31"/>
                    <a:gd name="T59" fmla="*/ 13 w 13"/>
                    <a:gd name="T60" fmla="*/ 31 h 3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3" h="31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12" y="3"/>
                      </a:lnTo>
                      <a:lnTo>
                        <a:pt x="12" y="12"/>
                      </a:lnTo>
                      <a:lnTo>
                        <a:pt x="9" y="15"/>
                      </a:lnTo>
                      <a:lnTo>
                        <a:pt x="12" y="18"/>
                      </a:lnTo>
                      <a:lnTo>
                        <a:pt x="12" y="30"/>
                      </a:lnTo>
                      <a:lnTo>
                        <a:pt x="7" y="30"/>
                      </a:lnTo>
                      <a:lnTo>
                        <a:pt x="7" y="18"/>
                      </a:lnTo>
                      <a:lnTo>
                        <a:pt x="7" y="12"/>
                      </a:lnTo>
                      <a:lnTo>
                        <a:pt x="5" y="12"/>
                      </a:lnTo>
                      <a:lnTo>
                        <a:pt x="5" y="5"/>
                      </a:lnTo>
                      <a:lnTo>
                        <a:pt x="7" y="5"/>
                      </a:lnTo>
                      <a:lnTo>
                        <a:pt x="7" y="12"/>
                      </a:lnTo>
                      <a:lnTo>
                        <a:pt x="7" y="18"/>
                      </a:lnTo>
                      <a:lnTo>
                        <a:pt x="5" y="18"/>
                      </a:lnTo>
                      <a:lnTo>
                        <a:pt x="5" y="30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88" name="Freeform 451"/>
                <p:cNvSpPr>
                  <a:spLocks/>
                </p:cNvSpPr>
                <p:nvPr/>
              </p:nvSpPr>
              <p:spPr bwMode="auto">
                <a:xfrm>
                  <a:off x="1215" y="3297"/>
                  <a:ext cx="1" cy="31"/>
                </a:xfrm>
                <a:custGeom>
                  <a:avLst/>
                  <a:gdLst>
                    <a:gd name="T0" fmla="*/ 0 w 1"/>
                    <a:gd name="T1" fmla="*/ 0 h 31"/>
                    <a:gd name="T2" fmla="*/ 0 w 1"/>
                    <a:gd name="T3" fmla="*/ 30 h 31"/>
                    <a:gd name="T4" fmla="*/ 0 w 1"/>
                    <a:gd name="T5" fmla="*/ 0 h 31"/>
                    <a:gd name="T6" fmla="*/ 0 60000 65536"/>
                    <a:gd name="T7" fmla="*/ 0 60000 65536"/>
                    <a:gd name="T8" fmla="*/ 0 60000 65536"/>
                    <a:gd name="T9" fmla="*/ 0 w 1"/>
                    <a:gd name="T10" fmla="*/ 0 h 31"/>
                    <a:gd name="T11" fmla="*/ 1 w 1"/>
                    <a:gd name="T12" fmla="*/ 31 h 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" h="31">
                      <a:moveTo>
                        <a:pt x="0" y="0"/>
                      </a:move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89" name="Freeform 452"/>
                <p:cNvSpPr>
                  <a:spLocks/>
                </p:cNvSpPr>
                <p:nvPr/>
              </p:nvSpPr>
              <p:spPr bwMode="auto">
                <a:xfrm>
                  <a:off x="1226" y="3297"/>
                  <a:ext cx="15" cy="31"/>
                </a:xfrm>
                <a:custGeom>
                  <a:avLst/>
                  <a:gdLst>
                    <a:gd name="T0" fmla="*/ 4 w 15"/>
                    <a:gd name="T1" fmla="*/ 0 h 31"/>
                    <a:gd name="T2" fmla="*/ 10 w 15"/>
                    <a:gd name="T3" fmla="*/ 0 h 31"/>
                    <a:gd name="T4" fmla="*/ 14 w 15"/>
                    <a:gd name="T5" fmla="*/ 4 h 31"/>
                    <a:gd name="T6" fmla="*/ 14 w 15"/>
                    <a:gd name="T7" fmla="*/ 12 h 31"/>
                    <a:gd name="T8" fmla="*/ 10 w 15"/>
                    <a:gd name="T9" fmla="*/ 12 h 31"/>
                    <a:gd name="T10" fmla="*/ 10 w 15"/>
                    <a:gd name="T11" fmla="*/ 6 h 31"/>
                    <a:gd name="T12" fmla="*/ 5 w 15"/>
                    <a:gd name="T13" fmla="*/ 6 h 31"/>
                    <a:gd name="T14" fmla="*/ 5 w 15"/>
                    <a:gd name="T15" fmla="*/ 24 h 31"/>
                    <a:gd name="T16" fmla="*/ 10 w 15"/>
                    <a:gd name="T17" fmla="*/ 24 h 31"/>
                    <a:gd name="T18" fmla="*/ 10 w 15"/>
                    <a:gd name="T19" fmla="*/ 17 h 31"/>
                    <a:gd name="T20" fmla="*/ 14 w 15"/>
                    <a:gd name="T21" fmla="*/ 17 h 31"/>
                    <a:gd name="T22" fmla="*/ 14 w 15"/>
                    <a:gd name="T23" fmla="*/ 26 h 31"/>
                    <a:gd name="T24" fmla="*/ 10 w 15"/>
                    <a:gd name="T25" fmla="*/ 30 h 31"/>
                    <a:gd name="T26" fmla="*/ 4 w 15"/>
                    <a:gd name="T27" fmla="*/ 30 h 31"/>
                    <a:gd name="T28" fmla="*/ 0 w 15"/>
                    <a:gd name="T29" fmla="*/ 26 h 31"/>
                    <a:gd name="T30" fmla="*/ 0 w 15"/>
                    <a:gd name="T31" fmla="*/ 4 h 31"/>
                    <a:gd name="T32" fmla="*/ 4 w 15"/>
                    <a:gd name="T33" fmla="*/ 0 h 3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"/>
                    <a:gd name="T52" fmla="*/ 0 h 31"/>
                    <a:gd name="T53" fmla="*/ 15 w 15"/>
                    <a:gd name="T54" fmla="*/ 31 h 3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" h="31">
                      <a:moveTo>
                        <a:pt x="4" y="0"/>
                      </a:moveTo>
                      <a:lnTo>
                        <a:pt x="10" y="0"/>
                      </a:lnTo>
                      <a:lnTo>
                        <a:pt x="14" y="4"/>
                      </a:lnTo>
                      <a:lnTo>
                        <a:pt x="14" y="12"/>
                      </a:lnTo>
                      <a:lnTo>
                        <a:pt x="10" y="12"/>
                      </a:lnTo>
                      <a:lnTo>
                        <a:pt x="10" y="6"/>
                      </a:lnTo>
                      <a:lnTo>
                        <a:pt x="5" y="6"/>
                      </a:lnTo>
                      <a:lnTo>
                        <a:pt x="5" y="24"/>
                      </a:lnTo>
                      <a:lnTo>
                        <a:pt x="10" y="24"/>
                      </a:lnTo>
                      <a:lnTo>
                        <a:pt x="10" y="17"/>
                      </a:lnTo>
                      <a:lnTo>
                        <a:pt x="14" y="17"/>
                      </a:lnTo>
                      <a:lnTo>
                        <a:pt x="14" y="26"/>
                      </a:lnTo>
                      <a:lnTo>
                        <a:pt x="10" y="30"/>
                      </a:lnTo>
                      <a:lnTo>
                        <a:pt x="4" y="30"/>
                      </a:lnTo>
                      <a:lnTo>
                        <a:pt x="0" y="26"/>
                      </a:lnTo>
                      <a:lnTo>
                        <a:pt x="0" y="4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490" name="Freeform 453"/>
                <p:cNvSpPr>
                  <a:spLocks/>
                </p:cNvSpPr>
                <p:nvPr/>
              </p:nvSpPr>
              <p:spPr bwMode="auto">
                <a:xfrm>
                  <a:off x="1250" y="3297"/>
                  <a:ext cx="19" cy="31"/>
                </a:xfrm>
                <a:custGeom>
                  <a:avLst/>
                  <a:gdLst>
                    <a:gd name="T0" fmla="*/ 5 w 19"/>
                    <a:gd name="T1" fmla="*/ 0 h 31"/>
                    <a:gd name="T2" fmla="*/ 13 w 19"/>
                    <a:gd name="T3" fmla="*/ 0 h 31"/>
                    <a:gd name="T4" fmla="*/ 18 w 19"/>
                    <a:gd name="T5" fmla="*/ 30 h 31"/>
                    <a:gd name="T6" fmla="*/ 12 w 19"/>
                    <a:gd name="T7" fmla="*/ 30 h 31"/>
                    <a:gd name="T8" fmla="*/ 11 w 19"/>
                    <a:gd name="T9" fmla="*/ 24 h 31"/>
                    <a:gd name="T10" fmla="*/ 11 w 19"/>
                    <a:gd name="T11" fmla="*/ 19 h 31"/>
                    <a:gd name="T12" fmla="*/ 9 w 19"/>
                    <a:gd name="T13" fmla="*/ 5 h 31"/>
                    <a:gd name="T14" fmla="*/ 7 w 19"/>
                    <a:gd name="T15" fmla="*/ 19 h 31"/>
                    <a:gd name="T16" fmla="*/ 11 w 19"/>
                    <a:gd name="T17" fmla="*/ 19 h 31"/>
                    <a:gd name="T18" fmla="*/ 11 w 19"/>
                    <a:gd name="T19" fmla="*/ 24 h 31"/>
                    <a:gd name="T20" fmla="*/ 7 w 19"/>
                    <a:gd name="T21" fmla="*/ 24 h 31"/>
                    <a:gd name="T22" fmla="*/ 6 w 19"/>
                    <a:gd name="T23" fmla="*/ 30 h 31"/>
                    <a:gd name="T24" fmla="*/ 0 w 19"/>
                    <a:gd name="T25" fmla="*/ 30 h 31"/>
                    <a:gd name="T26" fmla="*/ 5 w 19"/>
                    <a:gd name="T27" fmla="*/ 0 h 3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9"/>
                    <a:gd name="T43" fmla="*/ 0 h 31"/>
                    <a:gd name="T44" fmla="*/ 19 w 19"/>
                    <a:gd name="T45" fmla="*/ 31 h 3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9" h="31">
                      <a:moveTo>
                        <a:pt x="5" y="0"/>
                      </a:moveTo>
                      <a:lnTo>
                        <a:pt x="13" y="0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11" y="24"/>
                      </a:lnTo>
                      <a:lnTo>
                        <a:pt x="11" y="19"/>
                      </a:lnTo>
                      <a:lnTo>
                        <a:pt x="9" y="5"/>
                      </a:lnTo>
                      <a:lnTo>
                        <a:pt x="7" y="19"/>
                      </a:lnTo>
                      <a:lnTo>
                        <a:pt x="11" y="19"/>
                      </a:lnTo>
                      <a:lnTo>
                        <a:pt x="11" y="24"/>
                      </a:lnTo>
                      <a:lnTo>
                        <a:pt x="7" y="24"/>
                      </a:lnTo>
                      <a:lnTo>
                        <a:pt x="6" y="30"/>
                      </a:lnTo>
                      <a:lnTo>
                        <a:pt x="0" y="3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80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1478" name="Picture 454" descr="j029518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" y="3072"/>
              <a:ext cx="525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1380" name="Rectangle 455"/>
          <p:cNvSpPr>
            <a:spLocks noChangeArrowheads="1"/>
          </p:cNvSpPr>
          <p:nvPr/>
        </p:nvSpPr>
        <p:spPr bwMode="auto">
          <a:xfrm>
            <a:off x="5773738" y="2725738"/>
            <a:ext cx="24749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Minimum Wage</a:t>
            </a:r>
          </a:p>
        </p:txBody>
      </p:sp>
      <p:sp>
        <p:nvSpPr>
          <p:cNvPr id="101381" name="Rectangle 456"/>
          <p:cNvSpPr>
            <a:spLocks noChangeArrowheads="1"/>
          </p:cNvSpPr>
          <p:nvPr/>
        </p:nvSpPr>
        <p:spPr bwMode="auto">
          <a:xfrm>
            <a:off x="4818063" y="4819650"/>
            <a:ext cx="342900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0</a:t>
            </a:r>
          </a:p>
        </p:txBody>
      </p:sp>
      <p:sp>
        <p:nvSpPr>
          <p:cNvPr id="101382" name="Rectangle 457"/>
          <p:cNvSpPr>
            <a:spLocks noChangeArrowheads="1"/>
          </p:cNvSpPr>
          <p:nvPr/>
        </p:nvSpPr>
        <p:spPr bwMode="auto">
          <a:xfrm>
            <a:off x="4818063" y="4078288"/>
            <a:ext cx="342900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2</a:t>
            </a:r>
          </a:p>
        </p:txBody>
      </p:sp>
      <p:sp>
        <p:nvSpPr>
          <p:cNvPr id="101383" name="Rectangle 458"/>
          <p:cNvSpPr>
            <a:spLocks noChangeArrowheads="1"/>
          </p:cNvSpPr>
          <p:nvPr/>
        </p:nvSpPr>
        <p:spPr bwMode="auto">
          <a:xfrm>
            <a:off x="4818063" y="3332163"/>
            <a:ext cx="342900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4</a:t>
            </a:r>
          </a:p>
        </p:txBody>
      </p:sp>
      <p:sp>
        <p:nvSpPr>
          <p:cNvPr id="101384" name="Rectangle 459"/>
          <p:cNvSpPr>
            <a:spLocks noChangeArrowheads="1"/>
          </p:cNvSpPr>
          <p:nvPr/>
        </p:nvSpPr>
        <p:spPr bwMode="auto">
          <a:xfrm>
            <a:off x="4881563" y="5260975"/>
            <a:ext cx="828675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1960</a:t>
            </a:r>
          </a:p>
        </p:txBody>
      </p:sp>
      <p:sp>
        <p:nvSpPr>
          <p:cNvPr id="101385" name="Rectangle 460"/>
          <p:cNvSpPr>
            <a:spLocks noChangeArrowheads="1"/>
          </p:cNvSpPr>
          <p:nvPr/>
        </p:nvSpPr>
        <p:spPr bwMode="auto">
          <a:xfrm>
            <a:off x="5843588" y="5260975"/>
            <a:ext cx="828675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1970</a:t>
            </a:r>
          </a:p>
        </p:txBody>
      </p:sp>
      <p:sp>
        <p:nvSpPr>
          <p:cNvPr id="101386" name="Rectangle 461"/>
          <p:cNvSpPr>
            <a:spLocks noChangeArrowheads="1"/>
          </p:cNvSpPr>
          <p:nvPr/>
        </p:nvSpPr>
        <p:spPr bwMode="auto">
          <a:xfrm>
            <a:off x="6799263" y="5260975"/>
            <a:ext cx="828675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1980</a:t>
            </a:r>
          </a:p>
        </p:txBody>
      </p:sp>
      <p:sp>
        <p:nvSpPr>
          <p:cNvPr id="101387" name="Rectangle 462"/>
          <p:cNvSpPr>
            <a:spLocks noChangeArrowheads="1"/>
          </p:cNvSpPr>
          <p:nvPr/>
        </p:nvSpPr>
        <p:spPr bwMode="auto">
          <a:xfrm>
            <a:off x="7761288" y="5260975"/>
            <a:ext cx="828675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300" b="1"/>
              <a:t>1990</a:t>
            </a:r>
          </a:p>
        </p:txBody>
      </p:sp>
      <p:sp>
        <p:nvSpPr>
          <p:cNvPr id="101388" name="Rectangle 463"/>
          <p:cNvSpPr>
            <a:spLocks noChangeArrowheads="1"/>
          </p:cNvSpPr>
          <p:nvPr/>
        </p:nvSpPr>
        <p:spPr bwMode="auto">
          <a:xfrm>
            <a:off x="5122863" y="2895600"/>
            <a:ext cx="365125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600" b="1"/>
              <a:t>$</a:t>
            </a:r>
          </a:p>
        </p:txBody>
      </p:sp>
      <p:sp>
        <p:nvSpPr>
          <p:cNvPr id="101389" name="Line 464"/>
          <p:cNvSpPr>
            <a:spLocks noChangeShapeType="1"/>
          </p:cNvSpPr>
          <p:nvPr/>
        </p:nvSpPr>
        <p:spPr bwMode="auto">
          <a:xfrm>
            <a:off x="5257800" y="34290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90" name="Line 465"/>
          <p:cNvSpPr>
            <a:spLocks noChangeShapeType="1"/>
          </p:cNvSpPr>
          <p:nvPr/>
        </p:nvSpPr>
        <p:spPr bwMode="auto">
          <a:xfrm>
            <a:off x="5257800" y="5105400"/>
            <a:ext cx="3078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91" name="Rectangle 466"/>
          <p:cNvSpPr>
            <a:spLocks noChangeArrowheads="1"/>
          </p:cNvSpPr>
          <p:nvPr/>
        </p:nvSpPr>
        <p:spPr bwMode="auto">
          <a:xfrm>
            <a:off x="4567238" y="1900238"/>
            <a:ext cx="847725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rgbClr val="000099"/>
                </a:solidFill>
                <a:latin typeface="Wingdings" pitchFamily="2" charset="2"/>
              </a:rPr>
              <a:t></a:t>
            </a:r>
          </a:p>
        </p:txBody>
      </p:sp>
      <p:grpSp>
        <p:nvGrpSpPr>
          <p:cNvPr id="101392" name="Group 467"/>
          <p:cNvGrpSpPr>
            <a:grpSpLocks/>
          </p:cNvGrpSpPr>
          <p:nvPr/>
        </p:nvGrpSpPr>
        <p:grpSpPr bwMode="auto">
          <a:xfrm>
            <a:off x="5257800" y="3562350"/>
            <a:ext cx="3124200" cy="1166813"/>
            <a:chOff x="3312" y="2244"/>
            <a:chExt cx="1968" cy="735"/>
          </a:xfrm>
        </p:grpSpPr>
        <p:sp>
          <p:nvSpPr>
            <p:cNvPr id="101396" name="Line 468"/>
            <p:cNvSpPr>
              <a:spLocks noChangeShapeType="1"/>
            </p:cNvSpPr>
            <p:nvPr/>
          </p:nvSpPr>
          <p:spPr bwMode="auto">
            <a:xfrm>
              <a:off x="3317" y="2244"/>
              <a:ext cx="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7" name="Freeform 469"/>
            <p:cNvSpPr>
              <a:spLocks/>
            </p:cNvSpPr>
            <p:nvPr/>
          </p:nvSpPr>
          <p:spPr bwMode="auto">
            <a:xfrm>
              <a:off x="3342" y="2326"/>
              <a:ext cx="1813" cy="622"/>
            </a:xfrm>
            <a:custGeom>
              <a:avLst/>
              <a:gdLst>
                <a:gd name="T0" fmla="*/ 0 w 1813"/>
                <a:gd name="T1" fmla="*/ 622 h 622"/>
                <a:gd name="T2" fmla="*/ 611 w 1813"/>
                <a:gd name="T3" fmla="*/ 511 h 622"/>
                <a:gd name="T4" fmla="*/ 1194 w 1813"/>
                <a:gd name="T5" fmla="*/ 158 h 622"/>
                <a:gd name="T6" fmla="*/ 1813 w 1813"/>
                <a:gd name="T7" fmla="*/ 0 h 6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3"/>
                <a:gd name="T13" fmla="*/ 0 h 622"/>
                <a:gd name="T14" fmla="*/ 1813 w 1813"/>
                <a:gd name="T15" fmla="*/ 622 h 6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3" h="622">
                  <a:moveTo>
                    <a:pt x="0" y="622"/>
                  </a:moveTo>
                  <a:lnTo>
                    <a:pt x="611" y="511"/>
                  </a:lnTo>
                  <a:lnTo>
                    <a:pt x="1194" y="158"/>
                  </a:lnTo>
                  <a:lnTo>
                    <a:pt x="1813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8" name="Oval 470"/>
            <p:cNvSpPr>
              <a:spLocks noChangeArrowheads="1"/>
            </p:cNvSpPr>
            <p:nvPr/>
          </p:nvSpPr>
          <p:spPr bwMode="auto">
            <a:xfrm>
              <a:off x="3314" y="2928"/>
              <a:ext cx="49" cy="5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9" name="Oval 471"/>
            <p:cNvSpPr>
              <a:spLocks noChangeArrowheads="1"/>
            </p:cNvSpPr>
            <p:nvPr/>
          </p:nvSpPr>
          <p:spPr bwMode="auto">
            <a:xfrm>
              <a:off x="3936" y="2828"/>
              <a:ext cx="50" cy="5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0" name="Oval 472"/>
            <p:cNvSpPr>
              <a:spLocks noChangeArrowheads="1"/>
            </p:cNvSpPr>
            <p:nvPr/>
          </p:nvSpPr>
          <p:spPr bwMode="auto">
            <a:xfrm>
              <a:off x="4512" y="2448"/>
              <a:ext cx="49" cy="5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1" name="Oval 473"/>
            <p:cNvSpPr>
              <a:spLocks noChangeArrowheads="1"/>
            </p:cNvSpPr>
            <p:nvPr/>
          </p:nvSpPr>
          <p:spPr bwMode="auto">
            <a:xfrm>
              <a:off x="5128" y="2300"/>
              <a:ext cx="49" cy="5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2" name="Line 474"/>
            <p:cNvSpPr>
              <a:spLocks noChangeShapeType="1"/>
            </p:cNvSpPr>
            <p:nvPr/>
          </p:nvSpPr>
          <p:spPr bwMode="auto">
            <a:xfrm>
              <a:off x="3312" y="2736"/>
              <a:ext cx="196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403" name="Line 475"/>
            <p:cNvSpPr>
              <a:spLocks noChangeShapeType="1"/>
            </p:cNvSpPr>
            <p:nvPr/>
          </p:nvSpPr>
          <p:spPr bwMode="auto">
            <a:xfrm>
              <a:off x="3312" y="2256"/>
              <a:ext cx="196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1393" name="Rectangle 476"/>
          <p:cNvSpPr>
            <a:spLocks noChangeArrowheads="1"/>
          </p:cNvSpPr>
          <p:nvPr/>
        </p:nvSpPr>
        <p:spPr bwMode="auto">
          <a:xfrm>
            <a:off x="4173538" y="2039938"/>
            <a:ext cx="48355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Good Presentation</a:t>
            </a:r>
          </a:p>
        </p:txBody>
      </p:sp>
      <p:sp>
        <p:nvSpPr>
          <p:cNvPr id="101394" name="TextBox 478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0A7A9B3E-84C1-4FDC-85CB-9ED3BD5F7E6D}" type="slidenum">
              <a:rPr lang="en-US"/>
              <a:pPr/>
              <a:t>61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Graphical Errors: </a:t>
            </a:r>
            <a:br>
              <a:rPr lang="en-US" smtClean="0"/>
            </a:br>
            <a:r>
              <a:rPr lang="en-US" smtClean="0"/>
              <a:t>No Relative Basis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1968500" y="2578100"/>
            <a:ext cx="23844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A’s received by students.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5930900" y="2578100"/>
            <a:ext cx="2233613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A’s received by students.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1071563" y="2057400"/>
            <a:ext cx="40608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Bad Presentation</a:t>
            </a:r>
          </a:p>
        </p:txBody>
      </p:sp>
      <p:sp>
        <p:nvSpPr>
          <p:cNvPr id="102406" name="Freeform 6"/>
          <p:cNvSpPr>
            <a:spLocks/>
          </p:cNvSpPr>
          <p:nvPr/>
        </p:nvSpPr>
        <p:spPr bwMode="auto">
          <a:xfrm>
            <a:off x="1671638" y="3716338"/>
            <a:ext cx="469900" cy="1312862"/>
          </a:xfrm>
          <a:custGeom>
            <a:avLst/>
            <a:gdLst>
              <a:gd name="T0" fmla="*/ 0 w 296"/>
              <a:gd name="T1" fmla="*/ 0 h 804"/>
              <a:gd name="T2" fmla="*/ 468313 w 296"/>
              <a:gd name="T3" fmla="*/ 0 h 804"/>
              <a:gd name="T4" fmla="*/ 468313 w 296"/>
              <a:gd name="T5" fmla="*/ 1311229 h 804"/>
              <a:gd name="T6" fmla="*/ 0 w 296"/>
              <a:gd name="T7" fmla="*/ 1311229 h 804"/>
              <a:gd name="T8" fmla="*/ 0 w 296"/>
              <a:gd name="T9" fmla="*/ 0 h 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6"/>
              <a:gd name="T16" fmla="*/ 0 h 804"/>
              <a:gd name="T17" fmla="*/ 296 w 296"/>
              <a:gd name="T18" fmla="*/ 804 h 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6" h="804">
                <a:moveTo>
                  <a:pt x="0" y="0"/>
                </a:moveTo>
                <a:lnTo>
                  <a:pt x="295" y="0"/>
                </a:lnTo>
                <a:lnTo>
                  <a:pt x="295" y="803"/>
                </a:lnTo>
                <a:lnTo>
                  <a:pt x="0" y="803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07" name="Freeform 7"/>
          <p:cNvSpPr>
            <a:spLocks/>
          </p:cNvSpPr>
          <p:nvPr/>
        </p:nvSpPr>
        <p:spPr bwMode="auto">
          <a:xfrm>
            <a:off x="2373313" y="4229100"/>
            <a:ext cx="468312" cy="800100"/>
          </a:xfrm>
          <a:custGeom>
            <a:avLst/>
            <a:gdLst>
              <a:gd name="T0" fmla="*/ 0 w 295"/>
              <a:gd name="T1" fmla="*/ 0 h 481"/>
              <a:gd name="T2" fmla="*/ 466725 w 295"/>
              <a:gd name="T3" fmla="*/ 0 h 481"/>
              <a:gd name="T4" fmla="*/ 466725 w 295"/>
              <a:gd name="T5" fmla="*/ 798437 h 481"/>
              <a:gd name="T6" fmla="*/ 0 w 295"/>
              <a:gd name="T7" fmla="*/ 798437 h 481"/>
              <a:gd name="T8" fmla="*/ 0 w 295"/>
              <a:gd name="T9" fmla="*/ 0 h 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5"/>
              <a:gd name="T16" fmla="*/ 0 h 481"/>
              <a:gd name="T17" fmla="*/ 295 w 295"/>
              <a:gd name="T18" fmla="*/ 481 h 4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5" h="481">
                <a:moveTo>
                  <a:pt x="0" y="0"/>
                </a:moveTo>
                <a:lnTo>
                  <a:pt x="294" y="0"/>
                </a:lnTo>
                <a:lnTo>
                  <a:pt x="294" y="480"/>
                </a:lnTo>
                <a:lnTo>
                  <a:pt x="0" y="48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08" name="Freeform 8"/>
          <p:cNvSpPr>
            <a:spLocks/>
          </p:cNvSpPr>
          <p:nvPr/>
        </p:nvSpPr>
        <p:spPr bwMode="auto">
          <a:xfrm>
            <a:off x="3074988" y="4073525"/>
            <a:ext cx="468312" cy="955675"/>
          </a:xfrm>
          <a:custGeom>
            <a:avLst/>
            <a:gdLst>
              <a:gd name="T0" fmla="*/ 0 w 295"/>
              <a:gd name="T1" fmla="*/ 0 h 579"/>
              <a:gd name="T2" fmla="*/ 466725 w 295"/>
              <a:gd name="T3" fmla="*/ 0 h 579"/>
              <a:gd name="T4" fmla="*/ 466725 w 295"/>
              <a:gd name="T5" fmla="*/ 954024 h 579"/>
              <a:gd name="T6" fmla="*/ 0 w 295"/>
              <a:gd name="T7" fmla="*/ 954024 h 579"/>
              <a:gd name="T8" fmla="*/ 0 w 295"/>
              <a:gd name="T9" fmla="*/ 0 h 5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5"/>
              <a:gd name="T16" fmla="*/ 0 h 579"/>
              <a:gd name="T17" fmla="*/ 295 w 295"/>
              <a:gd name="T18" fmla="*/ 579 h 57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5" h="579">
                <a:moveTo>
                  <a:pt x="0" y="0"/>
                </a:moveTo>
                <a:lnTo>
                  <a:pt x="294" y="0"/>
                </a:lnTo>
                <a:lnTo>
                  <a:pt x="294" y="578"/>
                </a:lnTo>
                <a:lnTo>
                  <a:pt x="0" y="57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09" name="Freeform 9"/>
          <p:cNvSpPr>
            <a:spLocks/>
          </p:cNvSpPr>
          <p:nvPr/>
        </p:nvSpPr>
        <p:spPr bwMode="auto">
          <a:xfrm>
            <a:off x="3775075" y="3970338"/>
            <a:ext cx="469900" cy="1058862"/>
          </a:xfrm>
          <a:custGeom>
            <a:avLst/>
            <a:gdLst>
              <a:gd name="T0" fmla="*/ 0 w 296"/>
              <a:gd name="T1" fmla="*/ 0 h 644"/>
              <a:gd name="T2" fmla="*/ 468313 w 296"/>
              <a:gd name="T3" fmla="*/ 0 h 644"/>
              <a:gd name="T4" fmla="*/ 468313 w 296"/>
              <a:gd name="T5" fmla="*/ 1057218 h 644"/>
              <a:gd name="T6" fmla="*/ 0 w 296"/>
              <a:gd name="T7" fmla="*/ 1057218 h 644"/>
              <a:gd name="T8" fmla="*/ 0 w 296"/>
              <a:gd name="T9" fmla="*/ 0 h 6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6"/>
              <a:gd name="T16" fmla="*/ 0 h 644"/>
              <a:gd name="T17" fmla="*/ 296 w 296"/>
              <a:gd name="T18" fmla="*/ 644 h 6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6" h="644">
                <a:moveTo>
                  <a:pt x="0" y="0"/>
                </a:moveTo>
                <a:lnTo>
                  <a:pt x="295" y="0"/>
                </a:lnTo>
                <a:lnTo>
                  <a:pt x="295" y="643"/>
                </a:lnTo>
                <a:lnTo>
                  <a:pt x="0" y="643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10" name="Line 10"/>
          <p:cNvSpPr>
            <a:spLocks noChangeShapeType="1"/>
          </p:cNvSpPr>
          <p:nvPr/>
        </p:nvSpPr>
        <p:spPr bwMode="auto">
          <a:xfrm>
            <a:off x="1528763" y="3733800"/>
            <a:ext cx="0" cy="1295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1" name="Line 11"/>
          <p:cNvSpPr>
            <a:spLocks noChangeShapeType="1"/>
          </p:cNvSpPr>
          <p:nvPr/>
        </p:nvSpPr>
        <p:spPr bwMode="auto">
          <a:xfrm>
            <a:off x="1528763" y="5029200"/>
            <a:ext cx="2819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Rectangle 12"/>
          <p:cNvSpPr>
            <a:spLocks noChangeArrowheads="1"/>
          </p:cNvSpPr>
          <p:nvPr/>
        </p:nvSpPr>
        <p:spPr bwMode="auto">
          <a:xfrm>
            <a:off x="1071563" y="4727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102413" name="Rectangle 13"/>
          <p:cNvSpPr>
            <a:spLocks noChangeArrowheads="1"/>
          </p:cNvSpPr>
          <p:nvPr/>
        </p:nvSpPr>
        <p:spPr bwMode="auto">
          <a:xfrm>
            <a:off x="825500" y="3813175"/>
            <a:ext cx="841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200</a:t>
            </a: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825500" y="3355975"/>
            <a:ext cx="7874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300</a:t>
            </a:r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1587500" y="5060950"/>
            <a:ext cx="485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FR</a:t>
            </a:r>
          </a:p>
        </p:txBody>
      </p:sp>
      <p:sp>
        <p:nvSpPr>
          <p:cNvPr id="102416" name="Rectangle 16"/>
          <p:cNvSpPr>
            <a:spLocks noChangeArrowheads="1"/>
          </p:cNvSpPr>
          <p:nvPr/>
        </p:nvSpPr>
        <p:spPr bwMode="auto">
          <a:xfrm>
            <a:off x="2273300" y="5060950"/>
            <a:ext cx="511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SO</a:t>
            </a:r>
          </a:p>
        </p:txBody>
      </p:sp>
      <p:sp>
        <p:nvSpPr>
          <p:cNvPr id="102417" name="Rectangle 17"/>
          <p:cNvSpPr>
            <a:spLocks noChangeArrowheads="1"/>
          </p:cNvSpPr>
          <p:nvPr/>
        </p:nvSpPr>
        <p:spPr bwMode="auto">
          <a:xfrm>
            <a:off x="3035300" y="5060950"/>
            <a:ext cx="4730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JR</a:t>
            </a:r>
          </a:p>
        </p:txBody>
      </p:sp>
      <p:sp>
        <p:nvSpPr>
          <p:cNvPr id="102418" name="Rectangle 18"/>
          <p:cNvSpPr>
            <a:spLocks noChangeArrowheads="1"/>
          </p:cNvSpPr>
          <p:nvPr/>
        </p:nvSpPr>
        <p:spPr bwMode="auto">
          <a:xfrm>
            <a:off x="3721100" y="5060950"/>
            <a:ext cx="498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SR</a:t>
            </a:r>
          </a:p>
        </p:txBody>
      </p: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690563" y="2895600"/>
            <a:ext cx="739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Freq.</a:t>
            </a:r>
          </a:p>
        </p:txBody>
      </p:sp>
      <p:sp>
        <p:nvSpPr>
          <p:cNvPr id="102420" name="Freeform 20"/>
          <p:cNvSpPr>
            <a:spLocks/>
          </p:cNvSpPr>
          <p:nvPr/>
        </p:nvSpPr>
        <p:spPr bwMode="auto">
          <a:xfrm>
            <a:off x="5780088" y="3886200"/>
            <a:ext cx="452437" cy="1143000"/>
          </a:xfrm>
          <a:custGeom>
            <a:avLst/>
            <a:gdLst>
              <a:gd name="T0" fmla="*/ 0 w 285"/>
              <a:gd name="T1" fmla="*/ 0 h 804"/>
              <a:gd name="T2" fmla="*/ 450850 w 285"/>
              <a:gd name="T3" fmla="*/ 0 h 804"/>
              <a:gd name="T4" fmla="*/ 450850 w 285"/>
              <a:gd name="T5" fmla="*/ 1141578 h 804"/>
              <a:gd name="T6" fmla="*/ 0 w 285"/>
              <a:gd name="T7" fmla="*/ 1141578 h 804"/>
              <a:gd name="T8" fmla="*/ 0 w 285"/>
              <a:gd name="T9" fmla="*/ 0 h 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5"/>
              <a:gd name="T16" fmla="*/ 0 h 804"/>
              <a:gd name="T17" fmla="*/ 285 w 285"/>
              <a:gd name="T18" fmla="*/ 804 h 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5" h="804">
                <a:moveTo>
                  <a:pt x="0" y="0"/>
                </a:moveTo>
                <a:lnTo>
                  <a:pt x="284" y="0"/>
                </a:lnTo>
                <a:lnTo>
                  <a:pt x="284" y="803"/>
                </a:lnTo>
                <a:lnTo>
                  <a:pt x="0" y="803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21" name="Freeform 21"/>
          <p:cNvSpPr>
            <a:spLocks/>
          </p:cNvSpPr>
          <p:nvPr/>
        </p:nvSpPr>
        <p:spPr bwMode="auto">
          <a:xfrm>
            <a:off x="6456363" y="3581400"/>
            <a:ext cx="455612" cy="1447800"/>
          </a:xfrm>
          <a:custGeom>
            <a:avLst/>
            <a:gdLst>
              <a:gd name="T0" fmla="*/ 0 w 287"/>
              <a:gd name="T1" fmla="*/ 0 h 804"/>
              <a:gd name="T2" fmla="*/ 454025 w 287"/>
              <a:gd name="T3" fmla="*/ 0 h 804"/>
              <a:gd name="T4" fmla="*/ 454025 w 287"/>
              <a:gd name="T5" fmla="*/ 1445999 h 804"/>
              <a:gd name="T6" fmla="*/ 0 w 287"/>
              <a:gd name="T7" fmla="*/ 1445999 h 804"/>
              <a:gd name="T8" fmla="*/ 0 w 287"/>
              <a:gd name="T9" fmla="*/ 0 h 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7"/>
              <a:gd name="T16" fmla="*/ 0 h 804"/>
              <a:gd name="T17" fmla="*/ 287 w 287"/>
              <a:gd name="T18" fmla="*/ 804 h 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7" h="804">
                <a:moveTo>
                  <a:pt x="0" y="0"/>
                </a:moveTo>
                <a:lnTo>
                  <a:pt x="286" y="0"/>
                </a:lnTo>
                <a:lnTo>
                  <a:pt x="286" y="803"/>
                </a:lnTo>
                <a:lnTo>
                  <a:pt x="0" y="803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22" name="Freeform 22"/>
          <p:cNvSpPr>
            <a:spLocks/>
          </p:cNvSpPr>
          <p:nvPr/>
        </p:nvSpPr>
        <p:spPr bwMode="auto">
          <a:xfrm>
            <a:off x="7135813" y="3886200"/>
            <a:ext cx="452437" cy="1143000"/>
          </a:xfrm>
          <a:custGeom>
            <a:avLst/>
            <a:gdLst>
              <a:gd name="T0" fmla="*/ 0 w 285"/>
              <a:gd name="T1" fmla="*/ 0 h 804"/>
              <a:gd name="T2" fmla="*/ 450850 w 285"/>
              <a:gd name="T3" fmla="*/ 0 h 804"/>
              <a:gd name="T4" fmla="*/ 450850 w 285"/>
              <a:gd name="T5" fmla="*/ 1141578 h 804"/>
              <a:gd name="T6" fmla="*/ 0 w 285"/>
              <a:gd name="T7" fmla="*/ 1141578 h 804"/>
              <a:gd name="T8" fmla="*/ 0 w 285"/>
              <a:gd name="T9" fmla="*/ 0 h 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5"/>
              <a:gd name="T16" fmla="*/ 0 h 804"/>
              <a:gd name="T17" fmla="*/ 285 w 285"/>
              <a:gd name="T18" fmla="*/ 804 h 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5" h="804">
                <a:moveTo>
                  <a:pt x="0" y="0"/>
                </a:moveTo>
                <a:lnTo>
                  <a:pt x="284" y="0"/>
                </a:lnTo>
                <a:lnTo>
                  <a:pt x="284" y="803"/>
                </a:lnTo>
                <a:lnTo>
                  <a:pt x="0" y="803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23" name="Freeform 23"/>
          <p:cNvSpPr>
            <a:spLocks/>
          </p:cNvSpPr>
          <p:nvPr/>
        </p:nvSpPr>
        <p:spPr bwMode="auto">
          <a:xfrm>
            <a:off x="7812088" y="3810000"/>
            <a:ext cx="452437" cy="1219200"/>
          </a:xfrm>
          <a:custGeom>
            <a:avLst/>
            <a:gdLst>
              <a:gd name="T0" fmla="*/ 0 w 285"/>
              <a:gd name="T1" fmla="*/ 0 h 804"/>
              <a:gd name="T2" fmla="*/ 450850 w 285"/>
              <a:gd name="T3" fmla="*/ 0 h 804"/>
              <a:gd name="T4" fmla="*/ 450850 w 285"/>
              <a:gd name="T5" fmla="*/ 1217684 h 804"/>
              <a:gd name="T6" fmla="*/ 0 w 285"/>
              <a:gd name="T7" fmla="*/ 1217684 h 804"/>
              <a:gd name="T8" fmla="*/ 0 w 285"/>
              <a:gd name="T9" fmla="*/ 0 h 8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5"/>
              <a:gd name="T16" fmla="*/ 0 h 804"/>
              <a:gd name="T17" fmla="*/ 285 w 285"/>
              <a:gd name="T18" fmla="*/ 804 h 8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5" h="804">
                <a:moveTo>
                  <a:pt x="0" y="0"/>
                </a:moveTo>
                <a:lnTo>
                  <a:pt x="284" y="0"/>
                </a:lnTo>
                <a:lnTo>
                  <a:pt x="284" y="803"/>
                </a:lnTo>
                <a:lnTo>
                  <a:pt x="0" y="803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24" name="Line 24"/>
          <p:cNvSpPr>
            <a:spLocks noChangeShapeType="1"/>
          </p:cNvSpPr>
          <p:nvPr/>
        </p:nvSpPr>
        <p:spPr bwMode="auto">
          <a:xfrm>
            <a:off x="5643563" y="3733800"/>
            <a:ext cx="0" cy="1295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5" name="Line 25"/>
          <p:cNvSpPr>
            <a:spLocks noChangeShapeType="1"/>
          </p:cNvSpPr>
          <p:nvPr/>
        </p:nvSpPr>
        <p:spPr bwMode="auto">
          <a:xfrm>
            <a:off x="5643563" y="5029200"/>
            <a:ext cx="26289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6" name="Rectangle 26"/>
          <p:cNvSpPr>
            <a:spLocks noChangeArrowheads="1"/>
          </p:cNvSpPr>
          <p:nvPr/>
        </p:nvSpPr>
        <p:spPr bwMode="auto">
          <a:xfrm>
            <a:off x="4791075" y="4251325"/>
            <a:ext cx="638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10%</a:t>
            </a:r>
          </a:p>
        </p:txBody>
      </p:sp>
      <p:sp>
        <p:nvSpPr>
          <p:cNvPr id="102427" name="Rectangle 27"/>
          <p:cNvSpPr>
            <a:spLocks noChangeArrowheads="1"/>
          </p:cNvSpPr>
          <p:nvPr/>
        </p:nvSpPr>
        <p:spPr bwMode="auto">
          <a:xfrm>
            <a:off x="4791075" y="3230563"/>
            <a:ext cx="6381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30%</a:t>
            </a:r>
          </a:p>
        </p:txBody>
      </p:sp>
      <p:sp>
        <p:nvSpPr>
          <p:cNvPr id="102428" name="Rectangle 28"/>
          <p:cNvSpPr>
            <a:spLocks noChangeArrowheads="1"/>
          </p:cNvSpPr>
          <p:nvPr/>
        </p:nvSpPr>
        <p:spPr bwMode="auto">
          <a:xfrm>
            <a:off x="5718175" y="5029200"/>
            <a:ext cx="485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FR</a:t>
            </a:r>
          </a:p>
        </p:txBody>
      </p:sp>
      <p:sp>
        <p:nvSpPr>
          <p:cNvPr id="102429" name="Rectangle 29"/>
          <p:cNvSpPr>
            <a:spLocks noChangeArrowheads="1"/>
          </p:cNvSpPr>
          <p:nvPr/>
        </p:nvSpPr>
        <p:spPr bwMode="auto">
          <a:xfrm>
            <a:off x="6378575" y="5029200"/>
            <a:ext cx="511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SO</a:t>
            </a:r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7083425" y="5029200"/>
            <a:ext cx="4730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JR</a:t>
            </a:r>
          </a:p>
        </p:txBody>
      </p:sp>
      <p:sp>
        <p:nvSpPr>
          <p:cNvPr id="102431" name="Rectangle 31"/>
          <p:cNvSpPr>
            <a:spLocks noChangeArrowheads="1"/>
          </p:cNvSpPr>
          <p:nvPr/>
        </p:nvSpPr>
        <p:spPr bwMode="auto">
          <a:xfrm>
            <a:off x="7742238" y="5029200"/>
            <a:ext cx="498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SR</a:t>
            </a:r>
          </a:p>
        </p:txBody>
      </p:sp>
      <p:sp>
        <p:nvSpPr>
          <p:cNvPr id="102432" name="Freeform 32"/>
          <p:cNvSpPr>
            <a:spLocks/>
          </p:cNvSpPr>
          <p:nvPr/>
        </p:nvSpPr>
        <p:spPr bwMode="auto">
          <a:xfrm>
            <a:off x="609600" y="1981200"/>
            <a:ext cx="769938" cy="685800"/>
          </a:xfrm>
          <a:custGeom>
            <a:avLst/>
            <a:gdLst>
              <a:gd name="T0" fmla="*/ 760413 w 485"/>
              <a:gd name="T1" fmla="*/ 411163 h 432"/>
              <a:gd name="T2" fmla="*/ 720725 w 485"/>
              <a:gd name="T3" fmla="*/ 504825 h 432"/>
              <a:gd name="T4" fmla="*/ 655638 w 485"/>
              <a:gd name="T5" fmla="*/ 585788 h 432"/>
              <a:gd name="T6" fmla="*/ 566738 w 485"/>
              <a:gd name="T7" fmla="*/ 642938 h 432"/>
              <a:gd name="T8" fmla="*/ 461963 w 485"/>
              <a:gd name="T9" fmla="*/ 677863 h 432"/>
              <a:gd name="T10" fmla="*/ 344488 w 485"/>
              <a:gd name="T11" fmla="*/ 682625 h 432"/>
              <a:gd name="T12" fmla="*/ 234950 w 485"/>
              <a:gd name="T13" fmla="*/ 658813 h 432"/>
              <a:gd name="T14" fmla="*/ 141288 w 485"/>
              <a:gd name="T15" fmla="*/ 606425 h 432"/>
              <a:gd name="T16" fmla="*/ 65088 w 485"/>
              <a:gd name="T17" fmla="*/ 533400 h 432"/>
              <a:gd name="T18" fmla="*/ 17463 w 485"/>
              <a:gd name="T19" fmla="*/ 444500 h 432"/>
              <a:gd name="T20" fmla="*/ 0 w 485"/>
              <a:gd name="T21" fmla="*/ 342900 h 432"/>
              <a:gd name="T22" fmla="*/ 30163 w 485"/>
              <a:gd name="T23" fmla="*/ 209550 h 432"/>
              <a:gd name="T24" fmla="*/ 88900 w 485"/>
              <a:gd name="T25" fmla="*/ 125413 h 432"/>
              <a:gd name="T26" fmla="*/ 169863 w 485"/>
              <a:gd name="T27" fmla="*/ 58738 h 432"/>
              <a:gd name="T28" fmla="*/ 271463 w 485"/>
              <a:gd name="T29" fmla="*/ 15875 h 432"/>
              <a:gd name="T30" fmla="*/ 384175 w 485"/>
              <a:gd name="T31" fmla="*/ 0 h 432"/>
              <a:gd name="T32" fmla="*/ 498475 w 485"/>
              <a:gd name="T33" fmla="*/ 15875 h 432"/>
              <a:gd name="T34" fmla="*/ 596900 w 485"/>
              <a:gd name="T35" fmla="*/ 58738 h 432"/>
              <a:gd name="T36" fmla="*/ 679450 w 485"/>
              <a:gd name="T37" fmla="*/ 125413 h 432"/>
              <a:gd name="T38" fmla="*/ 736600 w 485"/>
              <a:gd name="T39" fmla="*/ 209550 h 432"/>
              <a:gd name="T40" fmla="*/ 768350 w 485"/>
              <a:gd name="T41" fmla="*/ 342900 h 432"/>
              <a:gd name="T42" fmla="*/ 688975 w 485"/>
              <a:gd name="T43" fmla="*/ 287338 h 432"/>
              <a:gd name="T44" fmla="*/ 657225 w 485"/>
              <a:gd name="T45" fmla="*/ 211138 h 432"/>
              <a:gd name="T46" fmla="*/ 604838 w 485"/>
              <a:gd name="T47" fmla="*/ 147638 h 432"/>
              <a:gd name="T48" fmla="*/ 531813 w 485"/>
              <a:gd name="T49" fmla="*/ 98425 h 432"/>
              <a:gd name="T50" fmla="*/ 447675 w 485"/>
              <a:gd name="T51" fmla="*/ 69850 h 432"/>
              <a:gd name="T52" fmla="*/ 354013 w 485"/>
              <a:gd name="T53" fmla="*/ 66675 h 432"/>
              <a:gd name="T54" fmla="*/ 265113 w 485"/>
              <a:gd name="T55" fmla="*/ 87312 h 432"/>
              <a:gd name="T56" fmla="*/ 187325 w 485"/>
              <a:gd name="T57" fmla="*/ 128588 h 432"/>
              <a:gd name="T58" fmla="*/ 603250 w 485"/>
              <a:gd name="T59" fmla="*/ 538163 h 432"/>
              <a:gd name="T60" fmla="*/ 112713 w 485"/>
              <a:gd name="T61" fmla="*/ 211138 h 432"/>
              <a:gd name="T62" fmla="*/ 80963 w 485"/>
              <a:gd name="T63" fmla="*/ 287338 h 432"/>
              <a:gd name="T64" fmla="*/ 74613 w 485"/>
              <a:gd name="T65" fmla="*/ 369887 h 432"/>
              <a:gd name="T66" fmla="*/ 98425 w 485"/>
              <a:gd name="T67" fmla="*/ 450850 h 432"/>
              <a:gd name="T68" fmla="*/ 144463 w 485"/>
              <a:gd name="T69" fmla="*/ 517525 h 432"/>
              <a:gd name="T70" fmla="*/ 211138 w 485"/>
              <a:gd name="T71" fmla="*/ 573088 h 432"/>
              <a:gd name="T72" fmla="*/ 293688 w 485"/>
              <a:gd name="T73" fmla="*/ 608013 h 432"/>
              <a:gd name="T74" fmla="*/ 384175 w 485"/>
              <a:gd name="T75" fmla="*/ 620713 h 432"/>
              <a:gd name="T76" fmla="*/ 476250 w 485"/>
              <a:gd name="T77" fmla="*/ 608013 h 432"/>
              <a:gd name="T78" fmla="*/ 557213 w 485"/>
              <a:gd name="T79" fmla="*/ 573088 h 432"/>
              <a:gd name="T80" fmla="*/ 623888 w 485"/>
              <a:gd name="T81" fmla="*/ 517525 h 432"/>
              <a:gd name="T82" fmla="*/ 669925 w 485"/>
              <a:gd name="T83" fmla="*/ 450850 h 432"/>
              <a:gd name="T84" fmla="*/ 693738 w 485"/>
              <a:gd name="T85" fmla="*/ 369887 h 432"/>
              <a:gd name="T86" fmla="*/ 768350 w 485"/>
              <a:gd name="T87" fmla="*/ 350837 h 43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85"/>
              <a:gd name="T133" fmla="*/ 0 h 432"/>
              <a:gd name="T134" fmla="*/ 485 w 485"/>
              <a:gd name="T135" fmla="*/ 432 h 43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85" h="432">
                <a:moveTo>
                  <a:pt x="484" y="221"/>
                </a:moveTo>
                <a:lnTo>
                  <a:pt x="482" y="238"/>
                </a:lnTo>
                <a:lnTo>
                  <a:pt x="479" y="259"/>
                </a:lnTo>
                <a:lnTo>
                  <a:pt x="473" y="280"/>
                </a:lnTo>
                <a:lnTo>
                  <a:pt x="464" y="300"/>
                </a:lnTo>
                <a:lnTo>
                  <a:pt x="454" y="318"/>
                </a:lnTo>
                <a:lnTo>
                  <a:pt x="442" y="336"/>
                </a:lnTo>
                <a:lnTo>
                  <a:pt x="428" y="353"/>
                </a:lnTo>
                <a:lnTo>
                  <a:pt x="413" y="369"/>
                </a:lnTo>
                <a:lnTo>
                  <a:pt x="395" y="382"/>
                </a:lnTo>
                <a:lnTo>
                  <a:pt x="376" y="395"/>
                </a:lnTo>
                <a:lnTo>
                  <a:pt x="357" y="405"/>
                </a:lnTo>
                <a:lnTo>
                  <a:pt x="336" y="415"/>
                </a:lnTo>
                <a:lnTo>
                  <a:pt x="314" y="422"/>
                </a:lnTo>
                <a:lnTo>
                  <a:pt x="291" y="427"/>
                </a:lnTo>
                <a:lnTo>
                  <a:pt x="267" y="430"/>
                </a:lnTo>
                <a:lnTo>
                  <a:pt x="242" y="431"/>
                </a:lnTo>
                <a:lnTo>
                  <a:pt x="217" y="430"/>
                </a:lnTo>
                <a:lnTo>
                  <a:pt x="193" y="427"/>
                </a:lnTo>
                <a:lnTo>
                  <a:pt x="171" y="422"/>
                </a:lnTo>
                <a:lnTo>
                  <a:pt x="148" y="415"/>
                </a:lnTo>
                <a:lnTo>
                  <a:pt x="128" y="405"/>
                </a:lnTo>
                <a:lnTo>
                  <a:pt x="107" y="395"/>
                </a:lnTo>
                <a:lnTo>
                  <a:pt x="89" y="382"/>
                </a:lnTo>
                <a:lnTo>
                  <a:pt x="72" y="369"/>
                </a:lnTo>
                <a:lnTo>
                  <a:pt x="56" y="353"/>
                </a:lnTo>
                <a:lnTo>
                  <a:pt x="41" y="336"/>
                </a:lnTo>
                <a:lnTo>
                  <a:pt x="29" y="318"/>
                </a:lnTo>
                <a:lnTo>
                  <a:pt x="19" y="300"/>
                </a:lnTo>
                <a:lnTo>
                  <a:pt x="11" y="280"/>
                </a:lnTo>
                <a:lnTo>
                  <a:pt x="5" y="259"/>
                </a:lnTo>
                <a:lnTo>
                  <a:pt x="2" y="238"/>
                </a:lnTo>
                <a:lnTo>
                  <a:pt x="0" y="216"/>
                </a:lnTo>
                <a:lnTo>
                  <a:pt x="2" y="194"/>
                </a:lnTo>
                <a:lnTo>
                  <a:pt x="11" y="152"/>
                </a:lnTo>
                <a:lnTo>
                  <a:pt x="19" y="132"/>
                </a:lnTo>
                <a:lnTo>
                  <a:pt x="29" y="114"/>
                </a:lnTo>
                <a:lnTo>
                  <a:pt x="41" y="96"/>
                </a:lnTo>
                <a:lnTo>
                  <a:pt x="56" y="79"/>
                </a:lnTo>
                <a:lnTo>
                  <a:pt x="72" y="63"/>
                </a:lnTo>
                <a:lnTo>
                  <a:pt x="89" y="50"/>
                </a:lnTo>
                <a:lnTo>
                  <a:pt x="107" y="37"/>
                </a:lnTo>
                <a:lnTo>
                  <a:pt x="128" y="26"/>
                </a:lnTo>
                <a:lnTo>
                  <a:pt x="148" y="17"/>
                </a:lnTo>
                <a:lnTo>
                  <a:pt x="171" y="10"/>
                </a:lnTo>
                <a:lnTo>
                  <a:pt x="193" y="5"/>
                </a:lnTo>
                <a:lnTo>
                  <a:pt x="217" y="1"/>
                </a:lnTo>
                <a:lnTo>
                  <a:pt x="242" y="0"/>
                </a:lnTo>
                <a:lnTo>
                  <a:pt x="267" y="1"/>
                </a:lnTo>
                <a:lnTo>
                  <a:pt x="291" y="5"/>
                </a:lnTo>
                <a:lnTo>
                  <a:pt x="314" y="10"/>
                </a:lnTo>
                <a:lnTo>
                  <a:pt x="336" y="17"/>
                </a:lnTo>
                <a:lnTo>
                  <a:pt x="357" y="26"/>
                </a:lnTo>
                <a:lnTo>
                  <a:pt x="376" y="37"/>
                </a:lnTo>
                <a:lnTo>
                  <a:pt x="395" y="50"/>
                </a:lnTo>
                <a:lnTo>
                  <a:pt x="413" y="63"/>
                </a:lnTo>
                <a:lnTo>
                  <a:pt x="428" y="79"/>
                </a:lnTo>
                <a:lnTo>
                  <a:pt x="442" y="96"/>
                </a:lnTo>
                <a:lnTo>
                  <a:pt x="454" y="114"/>
                </a:lnTo>
                <a:lnTo>
                  <a:pt x="464" y="132"/>
                </a:lnTo>
                <a:lnTo>
                  <a:pt x="473" y="152"/>
                </a:lnTo>
                <a:lnTo>
                  <a:pt x="479" y="173"/>
                </a:lnTo>
                <a:lnTo>
                  <a:pt x="484" y="216"/>
                </a:lnTo>
                <a:lnTo>
                  <a:pt x="438" y="216"/>
                </a:lnTo>
                <a:lnTo>
                  <a:pt x="437" y="198"/>
                </a:lnTo>
                <a:lnTo>
                  <a:pt x="434" y="181"/>
                </a:lnTo>
                <a:lnTo>
                  <a:pt x="429" y="164"/>
                </a:lnTo>
                <a:lnTo>
                  <a:pt x="422" y="148"/>
                </a:lnTo>
                <a:lnTo>
                  <a:pt x="414" y="133"/>
                </a:lnTo>
                <a:lnTo>
                  <a:pt x="404" y="119"/>
                </a:lnTo>
                <a:lnTo>
                  <a:pt x="393" y="105"/>
                </a:lnTo>
                <a:lnTo>
                  <a:pt x="381" y="93"/>
                </a:lnTo>
                <a:lnTo>
                  <a:pt x="366" y="81"/>
                </a:lnTo>
                <a:lnTo>
                  <a:pt x="351" y="71"/>
                </a:lnTo>
                <a:lnTo>
                  <a:pt x="335" y="62"/>
                </a:lnTo>
                <a:lnTo>
                  <a:pt x="318" y="55"/>
                </a:lnTo>
                <a:lnTo>
                  <a:pt x="300" y="49"/>
                </a:lnTo>
                <a:lnTo>
                  <a:pt x="282" y="44"/>
                </a:lnTo>
                <a:lnTo>
                  <a:pt x="262" y="42"/>
                </a:lnTo>
                <a:lnTo>
                  <a:pt x="242" y="41"/>
                </a:lnTo>
                <a:lnTo>
                  <a:pt x="223" y="42"/>
                </a:lnTo>
                <a:lnTo>
                  <a:pt x="203" y="44"/>
                </a:lnTo>
                <a:lnTo>
                  <a:pt x="185" y="49"/>
                </a:lnTo>
                <a:lnTo>
                  <a:pt x="167" y="55"/>
                </a:lnTo>
                <a:lnTo>
                  <a:pt x="149" y="62"/>
                </a:lnTo>
                <a:lnTo>
                  <a:pt x="133" y="71"/>
                </a:lnTo>
                <a:lnTo>
                  <a:pt x="118" y="81"/>
                </a:lnTo>
                <a:lnTo>
                  <a:pt x="404" y="313"/>
                </a:lnTo>
                <a:lnTo>
                  <a:pt x="393" y="326"/>
                </a:lnTo>
                <a:lnTo>
                  <a:pt x="380" y="339"/>
                </a:lnTo>
                <a:lnTo>
                  <a:pt x="366" y="350"/>
                </a:lnTo>
                <a:lnTo>
                  <a:pt x="80" y="119"/>
                </a:lnTo>
                <a:lnTo>
                  <a:pt x="71" y="133"/>
                </a:lnTo>
                <a:lnTo>
                  <a:pt x="62" y="148"/>
                </a:lnTo>
                <a:lnTo>
                  <a:pt x="55" y="164"/>
                </a:lnTo>
                <a:lnTo>
                  <a:pt x="51" y="181"/>
                </a:lnTo>
                <a:lnTo>
                  <a:pt x="47" y="198"/>
                </a:lnTo>
                <a:lnTo>
                  <a:pt x="47" y="216"/>
                </a:lnTo>
                <a:lnTo>
                  <a:pt x="47" y="233"/>
                </a:lnTo>
                <a:lnTo>
                  <a:pt x="51" y="251"/>
                </a:lnTo>
                <a:lnTo>
                  <a:pt x="55" y="268"/>
                </a:lnTo>
                <a:lnTo>
                  <a:pt x="62" y="284"/>
                </a:lnTo>
                <a:lnTo>
                  <a:pt x="71" y="299"/>
                </a:lnTo>
                <a:lnTo>
                  <a:pt x="80" y="313"/>
                </a:lnTo>
                <a:lnTo>
                  <a:pt x="91" y="326"/>
                </a:lnTo>
                <a:lnTo>
                  <a:pt x="104" y="339"/>
                </a:lnTo>
                <a:lnTo>
                  <a:pt x="118" y="351"/>
                </a:lnTo>
                <a:lnTo>
                  <a:pt x="133" y="361"/>
                </a:lnTo>
                <a:lnTo>
                  <a:pt x="149" y="369"/>
                </a:lnTo>
                <a:lnTo>
                  <a:pt x="167" y="377"/>
                </a:lnTo>
                <a:lnTo>
                  <a:pt x="185" y="383"/>
                </a:lnTo>
                <a:lnTo>
                  <a:pt x="203" y="387"/>
                </a:lnTo>
                <a:lnTo>
                  <a:pt x="223" y="390"/>
                </a:lnTo>
                <a:lnTo>
                  <a:pt x="242" y="391"/>
                </a:lnTo>
                <a:lnTo>
                  <a:pt x="262" y="390"/>
                </a:lnTo>
                <a:lnTo>
                  <a:pt x="282" y="387"/>
                </a:lnTo>
                <a:lnTo>
                  <a:pt x="300" y="383"/>
                </a:lnTo>
                <a:lnTo>
                  <a:pt x="318" y="377"/>
                </a:lnTo>
                <a:lnTo>
                  <a:pt x="335" y="369"/>
                </a:lnTo>
                <a:lnTo>
                  <a:pt x="351" y="361"/>
                </a:lnTo>
                <a:lnTo>
                  <a:pt x="366" y="350"/>
                </a:lnTo>
                <a:lnTo>
                  <a:pt x="380" y="339"/>
                </a:lnTo>
                <a:lnTo>
                  <a:pt x="393" y="326"/>
                </a:lnTo>
                <a:lnTo>
                  <a:pt x="404" y="313"/>
                </a:lnTo>
                <a:lnTo>
                  <a:pt x="414" y="299"/>
                </a:lnTo>
                <a:lnTo>
                  <a:pt x="422" y="284"/>
                </a:lnTo>
                <a:lnTo>
                  <a:pt x="429" y="268"/>
                </a:lnTo>
                <a:lnTo>
                  <a:pt x="434" y="251"/>
                </a:lnTo>
                <a:lnTo>
                  <a:pt x="437" y="233"/>
                </a:lnTo>
                <a:lnTo>
                  <a:pt x="438" y="216"/>
                </a:lnTo>
                <a:lnTo>
                  <a:pt x="484" y="216"/>
                </a:lnTo>
                <a:lnTo>
                  <a:pt x="484" y="221"/>
                </a:lnTo>
              </a:path>
            </a:pathLst>
          </a:custGeom>
          <a:solidFill>
            <a:srgbClr val="FF0054"/>
          </a:solidFill>
          <a:ln w="12700" cap="rnd">
            <a:solidFill>
              <a:srgbClr val="FF005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33" name="Rectangle 33"/>
          <p:cNvSpPr>
            <a:spLocks noChangeArrowheads="1"/>
          </p:cNvSpPr>
          <p:nvPr/>
        </p:nvSpPr>
        <p:spPr bwMode="auto">
          <a:xfrm>
            <a:off x="995363" y="5791200"/>
            <a:ext cx="7769225" cy="406400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FR = Freshmen,  SO = Sophomore,  JR = Junior,  SR = Senior</a:t>
            </a:r>
          </a:p>
        </p:txBody>
      </p:sp>
      <p:sp>
        <p:nvSpPr>
          <p:cNvPr id="102434" name="Rectangle 34"/>
          <p:cNvSpPr>
            <a:spLocks noChangeArrowheads="1"/>
          </p:cNvSpPr>
          <p:nvPr/>
        </p:nvSpPr>
        <p:spPr bwMode="auto">
          <a:xfrm>
            <a:off x="5110163" y="1981200"/>
            <a:ext cx="835025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chemeClr val="bg2"/>
                </a:solidFill>
                <a:latin typeface="Wingdings" pitchFamily="2" charset="2"/>
              </a:rPr>
              <a:t></a:t>
            </a:r>
          </a:p>
        </p:txBody>
      </p:sp>
      <p:sp>
        <p:nvSpPr>
          <p:cNvPr id="102435" name="Rectangle 35"/>
          <p:cNvSpPr>
            <a:spLocks noChangeArrowheads="1"/>
          </p:cNvSpPr>
          <p:nvPr/>
        </p:nvSpPr>
        <p:spPr bwMode="auto">
          <a:xfrm>
            <a:off x="839788" y="4270375"/>
            <a:ext cx="841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100</a:t>
            </a:r>
          </a:p>
        </p:txBody>
      </p:sp>
      <p:sp>
        <p:nvSpPr>
          <p:cNvPr id="102436" name="Rectangle 36"/>
          <p:cNvSpPr>
            <a:spLocks noChangeArrowheads="1"/>
          </p:cNvSpPr>
          <p:nvPr/>
        </p:nvSpPr>
        <p:spPr bwMode="auto">
          <a:xfrm>
            <a:off x="4805363" y="3733800"/>
            <a:ext cx="638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20%</a:t>
            </a:r>
          </a:p>
        </p:txBody>
      </p:sp>
      <p:sp>
        <p:nvSpPr>
          <p:cNvPr id="102437" name="Rectangle 37"/>
          <p:cNvSpPr>
            <a:spLocks noChangeArrowheads="1"/>
          </p:cNvSpPr>
          <p:nvPr/>
        </p:nvSpPr>
        <p:spPr bwMode="auto">
          <a:xfrm>
            <a:off x="4805363" y="4727575"/>
            <a:ext cx="5746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 0%</a:t>
            </a:r>
          </a:p>
        </p:txBody>
      </p:sp>
      <p:sp>
        <p:nvSpPr>
          <p:cNvPr id="102438" name="Rectangle 38"/>
          <p:cNvSpPr>
            <a:spLocks noChangeArrowheads="1"/>
          </p:cNvSpPr>
          <p:nvPr/>
        </p:nvSpPr>
        <p:spPr bwMode="auto">
          <a:xfrm>
            <a:off x="4652963" y="2819400"/>
            <a:ext cx="615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chemeClr val="bg2"/>
                </a:solidFill>
              </a:rPr>
              <a:t>  </a:t>
            </a:r>
            <a:r>
              <a:rPr lang="en-US" sz="1800" b="1"/>
              <a:t> %</a:t>
            </a:r>
          </a:p>
        </p:txBody>
      </p:sp>
      <p:sp>
        <p:nvSpPr>
          <p:cNvPr id="102439" name="Rectangle 39"/>
          <p:cNvSpPr>
            <a:spLocks noChangeArrowheads="1"/>
          </p:cNvSpPr>
          <p:nvPr/>
        </p:nvSpPr>
        <p:spPr bwMode="auto">
          <a:xfrm>
            <a:off x="5181600" y="2057400"/>
            <a:ext cx="4110038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Good Presentation</a:t>
            </a:r>
          </a:p>
        </p:txBody>
      </p:sp>
      <p:sp>
        <p:nvSpPr>
          <p:cNvPr id="102440" name="TextBox 41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15445CDF-993A-4415-963B-828450A313C6}" type="slidenum">
              <a:rPr lang="en-US"/>
              <a:pPr/>
              <a:t>62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Graphical Errors: </a:t>
            </a:r>
            <a:br>
              <a:rPr lang="en-US" smtClean="0"/>
            </a:br>
            <a:r>
              <a:rPr lang="en-US" smtClean="0"/>
              <a:t>Compressing the Vertical Axis</a:t>
            </a:r>
          </a:p>
        </p:txBody>
      </p:sp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4876800" y="2057400"/>
            <a:ext cx="41148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Good Presentation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511300" y="2730500"/>
            <a:ext cx="2540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Quarterly Sales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5551488" y="2732088"/>
            <a:ext cx="25384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Quarterly Sales</a:t>
            </a:r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598488" y="2046288"/>
            <a:ext cx="40608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Bad Presentation</a:t>
            </a:r>
          </a:p>
        </p:txBody>
      </p:sp>
      <p:sp>
        <p:nvSpPr>
          <p:cNvPr id="103431" name="Freeform 7"/>
          <p:cNvSpPr>
            <a:spLocks/>
          </p:cNvSpPr>
          <p:nvPr/>
        </p:nvSpPr>
        <p:spPr bwMode="auto">
          <a:xfrm>
            <a:off x="5419725" y="4400550"/>
            <a:ext cx="488950" cy="628650"/>
          </a:xfrm>
          <a:custGeom>
            <a:avLst/>
            <a:gdLst>
              <a:gd name="T0" fmla="*/ 0 w 308"/>
              <a:gd name="T1" fmla="*/ 0 h 396"/>
              <a:gd name="T2" fmla="*/ 487363 w 308"/>
              <a:gd name="T3" fmla="*/ 0 h 396"/>
              <a:gd name="T4" fmla="*/ 487363 w 308"/>
              <a:gd name="T5" fmla="*/ 627063 h 396"/>
              <a:gd name="T6" fmla="*/ 0 w 308"/>
              <a:gd name="T7" fmla="*/ 627063 h 396"/>
              <a:gd name="T8" fmla="*/ 0 w 308"/>
              <a:gd name="T9" fmla="*/ 0 h 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396"/>
              <a:gd name="T17" fmla="*/ 308 w 308"/>
              <a:gd name="T18" fmla="*/ 396 h 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396">
                <a:moveTo>
                  <a:pt x="0" y="0"/>
                </a:moveTo>
                <a:lnTo>
                  <a:pt x="307" y="0"/>
                </a:lnTo>
                <a:lnTo>
                  <a:pt x="307" y="395"/>
                </a:lnTo>
                <a:lnTo>
                  <a:pt x="0" y="395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2" name="Freeform 8"/>
          <p:cNvSpPr>
            <a:spLocks/>
          </p:cNvSpPr>
          <p:nvPr/>
        </p:nvSpPr>
        <p:spPr bwMode="auto">
          <a:xfrm>
            <a:off x="6148388" y="4187825"/>
            <a:ext cx="495300" cy="841375"/>
          </a:xfrm>
          <a:custGeom>
            <a:avLst/>
            <a:gdLst>
              <a:gd name="T0" fmla="*/ 0 w 312"/>
              <a:gd name="T1" fmla="*/ 0 h 530"/>
              <a:gd name="T2" fmla="*/ 493713 w 312"/>
              <a:gd name="T3" fmla="*/ 0 h 530"/>
              <a:gd name="T4" fmla="*/ 493713 w 312"/>
              <a:gd name="T5" fmla="*/ 839788 h 530"/>
              <a:gd name="T6" fmla="*/ 0 w 312"/>
              <a:gd name="T7" fmla="*/ 839788 h 530"/>
              <a:gd name="T8" fmla="*/ 0 w 312"/>
              <a:gd name="T9" fmla="*/ 0 h 5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2"/>
              <a:gd name="T16" fmla="*/ 0 h 530"/>
              <a:gd name="T17" fmla="*/ 312 w 312"/>
              <a:gd name="T18" fmla="*/ 530 h 5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2" h="530">
                <a:moveTo>
                  <a:pt x="0" y="0"/>
                </a:moveTo>
                <a:lnTo>
                  <a:pt x="311" y="0"/>
                </a:lnTo>
                <a:lnTo>
                  <a:pt x="311" y="529"/>
                </a:lnTo>
                <a:lnTo>
                  <a:pt x="0" y="529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3" name="Freeform 9"/>
          <p:cNvSpPr>
            <a:spLocks/>
          </p:cNvSpPr>
          <p:nvPr/>
        </p:nvSpPr>
        <p:spPr bwMode="auto">
          <a:xfrm>
            <a:off x="6883400" y="3648075"/>
            <a:ext cx="488950" cy="1381125"/>
          </a:xfrm>
          <a:custGeom>
            <a:avLst/>
            <a:gdLst>
              <a:gd name="T0" fmla="*/ 0 w 308"/>
              <a:gd name="T1" fmla="*/ 0 h 870"/>
              <a:gd name="T2" fmla="*/ 487363 w 308"/>
              <a:gd name="T3" fmla="*/ 0 h 870"/>
              <a:gd name="T4" fmla="*/ 487363 w 308"/>
              <a:gd name="T5" fmla="*/ 1379538 h 870"/>
              <a:gd name="T6" fmla="*/ 0 w 308"/>
              <a:gd name="T7" fmla="*/ 1379538 h 870"/>
              <a:gd name="T8" fmla="*/ 0 w 308"/>
              <a:gd name="T9" fmla="*/ 0 h 8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870"/>
              <a:gd name="T17" fmla="*/ 308 w 308"/>
              <a:gd name="T18" fmla="*/ 870 h 8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870">
                <a:moveTo>
                  <a:pt x="0" y="0"/>
                </a:moveTo>
                <a:lnTo>
                  <a:pt x="307" y="0"/>
                </a:lnTo>
                <a:lnTo>
                  <a:pt x="307" y="869"/>
                </a:lnTo>
                <a:lnTo>
                  <a:pt x="0" y="869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4" name="Freeform 10"/>
          <p:cNvSpPr>
            <a:spLocks/>
          </p:cNvSpPr>
          <p:nvPr/>
        </p:nvSpPr>
        <p:spPr bwMode="auto">
          <a:xfrm>
            <a:off x="7612063" y="4400550"/>
            <a:ext cx="490537" cy="628650"/>
          </a:xfrm>
          <a:custGeom>
            <a:avLst/>
            <a:gdLst>
              <a:gd name="T0" fmla="*/ 0 w 309"/>
              <a:gd name="T1" fmla="*/ 0 h 396"/>
              <a:gd name="T2" fmla="*/ 488950 w 309"/>
              <a:gd name="T3" fmla="*/ 0 h 396"/>
              <a:gd name="T4" fmla="*/ 488950 w 309"/>
              <a:gd name="T5" fmla="*/ 627063 h 396"/>
              <a:gd name="T6" fmla="*/ 0 w 309"/>
              <a:gd name="T7" fmla="*/ 627063 h 396"/>
              <a:gd name="T8" fmla="*/ 0 w 309"/>
              <a:gd name="T9" fmla="*/ 0 h 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9"/>
              <a:gd name="T16" fmla="*/ 0 h 396"/>
              <a:gd name="T17" fmla="*/ 309 w 309"/>
              <a:gd name="T18" fmla="*/ 396 h 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9" h="396">
                <a:moveTo>
                  <a:pt x="0" y="0"/>
                </a:moveTo>
                <a:lnTo>
                  <a:pt x="308" y="0"/>
                </a:lnTo>
                <a:lnTo>
                  <a:pt x="308" y="395"/>
                </a:lnTo>
                <a:lnTo>
                  <a:pt x="0" y="395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5" name="Line 11"/>
          <p:cNvSpPr>
            <a:spLocks noChangeShapeType="1"/>
          </p:cNvSpPr>
          <p:nvPr/>
        </p:nvSpPr>
        <p:spPr bwMode="auto">
          <a:xfrm>
            <a:off x="5334000" y="3743325"/>
            <a:ext cx="0" cy="1285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6" name="Line 12"/>
          <p:cNvSpPr>
            <a:spLocks noChangeShapeType="1"/>
          </p:cNvSpPr>
          <p:nvPr/>
        </p:nvSpPr>
        <p:spPr bwMode="auto">
          <a:xfrm>
            <a:off x="5334000" y="50292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7" name="Rectangle 13"/>
          <p:cNvSpPr>
            <a:spLocks noChangeArrowheads="1"/>
          </p:cNvSpPr>
          <p:nvPr/>
        </p:nvSpPr>
        <p:spPr bwMode="auto">
          <a:xfrm>
            <a:off x="4800600" y="48006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103438" name="Rectangle 14"/>
          <p:cNvSpPr>
            <a:spLocks noChangeArrowheads="1"/>
          </p:cNvSpPr>
          <p:nvPr/>
        </p:nvSpPr>
        <p:spPr bwMode="auto">
          <a:xfrm>
            <a:off x="4632325" y="4025900"/>
            <a:ext cx="434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25</a:t>
            </a:r>
          </a:p>
        </p:txBody>
      </p:sp>
      <p:sp>
        <p:nvSpPr>
          <p:cNvPr id="103439" name="Rectangle 15"/>
          <p:cNvSpPr>
            <a:spLocks noChangeArrowheads="1"/>
          </p:cNvSpPr>
          <p:nvPr/>
        </p:nvSpPr>
        <p:spPr bwMode="auto">
          <a:xfrm>
            <a:off x="4632325" y="3259138"/>
            <a:ext cx="4349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50</a:t>
            </a:r>
          </a:p>
        </p:txBody>
      </p:sp>
      <p:sp>
        <p:nvSpPr>
          <p:cNvPr id="103440" name="Rectangle 16"/>
          <p:cNvSpPr>
            <a:spLocks noChangeArrowheads="1"/>
          </p:cNvSpPr>
          <p:nvPr/>
        </p:nvSpPr>
        <p:spPr bwMode="auto">
          <a:xfrm>
            <a:off x="5365750" y="52466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Q1</a:t>
            </a:r>
          </a:p>
        </p:txBody>
      </p:sp>
      <p:sp>
        <p:nvSpPr>
          <p:cNvPr id="103441" name="Rectangle 17"/>
          <p:cNvSpPr>
            <a:spLocks noChangeArrowheads="1"/>
          </p:cNvSpPr>
          <p:nvPr/>
        </p:nvSpPr>
        <p:spPr bwMode="auto">
          <a:xfrm>
            <a:off x="6094413" y="52466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Q2</a:t>
            </a: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6824663" y="52466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Q3</a:t>
            </a:r>
          </a:p>
        </p:txBody>
      </p:sp>
      <p:sp>
        <p:nvSpPr>
          <p:cNvPr id="103443" name="Rectangle 19"/>
          <p:cNvSpPr>
            <a:spLocks noChangeArrowheads="1"/>
          </p:cNvSpPr>
          <p:nvPr/>
        </p:nvSpPr>
        <p:spPr bwMode="auto">
          <a:xfrm>
            <a:off x="7531100" y="5245100"/>
            <a:ext cx="485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Q4</a:t>
            </a:r>
          </a:p>
        </p:txBody>
      </p:sp>
      <p:sp>
        <p:nvSpPr>
          <p:cNvPr id="103444" name="Rectangle 20"/>
          <p:cNvSpPr>
            <a:spLocks noChangeArrowheads="1"/>
          </p:cNvSpPr>
          <p:nvPr/>
        </p:nvSpPr>
        <p:spPr bwMode="auto">
          <a:xfrm>
            <a:off x="5119688" y="3013075"/>
            <a:ext cx="3222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$</a:t>
            </a:r>
          </a:p>
        </p:txBody>
      </p:sp>
      <p:sp>
        <p:nvSpPr>
          <p:cNvPr id="103445" name="Freeform 21"/>
          <p:cNvSpPr>
            <a:spLocks/>
          </p:cNvSpPr>
          <p:nvPr/>
        </p:nvSpPr>
        <p:spPr bwMode="auto">
          <a:xfrm>
            <a:off x="1385888" y="4867275"/>
            <a:ext cx="461962" cy="161925"/>
          </a:xfrm>
          <a:custGeom>
            <a:avLst/>
            <a:gdLst>
              <a:gd name="T0" fmla="*/ 0 w 291"/>
              <a:gd name="T1" fmla="*/ 0 h 96"/>
              <a:gd name="T2" fmla="*/ 460375 w 291"/>
              <a:gd name="T3" fmla="*/ 0 h 96"/>
              <a:gd name="T4" fmla="*/ 460375 w 291"/>
              <a:gd name="T5" fmla="*/ 160238 h 96"/>
              <a:gd name="T6" fmla="*/ 0 w 291"/>
              <a:gd name="T7" fmla="*/ 160238 h 96"/>
              <a:gd name="T8" fmla="*/ 0 w 291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"/>
              <a:gd name="T16" fmla="*/ 0 h 96"/>
              <a:gd name="T17" fmla="*/ 291 w 291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" h="96">
                <a:moveTo>
                  <a:pt x="0" y="0"/>
                </a:moveTo>
                <a:lnTo>
                  <a:pt x="290" y="0"/>
                </a:lnTo>
                <a:lnTo>
                  <a:pt x="290" y="95"/>
                </a:lnTo>
                <a:lnTo>
                  <a:pt x="0" y="9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46" name="Freeform 22"/>
          <p:cNvSpPr>
            <a:spLocks/>
          </p:cNvSpPr>
          <p:nvPr/>
        </p:nvSpPr>
        <p:spPr bwMode="auto">
          <a:xfrm>
            <a:off x="2073275" y="4813300"/>
            <a:ext cx="461963" cy="215900"/>
          </a:xfrm>
          <a:custGeom>
            <a:avLst/>
            <a:gdLst>
              <a:gd name="T0" fmla="*/ 0 w 291"/>
              <a:gd name="T1" fmla="*/ 0 h 130"/>
              <a:gd name="T2" fmla="*/ 460375 w 291"/>
              <a:gd name="T3" fmla="*/ 0 h 130"/>
              <a:gd name="T4" fmla="*/ 460375 w 291"/>
              <a:gd name="T5" fmla="*/ 214239 h 130"/>
              <a:gd name="T6" fmla="*/ 0 w 291"/>
              <a:gd name="T7" fmla="*/ 214239 h 130"/>
              <a:gd name="T8" fmla="*/ 0 w 291"/>
              <a:gd name="T9" fmla="*/ 0 h 1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"/>
              <a:gd name="T16" fmla="*/ 0 h 130"/>
              <a:gd name="T17" fmla="*/ 291 w 291"/>
              <a:gd name="T18" fmla="*/ 130 h 1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" h="130">
                <a:moveTo>
                  <a:pt x="0" y="0"/>
                </a:moveTo>
                <a:lnTo>
                  <a:pt x="290" y="0"/>
                </a:lnTo>
                <a:lnTo>
                  <a:pt x="290" y="129"/>
                </a:lnTo>
                <a:lnTo>
                  <a:pt x="0" y="129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47" name="Freeform 23"/>
          <p:cNvSpPr>
            <a:spLocks/>
          </p:cNvSpPr>
          <p:nvPr/>
        </p:nvSpPr>
        <p:spPr bwMode="auto">
          <a:xfrm>
            <a:off x="2762250" y="4678363"/>
            <a:ext cx="461963" cy="350837"/>
          </a:xfrm>
          <a:custGeom>
            <a:avLst/>
            <a:gdLst>
              <a:gd name="T0" fmla="*/ 0 w 291"/>
              <a:gd name="T1" fmla="*/ 0 h 215"/>
              <a:gd name="T2" fmla="*/ 460375 w 291"/>
              <a:gd name="T3" fmla="*/ 0 h 215"/>
              <a:gd name="T4" fmla="*/ 460375 w 291"/>
              <a:gd name="T5" fmla="*/ 349205 h 215"/>
              <a:gd name="T6" fmla="*/ 0 w 291"/>
              <a:gd name="T7" fmla="*/ 349205 h 215"/>
              <a:gd name="T8" fmla="*/ 0 w 291"/>
              <a:gd name="T9" fmla="*/ 0 h 2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"/>
              <a:gd name="T16" fmla="*/ 0 h 215"/>
              <a:gd name="T17" fmla="*/ 291 w 291"/>
              <a:gd name="T18" fmla="*/ 215 h 2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" h="215">
                <a:moveTo>
                  <a:pt x="0" y="0"/>
                </a:moveTo>
                <a:lnTo>
                  <a:pt x="290" y="0"/>
                </a:lnTo>
                <a:lnTo>
                  <a:pt x="290" y="214"/>
                </a:lnTo>
                <a:lnTo>
                  <a:pt x="0" y="214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48" name="Freeform 24"/>
          <p:cNvSpPr>
            <a:spLocks/>
          </p:cNvSpPr>
          <p:nvPr/>
        </p:nvSpPr>
        <p:spPr bwMode="auto">
          <a:xfrm>
            <a:off x="3449638" y="4867275"/>
            <a:ext cx="461962" cy="161925"/>
          </a:xfrm>
          <a:custGeom>
            <a:avLst/>
            <a:gdLst>
              <a:gd name="T0" fmla="*/ 0 w 291"/>
              <a:gd name="T1" fmla="*/ 0 h 96"/>
              <a:gd name="T2" fmla="*/ 460375 w 291"/>
              <a:gd name="T3" fmla="*/ 0 h 96"/>
              <a:gd name="T4" fmla="*/ 460375 w 291"/>
              <a:gd name="T5" fmla="*/ 160238 h 96"/>
              <a:gd name="T6" fmla="*/ 0 w 291"/>
              <a:gd name="T7" fmla="*/ 160238 h 96"/>
              <a:gd name="T8" fmla="*/ 0 w 291"/>
              <a:gd name="T9" fmla="*/ 0 h 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"/>
              <a:gd name="T16" fmla="*/ 0 h 96"/>
              <a:gd name="T17" fmla="*/ 291 w 291"/>
              <a:gd name="T18" fmla="*/ 96 h 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" h="96">
                <a:moveTo>
                  <a:pt x="0" y="0"/>
                </a:moveTo>
                <a:lnTo>
                  <a:pt x="290" y="0"/>
                </a:lnTo>
                <a:lnTo>
                  <a:pt x="290" y="95"/>
                </a:lnTo>
                <a:lnTo>
                  <a:pt x="0" y="9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49" name="Line 25"/>
          <p:cNvSpPr>
            <a:spLocks noChangeShapeType="1"/>
          </p:cNvSpPr>
          <p:nvPr/>
        </p:nvSpPr>
        <p:spPr bwMode="auto">
          <a:xfrm>
            <a:off x="1295400" y="3743325"/>
            <a:ext cx="0" cy="1285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50" name="Line 26"/>
          <p:cNvSpPr>
            <a:spLocks noChangeShapeType="1"/>
          </p:cNvSpPr>
          <p:nvPr/>
        </p:nvSpPr>
        <p:spPr bwMode="auto">
          <a:xfrm>
            <a:off x="1295400" y="5029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51" name="Rectangle 27"/>
          <p:cNvSpPr>
            <a:spLocks noChangeArrowheads="1"/>
          </p:cNvSpPr>
          <p:nvPr/>
        </p:nvSpPr>
        <p:spPr bwMode="auto">
          <a:xfrm>
            <a:off x="685800" y="48006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103452" name="Rectangle 28"/>
          <p:cNvSpPr>
            <a:spLocks noChangeArrowheads="1"/>
          </p:cNvSpPr>
          <p:nvPr/>
        </p:nvSpPr>
        <p:spPr bwMode="auto">
          <a:xfrm>
            <a:off x="442913" y="4032250"/>
            <a:ext cx="561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100</a:t>
            </a:r>
          </a:p>
        </p:txBody>
      </p:sp>
      <p:sp>
        <p:nvSpPr>
          <p:cNvPr id="103453" name="Rectangle 29"/>
          <p:cNvSpPr>
            <a:spLocks noChangeArrowheads="1"/>
          </p:cNvSpPr>
          <p:nvPr/>
        </p:nvSpPr>
        <p:spPr bwMode="auto">
          <a:xfrm>
            <a:off x="442913" y="3276600"/>
            <a:ext cx="561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200</a:t>
            </a:r>
          </a:p>
        </p:txBody>
      </p:sp>
      <p:sp>
        <p:nvSpPr>
          <p:cNvPr id="103454" name="Rectangle 30"/>
          <p:cNvSpPr>
            <a:spLocks noChangeArrowheads="1"/>
          </p:cNvSpPr>
          <p:nvPr/>
        </p:nvSpPr>
        <p:spPr bwMode="auto">
          <a:xfrm>
            <a:off x="1319213" y="52339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Q1</a:t>
            </a:r>
          </a:p>
        </p:txBody>
      </p:sp>
      <p:sp>
        <p:nvSpPr>
          <p:cNvPr id="103455" name="Rectangle 31"/>
          <p:cNvSpPr>
            <a:spLocks noChangeArrowheads="1"/>
          </p:cNvSpPr>
          <p:nvPr/>
        </p:nvSpPr>
        <p:spPr bwMode="auto">
          <a:xfrm>
            <a:off x="2006600" y="52339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Q2</a:t>
            </a:r>
          </a:p>
        </p:txBody>
      </p:sp>
      <p:sp>
        <p:nvSpPr>
          <p:cNvPr id="103456" name="Rectangle 32"/>
          <p:cNvSpPr>
            <a:spLocks noChangeArrowheads="1"/>
          </p:cNvSpPr>
          <p:nvPr/>
        </p:nvSpPr>
        <p:spPr bwMode="auto">
          <a:xfrm>
            <a:off x="2730500" y="5245100"/>
            <a:ext cx="4857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Q3</a:t>
            </a:r>
          </a:p>
        </p:txBody>
      </p:sp>
      <p:sp>
        <p:nvSpPr>
          <p:cNvPr id="103457" name="Rectangle 33"/>
          <p:cNvSpPr>
            <a:spLocks noChangeArrowheads="1"/>
          </p:cNvSpPr>
          <p:nvPr/>
        </p:nvSpPr>
        <p:spPr bwMode="auto">
          <a:xfrm>
            <a:off x="3382963" y="5233988"/>
            <a:ext cx="4857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Q4</a:t>
            </a:r>
          </a:p>
        </p:txBody>
      </p:sp>
      <p:sp>
        <p:nvSpPr>
          <p:cNvPr id="103458" name="Rectangle 34"/>
          <p:cNvSpPr>
            <a:spLocks noChangeArrowheads="1"/>
          </p:cNvSpPr>
          <p:nvPr/>
        </p:nvSpPr>
        <p:spPr bwMode="auto">
          <a:xfrm>
            <a:off x="1130300" y="3035300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$</a:t>
            </a:r>
          </a:p>
        </p:txBody>
      </p:sp>
      <p:sp>
        <p:nvSpPr>
          <p:cNvPr id="103459" name="Freeform 35"/>
          <p:cNvSpPr>
            <a:spLocks/>
          </p:cNvSpPr>
          <p:nvPr/>
        </p:nvSpPr>
        <p:spPr bwMode="auto">
          <a:xfrm>
            <a:off x="304800" y="1981200"/>
            <a:ext cx="655638" cy="773113"/>
          </a:xfrm>
          <a:custGeom>
            <a:avLst/>
            <a:gdLst>
              <a:gd name="T0" fmla="*/ 647472 w 562"/>
              <a:gd name="T1" fmla="*/ 463868 h 565"/>
              <a:gd name="T2" fmla="*/ 613640 w 562"/>
              <a:gd name="T3" fmla="*/ 569230 h 565"/>
              <a:gd name="T4" fmla="*/ 557642 w 562"/>
              <a:gd name="T5" fmla="*/ 659541 h 565"/>
              <a:gd name="T6" fmla="*/ 482979 w 562"/>
              <a:gd name="T7" fmla="*/ 725221 h 565"/>
              <a:gd name="T8" fmla="*/ 393149 w 562"/>
              <a:gd name="T9" fmla="*/ 764903 h 565"/>
              <a:gd name="T10" fmla="*/ 293987 w 562"/>
              <a:gd name="T11" fmla="*/ 770376 h 565"/>
              <a:gd name="T12" fmla="*/ 200658 w 562"/>
              <a:gd name="T13" fmla="*/ 743009 h 565"/>
              <a:gd name="T14" fmla="*/ 120161 w 562"/>
              <a:gd name="T15" fmla="*/ 684171 h 565"/>
              <a:gd name="T16" fmla="*/ 55998 w 562"/>
              <a:gd name="T17" fmla="*/ 602070 h 565"/>
              <a:gd name="T18" fmla="*/ 15166 w 562"/>
              <a:gd name="T19" fmla="*/ 500813 h 565"/>
              <a:gd name="T20" fmla="*/ 0 w 562"/>
              <a:gd name="T21" fmla="*/ 385872 h 565"/>
              <a:gd name="T22" fmla="*/ 25666 w 562"/>
              <a:gd name="T23" fmla="*/ 236723 h 565"/>
              <a:gd name="T24" fmla="*/ 75830 w 562"/>
              <a:gd name="T25" fmla="*/ 140939 h 565"/>
              <a:gd name="T26" fmla="*/ 144660 w 562"/>
              <a:gd name="T27" fmla="*/ 67049 h 565"/>
              <a:gd name="T28" fmla="*/ 230990 w 562"/>
              <a:gd name="T29" fmla="*/ 17788 h 565"/>
              <a:gd name="T30" fmla="*/ 326652 w 562"/>
              <a:gd name="T31" fmla="*/ 0 h 565"/>
              <a:gd name="T32" fmla="*/ 424648 w 562"/>
              <a:gd name="T33" fmla="*/ 17788 h 565"/>
              <a:gd name="T34" fmla="*/ 508644 w 562"/>
              <a:gd name="T35" fmla="*/ 67049 h 565"/>
              <a:gd name="T36" fmla="*/ 578641 w 562"/>
              <a:gd name="T37" fmla="*/ 140939 h 565"/>
              <a:gd name="T38" fmla="*/ 627639 w 562"/>
              <a:gd name="T39" fmla="*/ 236723 h 565"/>
              <a:gd name="T40" fmla="*/ 654471 w 562"/>
              <a:gd name="T41" fmla="*/ 385872 h 565"/>
              <a:gd name="T42" fmla="*/ 586808 w 562"/>
              <a:gd name="T43" fmla="*/ 324297 h 565"/>
              <a:gd name="T44" fmla="*/ 559975 w 562"/>
              <a:gd name="T45" fmla="*/ 238091 h 565"/>
              <a:gd name="T46" fmla="*/ 514477 w 562"/>
              <a:gd name="T47" fmla="*/ 165569 h 565"/>
              <a:gd name="T48" fmla="*/ 452647 w 562"/>
              <a:gd name="T49" fmla="*/ 110836 h 565"/>
              <a:gd name="T50" fmla="*/ 381483 w 562"/>
              <a:gd name="T51" fmla="*/ 79364 h 565"/>
              <a:gd name="T52" fmla="*/ 300987 w 562"/>
              <a:gd name="T53" fmla="*/ 75259 h 565"/>
              <a:gd name="T54" fmla="*/ 225157 w 562"/>
              <a:gd name="T55" fmla="*/ 98521 h 565"/>
              <a:gd name="T56" fmla="*/ 159826 w 562"/>
              <a:gd name="T57" fmla="*/ 145044 h 565"/>
              <a:gd name="T58" fmla="*/ 513311 w 562"/>
              <a:gd name="T59" fmla="*/ 607544 h 565"/>
              <a:gd name="T60" fmla="*/ 95662 w 562"/>
              <a:gd name="T61" fmla="*/ 238091 h 565"/>
              <a:gd name="T62" fmla="*/ 68830 w 562"/>
              <a:gd name="T63" fmla="*/ 324297 h 565"/>
              <a:gd name="T64" fmla="*/ 64164 w 562"/>
              <a:gd name="T65" fmla="*/ 417344 h 565"/>
              <a:gd name="T66" fmla="*/ 83996 w 562"/>
              <a:gd name="T67" fmla="*/ 507655 h 565"/>
              <a:gd name="T68" fmla="*/ 123661 w 562"/>
              <a:gd name="T69" fmla="*/ 584282 h 565"/>
              <a:gd name="T70" fmla="*/ 179659 w 562"/>
              <a:gd name="T71" fmla="*/ 645857 h 565"/>
              <a:gd name="T72" fmla="*/ 249656 w 562"/>
              <a:gd name="T73" fmla="*/ 685539 h 565"/>
              <a:gd name="T74" fmla="*/ 327819 w 562"/>
              <a:gd name="T75" fmla="*/ 699222 h 565"/>
              <a:gd name="T76" fmla="*/ 405982 w 562"/>
              <a:gd name="T77" fmla="*/ 685539 h 565"/>
              <a:gd name="T78" fmla="*/ 474813 w 562"/>
              <a:gd name="T79" fmla="*/ 645857 h 565"/>
              <a:gd name="T80" fmla="*/ 530810 w 562"/>
              <a:gd name="T81" fmla="*/ 584282 h 565"/>
              <a:gd name="T82" fmla="*/ 570475 w 562"/>
              <a:gd name="T83" fmla="*/ 507655 h 565"/>
              <a:gd name="T84" fmla="*/ 590307 w 562"/>
              <a:gd name="T85" fmla="*/ 417344 h 565"/>
              <a:gd name="T86" fmla="*/ 654471 w 562"/>
              <a:gd name="T87" fmla="*/ 395451 h 56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562"/>
              <a:gd name="T133" fmla="*/ 0 h 565"/>
              <a:gd name="T134" fmla="*/ 562 w 562"/>
              <a:gd name="T135" fmla="*/ 565 h 56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562" h="565">
                <a:moveTo>
                  <a:pt x="561" y="289"/>
                </a:moveTo>
                <a:lnTo>
                  <a:pt x="559" y="311"/>
                </a:lnTo>
                <a:lnTo>
                  <a:pt x="555" y="339"/>
                </a:lnTo>
                <a:lnTo>
                  <a:pt x="548" y="366"/>
                </a:lnTo>
                <a:lnTo>
                  <a:pt x="538" y="392"/>
                </a:lnTo>
                <a:lnTo>
                  <a:pt x="526" y="416"/>
                </a:lnTo>
                <a:lnTo>
                  <a:pt x="512" y="440"/>
                </a:lnTo>
                <a:lnTo>
                  <a:pt x="496" y="462"/>
                </a:lnTo>
                <a:lnTo>
                  <a:pt x="478" y="482"/>
                </a:lnTo>
                <a:lnTo>
                  <a:pt x="458" y="500"/>
                </a:lnTo>
                <a:lnTo>
                  <a:pt x="436" y="516"/>
                </a:lnTo>
                <a:lnTo>
                  <a:pt x="414" y="530"/>
                </a:lnTo>
                <a:lnTo>
                  <a:pt x="389" y="543"/>
                </a:lnTo>
                <a:lnTo>
                  <a:pt x="364" y="552"/>
                </a:lnTo>
                <a:lnTo>
                  <a:pt x="337" y="559"/>
                </a:lnTo>
                <a:lnTo>
                  <a:pt x="309" y="563"/>
                </a:lnTo>
                <a:lnTo>
                  <a:pt x="280" y="564"/>
                </a:lnTo>
                <a:lnTo>
                  <a:pt x="252" y="563"/>
                </a:lnTo>
                <a:lnTo>
                  <a:pt x="224" y="559"/>
                </a:lnTo>
                <a:lnTo>
                  <a:pt x="198" y="552"/>
                </a:lnTo>
                <a:lnTo>
                  <a:pt x="172" y="543"/>
                </a:lnTo>
                <a:lnTo>
                  <a:pt x="148" y="530"/>
                </a:lnTo>
                <a:lnTo>
                  <a:pt x="124" y="516"/>
                </a:lnTo>
                <a:lnTo>
                  <a:pt x="103" y="500"/>
                </a:lnTo>
                <a:lnTo>
                  <a:pt x="83" y="482"/>
                </a:lnTo>
                <a:lnTo>
                  <a:pt x="65" y="462"/>
                </a:lnTo>
                <a:lnTo>
                  <a:pt x="48" y="440"/>
                </a:lnTo>
                <a:lnTo>
                  <a:pt x="34" y="416"/>
                </a:lnTo>
                <a:lnTo>
                  <a:pt x="22" y="392"/>
                </a:lnTo>
                <a:lnTo>
                  <a:pt x="13" y="366"/>
                </a:lnTo>
                <a:lnTo>
                  <a:pt x="6" y="339"/>
                </a:lnTo>
                <a:lnTo>
                  <a:pt x="2" y="311"/>
                </a:lnTo>
                <a:lnTo>
                  <a:pt x="0" y="282"/>
                </a:lnTo>
                <a:lnTo>
                  <a:pt x="2" y="254"/>
                </a:lnTo>
                <a:lnTo>
                  <a:pt x="13" y="199"/>
                </a:lnTo>
                <a:lnTo>
                  <a:pt x="22" y="173"/>
                </a:lnTo>
                <a:lnTo>
                  <a:pt x="34" y="149"/>
                </a:lnTo>
                <a:lnTo>
                  <a:pt x="48" y="125"/>
                </a:lnTo>
                <a:lnTo>
                  <a:pt x="65" y="103"/>
                </a:lnTo>
                <a:lnTo>
                  <a:pt x="83" y="83"/>
                </a:lnTo>
                <a:lnTo>
                  <a:pt x="103" y="65"/>
                </a:lnTo>
                <a:lnTo>
                  <a:pt x="124" y="49"/>
                </a:lnTo>
                <a:lnTo>
                  <a:pt x="148" y="34"/>
                </a:lnTo>
                <a:lnTo>
                  <a:pt x="172" y="22"/>
                </a:lnTo>
                <a:lnTo>
                  <a:pt x="198" y="13"/>
                </a:lnTo>
                <a:lnTo>
                  <a:pt x="224" y="6"/>
                </a:lnTo>
                <a:lnTo>
                  <a:pt x="252" y="1"/>
                </a:lnTo>
                <a:lnTo>
                  <a:pt x="280" y="0"/>
                </a:lnTo>
                <a:lnTo>
                  <a:pt x="309" y="1"/>
                </a:lnTo>
                <a:lnTo>
                  <a:pt x="337" y="6"/>
                </a:lnTo>
                <a:lnTo>
                  <a:pt x="364" y="13"/>
                </a:lnTo>
                <a:lnTo>
                  <a:pt x="389" y="22"/>
                </a:lnTo>
                <a:lnTo>
                  <a:pt x="414" y="34"/>
                </a:lnTo>
                <a:lnTo>
                  <a:pt x="436" y="49"/>
                </a:lnTo>
                <a:lnTo>
                  <a:pt x="458" y="65"/>
                </a:lnTo>
                <a:lnTo>
                  <a:pt x="478" y="83"/>
                </a:lnTo>
                <a:lnTo>
                  <a:pt x="496" y="103"/>
                </a:lnTo>
                <a:lnTo>
                  <a:pt x="512" y="125"/>
                </a:lnTo>
                <a:lnTo>
                  <a:pt x="526" y="149"/>
                </a:lnTo>
                <a:lnTo>
                  <a:pt x="538" y="173"/>
                </a:lnTo>
                <a:lnTo>
                  <a:pt x="548" y="199"/>
                </a:lnTo>
                <a:lnTo>
                  <a:pt x="555" y="226"/>
                </a:lnTo>
                <a:lnTo>
                  <a:pt x="561" y="282"/>
                </a:lnTo>
                <a:lnTo>
                  <a:pt x="508" y="282"/>
                </a:lnTo>
                <a:lnTo>
                  <a:pt x="506" y="259"/>
                </a:lnTo>
                <a:lnTo>
                  <a:pt x="503" y="237"/>
                </a:lnTo>
                <a:lnTo>
                  <a:pt x="497" y="215"/>
                </a:lnTo>
                <a:lnTo>
                  <a:pt x="489" y="194"/>
                </a:lnTo>
                <a:lnTo>
                  <a:pt x="480" y="174"/>
                </a:lnTo>
                <a:lnTo>
                  <a:pt x="468" y="155"/>
                </a:lnTo>
                <a:lnTo>
                  <a:pt x="455" y="137"/>
                </a:lnTo>
                <a:lnTo>
                  <a:pt x="441" y="121"/>
                </a:lnTo>
                <a:lnTo>
                  <a:pt x="424" y="106"/>
                </a:lnTo>
                <a:lnTo>
                  <a:pt x="407" y="93"/>
                </a:lnTo>
                <a:lnTo>
                  <a:pt x="388" y="81"/>
                </a:lnTo>
                <a:lnTo>
                  <a:pt x="369" y="72"/>
                </a:lnTo>
                <a:lnTo>
                  <a:pt x="348" y="64"/>
                </a:lnTo>
                <a:lnTo>
                  <a:pt x="327" y="58"/>
                </a:lnTo>
                <a:lnTo>
                  <a:pt x="304" y="55"/>
                </a:lnTo>
                <a:lnTo>
                  <a:pt x="281" y="53"/>
                </a:lnTo>
                <a:lnTo>
                  <a:pt x="258" y="55"/>
                </a:lnTo>
                <a:lnTo>
                  <a:pt x="235" y="58"/>
                </a:lnTo>
                <a:lnTo>
                  <a:pt x="214" y="64"/>
                </a:lnTo>
                <a:lnTo>
                  <a:pt x="193" y="72"/>
                </a:lnTo>
                <a:lnTo>
                  <a:pt x="173" y="81"/>
                </a:lnTo>
                <a:lnTo>
                  <a:pt x="154" y="93"/>
                </a:lnTo>
                <a:lnTo>
                  <a:pt x="137" y="106"/>
                </a:lnTo>
                <a:lnTo>
                  <a:pt x="468" y="410"/>
                </a:lnTo>
                <a:lnTo>
                  <a:pt x="455" y="427"/>
                </a:lnTo>
                <a:lnTo>
                  <a:pt x="440" y="444"/>
                </a:lnTo>
                <a:lnTo>
                  <a:pt x="424" y="458"/>
                </a:lnTo>
                <a:lnTo>
                  <a:pt x="93" y="155"/>
                </a:lnTo>
                <a:lnTo>
                  <a:pt x="82" y="174"/>
                </a:lnTo>
                <a:lnTo>
                  <a:pt x="72" y="194"/>
                </a:lnTo>
                <a:lnTo>
                  <a:pt x="64" y="215"/>
                </a:lnTo>
                <a:lnTo>
                  <a:pt x="59" y="237"/>
                </a:lnTo>
                <a:lnTo>
                  <a:pt x="55" y="259"/>
                </a:lnTo>
                <a:lnTo>
                  <a:pt x="54" y="282"/>
                </a:lnTo>
                <a:lnTo>
                  <a:pt x="55" y="305"/>
                </a:lnTo>
                <a:lnTo>
                  <a:pt x="59" y="328"/>
                </a:lnTo>
                <a:lnTo>
                  <a:pt x="64" y="350"/>
                </a:lnTo>
                <a:lnTo>
                  <a:pt x="72" y="371"/>
                </a:lnTo>
                <a:lnTo>
                  <a:pt x="82" y="391"/>
                </a:lnTo>
                <a:lnTo>
                  <a:pt x="93" y="410"/>
                </a:lnTo>
                <a:lnTo>
                  <a:pt x="106" y="427"/>
                </a:lnTo>
                <a:lnTo>
                  <a:pt x="121" y="444"/>
                </a:lnTo>
                <a:lnTo>
                  <a:pt x="137" y="459"/>
                </a:lnTo>
                <a:lnTo>
                  <a:pt x="154" y="472"/>
                </a:lnTo>
                <a:lnTo>
                  <a:pt x="173" y="483"/>
                </a:lnTo>
                <a:lnTo>
                  <a:pt x="193" y="493"/>
                </a:lnTo>
                <a:lnTo>
                  <a:pt x="214" y="501"/>
                </a:lnTo>
                <a:lnTo>
                  <a:pt x="235" y="506"/>
                </a:lnTo>
                <a:lnTo>
                  <a:pt x="258" y="510"/>
                </a:lnTo>
                <a:lnTo>
                  <a:pt x="281" y="511"/>
                </a:lnTo>
                <a:lnTo>
                  <a:pt x="304" y="510"/>
                </a:lnTo>
                <a:lnTo>
                  <a:pt x="327" y="506"/>
                </a:lnTo>
                <a:lnTo>
                  <a:pt x="348" y="501"/>
                </a:lnTo>
                <a:lnTo>
                  <a:pt x="369" y="493"/>
                </a:lnTo>
                <a:lnTo>
                  <a:pt x="388" y="483"/>
                </a:lnTo>
                <a:lnTo>
                  <a:pt x="407" y="472"/>
                </a:lnTo>
                <a:lnTo>
                  <a:pt x="424" y="458"/>
                </a:lnTo>
                <a:lnTo>
                  <a:pt x="440" y="444"/>
                </a:lnTo>
                <a:lnTo>
                  <a:pt x="455" y="427"/>
                </a:lnTo>
                <a:lnTo>
                  <a:pt x="468" y="410"/>
                </a:lnTo>
                <a:lnTo>
                  <a:pt x="480" y="391"/>
                </a:lnTo>
                <a:lnTo>
                  <a:pt x="489" y="371"/>
                </a:lnTo>
                <a:lnTo>
                  <a:pt x="497" y="350"/>
                </a:lnTo>
                <a:lnTo>
                  <a:pt x="503" y="328"/>
                </a:lnTo>
                <a:lnTo>
                  <a:pt x="506" y="305"/>
                </a:lnTo>
                <a:lnTo>
                  <a:pt x="508" y="282"/>
                </a:lnTo>
                <a:lnTo>
                  <a:pt x="561" y="282"/>
                </a:lnTo>
                <a:lnTo>
                  <a:pt x="561" y="289"/>
                </a:lnTo>
              </a:path>
            </a:pathLst>
          </a:custGeom>
          <a:solidFill>
            <a:srgbClr val="FF0054"/>
          </a:solidFill>
          <a:ln w="12700" cap="rnd">
            <a:solidFill>
              <a:srgbClr val="FF005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60" name="Rectangle 36"/>
          <p:cNvSpPr>
            <a:spLocks noChangeArrowheads="1"/>
          </p:cNvSpPr>
          <p:nvPr/>
        </p:nvSpPr>
        <p:spPr bwMode="auto">
          <a:xfrm>
            <a:off x="4649788" y="1906588"/>
            <a:ext cx="835025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chemeClr val="bg2"/>
                </a:solidFill>
                <a:latin typeface="Wingdings" pitchFamily="2" charset="2"/>
              </a:rPr>
              <a:t></a:t>
            </a:r>
          </a:p>
        </p:txBody>
      </p:sp>
      <p:sp>
        <p:nvSpPr>
          <p:cNvPr id="103461" name="TextBox 38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1343E69-B08B-4B87-A8C9-FEA27EF8EEEC}" type="slidenum">
              <a:rPr lang="en-US"/>
              <a:pPr/>
              <a:t>63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/>
              <a:t>Graphical Errors: No Zero Point on the Vertical Axis</a:t>
            </a:r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1736725" y="2800350"/>
            <a:ext cx="22050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Monthly Sales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 flipH="1">
            <a:off x="1452563" y="3500438"/>
            <a:ext cx="0" cy="14001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3" name="Line 5"/>
          <p:cNvSpPr>
            <a:spLocks noChangeShapeType="1"/>
          </p:cNvSpPr>
          <p:nvPr/>
        </p:nvSpPr>
        <p:spPr bwMode="auto">
          <a:xfrm>
            <a:off x="1452563" y="4900613"/>
            <a:ext cx="2551112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4454" name="Group 6"/>
          <p:cNvGrpSpPr>
            <a:grpSpLocks/>
          </p:cNvGrpSpPr>
          <p:nvPr/>
        </p:nvGrpSpPr>
        <p:grpSpPr bwMode="auto">
          <a:xfrm>
            <a:off x="1479550" y="3667125"/>
            <a:ext cx="2547938" cy="1060450"/>
            <a:chOff x="932" y="2310"/>
            <a:chExt cx="1605" cy="668"/>
          </a:xfrm>
        </p:grpSpPr>
        <p:sp>
          <p:nvSpPr>
            <p:cNvPr id="104506" name="Freeform 7"/>
            <p:cNvSpPr>
              <a:spLocks/>
            </p:cNvSpPr>
            <p:nvPr/>
          </p:nvSpPr>
          <p:spPr bwMode="auto">
            <a:xfrm>
              <a:off x="932" y="2312"/>
              <a:ext cx="147" cy="190"/>
            </a:xfrm>
            <a:custGeom>
              <a:avLst/>
              <a:gdLst>
                <a:gd name="T0" fmla="*/ 0 w 158"/>
                <a:gd name="T1" fmla="*/ 189 h 207"/>
                <a:gd name="T2" fmla="*/ 18 w 158"/>
                <a:gd name="T3" fmla="*/ 164 h 207"/>
                <a:gd name="T4" fmla="*/ 35 w 158"/>
                <a:gd name="T5" fmla="*/ 135 h 207"/>
                <a:gd name="T6" fmla="*/ 55 w 158"/>
                <a:gd name="T7" fmla="*/ 106 h 207"/>
                <a:gd name="T8" fmla="*/ 73 w 158"/>
                <a:gd name="T9" fmla="*/ 76 h 207"/>
                <a:gd name="T10" fmla="*/ 90 w 158"/>
                <a:gd name="T11" fmla="*/ 50 h 207"/>
                <a:gd name="T12" fmla="*/ 108 w 158"/>
                <a:gd name="T13" fmla="*/ 28 h 207"/>
                <a:gd name="T14" fmla="*/ 128 w 158"/>
                <a:gd name="T15" fmla="*/ 10 h 207"/>
                <a:gd name="T16" fmla="*/ 137 w 158"/>
                <a:gd name="T17" fmla="*/ 6 h 207"/>
                <a:gd name="T18" fmla="*/ 146 w 158"/>
                <a:gd name="T19" fmla="*/ 0 h 20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8"/>
                <a:gd name="T31" fmla="*/ 0 h 207"/>
                <a:gd name="T32" fmla="*/ 158 w 158"/>
                <a:gd name="T33" fmla="*/ 207 h 20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8" h="207">
                  <a:moveTo>
                    <a:pt x="0" y="206"/>
                  </a:moveTo>
                  <a:lnTo>
                    <a:pt x="19" y="179"/>
                  </a:lnTo>
                  <a:lnTo>
                    <a:pt x="38" y="147"/>
                  </a:lnTo>
                  <a:lnTo>
                    <a:pt x="59" y="115"/>
                  </a:lnTo>
                  <a:lnTo>
                    <a:pt x="78" y="83"/>
                  </a:lnTo>
                  <a:lnTo>
                    <a:pt x="97" y="54"/>
                  </a:lnTo>
                  <a:lnTo>
                    <a:pt x="116" y="30"/>
                  </a:lnTo>
                  <a:lnTo>
                    <a:pt x="138" y="11"/>
                  </a:lnTo>
                  <a:lnTo>
                    <a:pt x="147" y="6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7" name="Freeform 8"/>
            <p:cNvSpPr>
              <a:spLocks/>
            </p:cNvSpPr>
            <p:nvPr/>
          </p:nvSpPr>
          <p:spPr bwMode="auto">
            <a:xfrm>
              <a:off x="1078" y="2310"/>
              <a:ext cx="146" cy="98"/>
            </a:xfrm>
            <a:custGeom>
              <a:avLst/>
              <a:gdLst>
                <a:gd name="T0" fmla="*/ 0 w 157"/>
                <a:gd name="T1" fmla="*/ 2 h 107"/>
                <a:gd name="T2" fmla="*/ 8 w 157"/>
                <a:gd name="T3" fmla="*/ 0 h 107"/>
                <a:gd name="T4" fmla="*/ 18 w 157"/>
                <a:gd name="T5" fmla="*/ 0 h 107"/>
                <a:gd name="T6" fmla="*/ 35 w 157"/>
                <a:gd name="T7" fmla="*/ 7 h 107"/>
                <a:gd name="T8" fmla="*/ 55 w 157"/>
                <a:gd name="T9" fmla="*/ 16 h 107"/>
                <a:gd name="T10" fmla="*/ 73 w 157"/>
                <a:gd name="T11" fmla="*/ 31 h 107"/>
                <a:gd name="T12" fmla="*/ 90 w 157"/>
                <a:gd name="T13" fmla="*/ 49 h 107"/>
                <a:gd name="T14" fmla="*/ 108 w 157"/>
                <a:gd name="T15" fmla="*/ 68 h 107"/>
                <a:gd name="T16" fmla="*/ 127 w 157"/>
                <a:gd name="T17" fmla="*/ 82 h 107"/>
                <a:gd name="T18" fmla="*/ 145 w 157"/>
                <a:gd name="T19" fmla="*/ 97 h 10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7"/>
                <a:gd name="T31" fmla="*/ 0 h 107"/>
                <a:gd name="T32" fmla="*/ 157 w 157"/>
                <a:gd name="T33" fmla="*/ 107 h 10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7" h="107">
                  <a:moveTo>
                    <a:pt x="0" y="2"/>
                  </a:moveTo>
                  <a:lnTo>
                    <a:pt x="9" y="0"/>
                  </a:lnTo>
                  <a:lnTo>
                    <a:pt x="19" y="0"/>
                  </a:lnTo>
                  <a:lnTo>
                    <a:pt x="38" y="8"/>
                  </a:lnTo>
                  <a:lnTo>
                    <a:pt x="59" y="18"/>
                  </a:lnTo>
                  <a:lnTo>
                    <a:pt x="78" y="34"/>
                  </a:lnTo>
                  <a:lnTo>
                    <a:pt x="97" y="53"/>
                  </a:lnTo>
                  <a:lnTo>
                    <a:pt x="116" y="74"/>
                  </a:lnTo>
                  <a:lnTo>
                    <a:pt x="137" y="90"/>
                  </a:lnTo>
                  <a:lnTo>
                    <a:pt x="156" y="106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8" name="Freeform 9"/>
            <p:cNvSpPr>
              <a:spLocks/>
            </p:cNvSpPr>
            <p:nvPr/>
          </p:nvSpPr>
          <p:spPr bwMode="auto">
            <a:xfrm>
              <a:off x="1223" y="2407"/>
              <a:ext cx="147" cy="95"/>
            </a:xfrm>
            <a:custGeom>
              <a:avLst/>
              <a:gdLst>
                <a:gd name="T0" fmla="*/ 0 w 158"/>
                <a:gd name="T1" fmla="*/ 0 h 103"/>
                <a:gd name="T2" fmla="*/ 18 w 158"/>
                <a:gd name="T3" fmla="*/ 10 h 103"/>
                <a:gd name="T4" fmla="*/ 35 w 158"/>
                <a:gd name="T5" fmla="*/ 20 h 103"/>
                <a:gd name="T6" fmla="*/ 74 w 158"/>
                <a:gd name="T7" fmla="*/ 35 h 103"/>
                <a:gd name="T8" fmla="*/ 91 w 158"/>
                <a:gd name="T9" fmla="*/ 44 h 103"/>
                <a:gd name="T10" fmla="*/ 109 w 158"/>
                <a:gd name="T11" fmla="*/ 57 h 103"/>
                <a:gd name="T12" fmla="*/ 128 w 158"/>
                <a:gd name="T13" fmla="*/ 72 h 103"/>
                <a:gd name="T14" fmla="*/ 146 w 158"/>
                <a:gd name="T15" fmla="*/ 94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3"/>
                <a:gd name="T26" fmla="*/ 158 w 158"/>
                <a:gd name="T27" fmla="*/ 103 h 1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3">
                  <a:moveTo>
                    <a:pt x="0" y="0"/>
                  </a:moveTo>
                  <a:lnTo>
                    <a:pt x="19" y="11"/>
                  </a:lnTo>
                  <a:lnTo>
                    <a:pt x="38" y="22"/>
                  </a:lnTo>
                  <a:lnTo>
                    <a:pt x="79" y="38"/>
                  </a:lnTo>
                  <a:lnTo>
                    <a:pt x="98" y="48"/>
                  </a:lnTo>
                  <a:lnTo>
                    <a:pt x="117" y="62"/>
                  </a:lnTo>
                  <a:lnTo>
                    <a:pt x="138" y="78"/>
                  </a:lnTo>
                  <a:lnTo>
                    <a:pt x="157" y="102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9" name="Freeform 10"/>
            <p:cNvSpPr>
              <a:spLocks/>
            </p:cNvSpPr>
            <p:nvPr/>
          </p:nvSpPr>
          <p:spPr bwMode="auto">
            <a:xfrm>
              <a:off x="1369" y="2501"/>
              <a:ext cx="147" cy="288"/>
            </a:xfrm>
            <a:custGeom>
              <a:avLst/>
              <a:gdLst>
                <a:gd name="T0" fmla="*/ 0 w 158"/>
                <a:gd name="T1" fmla="*/ 0 h 313"/>
                <a:gd name="T2" fmla="*/ 9 w 158"/>
                <a:gd name="T3" fmla="*/ 12 h 313"/>
                <a:gd name="T4" fmla="*/ 18 w 158"/>
                <a:gd name="T5" fmla="*/ 27 h 313"/>
                <a:gd name="T6" fmla="*/ 35 w 158"/>
                <a:gd name="T7" fmla="*/ 63 h 313"/>
                <a:gd name="T8" fmla="*/ 56 w 158"/>
                <a:gd name="T9" fmla="*/ 103 h 313"/>
                <a:gd name="T10" fmla="*/ 74 w 158"/>
                <a:gd name="T11" fmla="*/ 143 h 313"/>
                <a:gd name="T12" fmla="*/ 91 w 158"/>
                <a:gd name="T13" fmla="*/ 184 h 313"/>
                <a:gd name="T14" fmla="*/ 109 w 158"/>
                <a:gd name="T15" fmla="*/ 224 h 313"/>
                <a:gd name="T16" fmla="*/ 128 w 158"/>
                <a:gd name="T17" fmla="*/ 260 h 313"/>
                <a:gd name="T18" fmla="*/ 138 w 158"/>
                <a:gd name="T19" fmla="*/ 275 h 313"/>
                <a:gd name="T20" fmla="*/ 146 w 158"/>
                <a:gd name="T21" fmla="*/ 287 h 3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58"/>
                <a:gd name="T34" fmla="*/ 0 h 313"/>
                <a:gd name="T35" fmla="*/ 158 w 158"/>
                <a:gd name="T36" fmla="*/ 313 h 3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58" h="313">
                  <a:moveTo>
                    <a:pt x="0" y="0"/>
                  </a:moveTo>
                  <a:lnTo>
                    <a:pt x="10" y="13"/>
                  </a:lnTo>
                  <a:lnTo>
                    <a:pt x="19" y="29"/>
                  </a:lnTo>
                  <a:lnTo>
                    <a:pt x="38" y="69"/>
                  </a:lnTo>
                  <a:lnTo>
                    <a:pt x="60" y="112"/>
                  </a:lnTo>
                  <a:lnTo>
                    <a:pt x="79" y="155"/>
                  </a:lnTo>
                  <a:lnTo>
                    <a:pt x="98" y="200"/>
                  </a:lnTo>
                  <a:lnTo>
                    <a:pt x="117" y="243"/>
                  </a:lnTo>
                  <a:lnTo>
                    <a:pt x="138" y="283"/>
                  </a:lnTo>
                  <a:lnTo>
                    <a:pt x="148" y="299"/>
                  </a:lnTo>
                  <a:lnTo>
                    <a:pt x="157" y="312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0" name="Freeform 11"/>
            <p:cNvSpPr>
              <a:spLocks/>
            </p:cNvSpPr>
            <p:nvPr/>
          </p:nvSpPr>
          <p:spPr bwMode="auto">
            <a:xfrm>
              <a:off x="1515" y="2788"/>
              <a:ext cx="147" cy="94"/>
            </a:xfrm>
            <a:custGeom>
              <a:avLst/>
              <a:gdLst>
                <a:gd name="T0" fmla="*/ 0 w 158"/>
                <a:gd name="T1" fmla="*/ 0 h 103"/>
                <a:gd name="T2" fmla="*/ 18 w 158"/>
                <a:gd name="T3" fmla="*/ 22 h 103"/>
                <a:gd name="T4" fmla="*/ 35 w 158"/>
                <a:gd name="T5" fmla="*/ 37 h 103"/>
                <a:gd name="T6" fmla="*/ 55 w 158"/>
                <a:gd name="T7" fmla="*/ 49 h 103"/>
                <a:gd name="T8" fmla="*/ 73 w 158"/>
                <a:gd name="T9" fmla="*/ 58 h 103"/>
                <a:gd name="T10" fmla="*/ 108 w 158"/>
                <a:gd name="T11" fmla="*/ 73 h 103"/>
                <a:gd name="T12" fmla="*/ 128 w 158"/>
                <a:gd name="T13" fmla="*/ 83 h 103"/>
                <a:gd name="T14" fmla="*/ 146 w 158"/>
                <a:gd name="T15" fmla="*/ 93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3"/>
                <a:gd name="T26" fmla="*/ 158 w 158"/>
                <a:gd name="T27" fmla="*/ 103 h 1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3">
                  <a:moveTo>
                    <a:pt x="0" y="0"/>
                  </a:moveTo>
                  <a:lnTo>
                    <a:pt x="19" y="24"/>
                  </a:lnTo>
                  <a:lnTo>
                    <a:pt x="38" y="40"/>
                  </a:lnTo>
                  <a:lnTo>
                    <a:pt x="59" y="54"/>
                  </a:lnTo>
                  <a:lnTo>
                    <a:pt x="78" y="64"/>
                  </a:lnTo>
                  <a:lnTo>
                    <a:pt x="116" y="80"/>
                  </a:lnTo>
                  <a:lnTo>
                    <a:pt x="138" y="91"/>
                  </a:lnTo>
                  <a:lnTo>
                    <a:pt x="157" y="102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1" name="Freeform 12"/>
            <p:cNvSpPr>
              <a:spLocks/>
            </p:cNvSpPr>
            <p:nvPr/>
          </p:nvSpPr>
          <p:spPr bwMode="auto">
            <a:xfrm>
              <a:off x="1661" y="2882"/>
              <a:ext cx="147" cy="96"/>
            </a:xfrm>
            <a:custGeom>
              <a:avLst/>
              <a:gdLst>
                <a:gd name="T0" fmla="*/ 0 w 158"/>
                <a:gd name="T1" fmla="*/ 0 h 105"/>
                <a:gd name="T2" fmla="*/ 18 w 158"/>
                <a:gd name="T3" fmla="*/ 12 h 105"/>
                <a:gd name="T4" fmla="*/ 35 w 158"/>
                <a:gd name="T5" fmla="*/ 27 h 105"/>
                <a:gd name="T6" fmla="*/ 73 w 158"/>
                <a:gd name="T7" fmla="*/ 59 h 105"/>
                <a:gd name="T8" fmla="*/ 90 w 158"/>
                <a:gd name="T9" fmla="*/ 73 h 105"/>
                <a:gd name="T10" fmla="*/ 108 w 158"/>
                <a:gd name="T11" fmla="*/ 85 h 105"/>
                <a:gd name="T12" fmla="*/ 128 w 158"/>
                <a:gd name="T13" fmla="*/ 92 h 105"/>
                <a:gd name="T14" fmla="*/ 146 w 158"/>
                <a:gd name="T15" fmla="*/ 95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5"/>
                <a:gd name="T26" fmla="*/ 158 w 158"/>
                <a:gd name="T27" fmla="*/ 105 h 10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5">
                  <a:moveTo>
                    <a:pt x="0" y="0"/>
                  </a:moveTo>
                  <a:lnTo>
                    <a:pt x="19" y="13"/>
                  </a:lnTo>
                  <a:lnTo>
                    <a:pt x="38" y="29"/>
                  </a:lnTo>
                  <a:lnTo>
                    <a:pt x="78" y="64"/>
                  </a:lnTo>
                  <a:lnTo>
                    <a:pt x="97" y="80"/>
                  </a:lnTo>
                  <a:lnTo>
                    <a:pt x="116" y="93"/>
                  </a:lnTo>
                  <a:lnTo>
                    <a:pt x="138" y="101"/>
                  </a:lnTo>
                  <a:lnTo>
                    <a:pt x="157" y="104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2" name="Freeform 13"/>
            <p:cNvSpPr>
              <a:spLocks/>
            </p:cNvSpPr>
            <p:nvPr/>
          </p:nvSpPr>
          <p:spPr bwMode="auto">
            <a:xfrm>
              <a:off x="1807" y="2882"/>
              <a:ext cx="147" cy="96"/>
            </a:xfrm>
            <a:custGeom>
              <a:avLst/>
              <a:gdLst>
                <a:gd name="T0" fmla="*/ 0 w 158"/>
                <a:gd name="T1" fmla="*/ 95 h 105"/>
                <a:gd name="T2" fmla="*/ 18 w 158"/>
                <a:gd name="T3" fmla="*/ 92 h 105"/>
                <a:gd name="T4" fmla="*/ 35 w 158"/>
                <a:gd name="T5" fmla="*/ 88 h 105"/>
                <a:gd name="T6" fmla="*/ 55 w 158"/>
                <a:gd name="T7" fmla="*/ 78 h 105"/>
                <a:gd name="T8" fmla="*/ 73 w 158"/>
                <a:gd name="T9" fmla="*/ 66 h 105"/>
                <a:gd name="T10" fmla="*/ 90 w 158"/>
                <a:gd name="T11" fmla="*/ 51 h 105"/>
                <a:gd name="T12" fmla="*/ 108 w 158"/>
                <a:gd name="T13" fmla="*/ 34 h 105"/>
                <a:gd name="T14" fmla="*/ 146 w 158"/>
                <a:gd name="T15" fmla="*/ 0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5"/>
                <a:gd name="T26" fmla="*/ 158 w 158"/>
                <a:gd name="T27" fmla="*/ 105 h 10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5">
                  <a:moveTo>
                    <a:pt x="0" y="104"/>
                  </a:moveTo>
                  <a:lnTo>
                    <a:pt x="19" y="101"/>
                  </a:lnTo>
                  <a:lnTo>
                    <a:pt x="38" y="96"/>
                  </a:lnTo>
                  <a:lnTo>
                    <a:pt x="59" y="85"/>
                  </a:lnTo>
                  <a:lnTo>
                    <a:pt x="78" y="72"/>
                  </a:lnTo>
                  <a:lnTo>
                    <a:pt x="97" y="56"/>
                  </a:lnTo>
                  <a:lnTo>
                    <a:pt x="116" y="37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3" name="Freeform 14"/>
            <p:cNvSpPr>
              <a:spLocks/>
            </p:cNvSpPr>
            <p:nvPr/>
          </p:nvSpPr>
          <p:spPr bwMode="auto">
            <a:xfrm>
              <a:off x="1953" y="2692"/>
              <a:ext cx="146" cy="190"/>
            </a:xfrm>
            <a:custGeom>
              <a:avLst/>
              <a:gdLst>
                <a:gd name="T0" fmla="*/ 0 w 157"/>
                <a:gd name="T1" fmla="*/ 189 h 207"/>
                <a:gd name="T2" fmla="*/ 18 w 157"/>
                <a:gd name="T3" fmla="*/ 169 h 207"/>
                <a:gd name="T4" fmla="*/ 35 w 157"/>
                <a:gd name="T5" fmla="*/ 147 h 207"/>
                <a:gd name="T6" fmla="*/ 55 w 157"/>
                <a:gd name="T7" fmla="*/ 120 h 207"/>
                <a:gd name="T8" fmla="*/ 73 w 157"/>
                <a:gd name="T9" fmla="*/ 94 h 207"/>
                <a:gd name="T10" fmla="*/ 90 w 157"/>
                <a:gd name="T11" fmla="*/ 69 h 207"/>
                <a:gd name="T12" fmla="*/ 108 w 157"/>
                <a:gd name="T13" fmla="*/ 42 h 207"/>
                <a:gd name="T14" fmla="*/ 127 w 157"/>
                <a:gd name="T15" fmla="*/ 20 h 207"/>
                <a:gd name="T16" fmla="*/ 145 w 157"/>
                <a:gd name="T17" fmla="*/ 0 h 2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7"/>
                <a:gd name="T28" fmla="*/ 0 h 207"/>
                <a:gd name="T29" fmla="*/ 157 w 157"/>
                <a:gd name="T30" fmla="*/ 207 h 20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7" h="207">
                  <a:moveTo>
                    <a:pt x="0" y="206"/>
                  </a:moveTo>
                  <a:lnTo>
                    <a:pt x="19" y="184"/>
                  </a:lnTo>
                  <a:lnTo>
                    <a:pt x="38" y="160"/>
                  </a:lnTo>
                  <a:lnTo>
                    <a:pt x="59" y="131"/>
                  </a:lnTo>
                  <a:lnTo>
                    <a:pt x="78" y="102"/>
                  </a:lnTo>
                  <a:lnTo>
                    <a:pt x="97" y="75"/>
                  </a:lnTo>
                  <a:lnTo>
                    <a:pt x="116" y="46"/>
                  </a:lnTo>
                  <a:lnTo>
                    <a:pt x="137" y="22"/>
                  </a:lnTo>
                  <a:lnTo>
                    <a:pt x="156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4" name="Freeform 15"/>
            <p:cNvSpPr>
              <a:spLocks/>
            </p:cNvSpPr>
            <p:nvPr/>
          </p:nvSpPr>
          <p:spPr bwMode="auto">
            <a:xfrm>
              <a:off x="2098" y="2597"/>
              <a:ext cx="147" cy="96"/>
            </a:xfrm>
            <a:custGeom>
              <a:avLst/>
              <a:gdLst>
                <a:gd name="T0" fmla="*/ 0 w 158"/>
                <a:gd name="T1" fmla="*/ 95 h 105"/>
                <a:gd name="T2" fmla="*/ 18 w 158"/>
                <a:gd name="T3" fmla="*/ 78 h 105"/>
                <a:gd name="T4" fmla="*/ 35 w 158"/>
                <a:gd name="T5" fmla="*/ 66 h 105"/>
                <a:gd name="T6" fmla="*/ 74 w 158"/>
                <a:gd name="T7" fmla="*/ 41 h 105"/>
                <a:gd name="T8" fmla="*/ 109 w 158"/>
                <a:gd name="T9" fmla="*/ 22 h 105"/>
                <a:gd name="T10" fmla="*/ 146 w 158"/>
                <a:gd name="T11" fmla="*/ 0 h 1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105"/>
                <a:gd name="T20" fmla="*/ 158 w 158"/>
                <a:gd name="T21" fmla="*/ 105 h 1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105">
                  <a:moveTo>
                    <a:pt x="0" y="104"/>
                  </a:moveTo>
                  <a:lnTo>
                    <a:pt x="19" y="85"/>
                  </a:lnTo>
                  <a:lnTo>
                    <a:pt x="38" y="72"/>
                  </a:lnTo>
                  <a:lnTo>
                    <a:pt x="79" y="45"/>
                  </a:lnTo>
                  <a:lnTo>
                    <a:pt x="117" y="24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5" name="Freeform 16"/>
            <p:cNvSpPr>
              <a:spLocks/>
            </p:cNvSpPr>
            <p:nvPr/>
          </p:nvSpPr>
          <p:spPr bwMode="auto">
            <a:xfrm>
              <a:off x="2244" y="2501"/>
              <a:ext cx="147" cy="97"/>
            </a:xfrm>
            <a:custGeom>
              <a:avLst/>
              <a:gdLst>
                <a:gd name="T0" fmla="*/ 0 w 158"/>
                <a:gd name="T1" fmla="*/ 96 h 105"/>
                <a:gd name="T2" fmla="*/ 35 w 158"/>
                <a:gd name="T3" fmla="*/ 74 h 105"/>
                <a:gd name="T4" fmla="*/ 74 w 158"/>
                <a:gd name="T5" fmla="*/ 55 h 105"/>
                <a:gd name="T6" fmla="*/ 109 w 158"/>
                <a:gd name="T7" fmla="*/ 30 h 105"/>
                <a:gd name="T8" fmla="*/ 128 w 158"/>
                <a:gd name="T9" fmla="*/ 18 h 105"/>
                <a:gd name="T10" fmla="*/ 146 w 158"/>
                <a:gd name="T11" fmla="*/ 0 h 1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105"/>
                <a:gd name="T20" fmla="*/ 158 w 158"/>
                <a:gd name="T21" fmla="*/ 105 h 1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105">
                  <a:moveTo>
                    <a:pt x="0" y="104"/>
                  </a:moveTo>
                  <a:lnTo>
                    <a:pt x="38" y="80"/>
                  </a:lnTo>
                  <a:lnTo>
                    <a:pt x="79" y="59"/>
                  </a:lnTo>
                  <a:lnTo>
                    <a:pt x="117" y="32"/>
                  </a:lnTo>
                  <a:lnTo>
                    <a:pt x="138" y="19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6" name="Freeform 17"/>
            <p:cNvSpPr>
              <a:spLocks/>
            </p:cNvSpPr>
            <p:nvPr/>
          </p:nvSpPr>
          <p:spPr bwMode="auto">
            <a:xfrm>
              <a:off x="2390" y="2312"/>
              <a:ext cx="147" cy="190"/>
            </a:xfrm>
            <a:custGeom>
              <a:avLst/>
              <a:gdLst>
                <a:gd name="T0" fmla="*/ 0 w 158"/>
                <a:gd name="T1" fmla="*/ 189 h 207"/>
                <a:gd name="T2" fmla="*/ 18 w 158"/>
                <a:gd name="T3" fmla="*/ 169 h 207"/>
                <a:gd name="T4" fmla="*/ 35 w 158"/>
                <a:gd name="T5" fmla="*/ 147 h 207"/>
                <a:gd name="T6" fmla="*/ 73 w 158"/>
                <a:gd name="T7" fmla="*/ 101 h 207"/>
                <a:gd name="T8" fmla="*/ 108 w 158"/>
                <a:gd name="T9" fmla="*/ 50 h 207"/>
                <a:gd name="T10" fmla="*/ 146 w 158"/>
                <a:gd name="T11" fmla="*/ 0 h 2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207"/>
                <a:gd name="T20" fmla="*/ 158 w 158"/>
                <a:gd name="T21" fmla="*/ 207 h 20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207">
                  <a:moveTo>
                    <a:pt x="0" y="206"/>
                  </a:moveTo>
                  <a:lnTo>
                    <a:pt x="19" y="184"/>
                  </a:lnTo>
                  <a:lnTo>
                    <a:pt x="38" y="160"/>
                  </a:lnTo>
                  <a:lnTo>
                    <a:pt x="78" y="110"/>
                  </a:lnTo>
                  <a:lnTo>
                    <a:pt x="116" y="54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455" name="Rectangle 18"/>
          <p:cNvSpPr>
            <a:spLocks noChangeArrowheads="1"/>
          </p:cNvSpPr>
          <p:nvPr/>
        </p:nvSpPr>
        <p:spPr bwMode="auto">
          <a:xfrm>
            <a:off x="887413" y="4664075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36</a:t>
            </a:r>
          </a:p>
        </p:txBody>
      </p:sp>
      <p:sp>
        <p:nvSpPr>
          <p:cNvPr id="104456" name="Rectangle 19"/>
          <p:cNvSpPr>
            <a:spLocks noChangeArrowheads="1"/>
          </p:cNvSpPr>
          <p:nvPr/>
        </p:nvSpPr>
        <p:spPr bwMode="auto">
          <a:xfrm>
            <a:off x="887413" y="4211638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39</a:t>
            </a:r>
          </a:p>
        </p:txBody>
      </p:sp>
      <p:sp>
        <p:nvSpPr>
          <p:cNvPr id="104457" name="Rectangle 20"/>
          <p:cNvSpPr>
            <a:spLocks noChangeArrowheads="1"/>
          </p:cNvSpPr>
          <p:nvPr/>
        </p:nvSpPr>
        <p:spPr bwMode="auto">
          <a:xfrm>
            <a:off x="887413" y="3756025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42</a:t>
            </a:r>
          </a:p>
        </p:txBody>
      </p:sp>
      <p:sp>
        <p:nvSpPr>
          <p:cNvPr id="104458" name="Rectangle 21"/>
          <p:cNvSpPr>
            <a:spLocks noChangeArrowheads="1"/>
          </p:cNvSpPr>
          <p:nvPr/>
        </p:nvSpPr>
        <p:spPr bwMode="auto">
          <a:xfrm>
            <a:off x="887413" y="3303588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45</a:t>
            </a:r>
          </a:p>
        </p:txBody>
      </p:sp>
      <p:sp>
        <p:nvSpPr>
          <p:cNvPr id="104459" name="Rectangle 22"/>
          <p:cNvSpPr>
            <a:spLocks noChangeArrowheads="1"/>
          </p:cNvSpPr>
          <p:nvPr/>
        </p:nvSpPr>
        <p:spPr bwMode="auto">
          <a:xfrm>
            <a:off x="1316038" y="4905375"/>
            <a:ext cx="3222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J</a:t>
            </a:r>
          </a:p>
        </p:txBody>
      </p:sp>
      <p:sp>
        <p:nvSpPr>
          <p:cNvPr id="104460" name="Rectangle 23"/>
          <p:cNvSpPr>
            <a:spLocks noChangeArrowheads="1"/>
          </p:cNvSpPr>
          <p:nvPr/>
        </p:nvSpPr>
        <p:spPr bwMode="auto">
          <a:xfrm>
            <a:off x="1743075" y="4905375"/>
            <a:ext cx="336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F</a:t>
            </a:r>
          </a:p>
        </p:txBody>
      </p:sp>
      <p:sp>
        <p:nvSpPr>
          <p:cNvPr id="104461" name="Rectangle 24"/>
          <p:cNvSpPr>
            <a:spLocks noChangeArrowheads="1"/>
          </p:cNvSpPr>
          <p:nvPr/>
        </p:nvSpPr>
        <p:spPr bwMode="auto">
          <a:xfrm>
            <a:off x="2205038" y="4905375"/>
            <a:ext cx="3921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M</a:t>
            </a:r>
          </a:p>
        </p:txBody>
      </p:sp>
      <p:sp>
        <p:nvSpPr>
          <p:cNvPr id="104462" name="Rectangle 25"/>
          <p:cNvSpPr>
            <a:spLocks noChangeArrowheads="1"/>
          </p:cNvSpPr>
          <p:nvPr/>
        </p:nvSpPr>
        <p:spPr bwMode="auto">
          <a:xfrm>
            <a:off x="2705100" y="4905375"/>
            <a:ext cx="365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A</a:t>
            </a:r>
          </a:p>
        </p:txBody>
      </p:sp>
      <p:sp>
        <p:nvSpPr>
          <p:cNvPr id="104463" name="Rectangle 26"/>
          <p:cNvSpPr>
            <a:spLocks noChangeArrowheads="1"/>
          </p:cNvSpPr>
          <p:nvPr/>
        </p:nvSpPr>
        <p:spPr bwMode="auto">
          <a:xfrm>
            <a:off x="3152775" y="4905375"/>
            <a:ext cx="3921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M</a:t>
            </a:r>
          </a:p>
        </p:txBody>
      </p:sp>
      <p:sp>
        <p:nvSpPr>
          <p:cNvPr id="104464" name="Rectangle 27"/>
          <p:cNvSpPr>
            <a:spLocks noChangeArrowheads="1"/>
          </p:cNvSpPr>
          <p:nvPr/>
        </p:nvSpPr>
        <p:spPr bwMode="auto">
          <a:xfrm>
            <a:off x="3609975" y="4905375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J</a:t>
            </a:r>
          </a:p>
        </p:txBody>
      </p:sp>
      <p:sp>
        <p:nvSpPr>
          <p:cNvPr id="104465" name="Rectangle 28"/>
          <p:cNvSpPr>
            <a:spLocks noChangeArrowheads="1"/>
          </p:cNvSpPr>
          <p:nvPr/>
        </p:nvSpPr>
        <p:spPr bwMode="auto">
          <a:xfrm>
            <a:off x="1219200" y="2971800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$</a:t>
            </a:r>
          </a:p>
        </p:txBody>
      </p:sp>
      <p:sp>
        <p:nvSpPr>
          <p:cNvPr id="104466" name="Freeform 29"/>
          <p:cNvSpPr>
            <a:spLocks/>
          </p:cNvSpPr>
          <p:nvPr/>
        </p:nvSpPr>
        <p:spPr bwMode="auto">
          <a:xfrm>
            <a:off x="746125" y="1981200"/>
            <a:ext cx="828675" cy="823913"/>
          </a:xfrm>
          <a:custGeom>
            <a:avLst/>
            <a:gdLst>
              <a:gd name="T0" fmla="*/ 818353 w 562"/>
              <a:gd name="T1" fmla="*/ 494348 h 565"/>
              <a:gd name="T2" fmla="*/ 775593 w 562"/>
              <a:gd name="T3" fmla="*/ 606633 h 565"/>
              <a:gd name="T4" fmla="*/ 704816 w 562"/>
              <a:gd name="T5" fmla="*/ 702878 h 565"/>
              <a:gd name="T6" fmla="*/ 610447 w 562"/>
              <a:gd name="T7" fmla="*/ 772874 h 565"/>
              <a:gd name="T8" fmla="*/ 496910 w 562"/>
              <a:gd name="T9" fmla="*/ 815163 h 565"/>
              <a:gd name="T10" fmla="*/ 371577 w 562"/>
              <a:gd name="T11" fmla="*/ 820996 h 565"/>
              <a:gd name="T12" fmla="*/ 253616 w 562"/>
              <a:gd name="T13" fmla="*/ 791831 h 565"/>
              <a:gd name="T14" fmla="*/ 151875 w 562"/>
              <a:gd name="T15" fmla="*/ 729126 h 565"/>
              <a:gd name="T16" fmla="*/ 70777 w 562"/>
              <a:gd name="T17" fmla="*/ 641631 h 565"/>
              <a:gd name="T18" fmla="*/ 19169 w 562"/>
              <a:gd name="T19" fmla="*/ 533721 h 565"/>
              <a:gd name="T20" fmla="*/ 0 w 562"/>
              <a:gd name="T21" fmla="*/ 411227 h 565"/>
              <a:gd name="T22" fmla="*/ 32439 w 562"/>
              <a:gd name="T23" fmla="*/ 252278 h 565"/>
              <a:gd name="T24" fmla="*/ 95843 w 562"/>
              <a:gd name="T25" fmla="*/ 150200 h 565"/>
              <a:gd name="T26" fmla="*/ 182839 w 562"/>
              <a:gd name="T27" fmla="*/ 71454 h 565"/>
              <a:gd name="T28" fmla="*/ 291953 w 562"/>
              <a:gd name="T29" fmla="*/ 18957 h 565"/>
              <a:gd name="T30" fmla="*/ 412863 w 562"/>
              <a:gd name="T31" fmla="*/ 0 h 565"/>
              <a:gd name="T32" fmla="*/ 536722 w 562"/>
              <a:gd name="T33" fmla="*/ 18957 h 565"/>
              <a:gd name="T34" fmla="*/ 642887 w 562"/>
              <a:gd name="T35" fmla="*/ 71454 h 565"/>
              <a:gd name="T36" fmla="*/ 731357 w 562"/>
              <a:gd name="T37" fmla="*/ 150200 h 565"/>
              <a:gd name="T38" fmla="*/ 793287 w 562"/>
              <a:gd name="T39" fmla="*/ 252278 h 565"/>
              <a:gd name="T40" fmla="*/ 827200 w 562"/>
              <a:gd name="T41" fmla="*/ 411227 h 565"/>
              <a:gd name="T42" fmla="*/ 741679 w 562"/>
              <a:gd name="T43" fmla="*/ 345606 h 565"/>
              <a:gd name="T44" fmla="*/ 707765 w 562"/>
              <a:gd name="T45" fmla="*/ 253736 h 565"/>
              <a:gd name="T46" fmla="*/ 650259 w 562"/>
              <a:gd name="T47" fmla="*/ 176449 h 565"/>
              <a:gd name="T48" fmla="*/ 572110 w 562"/>
              <a:gd name="T49" fmla="*/ 118118 h 565"/>
              <a:gd name="T50" fmla="*/ 482165 w 562"/>
              <a:gd name="T51" fmla="*/ 84579 h 565"/>
              <a:gd name="T52" fmla="*/ 380424 w 562"/>
              <a:gd name="T53" fmla="*/ 80204 h 565"/>
              <a:gd name="T54" fmla="*/ 284581 w 562"/>
              <a:gd name="T55" fmla="*/ 104994 h 565"/>
              <a:gd name="T56" fmla="*/ 202008 w 562"/>
              <a:gd name="T57" fmla="*/ 154575 h 565"/>
              <a:gd name="T58" fmla="*/ 648785 w 562"/>
              <a:gd name="T59" fmla="*/ 647464 h 565"/>
              <a:gd name="T60" fmla="*/ 120910 w 562"/>
              <a:gd name="T61" fmla="*/ 253736 h 565"/>
              <a:gd name="T62" fmla="*/ 86996 w 562"/>
              <a:gd name="T63" fmla="*/ 345606 h 565"/>
              <a:gd name="T64" fmla="*/ 81098 w 562"/>
              <a:gd name="T65" fmla="*/ 444767 h 565"/>
              <a:gd name="T66" fmla="*/ 106165 w 562"/>
              <a:gd name="T67" fmla="*/ 541012 h 565"/>
              <a:gd name="T68" fmla="*/ 156298 w 562"/>
              <a:gd name="T69" fmla="*/ 622674 h 565"/>
              <a:gd name="T70" fmla="*/ 227075 w 562"/>
              <a:gd name="T71" fmla="*/ 688295 h 565"/>
              <a:gd name="T72" fmla="*/ 315545 w 562"/>
              <a:gd name="T73" fmla="*/ 730585 h 565"/>
              <a:gd name="T74" fmla="*/ 414338 w 562"/>
              <a:gd name="T75" fmla="*/ 745167 h 565"/>
              <a:gd name="T76" fmla="*/ 513130 w 562"/>
              <a:gd name="T77" fmla="*/ 730585 h 565"/>
              <a:gd name="T78" fmla="*/ 600126 w 562"/>
              <a:gd name="T79" fmla="*/ 688295 h 565"/>
              <a:gd name="T80" fmla="*/ 670902 w 562"/>
              <a:gd name="T81" fmla="*/ 622674 h 565"/>
              <a:gd name="T82" fmla="*/ 721036 w 562"/>
              <a:gd name="T83" fmla="*/ 541012 h 565"/>
              <a:gd name="T84" fmla="*/ 746102 w 562"/>
              <a:gd name="T85" fmla="*/ 444767 h 565"/>
              <a:gd name="T86" fmla="*/ 827200 w 562"/>
              <a:gd name="T87" fmla="*/ 421435 h 56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562"/>
              <a:gd name="T133" fmla="*/ 0 h 565"/>
              <a:gd name="T134" fmla="*/ 562 w 562"/>
              <a:gd name="T135" fmla="*/ 565 h 56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562" h="565">
                <a:moveTo>
                  <a:pt x="561" y="289"/>
                </a:moveTo>
                <a:lnTo>
                  <a:pt x="559" y="311"/>
                </a:lnTo>
                <a:lnTo>
                  <a:pt x="555" y="339"/>
                </a:lnTo>
                <a:lnTo>
                  <a:pt x="548" y="366"/>
                </a:lnTo>
                <a:lnTo>
                  <a:pt x="538" y="392"/>
                </a:lnTo>
                <a:lnTo>
                  <a:pt x="526" y="416"/>
                </a:lnTo>
                <a:lnTo>
                  <a:pt x="512" y="440"/>
                </a:lnTo>
                <a:lnTo>
                  <a:pt x="496" y="462"/>
                </a:lnTo>
                <a:lnTo>
                  <a:pt x="478" y="482"/>
                </a:lnTo>
                <a:lnTo>
                  <a:pt x="458" y="500"/>
                </a:lnTo>
                <a:lnTo>
                  <a:pt x="436" y="516"/>
                </a:lnTo>
                <a:lnTo>
                  <a:pt x="414" y="530"/>
                </a:lnTo>
                <a:lnTo>
                  <a:pt x="389" y="543"/>
                </a:lnTo>
                <a:lnTo>
                  <a:pt x="364" y="552"/>
                </a:lnTo>
                <a:lnTo>
                  <a:pt x="337" y="559"/>
                </a:lnTo>
                <a:lnTo>
                  <a:pt x="309" y="563"/>
                </a:lnTo>
                <a:lnTo>
                  <a:pt x="280" y="564"/>
                </a:lnTo>
                <a:lnTo>
                  <a:pt x="252" y="563"/>
                </a:lnTo>
                <a:lnTo>
                  <a:pt x="224" y="559"/>
                </a:lnTo>
                <a:lnTo>
                  <a:pt x="198" y="552"/>
                </a:lnTo>
                <a:lnTo>
                  <a:pt x="172" y="543"/>
                </a:lnTo>
                <a:lnTo>
                  <a:pt x="148" y="530"/>
                </a:lnTo>
                <a:lnTo>
                  <a:pt x="124" y="516"/>
                </a:lnTo>
                <a:lnTo>
                  <a:pt x="103" y="500"/>
                </a:lnTo>
                <a:lnTo>
                  <a:pt x="83" y="482"/>
                </a:lnTo>
                <a:lnTo>
                  <a:pt x="65" y="462"/>
                </a:lnTo>
                <a:lnTo>
                  <a:pt x="48" y="440"/>
                </a:lnTo>
                <a:lnTo>
                  <a:pt x="34" y="416"/>
                </a:lnTo>
                <a:lnTo>
                  <a:pt x="22" y="392"/>
                </a:lnTo>
                <a:lnTo>
                  <a:pt x="13" y="366"/>
                </a:lnTo>
                <a:lnTo>
                  <a:pt x="6" y="339"/>
                </a:lnTo>
                <a:lnTo>
                  <a:pt x="2" y="311"/>
                </a:lnTo>
                <a:lnTo>
                  <a:pt x="0" y="282"/>
                </a:lnTo>
                <a:lnTo>
                  <a:pt x="2" y="254"/>
                </a:lnTo>
                <a:lnTo>
                  <a:pt x="13" y="199"/>
                </a:lnTo>
                <a:lnTo>
                  <a:pt x="22" y="173"/>
                </a:lnTo>
                <a:lnTo>
                  <a:pt x="34" y="149"/>
                </a:lnTo>
                <a:lnTo>
                  <a:pt x="48" y="125"/>
                </a:lnTo>
                <a:lnTo>
                  <a:pt x="65" y="103"/>
                </a:lnTo>
                <a:lnTo>
                  <a:pt x="83" y="83"/>
                </a:lnTo>
                <a:lnTo>
                  <a:pt x="103" y="65"/>
                </a:lnTo>
                <a:lnTo>
                  <a:pt x="124" y="49"/>
                </a:lnTo>
                <a:lnTo>
                  <a:pt x="148" y="34"/>
                </a:lnTo>
                <a:lnTo>
                  <a:pt x="172" y="22"/>
                </a:lnTo>
                <a:lnTo>
                  <a:pt x="198" y="13"/>
                </a:lnTo>
                <a:lnTo>
                  <a:pt x="224" y="6"/>
                </a:lnTo>
                <a:lnTo>
                  <a:pt x="252" y="1"/>
                </a:lnTo>
                <a:lnTo>
                  <a:pt x="280" y="0"/>
                </a:lnTo>
                <a:lnTo>
                  <a:pt x="309" y="1"/>
                </a:lnTo>
                <a:lnTo>
                  <a:pt x="337" y="6"/>
                </a:lnTo>
                <a:lnTo>
                  <a:pt x="364" y="13"/>
                </a:lnTo>
                <a:lnTo>
                  <a:pt x="389" y="22"/>
                </a:lnTo>
                <a:lnTo>
                  <a:pt x="414" y="34"/>
                </a:lnTo>
                <a:lnTo>
                  <a:pt x="436" y="49"/>
                </a:lnTo>
                <a:lnTo>
                  <a:pt x="458" y="65"/>
                </a:lnTo>
                <a:lnTo>
                  <a:pt x="478" y="83"/>
                </a:lnTo>
                <a:lnTo>
                  <a:pt x="496" y="103"/>
                </a:lnTo>
                <a:lnTo>
                  <a:pt x="512" y="125"/>
                </a:lnTo>
                <a:lnTo>
                  <a:pt x="526" y="149"/>
                </a:lnTo>
                <a:lnTo>
                  <a:pt x="538" y="173"/>
                </a:lnTo>
                <a:lnTo>
                  <a:pt x="548" y="199"/>
                </a:lnTo>
                <a:lnTo>
                  <a:pt x="555" y="226"/>
                </a:lnTo>
                <a:lnTo>
                  <a:pt x="561" y="282"/>
                </a:lnTo>
                <a:lnTo>
                  <a:pt x="508" y="282"/>
                </a:lnTo>
                <a:lnTo>
                  <a:pt x="506" y="259"/>
                </a:lnTo>
                <a:lnTo>
                  <a:pt x="503" y="237"/>
                </a:lnTo>
                <a:lnTo>
                  <a:pt x="497" y="215"/>
                </a:lnTo>
                <a:lnTo>
                  <a:pt x="489" y="194"/>
                </a:lnTo>
                <a:lnTo>
                  <a:pt x="480" y="174"/>
                </a:lnTo>
                <a:lnTo>
                  <a:pt x="468" y="155"/>
                </a:lnTo>
                <a:lnTo>
                  <a:pt x="455" y="137"/>
                </a:lnTo>
                <a:lnTo>
                  <a:pt x="441" y="121"/>
                </a:lnTo>
                <a:lnTo>
                  <a:pt x="424" y="106"/>
                </a:lnTo>
                <a:lnTo>
                  <a:pt x="407" y="93"/>
                </a:lnTo>
                <a:lnTo>
                  <a:pt x="388" y="81"/>
                </a:lnTo>
                <a:lnTo>
                  <a:pt x="369" y="72"/>
                </a:lnTo>
                <a:lnTo>
                  <a:pt x="348" y="64"/>
                </a:lnTo>
                <a:lnTo>
                  <a:pt x="327" y="58"/>
                </a:lnTo>
                <a:lnTo>
                  <a:pt x="304" y="55"/>
                </a:lnTo>
                <a:lnTo>
                  <a:pt x="281" y="53"/>
                </a:lnTo>
                <a:lnTo>
                  <a:pt x="258" y="55"/>
                </a:lnTo>
                <a:lnTo>
                  <a:pt x="235" y="58"/>
                </a:lnTo>
                <a:lnTo>
                  <a:pt x="214" y="64"/>
                </a:lnTo>
                <a:lnTo>
                  <a:pt x="193" y="72"/>
                </a:lnTo>
                <a:lnTo>
                  <a:pt x="173" y="81"/>
                </a:lnTo>
                <a:lnTo>
                  <a:pt x="154" y="93"/>
                </a:lnTo>
                <a:lnTo>
                  <a:pt x="137" y="106"/>
                </a:lnTo>
                <a:lnTo>
                  <a:pt x="468" y="410"/>
                </a:lnTo>
                <a:lnTo>
                  <a:pt x="455" y="427"/>
                </a:lnTo>
                <a:lnTo>
                  <a:pt x="440" y="444"/>
                </a:lnTo>
                <a:lnTo>
                  <a:pt x="424" y="458"/>
                </a:lnTo>
                <a:lnTo>
                  <a:pt x="93" y="155"/>
                </a:lnTo>
                <a:lnTo>
                  <a:pt x="82" y="174"/>
                </a:lnTo>
                <a:lnTo>
                  <a:pt x="72" y="194"/>
                </a:lnTo>
                <a:lnTo>
                  <a:pt x="64" y="215"/>
                </a:lnTo>
                <a:lnTo>
                  <a:pt x="59" y="237"/>
                </a:lnTo>
                <a:lnTo>
                  <a:pt x="55" y="259"/>
                </a:lnTo>
                <a:lnTo>
                  <a:pt x="54" y="282"/>
                </a:lnTo>
                <a:lnTo>
                  <a:pt x="55" y="305"/>
                </a:lnTo>
                <a:lnTo>
                  <a:pt x="59" y="328"/>
                </a:lnTo>
                <a:lnTo>
                  <a:pt x="64" y="350"/>
                </a:lnTo>
                <a:lnTo>
                  <a:pt x="72" y="371"/>
                </a:lnTo>
                <a:lnTo>
                  <a:pt x="82" y="391"/>
                </a:lnTo>
                <a:lnTo>
                  <a:pt x="93" y="410"/>
                </a:lnTo>
                <a:lnTo>
                  <a:pt x="106" y="427"/>
                </a:lnTo>
                <a:lnTo>
                  <a:pt x="121" y="444"/>
                </a:lnTo>
                <a:lnTo>
                  <a:pt x="137" y="459"/>
                </a:lnTo>
                <a:lnTo>
                  <a:pt x="154" y="472"/>
                </a:lnTo>
                <a:lnTo>
                  <a:pt x="173" y="483"/>
                </a:lnTo>
                <a:lnTo>
                  <a:pt x="193" y="493"/>
                </a:lnTo>
                <a:lnTo>
                  <a:pt x="214" y="501"/>
                </a:lnTo>
                <a:lnTo>
                  <a:pt x="235" y="506"/>
                </a:lnTo>
                <a:lnTo>
                  <a:pt x="258" y="510"/>
                </a:lnTo>
                <a:lnTo>
                  <a:pt x="281" y="511"/>
                </a:lnTo>
                <a:lnTo>
                  <a:pt x="304" y="510"/>
                </a:lnTo>
                <a:lnTo>
                  <a:pt x="327" y="506"/>
                </a:lnTo>
                <a:lnTo>
                  <a:pt x="348" y="501"/>
                </a:lnTo>
                <a:lnTo>
                  <a:pt x="369" y="493"/>
                </a:lnTo>
                <a:lnTo>
                  <a:pt x="388" y="483"/>
                </a:lnTo>
                <a:lnTo>
                  <a:pt x="407" y="472"/>
                </a:lnTo>
                <a:lnTo>
                  <a:pt x="424" y="458"/>
                </a:lnTo>
                <a:lnTo>
                  <a:pt x="440" y="444"/>
                </a:lnTo>
                <a:lnTo>
                  <a:pt x="455" y="427"/>
                </a:lnTo>
                <a:lnTo>
                  <a:pt x="468" y="410"/>
                </a:lnTo>
                <a:lnTo>
                  <a:pt x="480" y="391"/>
                </a:lnTo>
                <a:lnTo>
                  <a:pt x="489" y="371"/>
                </a:lnTo>
                <a:lnTo>
                  <a:pt x="497" y="350"/>
                </a:lnTo>
                <a:lnTo>
                  <a:pt x="503" y="328"/>
                </a:lnTo>
                <a:lnTo>
                  <a:pt x="506" y="305"/>
                </a:lnTo>
                <a:lnTo>
                  <a:pt x="508" y="282"/>
                </a:lnTo>
                <a:lnTo>
                  <a:pt x="561" y="282"/>
                </a:lnTo>
                <a:lnTo>
                  <a:pt x="561" y="289"/>
                </a:lnTo>
              </a:path>
            </a:pathLst>
          </a:custGeom>
          <a:solidFill>
            <a:srgbClr val="FF0054"/>
          </a:solidFill>
          <a:ln w="12700" cap="rnd">
            <a:solidFill>
              <a:srgbClr val="FF005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67" name="Rectangle 30"/>
          <p:cNvSpPr>
            <a:spLocks noChangeArrowheads="1"/>
          </p:cNvSpPr>
          <p:nvPr/>
        </p:nvSpPr>
        <p:spPr bwMode="auto">
          <a:xfrm>
            <a:off x="533400" y="5745163"/>
            <a:ext cx="4038600" cy="363537"/>
          </a:xfrm>
          <a:prstGeom prst="rect">
            <a:avLst/>
          </a:prstGeom>
          <a:solidFill>
            <a:srgbClr val="DDDDD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Graphing the first six months of sales</a:t>
            </a:r>
          </a:p>
        </p:txBody>
      </p:sp>
      <p:sp>
        <p:nvSpPr>
          <p:cNvPr id="104468" name="Rectangle 31"/>
          <p:cNvSpPr>
            <a:spLocks noChangeArrowheads="1"/>
          </p:cNvSpPr>
          <p:nvPr/>
        </p:nvSpPr>
        <p:spPr bwMode="auto">
          <a:xfrm>
            <a:off x="5562600" y="2743200"/>
            <a:ext cx="23844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Monthly Sales</a:t>
            </a:r>
          </a:p>
        </p:txBody>
      </p:sp>
      <p:sp>
        <p:nvSpPr>
          <p:cNvPr id="104469" name="Rectangle 32"/>
          <p:cNvSpPr>
            <a:spLocks noChangeArrowheads="1"/>
          </p:cNvSpPr>
          <p:nvPr/>
        </p:nvSpPr>
        <p:spPr bwMode="auto">
          <a:xfrm>
            <a:off x="4699000" y="4762500"/>
            <a:ext cx="711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 0</a:t>
            </a:r>
          </a:p>
        </p:txBody>
      </p:sp>
      <p:sp>
        <p:nvSpPr>
          <p:cNvPr id="104470" name="Rectangle 33"/>
          <p:cNvSpPr>
            <a:spLocks noChangeArrowheads="1"/>
          </p:cNvSpPr>
          <p:nvPr/>
        </p:nvSpPr>
        <p:spPr bwMode="auto">
          <a:xfrm>
            <a:off x="4711700" y="3848100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39</a:t>
            </a:r>
          </a:p>
        </p:txBody>
      </p:sp>
      <p:sp>
        <p:nvSpPr>
          <p:cNvPr id="104471" name="Rectangle 34"/>
          <p:cNvSpPr>
            <a:spLocks noChangeArrowheads="1"/>
          </p:cNvSpPr>
          <p:nvPr/>
        </p:nvSpPr>
        <p:spPr bwMode="auto">
          <a:xfrm>
            <a:off x="4711700" y="3467100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42</a:t>
            </a:r>
          </a:p>
        </p:txBody>
      </p:sp>
      <p:sp>
        <p:nvSpPr>
          <p:cNvPr id="104472" name="Rectangle 35"/>
          <p:cNvSpPr>
            <a:spLocks noChangeArrowheads="1"/>
          </p:cNvSpPr>
          <p:nvPr/>
        </p:nvSpPr>
        <p:spPr bwMode="auto">
          <a:xfrm>
            <a:off x="4711700" y="3086100"/>
            <a:ext cx="46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45</a:t>
            </a:r>
          </a:p>
        </p:txBody>
      </p:sp>
      <p:sp>
        <p:nvSpPr>
          <p:cNvPr id="104473" name="Rectangle 36"/>
          <p:cNvSpPr>
            <a:spLocks noChangeArrowheads="1"/>
          </p:cNvSpPr>
          <p:nvPr/>
        </p:nvSpPr>
        <p:spPr bwMode="auto">
          <a:xfrm>
            <a:off x="5254625" y="4960938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J</a:t>
            </a:r>
          </a:p>
        </p:txBody>
      </p:sp>
      <p:sp>
        <p:nvSpPr>
          <p:cNvPr id="104474" name="Rectangle 37"/>
          <p:cNvSpPr>
            <a:spLocks noChangeArrowheads="1"/>
          </p:cNvSpPr>
          <p:nvPr/>
        </p:nvSpPr>
        <p:spPr bwMode="auto">
          <a:xfrm>
            <a:off x="5718175" y="4967288"/>
            <a:ext cx="336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F</a:t>
            </a:r>
          </a:p>
        </p:txBody>
      </p:sp>
      <p:sp>
        <p:nvSpPr>
          <p:cNvPr id="104475" name="Rectangle 38"/>
          <p:cNvSpPr>
            <a:spLocks noChangeArrowheads="1"/>
          </p:cNvSpPr>
          <p:nvPr/>
        </p:nvSpPr>
        <p:spPr bwMode="auto">
          <a:xfrm>
            <a:off x="6169025" y="4960938"/>
            <a:ext cx="3921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M</a:t>
            </a:r>
          </a:p>
        </p:txBody>
      </p:sp>
      <p:sp>
        <p:nvSpPr>
          <p:cNvPr id="104476" name="Rectangle 39"/>
          <p:cNvSpPr>
            <a:spLocks noChangeArrowheads="1"/>
          </p:cNvSpPr>
          <p:nvPr/>
        </p:nvSpPr>
        <p:spPr bwMode="auto">
          <a:xfrm>
            <a:off x="6702425" y="4960938"/>
            <a:ext cx="365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A</a:t>
            </a:r>
          </a:p>
        </p:txBody>
      </p:sp>
      <p:sp>
        <p:nvSpPr>
          <p:cNvPr id="104477" name="Rectangle 40"/>
          <p:cNvSpPr>
            <a:spLocks noChangeArrowheads="1"/>
          </p:cNvSpPr>
          <p:nvPr/>
        </p:nvSpPr>
        <p:spPr bwMode="auto">
          <a:xfrm>
            <a:off x="7159625" y="4960938"/>
            <a:ext cx="3921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M</a:t>
            </a:r>
          </a:p>
        </p:txBody>
      </p:sp>
      <p:sp>
        <p:nvSpPr>
          <p:cNvPr id="104478" name="Rectangle 41"/>
          <p:cNvSpPr>
            <a:spLocks noChangeArrowheads="1"/>
          </p:cNvSpPr>
          <p:nvPr/>
        </p:nvSpPr>
        <p:spPr bwMode="auto">
          <a:xfrm>
            <a:off x="7693025" y="4960938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J</a:t>
            </a:r>
          </a:p>
        </p:txBody>
      </p:sp>
      <p:sp>
        <p:nvSpPr>
          <p:cNvPr id="104479" name="Rectangle 42"/>
          <p:cNvSpPr>
            <a:spLocks noChangeArrowheads="1"/>
          </p:cNvSpPr>
          <p:nvPr/>
        </p:nvSpPr>
        <p:spPr bwMode="auto">
          <a:xfrm>
            <a:off x="5029200" y="2743200"/>
            <a:ext cx="32226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 b="1"/>
              <a:t>$</a:t>
            </a:r>
          </a:p>
        </p:txBody>
      </p:sp>
      <p:sp>
        <p:nvSpPr>
          <p:cNvPr id="104480" name="Rectangle 43"/>
          <p:cNvSpPr>
            <a:spLocks noChangeArrowheads="1"/>
          </p:cNvSpPr>
          <p:nvPr/>
        </p:nvSpPr>
        <p:spPr bwMode="auto">
          <a:xfrm>
            <a:off x="4713288" y="4229100"/>
            <a:ext cx="631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36</a:t>
            </a:r>
          </a:p>
        </p:txBody>
      </p:sp>
      <p:sp>
        <p:nvSpPr>
          <p:cNvPr id="104481" name="Line 44"/>
          <p:cNvSpPr>
            <a:spLocks noChangeShapeType="1"/>
          </p:cNvSpPr>
          <p:nvPr/>
        </p:nvSpPr>
        <p:spPr bwMode="auto">
          <a:xfrm>
            <a:off x="5257800" y="4821238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82" name="Rectangle 45"/>
          <p:cNvSpPr>
            <a:spLocks noChangeArrowheads="1"/>
          </p:cNvSpPr>
          <p:nvPr/>
        </p:nvSpPr>
        <p:spPr bwMode="auto">
          <a:xfrm>
            <a:off x="4648200" y="2057400"/>
            <a:ext cx="835025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chemeClr val="bg2"/>
                </a:solidFill>
                <a:latin typeface="Wingdings" pitchFamily="2" charset="2"/>
              </a:rPr>
              <a:t></a:t>
            </a:r>
          </a:p>
        </p:txBody>
      </p:sp>
      <p:sp>
        <p:nvSpPr>
          <p:cNvPr id="104483" name="Rectangle 46"/>
          <p:cNvSpPr>
            <a:spLocks noChangeArrowheads="1"/>
          </p:cNvSpPr>
          <p:nvPr/>
        </p:nvSpPr>
        <p:spPr bwMode="auto">
          <a:xfrm>
            <a:off x="5105400" y="2133600"/>
            <a:ext cx="357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/>
              <a:t>Good Presentations</a:t>
            </a:r>
          </a:p>
        </p:txBody>
      </p:sp>
      <p:grpSp>
        <p:nvGrpSpPr>
          <p:cNvPr id="104484" name="Group 47"/>
          <p:cNvGrpSpPr>
            <a:grpSpLocks/>
          </p:cNvGrpSpPr>
          <p:nvPr/>
        </p:nvGrpSpPr>
        <p:grpSpPr bwMode="auto">
          <a:xfrm>
            <a:off x="5181600" y="3030538"/>
            <a:ext cx="2819400" cy="1919287"/>
            <a:chOff x="3264" y="1909"/>
            <a:chExt cx="1776" cy="1209"/>
          </a:xfrm>
        </p:grpSpPr>
        <p:sp>
          <p:nvSpPr>
            <p:cNvPr id="104488" name="Line 48"/>
            <p:cNvSpPr>
              <a:spLocks noChangeShapeType="1"/>
            </p:cNvSpPr>
            <p:nvPr/>
          </p:nvSpPr>
          <p:spPr bwMode="auto">
            <a:xfrm>
              <a:off x="3312" y="1909"/>
              <a:ext cx="0" cy="8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9" name="Line 49"/>
            <p:cNvSpPr>
              <a:spLocks noChangeShapeType="1"/>
            </p:cNvSpPr>
            <p:nvPr/>
          </p:nvSpPr>
          <p:spPr bwMode="auto">
            <a:xfrm>
              <a:off x="3312" y="3118"/>
              <a:ext cx="1728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0" name="Line 50"/>
            <p:cNvSpPr>
              <a:spLocks noChangeShapeType="1"/>
            </p:cNvSpPr>
            <p:nvPr/>
          </p:nvSpPr>
          <p:spPr bwMode="auto">
            <a:xfrm flipV="1">
              <a:off x="3312" y="2989"/>
              <a:ext cx="48" cy="4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1" name="Line 51"/>
            <p:cNvSpPr>
              <a:spLocks noChangeShapeType="1"/>
            </p:cNvSpPr>
            <p:nvPr/>
          </p:nvSpPr>
          <p:spPr bwMode="auto">
            <a:xfrm rot="16200000" flipV="1">
              <a:off x="3288" y="2917"/>
              <a:ext cx="48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2" name="Line 52"/>
            <p:cNvSpPr>
              <a:spLocks noChangeShapeType="1"/>
            </p:cNvSpPr>
            <p:nvPr/>
          </p:nvSpPr>
          <p:spPr bwMode="auto">
            <a:xfrm rot="5400000" flipH="1" flipV="1">
              <a:off x="3288" y="2869"/>
              <a:ext cx="48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3" name="Line 53"/>
            <p:cNvSpPr>
              <a:spLocks noChangeShapeType="1"/>
            </p:cNvSpPr>
            <p:nvPr/>
          </p:nvSpPr>
          <p:spPr bwMode="auto">
            <a:xfrm rot="16200000" flipV="1">
              <a:off x="3288" y="2821"/>
              <a:ext cx="48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4" name="Line 54"/>
            <p:cNvSpPr>
              <a:spLocks noChangeShapeType="1"/>
            </p:cNvSpPr>
            <p:nvPr/>
          </p:nvSpPr>
          <p:spPr bwMode="auto">
            <a:xfrm flipV="1">
              <a:off x="3264" y="2797"/>
              <a:ext cx="48" cy="4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5" name="Freeform 55"/>
            <p:cNvSpPr>
              <a:spLocks/>
            </p:cNvSpPr>
            <p:nvPr/>
          </p:nvSpPr>
          <p:spPr bwMode="auto">
            <a:xfrm>
              <a:off x="3314" y="2064"/>
              <a:ext cx="158" cy="207"/>
            </a:xfrm>
            <a:custGeom>
              <a:avLst/>
              <a:gdLst>
                <a:gd name="T0" fmla="*/ 0 w 158"/>
                <a:gd name="T1" fmla="*/ 206 h 207"/>
                <a:gd name="T2" fmla="*/ 19 w 158"/>
                <a:gd name="T3" fmla="*/ 179 h 207"/>
                <a:gd name="T4" fmla="*/ 38 w 158"/>
                <a:gd name="T5" fmla="*/ 147 h 207"/>
                <a:gd name="T6" fmla="*/ 59 w 158"/>
                <a:gd name="T7" fmla="*/ 115 h 207"/>
                <a:gd name="T8" fmla="*/ 78 w 158"/>
                <a:gd name="T9" fmla="*/ 83 h 207"/>
                <a:gd name="T10" fmla="*/ 97 w 158"/>
                <a:gd name="T11" fmla="*/ 54 h 207"/>
                <a:gd name="T12" fmla="*/ 116 w 158"/>
                <a:gd name="T13" fmla="*/ 30 h 207"/>
                <a:gd name="T14" fmla="*/ 138 w 158"/>
                <a:gd name="T15" fmla="*/ 11 h 207"/>
                <a:gd name="T16" fmla="*/ 147 w 158"/>
                <a:gd name="T17" fmla="*/ 6 h 207"/>
                <a:gd name="T18" fmla="*/ 157 w 158"/>
                <a:gd name="T19" fmla="*/ 0 h 20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8"/>
                <a:gd name="T31" fmla="*/ 0 h 207"/>
                <a:gd name="T32" fmla="*/ 158 w 158"/>
                <a:gd name="T33" fmla="*/ 207 h 20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8" h="207">
                  <a:moveTo>
                    <a:pt x="0" y="206"/>
                  </a:moveTo>
                  <a:lnTo>
                    <a:pt x="19" y="179"/>
                  </a:lnTo>
                  <a:lnTo>
                    <a:pt x="38" y="147"/>
                  </a:lnTo>
                  <a:lnTo>
                    <a:pt x="59" y="115"/>
                  </a:lnTo>
                  <a:lnTo>
                    <a:pt x="78" y="83"/>
                  </a:lnTo>
                  <a:lnTo>
                    <a:pt x="97" y="54"/>
                  </a:lnTo>
                  <a:lnTo>
                    <a:pt x="116" y="30"/>
                  </a:lnTo>
                  <a:lnTo>
                    <a:pt x="138" y="11"/>
                  </a:lnTo>
                  <a:lnTo>
                    <a:pt x="147" y="6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96" name="Freeform 56"/>
            <p:cNvSpPr>
              <a:spLocks/>
            </p:cNvSpPr>
            <p:nvPr/>
          </p:nvSpPr>
          <p:spPr bwMode="auto">
            <a:xfrm>
              <a:off x="3471" y="2062"/>
              <a:ext cx="157" cy="107"/>
            </a:xfrm>
            <a:custGeom>
              <a:avLst/>
              <a:gdLst>
                <a:gd name="T0" fmla="*/ 0 w 157"/>
                <a:gd name="T1" fmla="*/ 2 h 107"/>
                <a:gd name="T2" fmla="*/ 9 w 157"/>
                <a:gd name="T3" fmla="*/ 0 h 107"/>
                <a:gd name="T4" fmla="*/ 19 w 157"/>
                <a:gd name="T5" fmla="*/ 0 h 107"/>
                <a:gd name="T6" fmla="*/ 38 w 157"/>
                <a:gd name="T7" fmla="*/ 8 h 107"/>
                <a:gd name="T8" fmla="*/ 59 w 157"/>
                <a:gd name="T9" fmla="*/ 18 h 107"/>
                <a:gd name="T10" fmla="*/ 78 w 157"/>
                <a:gd name="T11" fmla="*/ 34 h 107"/>
                <a:gd name="T12" fmla="*/ 97 w 157"/>
                <a:gd name="T13" fmla="*/ 53 h 107"/>
                <a:gd name="T14" fmla="*/ 116 w 157"/>
                <a:gd name="T15" fmla="*/ 74 h 107"/>
                <a:gd name="T16" fmla="*/ 137 w 157"/>
                <a:gd name="T17" fmla="*/ 90 h 107"/>
                <a:gd name="T18" fmla="*/ 156 w 157"/>
                <a:gd name="T19" fmla="*/ 106 h 10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7"/>
                <a:gd name="T31" fmla="*/ 0 h 107"/>
                <a:gd name="T32" fmla="*/ 157 w 157"/>
                <a:gd name="T33" fmla="*/ 107 h 10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7" h="107">
                  <a:moveTo>
                    <a:pt x="0" y="2"/>
                  </a:moveTo>
                  <a:lnTo>
                    <a:pt x="9" y="0"/>
                  </a:lnTo>
                  <a:lnTo>
                    <a:pt x="19" y="0"/>
                  </a:lnTo>
                  <a:lnTo>
                    <a:pt x="38" y="8"/>
                  </a:lnTo>
                  <a:lnTo>
                    <a:pt x="59" y="18"/>
                  </a:lnTo>
                  <a:lnTo>
                    <a:pt x="78" y="34"/>
                  </a:lnTo>
                  <a:lnTo>
                    <a:pt x="97" y="53"/>
                  </a:lnTo>
                  <a:lnTo>
                    <a:pt x="116" y="74"/>
                  </a:lnTo>
                  <a:lnTo>
                    <a:pt x="137" y="90"/>
                  </a:lnTo>
                  <a:lnTo>
                    <a:pt x="156" y="106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97" name="Freeform 57"/>
            <p:cNvSpPr>
              <a:spLocks/>
            </p:cNvSpPr>
            <p:nvPr/>
          </p:nvSpPr>
          <p:spPr bwMode="auto">
            <a:xfrm>
              <a:off x="3627" y="2168"/>
              <a:ext cx="158" cy="103"/>
            </a:xfrm>
            <a:custGeom>
              <a:avLst/>
              <a:gdLst>
                <a:gd name="T0" fmla="*/ 0 w 158"/>
                <a:gd name="T1" fmla="*/ 0 h 103"/>
                <a:gd name="T2" fmla="*/ 19 w 158"/>
                <a:gd name="T3" fmla="*/ 11 h 103"/>
                <a:gd name="T4" fmla="*/ 38 w 158"/>
                <a:gd name="T5" fmla="*/ 22 h 103"/>
                <a:gd name="T6" fmla="*/ 79 w 158"/>
                <a:gd name="T7" fmla="*/ 38 h 103"/>
                <a:gd name="T8" fmla="*/ 98 w 158"/>
                <a:gd name="T9" fmla="*/ 48 h 103"/>
                <a:gd name="T10" fmla="*/ 117 w 158"/>
                <a:gd name="T11" fmla="*/ 62 h 103"/>
                <a:gd name="T12" fmla="*/ 138 w 158"/>
                <a:gd name="T13" fmla="*/ 78 h 103"/>
                <a:gd name="T14" fmla="*/ 157 w 158"/>
                <a:gd name="T15" fmla="*/ 102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3"/>
                <a:gd name="T26" fmla="*/ 158 w 158"/>
                <a:gd name="T27" fmla="*/ 103 h 1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3">
                  <a:moveTo>
                    <a:pt x="0" y="0"/>
                  </a:moveTo>
                  <a:lnTo>
                    <a:pt x="19" y="11"/>
                  </a:lnTo>
                  <a:lnTo>
                    <a:pt x="38" y="22"/>
                  </a:lnTo>
                  <a:lnTo>
                    <a:pt x="79" y="38"/>
                  </a:lnTo>
                  <a:lnTo>
                    <a:pt x="98" y="48"/>
                  </a:lnTo>
                  <a:lnTo>
                    <a:pt x="117" y="62"/>
                  </a:lnTo>
                  <a:lnTo>
                    <a:pt x="138" y="78"/>
                  </a:lnTo>
                  <a:lnTo>
                    <a:pt x="157" y="102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98" name="Freeform 58"/>
            <p:cNvSpPr>
              <a:spLocks/>
            </p:cNvSpPr>
            <p:nvPr/>
          </p:nvSpPr>
          <p:spPr bwMode="auto">
            <a:xfrm>
              <a:off x="3784" y="2270"/>
              <a:ext cx="158" cy="313"/>
            </a:xfrm>
            <a:custGeom>
              <a:avLst/>
              <a:gdLst>
                <a:gd name="T0" fmla="*/ 0 w 158"/>
                <a:gd name="T1" fmla="*/ 0 h 313"/>
                <a:gd name="T2" fmla="*/ 10 w 158"/>
                <a:gd name="T3" fmla="*/ 13 h 313"/>
                <a:gd name="T4" fmla="*/ 19 w 158"/>
                <a:gd name="T5" fmla="*/ 29 h 313"/>
                <a:gd name="T6" fmla="*/ 38 w 158"/>
                <a:gd name="T7" fmla="*/ 69 h 313"/>
                <a:gd name="T8" fmla="*/ 60 w 158"/>
                <a:gd name="T9" fmla="*/ 112 h 313"/>
                <a:gd name="T10" fmla="*/ 79 w 158"/>
                <a:gd name="T11" fmla="*/ 155 h 313"/>
                <a:gd name="T12" fmla="*/ 98 w 158"/>
                <a:gd name="T13" fmla="*/ 200 h 313"/>
                <a:gd name="T14" fmla="*/ 117 w 158"/>
                <a:gd name="T15" fmla="*/ 243 h 313"/>
                <a:gd name="T16" fmla="*/ 138 w 158"/>
                <a:gd name="T17" fmla="*/ 283 h 313"/>
                <a:gd name="T18" fmla="*/ 148 w 158"/>
                <a:gd name="T19" fmla="*/ 299 h 313"/>
                <a:gd name="T20" fmla="*/ 157 w 158"/>
                <a:gd name="T21" fmla="*/ 312 h 3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58"/>
                <a:gd name="T34" fmla="*/ 0 h 313"/>
                <a:gd name="T35" fmla="*/ 158 w 158"/>
                <a:gd name="T36" fmla="*/ 313 h 3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58" h="313">
                  <a:moveTo>
                    <a:pt x="0" y="0"/>
                  </a:moveTo>
                  <a:lnTo>
                    <a:pt x="10" y="13"/>
                  </a:lnTo>
                  <a:lnTo>
                    <a:pt x="19" y="29"/>
                  </a:lnTo>
                  <a:lnTo>
                    <a:pt x="38" y="69"/>
                  </a:lnTo>
                  <a:lnTo>
                    <a:pt x="60" y="112"/>
                  </a:lnTo>
                  <a:lnTo>
                    <a:pt x="79" y="155"/>
                  </a:lnTo>
                  <a:lnTo>
                    <a:pt x="98" y="200"/>
                  </a:lnTo>
                  <a:lnTo>
                    <a:pt x="117" y="243"/>
                  </a:lnTo>
                  <a:lnTo>
                    <a:pt x="138" y="283"/>
                  </a:lnTo>
                  <a:lnTo>
                    <a:pt x="148" y="299"/>
                  </a:lnTo>
                  <a:lnTo>
                    <a:pt x="157" y="312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99" name="Freeform 59"/>
            <p:cNvSpPr>
              <a:spLocks/>
            </p:cNvSpPr>
            <p:nvPr/>
          </p:nvSpPr>
          <p:spPr bwMode="auto">
            <a:xfrm>
              <a:off x="3941" y="2582"/>
              <a:ext cx="158" cy="103"/>
            </a:xfrm>
            <a:custGeom>
              <a:avLst/>
              <a:gdLst>
                <a:gd name="T0" fmla="*/ 0 w 158"/>
                <a:gd name="T1" fmla="*/ 0 h 103"/>
                <a:gd name="T2" fmla="*/ 19 w 158"/>
                <a:gd name="T3" fmla="*/ 24 h 103"/>
                <a:gd name="T4" fmla="*/ 38 w 158"/>
                <a:gd name="T5" fmla="*/ 40 h 103"/>
                <a:gd name="T6" fmla="*/ 59 w 158"/>
                <a:gd name="T7" fmla="*/ 54 h 103"/>
                <a:gd name="T8" fmla="*/ 78 w 158"/>
                <a:gd name="T9" fmla="*/ 64 h 103"/>
                <a:gd name="T10" fmla="*/ 116 w 158"/>
                <a:gd name="T11" fmla="*/ 80 h 103"/>
                <a:gd name="T12" fmla="*/ 138 w 158"/>
                <a:gd name="T13" fmla="*/ 91 h 103"/>
                <a:gd name="T14" fmla="*/ 157 w 158"/>
                <a:gd name="T15" fmla="*/ 102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3"/>
                <a:gd name="T26" fmla="*/ 158 w 158"/>
                <a:gd name="T27" fmla="*/ 103 h 1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3">
                  <a:moveTo>
                    <a:pt x="0" y="0"/>
                  </a:moveTo>
                  <a:lnTo>
                    <a:pt x="19" y="24"/>
                  </a:lnTo>
                  <a:lnTo>
                    <a:pt x="38" y="40"/>
                  </a:lnTo>
                  <a:lnTo>
                    <a:pt x="59" y="54"/>
                  </a:lnTo>
                  <a:lnTo>
                    <a:pt x="78" y="64"/>
                  </a:lnTo>
                  <a:lnTo>
                    <a:pt x="116" y="80"/>
                  </a:lnTo>
                  <a:lnTo>
                    <a:pt x="138" y="91"/>
                  </a:lnTo>
                  <a:lnTo>
                    <a:pt x="157" y="102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0" name="Freeform 60"/>
            <p:cNvSpPr>
              <a:spLocks/>
            </p:cNvSpPr>
            <p:nvPr/>
          </p:nvSpPr>
          <p:spPr bwMode="auto">
            <a:xfrm>
              <a:off x="4098" y="2684"/>
              <a:ext cx="158" cy="105"/>
            </a:xfrm>
            <a:custGeom>
              <a:avLst/>
              <a:gdLst>
                <a:gd name="T0" fmla="*/ 0 w 158"/>
                <a:gd name="T1" fmla="*/ 0 h 105"/>
                <a:gd name="T2" fmla="*/ 19 w 158"/>
                <a:gd name="T3" fmla="*/ 13 h 105"/>
                <a:gd name="T4" fmla="*/ 38 w 158"/>
                <a:gd name="T5" fmla="*/ 29 h 105"/>
                <a:gd name="T6" fmla="*/ 78 w 158"/>
                <a:gd name="T7" fmla="*/ 64 h 105"/>
                <a:gd name="T8" fmla="*/ 97 w 158"/>
                <a:gd name="T9" fmla="*/ 80 h 105"/>
                <a:gd name="T10" fmla="*/ 116 w 158"/>
                <a:gd name="T11" fmla="*/ 93 h 105"/>
                <a:gd name="T12" fmla="*/ 138 w 158"/>
                <a:gd name="T13" fmla="*/ 101 h 105"/>
                <a:gd name="T14" fmla="*/ 157 w 158"/>
                <a:gd name="T15" fmla="*/ 104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5"/>
                <a:gd name="T26" fmla="*/ 158 w 158"/>
                <a:gd name="T27" fmla="*/ 105 h 10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5">
                  <a:moveTo>
                    <a:pt x="0" y="0"/>
                  </a:moveTo>
                  <a:lnTo>
                    <a:pt x="19" y="13"/>
                  </a:lnTo>
                  <a:lnTo>
                    <a:pt x="38" y="29"/>
                  </a:lnTo>
                  <a:lnTo>
                    <a:pt x="78" y="64"/>
                  </a:lnTo>
                  <a:lnTo>
                    <a:pt x="97" y="80"/>
                  </a:lnTo>
                  <a:lnTo>
                    <a:pt x="116" y="93"/>
                  </a:lnTo>
                  <a:lnTo>
                    <a:pt x="138" y="101"/>
                  </a:lnTo>
                  <a:lnTo>
                    <a:pt x="157" y="104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1" name="Freeform 61"/>
            <p:cNvSpPr>
              <a:spLocks/>
            </p:cNvSpPr>
            <p:nvPr/>
          </p:nvSpPr>
          <p:spPr bwMode="auto">
            <a:xfrm>
              <a:off x="4255" y="2684"/>
              <a:ext cx="158" cy="105"/>
            </a:xfrm>
            <a:custGeom>
              <a:avLst/>
              <a:gdLst>
                <a:gd name="T0" fmla="*/ 0 w 158"/>
                <a:gd name="T1" fmla="*/ 104 h 105"/>
                <a:gd name="T2" fmla="*/ 19 w 158"/>
                <a:gd name="T3" fmla="*/ 101 h 105"/>
                <a:gd name="T4" fmla="*/ 38 w 158"/>
                <a:gd name="T5" fmla="*/ 96 h 105"/>
                <a:gd name="T6" fmla="*/ 59 w 158"/>
                <a:gd name="T7" fmla="*/ 85 h 105"/>
                <a:gd name="T8" fmla="*/ 78 w 158"/>
                <a:gd name="T9" fmla="*/ 72 h 105"/>
                <a:gd name="T10" fmla="*/ 97 w 158"/>
                <a:gd name="T11" fmla="*/ 56 h 105"/>
                <a:gd name="T12" fmla="*/ 116 w 158"/>
                <a:gd name="T13" fmla="*/ 37 h 105"/>
                <a:gd name="T14" fmla="*/ 157 w 158"/>
                <a:gd name="T15" fmla="*/ 0 h 1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8"/>
                <a:gd name="T25" fmla="*/ 0 h 105"/>
                <a:gd name="T26" fmla="*/ 158 w 158"/>
                <a:gd name="T27" fmla="*/ 105 h 10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8" h="105">
                  <a:moveTo>
                    <a:pt x="0" y="104"/>
                  </a:moveTo>
                  <a:lnTo>
                    <a:pt x="19" y="101"/>
                  </a:lnTo>
                  <a:lnTo>
                    <a:pt x="38" y="96"/>
                  </a:lnTo>
                  <a:lnTo>
                    <a:pt x="59" y="85"/>
                  </a:lnTo>
                  <a:lnTo>
                    <a:pt x="78" y="72"/>
                  </a:lnTo>
                  <a:lnTo>
                    <a:pt x="97" y="56"/>
                  </a:lnTo>
                  <a:lnTo>
                    <a:pt x="116" y="37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2" name="Freeform 62"/>
            <p:cNvSpPr>
              <a:spLocks/>
            </p:cNvSpPr>
            <p:nvPr/>
          </p:nvSpPr>
          <p:spPr bwMode="auto">
            <a:xfrm>
              <a:off x="4412" y="2478"/>
              <a:ext cx="157" cy="207"/>
            </a:xfrm>
            <a:custGeom>
              <a:avLst/>
              <a:gdLst>
                <a:gd name="T0" fmla="*/ 0 w 157"/>
                <a:gd name="T1" fmla="*/ 206 h 207"/>
                <a:gd name="T2" fmla="*/ 19 w 157"/>
                <a:gd name="T3" fmla="*/ 184 h 207"/>
                <a:gd name="T4" fmla="*/ 38 w 157"/>
                <a:gd name="T5" fmla="*/ 160 h 207"/>
                <a:gd name="T6" fmla="*/ 59 w 157"/>
                <a:gd name="T7" fmla="*/ 131 h 207"/>
                <a:gd name="T8" fmla="*/ 78 w 157"/>
                <a:gd name="T9" fmla="*/ 102 h 207"/>
                <a:gd name="T10" fmla="*/ 97 w 157"/>
                <a:gd name="T11" fmla="*/ 75 h 207"/>
                <a:gd name="T12" fmla="*/ 116 w 157"/>
                <a:gd name="T13" fmla="*/ 46 h 207"/>
                <a:gd name="T14" fmla="*/ 137 w 157"/>
                <a:gd name="T15" fmla="*/ 22 h 207"/>
                <a:gd name="T16" fmla="*/ 156 w 157"/>
                <a:gd name="T17" fmla="*/ 0 h 2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7"/>
                <a:gd name="T28" fmla="*/ 0 h 207"/>
                <a:gd name="T29" fmla="*/ 157 w 157"/>
                <a:gd name="T30" fmla="*/ 207 h 20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7" h="207">
                  <a:moveTo>
                    <a:pt x="0" y="206"/>
                  </a:moveTo>
                  <a:lnTo>
                    <a:pt x="19" y="184"/>
                  </a:lnTo>
                  <a:lnTo>
                    <a:pt x="38" y="160"/>
                  </a:lnTo>
                  <a:lnTo>
                    <a:pt x="59" y="131"/>
                  </a:lnTo>
                  <a:lnTo>
                    <a:pt x="78" y="102"/>
                  </a:lnTo>
                  <a:lnTo>
                    <a:pt x="97" y="75"/>
                  </a:lnTo>
                  <a:lnTo>
                    <a:pt x="116" y="46"/>
                  </a:lnTo>
                  <a:lnTo>
                    <a:pt x="137" y="22"/>
                  </a:lnTo>
                  <a:lnTo>
                    <a:pt x="156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3" name="Freeform 63"/>
            <p:cNvSpPr>
              <a:spLocks/>
            </p:cNvSpPr>
            <p:nvPr/>
          </p:nvSpPr>
          <p:spPr bwMode="auto">
            <a:xfrm>
              <a:off x="4568" y="2374"/>
              <a:ext cx="158" cy="105"/>
            </a:xfrm>
            <a:custGeom>
              <a:avLst/>
              <a:gdLst>
                <a:gd name="T0" fmla="*/ 0 w 158"/>
                <a:gd name="T1" fmla="*/ 104 h 105"/>
                <a:gd name="T2" fmla="*/ 19 w 158"/>
                <a:gd name="T3" fmla="*/ 85 h 105"/>
                <a:gd name="T4" fmla="*/ 38 w 158"/>
                <a:gd name="T5" fmla="*/ 72 h 105"/>
                <a:gd name="T6" fmla="*/ 79 w 158"/>
                <a:gd name="T7" fmla="*/ 45 h 105"/>
                <a:gd name="T8" fmla="*/ 117 w 158"/>
                <a:gd name="T9" fmla="*/ 24 h 105"/>
                <a:gd name="T10" fmla="*/ 157 w 158"/>
                <a:gd name="T11" fmla="*/ 0 h 1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105"/>
                <a:gd name="T20" fmla="*/ 158 w 158"/>
                <a:gd name="T21" fmla="*/ 105 h 1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105">
                  <a:moveTo>
                    <a:pt x="0" y="104"/>
                  </a:moveTo>
                  <a:lnTo>
                    <a:pt x="19" y="85"/>
                  </a:lnTo>
                  <a:lnTo>
                    <a:pt x="38" y="72"/>
                  </a:lnTo>
                  <a:lnTo>
                    <a:pt x="79" y="45"/>
                  </a:lnTo>
                  <a:lnTo>
                    <a:pt x="117" y="24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4" name="Freeform 64"/>
            <p:cNvSpPr>
              <a:spLocks/>
            </p:cNvSpPr>
            <p:nvPr/>
          </p:nvSpPr>
          <p:spPr bwMode="auto">
            <a:xfrm>
              <a:off x="4725" y="2270"/>
              <a:ext cx="158" cy="105"/>
            </a:xfrm>
            <a:custGeom>
              <a:avLst/>
              <a:gdLst>
                <a:gd name="T0" fmla="*/ 0 w 158"/>
                <a:gd name="T1" fmla="*/ 104 h 105"/>
                <a:gd name="T2" fmla="*/ 38 w 158"/>
                <a:gd name="T3" fmla="*/ 80 h 105"/>
                <a:gd name="T4" fmla="*/ 79 w 158"/>
                <a:gd name="T5" fmla="*/ 59 h 105"/>
                <a:gd name="T6" fmla="*/ 117 w 158"/>
                <a:gd name="T7" fmla="*/ 32 h 105"/>
                <a:gd name="T8" fmla="*/ 138 w 158"/>
                <a:gd name="T9" fmla="*/ 19 h 105"/>
                <a:gd name="T10" fmla="*/ 157 w 158"/>
                <a:gd name="T11" fmla="*/ 0 h 1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105"/>
                <a:gd name="T20" fmla="*/ 158 w 158"/>
                <a:gd name="T21" fmla="*/ 105 h 1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105">
                  <a:moveTo>
                    <a:pt x="0" y="104"/>
                  </a:moveTo>
                  <a:lnTo>
                    <a:pt x="38" y="80"/>
                  </a:lnTo>
                  <a:lnTo>
                    <a:pt x="79" y="59"/>
                  </a:lnTo>
                  <a:lnTo>
                    <a:pt x="117" y="32"/>
                  </a:lnTo>
                  <a:lnTo>
                    <a:pt x="138" y="19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5" name="Freeform 65"/>
            <p:cNvSpPr>
              <a:spLocks/>
            </p:cNvSpPr>
            <p:nvPr/>
          </p:nvSpPr>
          <p:spPr bwMode="auto">
            <a:xfrm>
              <a:off x="4882" y="2064"/>
              <a:ext cx="158" cy="207"/>
            </a:xfrm>
            <a:custGeom>
              <a:avLst/>
              <a:gdLst>
                <a:gd name="T0" fmla="*/ 0 w 158"/>
                <a:gd name="T1" fmla="*/ 206 h 207"/>
                <a:gd name="T2" fmla="*/ 19 w 158"/>
                <a:gd name="T3" fmla="*/ 184 h 207"/>
                <a:gd name="T4" fmla="*/ 38 w 158"/>
                <a:gd name="T5" fmla="*/ 160 h 207"/>
                <a:gd name="T6" fmla="*/ 78 w 158"/>
                <a:gd name="T7" fmla="*/ 110 h 207"/>
                <a:gd name="T8" fmla="*/ 116 w 158"/>
                <a:gd name="T9" fmla="*/ 54 h 207"/>
                <a:gd name="T10" fmla="*/ 157 w 158"/>
                <a:gd name="T11" fmla="*/ 0 h 2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"/>
                <a:gd name="T19" fmla="*/ 0 h 207"/>
                <a:gd name="T20" fmla="*/ 158 w 158"/>
                <a:gd name="T21" fmla="*/ 207 h 20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" h="207">
                  <a:moveTo>
                    <a:pt x="0" y="206"/>
                  </a:moveTo>
                  <a:lnTo>
                    <a:pt x="19" y="184"/>
                  </a:lnTo>
                  <a:lnTo>
                    <a:pt x="38" y="160"/>
                  </a:lnTo>
                  <a:lnTo>
                    <a:pt x="78" y="110"/>
                  </a:lnTo>
                  <a:lnTo>
                    <a:pt x="116" y="54"/>
                  </a:lnTo>
                  <a:lnTo>
                    <a:pt x="157" y="0"/>
                  </a:lnTo>
                </a:path>
              </a:pathLst>
            </a:custGeom>
            <a:noFill/>
            <a:ln w="50800" cap="rnd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485" name="Rectangle 66"/>
          <p:cNvSpPr>
            <a:spLocks noChangeArrowheads="1"/>
          </p:cNvSpPr>
          <p:nvPr/>
        </p:nvSpPr>
        <p:spPr bwMode="auto">
          <a:xfrm>
            <a:off x="1600200" y="2133600"/>
            <a:ext cx="28956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Bad Presentation</a:t>
            </a:r>
          </a:p>
        </p:txBody>
      </p:sp>
      <p:sp>
        <p:nvSpPr>
          <p:cNvPr id="104486" name="TextBox 68"/>
          <p:cNvSpPr txBox="1">
            <a:spLocks noChangeArrowheads="1"/>
          </p:cNvSpPr>
          <p:nvPr/>
        </p:nvSpPr>
        <p:spPr bwMode="auto">
          <a:xfrm>
            <a:off x="7543800" y="9906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DCO</a:t>
            </a:r>
            <a:r>
              <a:rPr lang="en-US" sz="2800" u="sng">
                <a:solidFill>
                  <a:srgbClr val="FF0000"/>
                </a:solidFill>
              </a:rPr>
              <a:t>V</a:t>
            </a:r>
            <a:r>
              <a:rPr lang="en-US" sz="280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D13B066B-6D8E-4276-8CCA-B106BECA7BF4}" type="slidenum">
              <a:rPr lang="en-US"/>
              <a:pPr/>
              <a:t>64</a:t>
            </a:fld>
            <a:endParaRPr 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3037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Organized categorical using a summary table or a contingency table.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Organized numerical data using an ordered array, a frequency distribution, a relative frequency distribution, a percentage distribution, and a cumulative percentage distribution.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Visualized categorical data using the bar chart, pie chart, and Pareto chart.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Visualized numerical data using the stem-and-leaf display, histogram, percentage polygon, and ogive.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Developed scatter plots and time series graphs.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Looked at examples of the use of Pivot Tables in Excel for multidimensional data.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smtClean="0">
                <a:latin typeface="Times New Roman" pitchFamily="18" charset="0"/>
              </a:rPr>
              <a:t>Examined the do’s and don'ts of graphically displaying data.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762000" y="1447800"/>
            <a:ext cx="65532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  <a:latin typeface="Times New Roman" pitchFamily="18" charset="0"/>
              </a:rPr>
              <a:t>In this chapter, we have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78A59B75-6D69-4F25-BE28-55ADC9966523}" type="slidenum">
              <a:rPr lang="en-US"/>
              <a:pPr/>
              <a:t>65</a:t>
            </a:fld>
            <a:endParaRPr lang="en-US"/>
          </a:p>
        </p:txBody>
      </p:sp>
      <p:sp>
        <p:nvSpPr>
          <p:cNvPr id="107524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107525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107526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9144000" cy="2857500"/>
          </a:xfrm>
          <a:prstGeom prst="rect">
            <a:avLst/>
          </a:prstGeom>
          <a:noFill/>
        </p:spPr>
      </p:pic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762000" y="47244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24384930-61BC-48D2-8B28-5AC39FB19132}" type="slidenum">
              <a:rPr lang="en-US"/>
              <a:pPr/>
              <a:t>7</a:t>
            </a:fld>
            <a:endParaRPr lang="en-US"/>
          </a:p>
        </p:txBody>
      </p:sp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Measurement (con’t.)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>
                <a:latin typeface="Times New Roman" pitchFamily="18" charset="0"/>
              </a:rPr>
              <a:t>	An </a:t>
            </a:r>
            <a:r>
              <a:rPr lang="en-US" b="1" smtClean="0">
                <a:latin typeface="Times New Roman" pitchFamily="18" charset="0"/>
              </a:rPr>
              <a:t>ordinal scale </a:t>
            </a:r>
            <a:r>
              <a:rPr lang="en-US" smtClean="0">
                <a:latin typeface="Times New Roman" pitchFamily="18" charset="0"/>
              </a:rPr>
              <a:t>classifies data into distinct categories in which ranking is implied</a:t>
            </a:r>
            <a:r>
              <a:rPr lang="en-US" smtClean="0"/>
              <a:t> 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1828800"/>
            <a:ext cx="7375525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§"/>
              <a:defRPr/>
            </a:pPr>
            <a:endParaRPr lang="en-US" kern="0" dirty="0">
              <a:latin typeface="+mn-lt"/>
            </a:endParaRPr>
          </a:p>
        </p:txBody>
      </p:sp>
      <p:pic>
        <p:nvPicPr>
          <p:cNvPr id="25606" name="Picture 5" descr="_Pic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00" y="4151313"/>
            <a:ext cx="560388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1066800" y="3048000"/>
            <a:ext cx="7315200" cy="3276600"/>
          </a:xfrm>
          <a:prstGeom prst="rect">
            <a:avLst/>
          </a:prstGeom>
          <a:solidFill>
            <a:srgbClr val="FEEEC6"/>
          </a:solidFill>
          <a:ln w="9525">
            <a:noFill/>
            <a:miter lim="800000"/>
            <a:headEnd/>
            <a:tailEnd/>
          </a:ln>
        </p:spPr>
        <p:txBody>
          <a:bodyPr lIns="36576" tIns="0" rIns="36576" bIns="0"/>
          <a:lstStyle/>
          <a:p>
            <a:endParaRPr lang="en-US" sz="1800"/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371600" y="3581400"/>
            <a:ext cx="6788150" cy="0"/>
          </a:xfrm>
          <a:prstGeom prst="line">
            <a:avLst/>
          </a:prstGeom>
          <a:noFill/>
          <a:ln w="24130">
            <a:solidFill>
              <a:srgbClr val="ED1B2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1447800" y="3124200"/>
            <a:ext cx="6553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b="1" i="1">
                <a:solidFill>
                  <a:srgbClr val="000000"/>
                </a:solidFill>
                <a:cs typeface="Arial" charset="0"/>
              </a:rPr>
              <a:t>Categorical Variable            		Ordered Categories</a:t>
            </a:r>
            <a:endParaRPr lang="en-US" sz="1600" b="1">
              <a:solidFill>
                <a:schemeClr val="tx2"/>
              </a:solidFill>
            </a:endParaRPr>
          </a:p>
          <a:p>
            <a:pPr eaLnBrk="0" hangingPunct="0"/>
            <a:endParaRPr lang="en-US" sz="1600" b="1"/>
          </a:p>
        </p:txBody>
      </p:sp>
      <p:sp>
        <p:nvSpPr>
          <p:cNvPr id="25610" name="Rectangle 9"/>
          <p:cNvSpPr>
            <a:spLocks noChangeArrowheads="1"/>
          </p:cNvSpPr>
          <p:nvPr/>
        </p:nvSpPr>
        <p:spPr bwMode="auto">
          <a:xfrm>
            <a:off x="3200400" y="4003675"/>
            <a:ext cx="619125" cy="1420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/>
          </a:p>
        </p:txBody>
      </p:sp>
      <p:sp>
        <p:nvSpPr>
          <p:cNvPr id="25611" name="Line 10"/>
          <p:cNvSpPr>
            <a:spLocks noChangeShapeType="1"/>
          </p:cNvSpPr>
          <p:nvPr/>
        </p:nvSpPr>
        <p:spPr bwMode="auto">
          <a:xfrm>
            <a:off x="1341438" y="4003675"/>
            <a:ext cx="6919912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Line 11"/>
          <p:cNvSpPr>
            <a:spLocks noChangeShapeType="1"/>
          </p:cNvSpPr>
          <p:nvPr/>
        </p:nvSpPr>
        <p:spPr bwMode="auto">
          <a:xfrm>
            <a:off x="1341438" y="5424488"/>
            <a:ext cx="6919912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Line 12"/>
          <p:cNvSpPr>
            <a:spLocks noChangeShapeType="1"/>
          </p:cNvSpPr>
          <p:nvPr/>
        </p:nvSpPr>
        <p:spPr bwMode="auto">
          <a:xfrm>
            <a:off x="1341438" y="4003675"/>
            <a:ext cx="0" cy="1420813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3"/>
          <p:cNvSpPr>
            <a:spLocks noChangeShapeType="1"/>
          </p:cNvSpPr>
          <p:nvPr/>
        </p:nvSpPr>
        <p:spPr bwMode="auto">
          <a:xfrm>
            <a:off x="8261350" y="4003675"/>
            <a:ext cx="0" cy="1420813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" name="Group 14"/>
          <p:cNvGraphicFramePr>
            <a:graphicFrameLocks/>
          </p:cNvGraphicFramePr>
          <p:nvPr/>
        </p:nvGraphicFramePr>
        <p:xfrm>
          <a:off x="1295400" y="3733800"/>
          <a:ext cx="6934200" cy="2711450"/>
        </p:xfrm>
        <a:graphic>
          <a:graphicData uri="http://schemas.openxmlformats.org/drawingml/2006/table">
            <a:tbl>
              <a:tblPr/>
              <a:tblGrid>
                <a:gridCol w="3467100"/>
                <a:gridCol w="346710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 class designation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Freshman, Sophomore, Junior, Senior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 satisfaction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Satisfied, Neutral, Unsatisfied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Faculty rank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Professor, Associate Professor, Assistant Professor, Instructor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Standard &amp; Poor’s bond ratings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AAA, AA, A, BBB, BB, B, CCC, CC, C, DDD, DD, 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 Grades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A, B, C, D, F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6" name="TextBox 16"/>
          <p:cNvSpPr txBox="1">
            <a:spLocks noChangeArrowheads="1"/>
          </p:cNvSpPr>
          <p:nvPr/>
        </p:nvSpPr>
        <p:spPr bwMode="auto">
          <a:xfrm>
            <a:off x="7710488" y="1219200"/>
            <a:ext cx="1433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64A489BE-78A9-476B-BCF4-20F5D2C6935E}" type="slidenum">
              <a:rPr lang="en-US"/>
              <a:pPr/>
              <a:t>8</a:t>
            </a:fld>
            <a:endParaRPr lang="en-US"/>
          </a:p>
        </p:txBody>
      </p:sp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Measurement (con’t.)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mtClean="0">
                <a:latin typeface="Times New Roman" pitchFamily="18" charset="0"/>
              </a:rPr>
              <a:t>An </a:t>
            </a:r>
            <a:r>
              <a:rPr lang="en-US" b="1" smtClean="0">
                <a:latin typeface="Times New Roman" pitchFamily="18" charset="0"/>
              </a:rPr>
              <a:t>interval scale</a:t>
            </a:r>
            <a:r>
              <a:rPr lang="en-US" smtClean="0">
                <a:latin typeface="Times New Roman" pitchFamily="18" charset="0"/>
              </a:rPr>
              <a:t> is an ordered scale in which the difference between measurements is a meaningful quantity but the measurements do not have a true zero point.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US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mtClean="0">
                <a:latin typeface="Times New Roman" pitchFamily="18" charset="0"/>
              </a:rPr>
              <a:t>A </a:t>
            </a:r>
            <a:r>
              <a:rPr lang="en-US" b="1" smtClean="0">
                <a:latin typeface="Times New Roman" pitchFamily="18" charset="0"/>
              </a:rPr>
              <a:t>ratio scale </a:t>
            </a:r>
            <a:r>
              <a:rPr lang="en-US" smtClean="0">
                <a:latin typeface="Times New Roman" pitchFamily="18" charset="0"/>
              </a:rPr>
              <a:t>is an ordered scale in which the difference between the measurements is a meaningful quantity and the measurements have a true zero point.</a:t>
            </a:r>
            <a:r>
              <a:rPr lang="en-US" smtClean="0"/>
              <a:t> </a:t>
            </a:r>
          </a:p>
          <a:p>
            <a:endParaRPr lang="en-US" smtClean="0"/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76200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2-</a:t>
            </a:r>
            <a:fld id="{EACA4718-FC53-4715-83FD-1CDB325D28C2}" type="slidenum">
              <a:rPr lang="en-US"/>
              <a:pPr/>
              <a:t>9</a:t>
            </a:fld>
            <a:endParaRPr lang="en-US"/>
          </a:p>
        </p:txBody>
      </p:sp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Interval and Ratio Scales</a:t>
            </a:r>
          </a:p>
        </p:txBody>
      </p:sp>
      <p:pic>
        <p:nvPicPr>
          <p:cNvPr id="27652" name="Picture 4" descr="_Pic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828800"/>
            <a:ext cx="8783638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7620000" y="1143000"/>
            <a:ext cx="1433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0000"/>
                </a:solidFill>
              </a:rPr>
              <a:t>D</a:t>
            </a:r>
            <a:r>
              <a:rPr lang="en-US" sz="2800"/>
              <a:t>COVA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4165</TotalTime>
  <Pages>20</Pages>
  <Words>3477</Words>
  <Application>Microsoft Office PowerPoint</Application>
  <PresentationFormat>On-screen Show (4:3)</PresentationFormat>
  <Paragraphs>981</Paragraphs>
  <Slides>65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72" baseType="lpstr">
      <vt:lpstr>Arial</vt:lpstr>
      <vt:lpstr>Wingdings</vt:lpstr>
      <vt:lpstr>Times New Roman</vt:lpstr>
      <vt:lpstr>PrenHall1</vt:lpstr>
      <vt:lpstr>PrenHall1</vt:lpstr>
      <vt:lpstr>Chart</vt:lpstr>
      <vt:lpstr>Worksheet</vt:lpstr>
      <vt:lpstr>Slide 1</vt:lpstr>
      <vt:lpstr>Learning Objectives</vt:lpstr>
      <vt:lpstr>A Step by Step Process For Examining &amp; Concluding From Data Is Helpful</vt:lpstr>
      <vt:lpstr>Types of Variables</vt:lpstr>
      <vt:lpstr>Types of Variables</vt:lpstr>
      <vt:lpstr>Levels of Measurement</vt:lpstr>
      <vt:lpstr>Levels of Measurement (con’t.)</vt:lpstr>
      <vt:lpstr>Levels of Measurement (con’t.)</vt:lpstr>
      <vt:lpstr>Interval and Ratio Scales</vt:lpstr>
      <vt:lpstr>Why Collect Data?</vt:lpstr>
      <vt:lpstr>Sources of Data</vt:lpstr>
      <vt:lpstr>Sources of data fall into four categories</vt:lpstr>
      <vt:lpstr>Examples Of Data Distributed By Organizations or Individuals</vt:lpstr>
      <vt:lpstr>Examples of Data From A Designed Experiment</vt:lpstr>
      <vt:lpstr>Examples of Survey Data</vt:lpstr>
      <vt:lpstr>Examples of Data From Observational Studies</vt:lpstr>
      <vt:lpstr>Categorical Data Are Organized By Utilizing Tables</vt:lpstr>
      <vt:lpstr>Organizing Categorical Data: Summary Table</vt:lpstr>
      <vt:lpstr>A Contingency Table Helps Organize Two or More Categorical Variables</vt:lpstr>
      <vt:lpstr>Contingency Table - Example</vt:lpstr>
      <vt:lpstr>Contingency Table Based On Percentage Of Overall Total</vt:lpstr>
      <vt:lpstr>Contingency Table Based On Percentage of Row Totals</vt:lpstr>
      <vt:lpstr>Contingency Table Based On Percentage Of Column Total</vt:lpstr>
      <vt:lpstr>Tables Used For Organizing  Numerical Data</vt:lpstr>
      <vt:lpstr>Organizing Numerical Data:  Ordered Array</vt:lpstr>
      <vt:lpstr>Organizing Numerical Data:  Frequency Distribution</vt:lpstr>
      <vt:lpstr>Organizing Numerical Data:  Frequency Distribution Example</vt:lpstr>
      <vt:lpstr>Organizing Numerical Data:  Frequency Distribution Example</vt:lpstr>
      <vt:lpstr>Organizing Numerical Data: Frequency Distribution Example</vt:lpstr>
      <vt:lpstr>Organizing Numerical Data: Relative &amp; Percent Frequency Distribution Example</vt:lpstr>
      <vt:lpstr>Organizing Numerical Data: Cumulative Frequency Distribution Example</vt:lpstr>
      <vt:lpstr>Why Use a Frequency Distribution?</vt:lpstr>
      <vt:lpstr>Frequency Distributions: Some Tips</vt:lpstr>
      <vt:lpstr>Visualizing Categorical Data Through Graphical Displays</vt:lpstr>
      <vt:lpstr>Visualizing Categorical Data:  The Bar Chart</vt:lpstr>
      <vt:lpstr>Visualizing Categorical Data:  The Pie Chart</vt:lpstr>
      <vt:lpstr>Visualizing Categorical Data: The Pareto Chart</vt:lpstr>
      <vt:lpstr>Visualizing Categorical Data: The Pareto Chart (con’t)</vt:lpstr>
      <vt:lpstr>Visualizing Categorical Data: Side By Side Bar Charts</vt:lpstr>
      <vt:lpstr>Visualizing Numerical Data By Using Graphical Displays</vt:lpstr>
      <vt:lpstr>Stem-and-Leaf Display</vt:lpstr>
      <vt:lpstr>Organizing Numerical Data:  Stem and Leaf Display</vt:lpstr>
      <vt:lpstr>Visualizing Numerical Data:  The Histogram</vt:lpstr>
      <vt:lpstr>Visualizing Numerical Data:  The Histogram</vt:lpstr>
      <vt:lpstr>Visualizing Numerical Data:  The Polygon</vt:lpstr>
      <vt:lpstr>Visualizing Numerical Data:  The Frequency Polygon</vt:lpstr>
      <vt:lpstr>Visualizing Numerical Data:  The Ogive (Cumulative % Polygon)</vt:lpstr>
      <vt:lpstr>Visualizing Two Numerical Variables:  The Scatter Plot</vt:lpstr>
      <vt:lpstr>Scatter Plot Example</vt:lpstr>
      <vt:lpstr>Slide 50</vt:lpstr>
      <vt:lpstr>Time Series Plot Example</vt:lpstr>
      <vt:lpstr>Using Pivot Tables To Explore Multidimensional Data</vt:lpstr>
      <vt:lpstr>Pivot Table Version of Contingency Table For Bond Data</vt:lpstr>
      <vt:lpstr>Can Easily Convert To An Overall Percentages Table</vt:lpstr>
      <vt:lpstr>Can Easily Add Variables To An Existing Table</vt:lpstr>
      <vt:lpstr>Can Easily Change The Statistic Displayed</vt:lpstr>
      <vt:lpstr>Tables Can Compute &amp; Display Other Descriptive Statistics </vt:lpstr>
      <vt:lpstr>Can “Drill Down” Into Any Cell In A Pivot Table</vt:lpstr>
      <vt:lpstr>Principles of Excellent Graphs</vt:lpstr>
      <vt:lpstr>Graphical Errors: Chart Junk</vt:lpstr>
      <vt:lpstr>Graphical Errors:  No Relative Basis</vt:lpstr>
      <vt:lpstr>Graphical Errors:  Compressing the Vertical Axis</vt:lpstr>
      <vt:lpstr>Graphical Errors: No Zero Point on the Vertical Axis</vt:lpstr>
      <vt:lpstr>Chapter Summary</vt:lpstr>
      <vt:lpstr>Slide 65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2</dc:subject>
  <dc:creator>Dirk Yandell</dc:creator>
  <cp:keywords/>
  <dc:description/>
  <cp:lastModifiedBy>UMURRM2</cp:lastModifiedBy>
  <cp:revision>179</cp:revision>
  <cp:lastPrinted>1998-11-22T23:37:53Z</cp:lastPrinted>
  <dcterms:created xsi:type="dcterms:W3CDTF">2001-01-13T04:36:39Z</dcterms:created>
  <dcterms:modified xsi:type="dcterms:W3CDTF">2010-03-17T14:19:55Z</dcterms:modified>
</cp:coreProperties>
</file>