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6"/>
  </p:notesMasterIdLst>
  <p:sldIdLst>
    <p:sldId id="256" r:id="rId2"/>
    <p:sldId id="257" r:id="rId3"/>
    <p:sldId id="274" r:id="rId4"/>
    <p:sldId id="289" r:id="rId5"/>
    <p:sldId id="270" r:id="rId6"/>
    <p:sldId id="262" r:id="rId7"/>
    <p:sldId id="286" r:id="rId8"/>
    <p:sldId id="287" r:id="rId9"/>
    <p:sldId id="288" r:id="rId10"/>
    <p:sldId id="291" r:id="rId11"/>
    <p:sldId id="292" r:id="rId12"/>
    <p:sldId id="293" r:id="rId13"/>
    <p:sldId id="294" r:id="rId14"/>
    <p:sldId id="295" r:id="rId15"/>
    <p:sldId id="296" r:id="rId16"/>
    <p:sldId id="297" r:id="rId17"/>
    <p:sldId id="298" r:id="rId18"/>
    <p:sldId id="299" r:id="rId19"/>
    <p:sldId id="300" r:id="rId20"/>
    <p:sldId id="301" r:id="rId21"/>
    <p:sldId id="260" r:id="rId22"/>
    <p:sldId id="290" r:id="rId23"/>
    <p:sldId id="308" r:id="rId24"/>
    <p:sldId id="310" r:id="rId25"/>
    <p:sldId id="311" r:id="rId26"/>
    <p:sldId id="312" r:id="rId27"/>
    <p:sldId id="313" r:id="rId28"/>
    <p:sldId id="314" r:id="rId29"/>
    <p:sldId id="315" r:id="rId30"/>
    <p:sldId id="302" r:id="rId31"/>
    <p:sldId id="304" r:id="rId32"/>
    <p:sldId id="305" r:id="rId33"/>
    <p:sldId id="306" r:id="rId34"/>
    <p:sldId id="307" r:id="rId35"/>
  </p:sldIdLst>
  <p:sldSz cx="9144000" cy="5143500" type="screen16x9"/>
  <p:notesSz cx="6858000" cy="9144000"/>
  <p:embeddedFontLst>
    <p:embeddedFont>
      <p:font typeface="Raleway ExtraBold" charset="0"/>
      <p:bold r:id="rId37"/>
      <p:boldItalic r:id="rId38"/>
    </p:embeddedFont>
    <p:embeddedFont>
      <p:font typeface="Bahnschrift SemiLight Condensed" charset="0"/>
      <p:regular r:id="rId39"/>
    </p:embeddedFont>
    <p:embeddedFont>
      <p:font typeface="Work Sans Regular" charset="0"/>
      <p:regular r:id="rId40"/>
      <p:bold r:id="rId41"/>
      <p:italic r:id="rId42"/>
      <p:boldItalic r:id="rId43"/>
    </p:embeddedFont>
    <p:embeddedFont>
      <p:font typeface="Calibri" pitchFamily="34" charset="0"/>
      <p:regular r:id="rId44"/>
      <p:bold r:id="rId45"/>
      <p:italic r:id="rId46"/>
      <p:boldItalic r:id="rId47"/>
    </p:embeddedFont>
    <p:embeddedFont>
      <p:font typeface="Raleway"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3A24F47-8EDB-48FB-ACE8-7A2301A0662E}">
  <a:tblStyle styleId="{C3A24F47-8EDB-48FB-ACE8-7A2301A0662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9" d="100"/>
          <a:sy n="99" d="100"/>
        </p:scale>
        <p:origin x="-54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55504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6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96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12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1pPr>
            <a:lvl2pPr lvl="1">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2pPr>
            <a:lvl3pPr lvl="2">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3pPr>
            <a:lvl4pPr lvl="3">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4pPr>
            <a:lvl5pPr lvl="4">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5pPr>
            <a:lvl6pPr lvl="5">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6pPr>
            <a:lvl7pPr lvl="6">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7pPr>
            <a:lvl8pPr lvl="7">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8pPr>
            <a:lvl9pPr lvl="8">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1035505" y="768174"/>
            <a:ext cx="7242175" cy="80471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ID" sz="4400" dirty="0" err="1">
                <a:solidFill>
                  <a:schemeClr val="bg1"/>
                </a:solidFill>
              </a:rPr>
              <a:t>Sistem</a:t>
            </a:r>
            <a:r>
              <a:rPr lang="en-ID" sz="4400" dirty="0">
                <a:solidFill>
                  <a:schemeClr val="bg1"/>
                </a:solidFill>
              </a:rPr>
              <a:t> </a:t>
            </a:r>
            <a:r>
              <a:rPr lang="en-ID" sz="4400" dirty="0" err="1">
                <a:solidFill>
                  <a:schemeClr val="bg1"/>
                </a:solidFill>
              </a:rPr>
              <a:t>Komunikasi</a:t>
            </a:r>
            <a:r>
              <a:rPr lang="en-ID" sz="4400" dirty="0">
                <a:solidFill>
                  <a:schemeClr val="bg1"/>
                </a:solidFill>
              </a:rPr>
              <a:t> </a:t>
            </a:r>
            <a:br>
              <a:rPr lang="en-ID" sz="4400" dirty="0">
                <a:solidFill>
                  <a:schemeClr val="bg1"/>
                </a:solidFill>
              </a:rPr>
            </a:br>
            <a:r>
              <a:rPr lang="en-ID" sz="4400" dirty="0">
                <a:solidFill>
                  <a:schemeClr val="bg1"/>
                </a:solidFill>
              </a:rPr>
              <a:t>Massa</a:t>
            </a:r>
            <a:endParaRPr sz="4400" dirty="0">
              <a:solidFill>
                <a:schemeClr val="bg1"/>
              </a:solidFill>
            </a:endParaRPr>
          </a:p>
        </p:txBody>
      </p:sp>
      <p:sp>
        <p:nvSpPr>
          <p:cNvPr id="2" name="TextBox 1">
            <a:extLst>
              <a:ext uri="{FF2B5EF4-FFF2-40B4-BE49-F238E27FC236}">
                <a16:creationId xmlns:a16="http://schemas.microsoft.com/office/drawing/2014/main" xmlns="" id="{A048B909-E171-4F34-937C-4E6C2BD83A01}"/>
              </a:ext>
            </a:extLst>
          </p:cNvPr>
          <p:cNvSpPr txBox="1"/>
          <p:nvPr/>
        </p:nvSpPr>
        <p:spPr>
          <a:xfrm>
            <a:off x="2447028" y="2571750"/>
            <a:ext cx="5253355" cy="1881990"/>
          </a:xfrm>
          <a:prstGeom prst="rect">
            <a:avLst/>
          </a:prstGeom>
          <a:noFill/>
        </p:spPr>
        <p:txBody>
          <a:bodyPr wrap="square" rtlCol="0">
            <a:spAutoFit/>
          </a:bodyPr>
          <a:lstStyle/>
          <a:p>
            <a:pPr algn="ctr">
              <a:lnSpc>
                <a:spcPct val="150000"/>
              </a:lnSpc>
            </a:pPr>
            <a:r>
              <a:rPr lang="en-US" sz="2000" b="1" dirty="0"/>
              <a:t>Faridah Nur Syafiyah</a:t>
            </a:r>
            <a:r>
              <a:rPr lang="en-ID" sz="2000" b="1" dirty="0"/>
              <a:t> (1181003005)</a:t>
            </a:r>
          </a:p>
          <a:p>
            <a:pPr algn="ctr">
              <a:lnSpc>
                <a:spcPct val="150000"/>
              </a:lnSpc>
            </a:pPr>
            <a:r>
              <a:rPr lang="en-ID" sz="2000" b="1" dirty="0"/>
              <a:t>Prisca Nathania Sherika (1181003001)</a:t>
            </a:r>
          </a:p>
          <a:p>
            <a:pPr algn="ctr">
              <a:lnSpc>
                <a:spcPct val="150000"/>
              </a:lnSpc>
            </a:pPr>
            <a:r>
              <a:rPr lang="en-ID" sz="2000" b="1" dirty="0" err="1"/>
              <a:t>Risya</a:t>
            </a:r>
            <a:r>
              <a:rPr lang="en-ID" sz="2000" b="1" dirty="0"/>
              <a:t> </a:t>
            </a:r>
            <a:r>
              <a:rPr lang="en-ID" sz="2000" b="1" dirty="0" err="1"/>
              <a:t>Effhel</a:t>
            </a:r>
            <a:r>
              <a:rPr lang="en-ID" sz="2000" b="1" dirty="0"/>
              <a:t> (1181003008)</a:t>
            </a:r>
          </a:p>
          <a:p>
            <a:pPr algn="ctr">
              <a:lnSpc>
                <a:spcPct val="150000"/>
              </a:lnSpc>
            </a:pPr>
            <a:r>
              <a:rPr lang="en-ID" sz="2000" b="1" dirty="0" err="1"/>
              <a:t>Yesda</a:t>
            </a:r>
            <a:r>
              <a:rPr lang="en-ID" sz="2000" b="1" dirty="0"/>
              <a:t> </a:t>
            </a:r>
            <a:r>
              <a:rPr lang="en-ID" sz="2000" b="1" dirty="0" err="1"/>
              <a:t>Mustamu</a:t>
            </a:r>
            <a:r>
              <a:rPr lang="en-ID" sz="2000" b="1" dirty="0"/>
              <a:t> (1181003031)</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34445C4-A7D4-4795-9F5E-88C3CEF0D9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xmlns="" id="{D991CDBE-4764-4AFA-A3A2-99E91AAB2DEA}"/>
              </a:ext>
            </a:extLst>
          </p:cNvPr>
          <p:cNvSpPr txBox="1"/>
          <p:nvPr/>
        </p:nvSpPr>
        <p:spPr>
          <a:xfrm>
            <a:off x="1155734" y="1788340"/>
            <a:ext cx="7873550" cy="1754326"/>
          </a:xfrm>
          <a:prstGeom prst="rect">
            <a:avLst/>
          </a:prstGeom>
          <a:noFill/>
        </p:spPr>
        <p:txBody>
          <a:bodyPr wrap="square" rtlCol="0">
            <a:spAutoFit/>
          </a:bodyPr>
          <a:lstStyle/>
          <a:p>
            <a:r>
              <a:rPr lang="en-ID" sz="3600" b="1" dirty="0">
                <a:solidFill>
                  <a:schemeClr val="tx1"/>
                </a:solidFill>
                <a:latin typeface="Work Sans Regular" panose="020B0604020202020204" charset="0"/>
              </a:rPr>
              <a:t>Motif </a:t>
            </a:r>
            <a:r>
              <a:rPr lang="en-ID" sz="3600" b="1" dirty="0" err="1">
                <a:solidFill>
                  <a:schemeClr val="tx1"/>
                </a:solidFill>
                <a:latin typeface="Work Sans Regular" panose="020B0604020202020204" charset="0"/>
              </a:rPr>
              <a:t>Mengembangkan</a:t>
            </a:r>
            <a:r>
              <a:rPr lang="en-ID" sz="3600" b="1" dirty="0">
                <a:solidFill>
                  <a:schemeClr val="tx1"/>
                </a:solidFill>
                <a:latin typeface="Work Sans Regular" panose="020B0604020202020204" charset="0"/>
              </a:rPr>
              <a:t> </a:t>
            </a:r>
            <a:r>
              <a:rPr lang="en-ID" sz="3600" b="1" dirty="0" err="1">
                <a:solidFill>
                  <a:schemeClr val="tx1"/>
                </a:solidFill>
                <a:latin typeface="Work Sans Regular" panose="020B0604020202020204" charset="0"/>
              </a:rPr>
              <a:t>Kondisi</a:t>
            </a:r>
            <a:r>
              <a:rPr lang="en-ID" sz="3600" b="1" dirty="0">
                <a:solidFill>
                  <a:schemeClr val="tx1"/>
                </a:solidFill>
                <a:latin typeface="Work Sans Regular" panose="020B0604020202020204" charset="0"/>
              </a:rPr>
              <a:t> </a:t>
            </a:r>
            <a:r>
              <a:rPr lang="en-ID" sz="3600" b="1" dirty="0" err="1">
                <a:solidFill>
                  <a:schemeClr val="tx1"/>
                </a:solidFill>
                <a:latin typeface="Work Sans Regular" panose="020B0604020202020204" charset="0"/>
              </a:rPr>
              <a:t>Psikologis</a:t>
            </a:r>
            <a:endParaRPr lang="en-ID" sz="3600" b="1" dirty="0">
              <a:solidFill>
                <a:schemeClr val="tx1"/>
              </a:solidFill>
              <a:latin typeface="Work Sans Regular" panose="020B0604020202020204" charset="0"/>
            </a:endParaRPr>
          </a:p>
          <a:p>
            <a:endParaRPr lang="en-ID" sz="3600" b="1" dirty="0">
              <a:solidFill>
                <a:schemeClr val="tx1"/>
              </a:solidFill>
              <a:latin typeface="Work Sans Regular" panose="020B0604020202020204" charset="0"/>
            </a:endParaRPr>
          </a:p>
        </p:txBody>
      </p:sp>
    </p:spTree>
    <p:extLst>
      <p:ext uri="{BB962C8B-B14F-4D97-AF65-F5344CB8AC3E}">
        <p14:creationId xmlns:p14="http://schemas.microsoft.com/office/powerpoint/2010/main" val="51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BA1712-D926-48C9-A24B-B823DF5B9106}"/>
              </a:ext>
            </a:extLst>
          </p:cNvPr>
          <p:cNvSpPr>
            <a:spLocks noGrp="1"/>
          </p:cNvSpPr>
          <p:nvPr>
            <p:ph type="body" idx="1"/>
          </p:nvPr>
        </p:nvSpPr>
        <p:spPr>
          <a:xfrm>
            <a:off x="1021815" y="1800612"/>
            <a:ext cx="6851734" cy="2311288"/>
          </a:xfrm>
        </p:spPr>
        <p:txBody>
          <a:bodyPr/>
          <a:lstStyle/>
          <a:p>
            <a:pPr marL="514350" indent="-285750" algn="just">
              <a:buFont typeface="Arial" panose="020B0604020202020204" pitchFamily="34" charset="0"/>
              <a:buChar char="•"/>
            </a:pPr>
            <a:r>
              <a:rPr lang="en-ID" sz="1600" dirty="0" err="1"/>
              <a:t>Teori</a:t>
            </a:r>
            <a:r>
              <a:rPr lang="en-ID" sz="1600" dirty="0"/>
              <a:t> </a:t>
            </a:r>
            <a:r>
              <a:rPr lang="en-ID" sz="1600" dirty="0" err="1"/>
              <a:t>ini</a:t>
            </a:r>
            <a:r>
              <a:rPr lang="en-ID" sz="1600" dirty="0"/>
              <a:t> </a:t>
            </a:r>
            <a:r>
              <a:rPr lang="en-ID" sz="1600" dirty="0" err="1"/>
              <a:t>memandang</a:t>
            </a:r>
            <a:r>
              <a:rPr lang="en-ID" sz="1600" dirty="0"/>
              <a:t> </a:t>
            </a:r>
            <a:r>
              <a:rPr lang="en-ID" sz="1600" dirty="0" err="1"/>
              <a:t>manusia</a:t>
            </a:r>
            <a:r>
              <a:rPr lang="en-ID" sz="1600" dirty="0"/>
              <a:t> </a:t>
            </a:r>
            <a:r>
              <a:rPr lang="en-ID" sz="1600" dirty="0" err="1"/>
              <a:t>sebagai</a:t>
            </a:r>
            <a:r>
              <a:rPr lang="en-ID" sz="1600" dirty="0"/>
              <a:t> </a:t>
            </a:r>
            <a:r>
              <a:rPr lang="en-ID" sz="1600" dirty="0" err="1"/>
              <a:t>makhluk</a:t>
            </a:r>
            <a:r>
              <a:rPr lang="en-ID" sz="1600" dirty="0"/>
              <a:t> yang </a:t>
            </a:r>
            <a:r>
              <a:rPr lang="en-ID" sz="1600" dirty="0" err="1"/>
              <a:t>selalu</a:t>
            </a:r>
            <a:r>
              <a:rPr lang="en-ID" sz="1600" dirty="0"/>
              <a:t> </a:t>
            </a:r>
            <a:r>
              <a:rPr lang="en-ID" sz="1600" dirty="0" err="1"/>
              <a:t>mengembangkan</a:t>
            </a:r>
            <a:r>
              <a:rPr lang="en-ID" sz="1600" dirty="0"/>
              <a:t> </a:t>
            </a:r>
            <a:r>
              <a:rPr lang="en-ID" sz="1600" dirty="0" err="1"/>
              <a:t>seluruh</a:t>
            </a:r>
            <a:r>
              <a:rPr lang="en-ID" sz="1600" dirty="0"/>
              <a:t> </a:t>
            </a:r>
            <a:r>
              <a:rPr lang="en-ID" sz="1600" dirty="0" err="1"/>
              <a:t>potensinya</a:t>
            </a:r>
            <a:r>
              <a:rPr lang="en-ID" sz="1600" dirty="0"/>
              <a:t> </a:t>
            </a:r>
            <a:r>
              <a:rPr lang="en-ID" sz="1600" dirty="0" err="1"/>
              <a:t>untuk</a:t>
            </a:r>
            <a:r>
              <a:rPr lang="en-ID" sz="1600" dirty="0"/>
              <a:t> </a:t>
            </a:r>
            <a:r>
              <a:rPr lang="en-ID" sz="1600" dirty="0" err="1"/>
              <a:t>memperoleh</a:t>
            </a:r>
            <a:r>
              <a:rPr lang="en-ID" sz="1600" dirty="0"/>
              <a:t> </a:t>
            </a:r>
            <a:r>
              <a:rPr lang="en-ID" sz="1600" dirty="0" err="1"/>
              <a:t>penghargaan</a:t>
            </a:r>
            <a:r>
              <a:rPr lang="en-ID" sz="1600" dirty="0"/>
              <a:t> </a:t>
            </a:r>
            <a:r>
              <a:rPr lang="en-ID" sz="1600" dirty="0" err="1"/>
              <a:t>dari</a:t>
            </a:r>
            <a:r>
              <a:rPr lang="en-ID" sz="1600" dirty="0"/>
              <a:t> </a:t>
            </a:r>
            <a:r>
              <a:rPr lang="en-ID" sz="1600" dirty="0" err="1"/>
              <a:t>dirinya</a:t>
            </a:r>
            <a:r>
              <a:rPr lang="en-ID" sz="1600" dirty="0"/>
              <a:t> dan orang lain. </a:t>
            </a:r>
            <a:r>
              <a:rPr lang="en-ID" sz="1600" dirty="0" err="1"/>
              <a:t>Masyrakat</a:t>
            </a:r>
            <a:r>
              <a:rPr lang="en-ID" sz="1600" dirty="0"/>
              <a:t> </a:t>
            </a:r>
            <a:r>
              <a:rPr lang="en-ID" sz="1600" dirty="0" err="1"/>
              <a:t>dipandang</a:t>
            </a:r>
            <a:r>
              <a:rPr lang="en-ID" sz="1600" dirty="0"/>
              <a:t> </a:t>
            </a:r>
            <a:r>
              <a:rPr lang="en-ID" sz="1600" dirty="0" err="1"/>
              <a:t>sebagai</a:t>
            </a:r>
            <a:r>
              <a:rPr lang="en-ID" sz="1600" dirty="0"/>
              <a:t> </a:t>
            </a:r>
            <a:r>
              <a:rPr lang="en-ID" sz="1600" dirty="0" err="1"/>
              <a:t>suatu</a:t>
            </a:r>
            <a:r>
              <a:rPr lang="en-ID" sz="1600" dirty="0"/>
              <a:t> </a:t>
            </a:r>
            <a:r>
              <a:rPr lang="en-ID" sz="1600" dirty="0" err="1"/>
              <a:t>perjuangan</a:t>
            </a:r>
            <a:r>
              <a:rPr lang="en-ID" sz="1600" dirty="0"/>
              <a:t>, </a:t>
            </a:r>
            <a:r>
              <a:rPr lang="en-ID" sz="1600" dirty="0" err="1"/>
              <a:t>dimana</a:t>
            </a:r>
            <a:r>
              <a:rPr lang="en-ID" sz="1600" dirty="0"/>
              <a:t> </a:t>
            </a:r>
            <a:r>
              <a:rPr lang="en-ID" sz="1600" dirty="0" err="1"/>
              <a:t>setiap</a:t>
            </a:r>
            <a:r>
              <a:rPr lang="en-ID" sz="1600" dirty="0"/>
              <a:t> orang </a:t>
            </a:r>
            <a:r>
              <a:rPr lang="en-ID" sz="1600" dirty="0" err="1"/>
              <a:t>ingin</a:t>
            </a:r>
            <a:r>
              <a:rPr lang="en-ID" sz="1600" dirty="0"/>
              <a:t> </a:t>
            </a:r>
            <a:r>
              <a:rPr lang="en-ID" sz="1600" dirty="0" err="1"/>
              <a:t>menonjol</a:t>
            </a:r>
            <a:r>
              <a:rPr lang="en-ID" sz="1600" dirty="0"/>
              <a:t> </a:t>
            </a:r>
            <a:r>
              <a:rPr lang="en-ID" sz="1600" dirty="0" err="1"/>
              <a:t>dari</a:t>
            </a:r>
            <a:r>
              <a:rPr lang="en-ID" sz="1600" dirty="0"/>
              <a:t> yang lain. </a:t>
            </a:r>
            <a:r>
              <a:rPr lang="en-ID" sz="1600" dirty="0" err="1"/>
              <a:t>Dalam</a:t>
            </a:r>
            <a:r>
              <a:rPr lang="en-ID" sz="1600" dirty="0"/>
              <a:t> </a:t>
            </a:r>
            <a:r>
              <a:rPr lang="en-ID" sz="1600" dirty="0" err="1"/>
              <a:t>bahasa</a:t>
            </a:r>
            <a:r>
              <a:rPr lang="en-ID" sz="1600" dirty="0"/>
              <a:t> Hobbes, </a:t>
            </a:r>
            <a:r>
              <a:rPr lang="en-ID" sz="1600" dirty="0" err="1"/>
              <a:t>manusia</a:t>
            </a:r>
            <a:r>
              <a:rPr lang="en-ID" sz="1600" dirty="0"/>
              <a:t> </a:t>
            </a:r>
            <a:r>
              <a:rPr lang="en-ID" sz="1600" dirty="0" err="1"/>
              <a:t>adalah</a:t>
            </a:r>
            <a:r>
              <a:rPr lang="en-ID" sz="1600" dirty="0"/>
              <a:t> </a:t>
            </a:r>
            <a:r>
              <a:rPr lang="en-ID" sz="1600" dirty="0" err="1"/>
              <a:t>serigala</a:t>
            </a:r>
            <a:r>
              <a:rPr lang="en-ID" sz="1600" dirty="0"/>
              <a:t> </a:t>
            </a:r>
            <a:r>
              <a:rPr lang="en-ID" sz="1600" dirty="0" err="1"/>
              <a:t>bagi</a:t>
            </a:r>
            <a:r>
              <a:rPr lang="en-ID" sz="1600" dirty="0"/>
              <a:t> </a:t>
            </a:r>
            <a:r>
              <a:rPr lang="en-ID" sz="1600" dirty="0" err="1"/>
              <a:t>manusia</a:t>
            </a:r>
            <a:r>
              <a:rPr lang="en-ID" sz="1600" dirty="0"/>
              <a:t> lain (</a:t>
            </a:r>
            <a:r>
              <a:rPr lang="en-ID" sz="1600" i="1" dirty="0"/>
              <a:t>homo </a:t>
            </a:r>
            <a:r>
              <a:rPr lang="en-ID" sz="1600" i="1" dirty="0" err="1"/>
              <a:t>himini</a:t>
            </a:r>
            <a:r>
              <a:rPr lang="en-ID" sz="1600" i="1" dirty="0"/>
              <a:t> lupus</a:t>
            </a:r>
            <a:r>
              <a:rPr lang="en-ID" sz="1600" dirty="0"/>
              <a:t>). </a:t>
            </a:r>
          </a:p>
          <a:p>
            <a:pPr marL="514350" indent="-285750" algn="just">
              <a:buFont typeface="Arial" panose="020B0604020202020204" pitchFamily="34" charset="0"/>
              <a:buChar char="•"/>
            </a:pPr>
            <a:r>
              <a:rPr lang="en-ID" sz="1600" dirty="0" err="1"/>
              <a:t>Teori</a:t>
            </a:r>
            <a:r>
              <a:rPr lang="en-ID" sz="1600" dirty="0"/>
              <a:t> </a:t>
            </a:r>
            <a:r>
              <a:rPr lang="en-ID" sz="1600" dirty="0" err="1"/>
              <a:t>penonjolan</a:t>
            </a:r>
            <a:r>
              <a:rPr lang="en-ID" sz="1600" dirty="0"/>
              <a:t> yang </a:t>
            </a:r>
            <a:r>
              <a:rPr lang="en-ID" sz="1600" dirty="0" err="1"/>
              <a:t>menekankan</a:t>
            </a:r>
            <a:r>
              <a:rPr lang="en-ID" sz="1600" dirty="0"/>
              <a:t> motif </a:t>
            </a:r>
            <a:r>
              <a:rPr lang="en-ID" sz="1600" dirty="0" err="1"/>
              <a:t>agresi</a:t>
            </a:r>
            <a:r>
              <a:rPr lang="en-ID" sz="1600" dirty="0"/>
              <a:t> dan </a:t>
            </a:r>
            <a:r>
              <a:rPr lang="en-ID" sz="1600" dirty="0" err="1"/>
              <a:t>berkuasa</a:t>
            </a:r>
            <a:r>
              <a:rPr lang="en-ID" sz="1600" dirty="0"/>
              <a:t> </a:t>
            </a:r>
            <a:r>
              <a:rPr lang="en-ID" sz="1600" dirty="0" err="1"/>
              <a:t>memang</a:t>
            </a:r>
            <a:r>
              <a:rPr lang="en-ID" sz="1600" dirty="0"/>
              <a:t> </a:t>
            </a:r>
            <a:r>
              <a:rPr lang="en-ID" sz="1600" dirty="0" err="1"/>
              <a:t>tidak</a:t>
            </a:r>
            <a:r>
              <a:rPr lang="en-ID" sz="1600" dirty="0"/>
              <a:t> </a:t>
            </a:r>
            <a:r>
              <a:rPr lang="en-ID" sz="1600" dirty="0" err="1"/>
              <a:t>terlalu</a:t>
            </a:r>
            <a:r>
              <a:rPr lang="en-ID" sz="1600" dirty="0"/>
              <a:t> </a:t>
            </a:r>
            <a:r>
              <a:rPr lang="en-ID" sz="1600" dirty="0" err="1"/>
              <a:t>berhasil</a:t>
            </a:r>
            <a:r>
              <a:rPr lang="en-ID" sz="1600" dirty="0"/>
              <a:t> </a:t>
            </a:r>
            <a:r>
              <a:rPr lang="en-ID" sz="1600" dirty="0" err="1"/>
              <a:t>dapat</a:t>
            </a:r>
            <a:r>
              <a:rPr lang="en-ID" sz="1600" dirty="0"/>
              <a:t> </a:t>
            </a:r>
            <a:r>
              <a:rPr lang="en-ID" sz="1600" dirty="0" err="1"/>
              <a:t>dipuaskan</a:t>
            </a:r>
            <a:r>
              <a:rPr lang="en-ID" sz="1600" dirty="0"/>
              <a:t> </a:t>
            </a:r>
            <a:r>
              <a:rPr lang="en-ID" sz="1600" dirty="0" err="1"/>
              <a:t>komunikasi</a:t>
            </a:r>
            <a:r>
              <a:rPr lang="en-ID" sz="1600" dirty="0"/>
              <a:t> </a:t>
            </a:r>
            <a:r>
              <a:rPr lang="en-ID" sz="1600" dirty="0" err="1"/>
              <a:t>massa</a:t>
            </a:r>
            <a:r>
              <a:rPr lang="en-ID" sz="1600" dirty="0"/>
              <a:t>. Di </a:t>
            </a:r>
            <a:r>
              <a:rPr lang="en-ID" sz="1600" dirty="0" err="1"/>
              <a:t>samping</a:t>
            </a:r>
            <a:r>
              <a:rPr lang="en-ID" sz="1600" dirty="0"/>
              <a:t> </a:t>
            </a:r>
            <a:r>
              <a:rPr lang="en-ID" sz="1600" dirty="0" err="1"/>
              <a:t>itu</a:t>
            </a:r>
            <a:r>
              <a:rPr lang="en-ID" sz="1600" dirty="0"/>
              <a:t>, </a:t>
            </a:r>
            <a:r>
              <a:rPr lang="en-ID" sz="1600" dirty="0" err="1"/>
              <a:t>komunikasi</a:t>
            </a:r>
            <a:r>
              <a:rPr lang="en-ID" sz="1600" dirty="0"/>
              <a:t> </a:t>
            </a:r>
            <a:r>
              <a:rPr lang="en-ID" sz="1600" dirty="0" err="1"/>
              <a:t>massa</a:t>
            </a:r>
            <a:r>
              <a:rPr lang="en-ID" sz="1600" dirty="0"/>
              <a:t> </a:t>
            </a:r>
            <a:r>
              <a:rPr lang="en-ID" sz="1600" dirty="0" err="1"/>
              <a:t>memberikan</a:t>
            </a:r>
            <a:r>
              <a:rPr lang="en-ID" sz="1600" dirty="0"/>
              <a:t> </a:t>
            </a:r>
            <a:r>
              <a:rPr lang="en-ID" sz="1600" dirty="0" err="1"/>
              <a:t>kesempatan</a:t>
            </a:r>
            <a:r>
              <a:rPr lang="en-ID" sz="1600" dirty="0"/>
              <a:t> </a:t>
            </a:r>
            <a:r>
              <a:rPr lang="en-ID" sz="1600" dirty="0" err="1"/>
              <a:t>kepada</a:t>
            </a:r>
            <a:r>
              <a:rPr lang="en-ID" sz="1600" dirty="0"/>
              <a:t> </a:t>
            </a:r>
            <a:r>
              <a:rPr lang="en-ID" sz="1600" dirty="0" err="1"/>
              <a:t>khalayak</a:t>
            </a:r>
            <a:r>
              <a:rPr lang="en-ID" sz="1600" dirty="0"/>
              <a:t> </a:t>
            </a:r>
            <a:r>
              <a:rPr lang="en-ID" sz="1600" dirty="0" err="1"/>
              <a:t>untuk</a:t>
            </a:r>
            <a:r>
              <a:rPr lang="en-ID" sz="1600" dirty="0"/>
              <a:t> </a:t>
            </a:r>
            <a:r>
              <a:rPr lang="en-ID" sz="1600" dirty="0" err="1"/>
              <a:t>mengidentifikasikan</a:t>
            </a:r>
            <a:r>
              <a:rPr lang="en-ID" sz="1600" dirty="0"/>
              <a:t> </a:t>
            </a:r>
            <a:r>
              <a:rPr lang="en-ID" sz="1600" dirty="0" err="1"/>
              <a:t>dirinya</a:t>
            </a:r>
            <a:r>
              <a:rPr lang="en-ID" sz="1600" dirty="0"/>
              <a:t> </a:t>
            </a:r>
            <a:r>
              <a:rPr lang="en-ID" sz="1600" dirty="0" err="1"/>
              <a:t>dengan</a:t>
            </a:r>
            <a:r>
              <a:rPr lang="en-ID" sz="1600" dirty="0"/>
              <a:t> </a:t>
            </a:r>
            <a:r>
              <a:rPr lang="en-ID" sz="1600" dirty="0" err="1"/>
              <a:t>tokoh-tokoh</a:t>
            </a:r>
            <a:r>
              <a:rPr lang="en-ID" sz="1600" dirty="0"/>
              <a:t> yang </a:t>
            </a:r>
            <a:r>
              <a:rPr lang="en-ID" sz="1600" dirty="0" err="1"/>
              <a:t>berkuasa-baik</a:t>
            </a:r>
            <a:r>
              <a:rPr lang="en-ID" sz="1600" dirty="0"/>
              <a:t> </a:t>
            </a:r>
            <a:r>
              <a:rPr lang="en-ID" sz="1600" dirty="0" err="1"/>
              <a:t>fiktif</a:t>
            </a:r>
            <a:r>
              <a:rPr lang="en-ID" sz="1600" dirty="0"/>
              <a:t> </a:t>
            </a:r>
            <a:r>
              <a:rPr lang="en-ID" sz="1600" dirty="0" err="1"/>
              <a:t>maupun</a:t>
            </a:r>
            <a:r>
              <a:rPr lang="en-ID" sz="1600" dirty="0"/>
              <a:t> </a:t>
            </a:r>
            <a:r>
              <a:rPr lang="en-ID" sz="1600" dirty="0" err="1"/>
              <a:t>faktual</a:t>
            </a:r>
            <a:r>
              <a:rPr lang="en-ID" sz="1600" dirty="0"/>
              <a:t>.</a:t>
            </a:r>
          </a:p>
          <a:p>
            <a:pPr algn="just"/>
            <a:endParaRPr lang="en-ID" sz="1600" dirty="0"/>
          </a:p>
        </p:txBody>
      </p:sp>
      <p:sp>
        <p:nvSpPr>
          <p:cNvPr id="3" name="Slide Number Placeholder 2">
            <a:extLst>
              <a:ext uri="{FF2B5EF4-FFF2-40B4-BE49-F238E27FC236}">
                <a16:creationId xmlns:a16="http://schemas.microsoft.com/office/drawing/2014/main" xmlns="" id="{0DE713F4-1919-458E-A930-9A8A3C2CB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Google Shape;154;p20">
            <a:extLst>
              <a:ext uri="{FF2B5EF4-FFF2-40B4-BE49-F238E27FC236}">
                <a16:creationId xmlns:a16="http://schemas.microsoft.com/office/drawing/2014/main" xmlns="" id="{49D63C60-85EA-44E7-BFCA-7879A76FEA95}"/>
              </a:ext>
            </a:extLst>
          </p:cNvPr>
          <p:cNvSpPr/>
          <p:nvPr/>
        </p:nvSpPr>
        <p:spPr>
          <a:xfrm>
            <a:off x="3246660" y="107096"/>
            <a:ext cx="5486347"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55;p20">
            <a:extLst>
              <a:ext uri="{FF2B5EF4-FFF2-40B4-BE49-F238E27FC236}">
                <a16:creationId xmlns:a16="http://schemas.microsoft.com/office/drawing/2014/main" xmlns="" id="{C0935438-EFBF-4D17-BFEC-7226C25D49CB}"/>
              </a:ext>
            </a:extLst>
          </p:cNvPr>
          <p:cNvSpPr txBox="1">
            <a:spLocks/>
          </p:cNvSpPr>
          <p:nvPr/>
        </p:nvSpPr>
        <p:spPr>
          <a:xfrm>
            <a:off x="3638207" y="-395300"/>
            <a:ext cx="60789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r>
              <a:rPr lang="en-ID" sz="2800" b="1" dirty="0" err="1"/>
              <a:t>Teori</a:t>
            </a:r>
            <a:r>
              <a:rPr lang="en-ID" sz="2800" b="1" dirty="0"/>
              <a:t> </a:t>
            </a:r>
            <a:r>
              <a:rPr lang="en-ID" sz="2800" b="1" dirty="0" err="1"/>
              <a:t>Penonjolan</a:t>
            </a:r>
            <a:r>
              <a:rPr lang="en-ID" sz="2800" b="1" dirty="0"/>
              <a:t> (Assertion)</a:t>
            </a:r>
            <a:endParaRPr lang="en-ID" sz="1800" dirty="0">
              <a:effectLst/>
            </a:endParaRPr>
          </a:p>
        </p:txBody>
      </p:sp>
    </p:spTree>
    <p:extLst>
      <p:ext uri="{BB962C8B-B14F-4D97-AF65-F5344CB8AC3E}">
        <p14:creationId xmlns:p14="http://schemas.microsoft.com/office/powerpoint/2010/main" val="61910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BA1712-D926-48C9-A24B-B823DF5B9106}"/>
              </a:ext>
            </a:extLst>
          </p:cNvPr>
          <p:cNvSpPr>
            <a:spLocks noGrp="1"/>
          </p:cNvSpPr>
          <p:nvPr>
            <p:ph type="body" idx="1"/>
          </p:nvPr>
        </p:nvSpPr>
        <p:spPr>
          <a:xfrm>
            <a:off x="743532" y="1285011"/>
            <a:ext cx="6851734" cy="2311288"/>
          </a:xfrm>
        </p:spPr>
        <p:txBody>
          <a:bodyPr/>
          <a:lstStyle/>
          <a:p>
            <a:pPr marL="514350" indent="-285750" algn="just">
              <a:buFont typeface="Arial" panose="020B0604020202020204" pitchFamily="34" charset="0"/>
              <a:buChar char="•"/>
            </a:pPr>
            <a:r>
              <a:rPr lang="en-ID" sz="2000" dirty="0" err="1"/>
              <a:t>Teori</a:t>
            </a:r>
            <a:r>
              <a:rPr lang="en-ID" sz="2000" dirty="0"/>
              <a:t> </a:t>
            </a:r>
            <a:r>
              <a:rPr lang="en-ID" sz="2000" dirty="0" err="1"/>
              <a:t>ini</a:t>
            </a:r>
            <a:r>
              <a:rPr lang="en-ID" sz="2000" dirty="0"/>
              <a:t> </a:t>
            </a:r>
            <a:r>
              <a:rPr lang="en-ID" sz="2000" dirty="0" err="1"/>
              <a:t>melihat</a:t>
            </a:r>
            <a:r>
              <a:rPr lang="en-ID" sz="2000" dirty="0"/>
              <a:t> </a:t>
            </a:r>
            <a:r>
              <a:rPr lang="en-ID" sz="2000" dirty="0" err="1"/>
              <a:t>bahwa</a:t>
            </a:r>
            <a:r>
              <a:rPr lang="en-ID" sz="2000" dirty="0"/>
              <a:t> </a:t>
            </a:r>
            <a:r>
              <a:rPr lang="en-ID" sz="2000" dirty="0" err="1"/>
              <a:t>manusia</a:t>
            </a:r>
            <a:r>
              <a:rPr lang="en-ID" sz="2000" dirty="0"/>
              <a:t> </a:t>
            </a:r>
            <a:r>
              <a:rPr lang="en-ID" sz="2000" dirty="0" err="1"/>
              <a:t>sebagai</a:t>
            </a:r>
            <a:r>
              <a:rPr lang="en-ID" sz="2000" dirty="0"/>
              <a:t> </a:t>
            </a:r>
            <a:r>
              <a:rPr lang="en-ID" sz="2000" dirty="0" err="1"/>
              <a:t>pemain</a:t>
            </a:r>
            <a:r>
              <a:rPr lang="en-ID" sz="2000" dirty="0"/>
              <a:t> </a:t>
            </a:r>
            <a:r>
              <a:rPr lang="en-ID" sz="2000" dirty="0" err="1"/>
              <a:t>peranan</a:t>
            </a:r>
            <a:r>
              <a:rPr lang="en-ID" sz="2000" dirty="0"/>
              <a:t> yang </a:t>
            </a:r>
            <a:r>
              <a:rPr lang="en-ID" sz="2000" dirty="0" err="1"/>
              <a:t>berusaha</a:t>
            </a:r>
            <a:r>
              <a:rPr lang="en-ID" sz="2000" dirty="0"/>
              <a:t> </a:t>
            </a:r>
            <a:r>
              <a:rPr lang="en-ID" sz="2000" dirty="0" err="1"/>
              <a:t>memuaskan</a:t>
            </a:r>
            <a:r>
              <a:rPr lang="en-ID" sz="2000" dirty="0"/>
              <a:t> </a:t>
            </a:r>
            <a:r>
              <a:rPr lang="en-ID" sz="2000" dirty="0" err="1"/>
              <a:t>egonya</a:t>
            </a:r>
            <a:r>
              <a:rPr lang="en-ID" sz="2000" dirty="0"/>
              <a:t> </a:t>
            </a:r>
            <a:r>
              <a:rPr lang="en-ID" sz="2000" dirty="0" err="1"/>
              <a:t>dengan</a:t>
            </a:r>
            <a:r>
              <a:rPr lang="en-ID" sz="2000" dirty="0"/>
              <a:t> </a:t>
            </a:r>
            <a:r>
              <a:rPr lang="en-ID" sz="2000" dirty="0" err="1"/>
              <a:t>menambahkan</a:t>
            </a:r>
            <a:r>
              <a:rPr lang="en-ID" sz="2000" dirty="0"/>
              <a:t> </a:t>
            </a:r>
            <a:r>
              <a:rPr lang="en-ID" sz="2000" dirty="0" err="1"/>
              <a:t>peranan</a:t>
            </a:r>
            <a:r>
              <a:rPr lang="en-ID" sz="2000" dirty="0"/>
              <a:t> yang </a:t>
            </a:r>
            <a:r>
              <a:rPr lang="en-ID" sz="2000" dirty="0" err="1"/>
              <a:t>memuaskan</a:t>
            </a:r>
            <a:r>
              <a:rPr lang="en-ID" sz="2000" dirty="0"/>
              <a:t> pada </a:t>
            </a:r>
            <a:r>
              <a:rPr lang="en-ID" sz="2000" dirty="0" err="1"/>
              <a:t>konsep</a:t>
            </a:r>
            <a:r>
              <a:rPr lang="en-ID" sz="2000" dirty="0"/>
              <a:t> </a:t>
            </a:r>
            <a:r>
              <a:rPr lang="en-ID" sz="2000" dirty="0" err="1"/>
              <a:t>dirinya</a:t>
            </a:r>
            <a:r>
              <a:rPr lang="en-ID" sz="2000" dirty="0"/>
              <a:t>. </a:t>
            </a:r>
            <a:r>
              <a:rPr lang="en-ID" sz="2000" dirty="0" err="1"/>
              <a:t>Kepuasan</a:t>
            </a:r>
            <a:r>
              <a:rPr lang="en-ID" sz="2000" dirty="0"/>
              <a:t> </a:t>
            </a:r>
            <a:r>
              <a:rPr lang="en-ID" sz="2000" dirty="0" err="1"/>
              <a:t>diperoleh</a:t>
            </a:r>
            <a:r>
              <a:rPr lang="en-ID" sz="2000" dirty="0"/>
              <a:t> </a:t>
            </a:r>
            <a:r>
              <a:rPr lang="en-ID" sz="2000" dirty="0" err="1"/>
              <a:t>bila</a:t>
            </a:r>
            <a:r>
              <a:rPr lang="en-ID" sz="2000" dirty="0"/>
              <a:t> orang </a:t>
            </a:r>
            <a:r>
              <a:rPr lang="en-ID" sz="2000" dirty="0" err="1"/>
              <a:t>memperoleh</a:t>
            </a:r>
            <a:r>
              <a:rPr lang="en-ID" sz="2000" dirty="0"/>
              <a:t> </a:t>
            </a:r>
            <a:r>
              <a:rPr lang="en-ID" sz="2000" dirty="0" err="1"/>
              <a:t>identitas</a:t>
            </a:r>
            <a:r>
              <a:rPr lang="en-ID" sz="2000" dirty="0"/>
              <a:t> </a:t>
            </a:r>
            <a:r>
              <a:rPr lang="en-ID" sz="2000" dirty="0" err="1"/>
              <a:t>peranan</a:t>
            </a:r>
            <a:r>
              <a:rPr lang="en-ID" sz="2000" dirty="0"/>
              <a:t> </a:t>
            </a:r>
            <a:r>
              <a:rPr lang="en-ID" sz="2000" dirty="0" err="1"/>
              <a:t>tambahan</a:t>
            </a:r>
            <a:r>
              <a:rPr lang="en-ID" sz="2000" dirty="0"/>
              <a:t> yang </a:t>
            </a:r>
            <a:r>
              <a:rPr lang="en-ID" sz="2000" dirty="0" err="1"/>
              <a:t>meningkatkan</a:t>
            </a:r>
            <a:r>
              <a:rPr lang="en-ID" sz="2000" dirty="0"/>
              <a:t> </a:t>
            </a:r>
            <a:r>
              <a:rPr lang="en-ID" sz="2000" dirty="0" err="1"/>
              <a:t>konsep</a:t>
            </a:r>
            <a:r>
              <a:rPr lang="en-ID" sz="2000" dirty="0"/>
              <a:t> </a:t>
            </a:r>
            <a:r>
              <a:rPr lang="en-ID" sz="2000" dirty="0" err="1"/>
              <a:t>dirinya</a:t>
            </a:r>
            <a:r>
              <a:rPr lang="en-ID" sz="2000" dirty="0"/>
              <a:t>. </a:t>
            </a:r>
            <a:endParaRPr lang="en-ID" sz="2400" dirty="0"/>
          </a:p>
        </p:txBody>
      </p:sp>
      <p:sp>
        <p:nvSpPr>
          <p:cNvPr id="3" name="Slide Number Placeholder 2">
            <a:extLst>
              <a:ext uri="{FF2B5EF4-FFF2-40B4-BE49-F238E27FC236}">
                <a16:creationId xmlns:a16="http://schemas.microsoft.com/office/drawing/2014/main" xmlns="" id="{0DE713F4-1919-458E-A930-9A8A3C2CB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Google Shape;154;p20">
            <a:extLst>
              <a:ext uri="{FF2B5EF4-FFF2-40B4-BE49-F238E27FC236}">
                <a16:creationId xmlns:a16="http://schemas.microsoft.com/office/drawing/2014/main" xmlns="" id="{49D63C60-85EA-44E7-BFCA-7879A76FEA95}"/>
              </a:ext>
            </a:extLst>
          </p:cNvPr>
          <p:cNvSpPr/>
          <p:nvPr/>
        </p:nvSpPr>
        <p:spPr>
          <a:xfrm>
            <a:off x="2994237" y="343696"/>
            <a:ext cx="5486347"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55;p20">
            <a:extLst>
              <a:ext uri="{FF2B5EF4-FFF2-40B4-BE49-F238E27FC236}">
                <a16:creationId xmlns:a16="http://schemas.microsoft.com/office/drawing/2014/main" xmlns="" id="{C0935438-EFBF-4D17-BFEC-7226C25D49CB}"/>
              </a:ext>
            </a:extLst>
          </p:cNvPr>
          <p:cNvSpPr txBox="1">
            <a:spLocks/>
          </p:cNvSpPr>
          <p:nvPr/>
        </p:nvSpPr>
        <p:spPr>
          <a:xfrm>
            <a:off x="4368129" y="-147192"/>
            <a:ext cx="60789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r>
              <a:rPr lang="en-ID" sz="2800" b="1" dirty="0" err="1"/>
              <a:t>Teori</a:t>
            </a:r>
            <a:r>
              <a:rPr lang="en-ID" sz="2800" b="1" dirty="0"/>
              <a:t> </a:t>
            </a:r>
            <a:r>
              <a:rPr lang="en-ID" sz="2800" b="1" dirty="0" err="1"/>
              <a:t>Identifikasi</a:t>
            </a:r>
            <a:endParaRPr lang="en-ID" sz="1200" dirty="0">
              <a:effectLst/>
            </a:endParaRPr>
          </a:p>
        </p:txBody>
      </p:sp>
    </p:spTree>
    <p:extLst>
      <p:ext uri="{BB962C8B-B14F-4D97-AF65-F5344CB8AC3E}">
        <p14:creationId xmlns:p14="http://schemas.microsoft.com/office/powerpoint/2010/main" val="292523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BA1712-D926-48C9-A24B-B823DF5B9106}"/>
              </a:ext>
            </a:extLst>
          </p:cNvPr>
          <p:cNvSpPr>
            <a:spLocks noGrp="1"/>
          </p:cNvSpPr>
          <p:nvPr>
            <p:ph type="body" idx="1"/>
          </p:nvPr>
        </p:nvSpPr>
        <p:spPr>
          <a:xfrm>
            <a:off x="840636" y="1416106"/>
            <a:ext cx="7057190" cy="2311288"/>
          </a:xfrm>
        </p:spPr>
        <p:txBody>
          <a:bodyPr/>
          <a:lstStyle/>
          <a:p>
            <a:pPr marL="514350" indent="-285750" algn="just">
              <a:buFont typeface="Arial" panose="020B0604020202020204" pitchFamily="34" charset="0"/>
              <a:buChar char="•"/>
            </a:pPr>
            <a:r>
              <a:rPr lang="en-ID" sz="1600" dirty="0" err="1"/>
              <a:t>Teori</a:t>
            </a:r>
            <a:r>
              <a:rPr lang="en-ID" sz="1600" dirty="0"/>
              <a:t> </a:t>
            </a:r>
            <a:r>
              <a:rPr lang="en-ID" sz="1600" dirty="0" err="1"/>
              <a:t>hampir</a:t>
            </a:r>
            <a:r>
              <a:rPr lang="en-ID" sz="1600" dirty="0"/>
              <a:t> </a:t>
            </a:r>
            <a:r>
              <a:rPr lang="en-ID" sz="1600" dirty="0" err="1"/>
              <a:t>sama</a:t>
            </a:r>
            <a:r>
              <a:rPr lang="en-ID" sz="1600" dirty="0"/>
              <a:t> </a:t>
            </a:r>
            <a:r>
              <a:rPr lang="en-ID" sz="1600" dirty="0" err="1"/>
              <a:t>dengan</a:t>
            </a:r>
            <a:r>
              <a:rPr lang="en-ID" sz="1600" dirty="0"/>
              <a:t> </a:t>
            </a:r>
            <a:r>
              <a:rPr lang="en-ID" sz="1600" dirty="0" err="1"/>
              <a:t>teori</a:t>
            </a:r>
            <a:r>
              <a:rPr lang="en-ID" sz="1600" dirty="0"/>
              <a:t> </a:t>
            </a:r>
            <a:r>
              <a:rPr lang="en-ID" sz="1600" dirty="0" err="1"/>
              <a:t>identifikasi</a:t>
            </a:r>
            <a:r>
              <a:rPr lang="en-ID" sz="1600" dirty="0"/>
              <a:t>, </a:t>
            </a:r>
            <a:r>
              <a:rPr lang="en-ID" sz="1600" dirty="0" err="1"/>
              <a:t>memandang</a:t>
            </a:r>
            <a:r>
              <a:rPr lang="en-ID" sz="1600" dirty="0"/>
              <a:t> </a:t>
            </a:r>
            <a:r>
              <a:rPr lang="en-ID" sz="1600" dirty="0" err="1"/>
              <a:t>manusia</a:t>
            </a:r>
            <a:r>
              <a:rPr lang="en-ID" sz="1600" dirty="0"/>
              <a:t> </a:t>
            </a:r>
            <a:r>
              <a:rPr lang="en-ID" sz="1600" dirty="0" err="1"/>
              <a:t>sebagai</a:t>
            </a:r>
            <a:r>
              <a:rPr lang="en-ID" sz="1600" dirty="0"/>
              <a:t> </a:t>
            </a:r>
            <a:r>
              <a:rPr lang="en-ID" sz="1600" dirty="0" err="1"/>
              <a:t>makhluk</a:t>
            </a:r>
            <a:r>
              <a:rPr lang="en-ID" sz="1600" dirty="0"/>
              <a:t> yang </a:t>
            </a:r>
            <a:r>
              <a:rPr lang="en-ID" sz="1600" dirty="0" err="1"/>
              <a:t>selalu</a:t>
            </a:r>
            <a:r>
              <a:rPr lang="en-ID" sz="1600" dirty="0"/>
              <a:t> </a:t>
            </a:r>
            <a:r>
              <a:rPr lang="en-ID" sz="1600" dirty="0" err="1"/>
              <a:t>mengembangkan</a:t>
            </a:r>
            <a:r>
              <a:rPr lang="en-ID" sz="1600" dirty="0"/>
              <a:t> </a:t>
            </a:r>
            <a:r>
              <a:rPr lang="en-ID" sz="1600" dirty="0" err="1"/>
              <a:t>kemampuan</a:t>
            </a:r>
            <a:r>
              <a:rPr lang="en-ID" sz="1600" dirty="0"/>
              <a:t> </a:t>
            </a:r>
            <a:r>
              <a:rPr lang="en-ID" sz="1600" dirty="0" err="1"/>
              <a:t>afektifnya</a:t>
            </a:r>
            <a:r>
              <a:rPr lang="en-ID" sz="1600" dirty="0"/>
              <a:t>. Akan </a:t>
            </a:r>
            <a:r>
              <a:rPr lang="en-ID" sz="1600" dirty="0" err="1"/>
              <a:t>tetapi</a:t>
            </a:r>
            <a:r>
              <a:rPr lang="en-ID" sz="1600" dirty="0"/>
              <a:t> </a:t>
            </a:r>
            <a:r>
              <a:rPr lang="en-ID" sz="1600" dirty="0" err="1"/>
              <a:t>berbeda</a:t>
            </a:r>
            <a:r>
              <a:rPr lang="en-ID" sz="1600" dirty="0"/>
              <a:t> </a:t>
            </a:r>
            <a:r>
              <a:rPr lang="en-ID" sz="1600" dirty="0" err="1"/>
              <a:t>dengan</a:t>
            </a:r>
            <a:r>
              <a:rPr lang="en-ID" sz="1600" dirty="0"/>
              <a:t> </a:t>
            </a:r>
            <a:r>
              <a:rPr lang="en-ID" sz="1600" dirty="0" err="1"/>
              <a:t>teori</a:t>
            </a:r>
            <a:r>
              <a:rPr lang="en-ID" sz="1600" dirty="0"/>
              <a:t> </a:t>
            </a:r>
            <a:r>
              <a:rPr lang="en-ID" sz="1600" dirty="0" err="1"/>
              <a:t>identifikasi</a:t>
            </a:r>
            <a:r>
              <a:rPr lang="en-ID" sz="1600" dirty="0"/>
              <a:t>, </a:t>
            </a:r>
            <a:r>
              <a:rPr lang="en-ID" sz="1600" dirty="0" err="1"/>
              <a:t>teori</a:t>
            </a:r>
            <a:r>
              <a:rPr lang="en-ID" sz="1600" dirty="0"/>
              <a:t> </a:t>
            </a:r>
            <a:r>
              <a:rPr lang="en-ID" sz="1600" dirty="0" err="1"/>
              <a:t>peniruan</a:t>
            </a:r>
            <a:r>
              <a:rPr lang="en-ID" sz="1600" dirty="0"/>
              <a:t> </a:t>
            </a:r>
            <a:r>
              <a:rPr lang="en-ID" sz="1600" dirty="0" err="1"/>
              <a:t>menekankan</a:t>
            </a:r>
            <a:r>
              <a:rPr lang="en-ID" sz="1600" dirty="0"/>
              <a:t> </a:t>
            </a:r>
            <a:r>
              <a:rPr lang="en-ID" sz="1600" dirty="0" err="1"/>
              <a:t>orientasi</a:t>
            </a:r>
            <a:r>
              <a:rPr lang="en-ID" sz="1600" dirty="0"/>
              <a:t> </a:t>
            </a:r>
            <a:r>
              <a:rPr lang="en-ID" sz="1600" dirty="0" err="1"/>
              <a:t>eksternal</a:t>
            </a:r>
            <a:r>
              <a:rPr lang="en-ID" sz="1600" dirty="0"/>
              <a:t> </a:t>
            </a:r>
            <a:r>
              <a:rPr lang="en-ID" sz="1600" dirty="0" err="1"/>
              <a:t>dalam</a:t>
            </a:r>
            <a:r>
              <a:rPr lang="en-ID" sz="1600" dirty="0"/>
              <a:t> </a:t>
            </a:r>
            <a:r>
              <a:rPr lang="en-ID" sz="1600" dirty="0" err="1"/>
              <a:t>pencarian</a:t>
            </a:r>
            <a:r>
              <a:rPr lang="en-ID" sz="1600" dirty="0"/>
              <a:t> </a:t>
            </a:r>
            <a:r>
              <a:rPr lang="en-ID" sz="1600" dirty="0" err="1"/>
              <a:t>gratifikasi</a:t>
            </a:r>
            <a:r>
              <a:rPr lang="en-ID" sz="1600" dirty="0"/>
              <a:t>. </a:t>
            </a:r>
            <a:r>
              <a:rPr lang="en-ID" sz="1600" dirty="0" err="1"/>
              <a:t>Disini</a:t>
            </a:r>
            <a:r>
              <a:rPr lang="en-ID" sz="1600" dirty="0"/>
              <a:t>, </a:t>
            </a:r>
            <a:r>
              <a:rPr lang="en-ID" sz="1600" dirty="0" err="1"/>
              <a:t>individu</a:t>
            </a:r>
            <a:r>
              <a:rPr lang="en-ID" sz="1600" dirty="0"/>
              <a:t> </a:t>
            </a:r>
            <a:r>
              <a:rPr lang="en-ID" sz="1600" dirty="0" err="1"/>
              <a:t>dipandang</a:t>
            </a:r>
            <a:r>
              <a:rPr lang="en-ID" sz="1600" dirty="0"/>
              <a:t> </a:t>
            </a:r>
            <a:r>
              <a:rPr lang="en-ID" sz="1600" dirty="0" err="1"/>
              <a:t>secara</a:t>
            </a:r>
            <a:r>
              <a:rPr lang="en-ID" sz="1600" dirty="0"/>
              <a:t> </a:t>
            </a:r>
            <a:r>
              <a:rPr lang="en-ID" sz="1600" dirty="0" err="1"/>
              <a:t>otomatis</a:t>
            </a:r>
            <a:r>
              <a:rPr lang="en-ID" sz="1600" dirty="0"/>
              <a:t> </a:t>
            </a:r>
            <a:r>
              <a:rPr lang="en-ID" sz="1600" dirty="0" err="1"/>
              <a:t>cenderung</a:t>
            </a:r>
            <a:r>
              <a:rPr lang="en-ID" sz="1600" dirty="0"/>
              <a:t> </a:t>
            </a:r>
            <a:r>
              <a:rPr lang="en-ID" sz="1600" dirty="0" err="1"/>
              <a:t>berempati</a:t>
            </a:r>
            <a:r>
              <a:rPr lang="en-ID" sz="1600" dirty="0"/>
              <a:t> </a:t>
            </a:r>
            <a:r>
              <a:rPr lang="en-ID" sz="1600" dirty="0" err="1"/>
              <a:t>dengan</a:t>
            </a:r>
            <a:r>
              <a:rPr lang="en-ID" sz="1600" dirty="0"/>
              <a:t> </a:t>
            </a:r>
            <a:r>
              <a:rPr lang="en-ID" sz="1600" dirty="0" err="1"/>
              <a:t>perasaan</a:t>
            </a:r>
            <a:r>
              <a:rPr lang="en-ID" sz="1600" dirty="0"/>
              <a:t> orang-orang yang </a:t>
            </a:r>
            <a:r>
              <a:rPr lang="en-ID" sz="1600" dirty="0" err="1"/>
              <a:t>diamatinya</a:t>
            </a:r>
            <a:r>
              <a:rPr lang="en-ID" sz="1600" dirty="0"/>
              <a:t> dan </a:t>
            </a:r>
            <a:r>
              <a:rPr lang="en-ID" sz="1600" dirty="0" err="1"/>
              <a:t>meniru</a:t>
            </a:r>
            <a:r>
              <a:rPr lang="en-ID" sz="1600" dirty="0"/>
              <a:t> </a:t>
            </a:r>
            <a:r>
              <a:rPr lang="en-ID" sz="1600" dirty="0" err="1"/>
              <a:t>perilakunya</a:t>
            </a:r>
            <a:r>
              <a:rPr lang="en-ID" sz="1600" dirty="0"/>
              <a:t>. </a:t>
            </a:r>
          </a:p>
          <a:p>
            <a:pPr marL="514350" indent="-285750" algn="just">
              <a:buFont typeface="Arial" panose="020B0604020202020204" pitchFamily="34" charset="0"/>
              <a:buChar char="•"/>
            </a:pPr>
            <a:r>
              <a:rPr lang="en-ID" sz="1600" dirty="0" err="1"/>
              <a:t>Komunikasi</a:t>
            </a:r>
            <a:r>
              <a:rPr lang="en-ID" sz="1600" dirty="0"/>
              <a:t> </a:t>
            </a:r>
            <a:r>
              <a:rPr lang="en-ID" sz="1600" dirty="0" err="1"/>
              <a:t>massa</a:t>
            </a:r>
            <a:r>
              <a:rPr lang="en-ID" sz="1600" dirty="0"/>
              <a:t> </a:t>
            </a:r>
            <a:r>
              <a:rPr lang="en-ID" sz="1600" dirty="0" err="1"/>
              <a:t>menampilkan</a:t>
            </a:r>
            <a:r>
              <a:rPr lang="en-ID" sz="1600" dirty="0"/>
              <a:t> model </a:t>
            </a:r>
            <a:r>
              <a:rPr lang="en-ID" sz="1600" dirty="0" err="1"/>
              <a:t>untuk</a:t>
            </a:r>
            <a:r>
              <a:rPr lang="en-ID" sz="1600" dirty="0"/>
              <a:t> </a:t>
            </a:r>
            <a:r>
              <a:rPr lang="en-ID" sz="1600" dirty="0" err="1"/>
              <a:t>ditiru</a:t>
            </a:r>
            <a:r>
              <a:rPr lang="en-ID" sz="1600" dirty="0"/>
              <a:t> oleh </a:t>
            </a:r>
            <a:r>
              <a:rPr lang="en-ID" sz="1600" dirty="0" err="1"/>
              <a:t>khalayaknya</a:t>
            </a:r>
            <a:r>
              <a:rPr lang="en-ID" sz="1600" dirty="0"/>
              <a:t>. Media </a:t>
            </a:r>
            <a:r>
              <a:rPr lang="en-ID" sz="1600" dirty="0" err="1"/>
              <a:t>cetak</a:t>
            </a:r>
            <a:r>
              <a:rPr lang="en-ID" sz="1600" dirty="0"/>
              <a:t> </a:t>
            </a:r>
            <a:r>
              <a:rPr lang="en-ID" sz="1600" dirty="0" err="1"/>
              <a:t>menyajikann</a:t>
            </a:r>
            <a:r>
              <a:rPr lang="en-ID" sz="1600" dirty="0"/>
              <a:t> </a:t>
            </a:r>
            <a:r>
              <a:rPr lang="en-ID" sz="1600" dirty="0" err="1"/>
              <a:t>pikiran</a:t>
            </a:r>
            <a:r>
              <a:rPr lang="en-ID" sz="1600" dirty="0"/>
              <a:t> dan </a:t>
            </a:r>
            <a:r>
              <a:rPr lang="en-ID" sz="1600" dirty="0" err="1"/>
              <a:t>gagasann</a:t>
            </a:r>
            <a:r>
              <a:rPr lang="en-ID" sz="1600" dirty="0"/>
              <a:t> yang </a:t>
            </a:r>
            <a:r>
              <a:rPr lang="en-ID" sz="1600" dirty="0" err="1"/>
              <a:t>lebih</a:t>
            </a:r>
            <a:r>
              <a:rPr lang="en-ID" sz="1600" dirty="0"/>
              <a:t> </a:t>
            </a:r>
            <a:r>
              <a:rPr lang="en-ID" sz="1600" dirty="0" err="1"/>
              <a:t>jelas</a:t>
            </a:r>
            <a:r>
              <a:rPr lang="en-ID" sz="1600" dirty="0"/>
              <a:t> dan </a:t>
            </a:r>
            <a:r>
              <a:rPr lang="en-ID" sz="1600" dirty="0" err="1"/>
              <a:t>lebih</a:t>
            </a:r>
            <a:r>
              <a:rPr lang="en-ID" sz="1600" dirty="0"/>
              <a:t> </a:t>
            </a:r>
            <a:r>
              <a:rPr lang="en-ID" sz="1600" dirty="0" err="1"/>
              <a:t>mudah</a:t>
            </a:r>
            <a:r>
              <a:rPr lang="en-ID" sz="1600" dirty="0"/>
              <a:t> </a:t>
            </a:r>
            <a:r>
              <a:rPr lang="en-ID" sz="1600" dirty="0" err="1"/>
              <a:t>dimengerti</a:t>
            </a:r>
            <a:r>
              <a:rPr lang="en-ID" sz="1600" dirty="0"/>
              <a:t>. Media </a:t>
            </a:r>
            <a:r>
              <a:rPr lang="en-ID" sz="1600" dirty="0" err="1"/>
              <a:t>piktorial</a:t>
            </a:r>
            <a:r>
              <a:rPr lang="en-ID" sz="1600" dirty="0"/>
              <a:t>, </a:t>
            </a:r>
            <a:r>
              <a:rPr lang="en-ID" sz="1600" dirty="0" err="1"/>
              <a:t>seperti</a:t>
            </a:r>
            <a:r>
              <a:rPr lang="en-ID" sz="1600" dirty="0"/>
              <a:t> </a:t>
            </a:r>
            <a:r>
              <a:rPr lang="en-ID" sz="1600" dirty="0" err="1"/>
              <a:t>televisi</a:t>
            </a:r>
            <a:r>
              <a:rPr lang="en-ID" sz="1600" dirty="0"/>
              <a:t>, film, </a:t>
            </a:r>
            <a:r>
              <a:rPr lang="en-ID" sz="1600" dirty="0" err="1"/>
              <a:t>komik</a:t>
            </a:r>
            <a:r>
              <a:rPr lang="en-ID" sz="1600" dirty="0"/>
              <a:t>, </a:t>
            </a:r>
            <a:r>
              <a:rPr lang="en-ID" sz="1600" dirty="0" err="1"/>
              <a:t>secara</a:t>
            </a:r>
            <a:r>
              <a:rPr lang="en-ID" sz="1600" dirty="0"/>
              <a:t> dramatis </a:t>
            </a:r>
            <a:r>
              <a:rPr lang="en-ID" sz="1600" dirty="0" err="1"/>
              <a:t>mempertontonkan</a:t>
            </a:r>
            <a:r>
              <a:rPr lang="en-ID" sz="1600" dirty="0"/>
              <a:t> </a:t>
            </a:r>
            <a:r>
              <a:rPr lang="en-ID" sz="1600" dirty="0" err="1"/>
              <a:t>perilaku</a:t>
            </a:r>
            <a:r>
              <a:rPr lang="en-ID" sz="1600" dirty="0"/>
              <a:t> </a:t>
            </a:r>
            <a:r>
              <a:rPr lang="en-ID" sz="1600" dirty="0" err="1"/>
              <a:t>fisik</a:t>
            </a:r>
            <a:r>
              <a:rPr lang="en-ID" sz="1600" dirty="0"/>
              <a:t> yang </a:t>
            </a:r>
            <a:r>
              <a:rPr lang="en-ID" sz="1600" dirty="0" err="1"/>
              <a:t>mudah</a:t>
            </a:r>
            <a:r>
              <a:rPr lang="en-ID" sz="1600" dirty="0"/>
              <a:t> </a:t>
            </a:r>
            <a:r>
              <a:rPr lang="en-ID" sz="1600" dirty="0" err="1"/>
              <a:t>dicontoh</a:t>
            </a:r>
            <a:r>
              <a:rPr lang="en-ID" sz="1600" dirty="0"/>
              <a:t>.</a:t>
            </a:r>
            <a:endParaRPr lang="en-ID" sz="2400" dirty="0">
              <a:effectLst/>
            </a:endParaRPr>
          </a:p>
        </p:txBody>
      </p:sp>
      <p:sp>
        <p:nvSpPr>
          <p:cNvPr id="3" name="Slide Number Placeholder 2">
            <a:extLst>
              <a:ext uri="{FF2B5EF4-FFF2-40B4-BE49-F238E27FC236}">
                <a16:creationId xmlns:a16="http://schemas.microsoft.com/office/drawing/2014/main" xmlns="" id="{0DE713F4-1919-458E-A930-9A8A3C2CB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Google Shape;154;p20">
            <a:extLst>
              <a:ext uri="{FF2B5EF4-FFF2-40B4-BE49-F238E27FC236}">
                <a16:creationId xmlns:a16="http://schemas.microsoft.com/office/drawing/2014/main" xmlns="" id="{49D63C60-85EA-44E7-BFCA-7879A76FEA95}"/>
              </a:ext>
            </a:extLst>
          </p:cNvPr>
          <p:cNvSpPr/>
          <p:nvPr/>
        </p:nvSpPr>
        <p:spPr>
          <a:xfrm>
            <a:off x="2597543" y="117119"/>
            <a:ext cx="6530273"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55;p20">
            <a:extLst>
              <a:ext uri="{FF2B5EF4-FFF2-40B4-BE49-F238E27FC236}">
                <a16:creationId xmlns:a16="http://schemas.microsoft.com/office/drawing/2014/main" xmlns="" id="{C0935438-EFBF-4D17-BFEC-7226C25D49CB}"/>
              </a:ext>
            </a:extLst>
          </p:cNvPr>
          <p:cNvSpPr txBox="1">
            <a:spLocks/>
          </p:cNvSpPr>
          <p:nvPr/>
        </p:nvSpPr>
        <p:spPr>
          <a:xfrm>
            <a:off x="2838734" y="-462781"/>
            <a:ext cx="607890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r>
              <a:rPr lang="en-ID" sz="2800" b="1" dirty="0" err="1"/>
              <a:t>Teori</a:t>
            </a:r>
            <a:r>
              <a:rPr lang="en-ID" sz="2800" b="1" dirty="0"/>
              <a:t> </a:t>
            </a:r>
            <a:r>
              <a:rPr lang="en-ID" sz="2800" b="1" dirty="0" err="1"/>
              <a:t>Peniruan</a:t>
            </a:r>
            <a:r>
              <a:rPr lang="en-ID" sz="2800" b="1" dirty="0"/>
              <a:t> (</a:t>
            </a:r>
            <a:r>
              <a:rPr lang="en-ID" sz="2800" b="1" dirty="0" err="1"/>
              <a:t>Modeling</a:t>
            </a:r>
            <a:r>
              <a:rPr lang="en-ID" sz="2800" b="1" dirty="0"/>
              <a:t> Theories)</a:t>
            </a:r>
            <a:endParaRPr lang="en-ID" sz="900" dirty="0">
              <a:effectLst/>
            </a:endParaRPr>
          </a:p>
        </p:txBody>
      </p:sp>
    </p:spTree>
    <p:extLst>
      <p:ext uri="{BB962C8B-B14F-4D97-AF65-F5344CB8AC3E}">
        <p14:creationId xmlns:p14="http://schemas.microsoft.com/office/powerpoint/2010/main" val="217945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6D66850-A274-4B75-9F38-452A3CF68F63}"/>
              </a:ext>
            </a:extLst>
          </p:cNvPr>
          <p:cNvSpPr>
            <a:spLocks noGrp="1"/>
          </p:cNvSpPr>
          <p:nvPr>
            <p:ph type="body" idx="1"/>
          </p:nvPr>
        </p:nvSpPr>
        <p:spPr>
          <a:xfrm>
            <a:off x="1070369" y="1685101"/>
            <a:ext cx="5993978" cy="2494200"/>
          </a:xfrm>
        </p:spPr>
        <p:txBody>
          <a:bodyPr/>
          <a:lstStyle/>
          <a:p>
            <a:pPr algn="just"/>
            <a:r>
              <a:rPr lang="en-ID" sz="2000" dirty="0" err="1"/>
              <a:t>Menurut</a:t>
            </a:r>
            <a:r>
              <a:rPr lang="en-ID" sz="2000" dirty="0"/>
              <a:t> </a:t>
            </a:r>
            <a:r>
              <a:rPr lang="en-ID" sz="2000" dirty="0" err="1"/>
              <a:t>aliran</a:t>
            </a:r>
            <a:r>
              <a:rPr lang="en-ID" sz="2000" dirty="0"/>
              <a:t> </a:t>
            </a:r>
            <a:r>
              <a:rPr lang="en-ID" sz="2000" i="1" dirty="0"/>
              <a:t>uses and gratification</a:t>
            </a:r>
            <a:r>
              <a:rPr lang="en-ID" sz="2000" dirty="0"/>
              <a:t>, </a:t>
            </a:r>
            <a:r>
              <a:rPr lang="en-ID" sz="2000" dirty="0" err="1"/>
              <a:t>perbedaan</a:t>
            </a:r>
            <a:r>
              <a:rPr lang="en-ID" sz="2000" dirty="0"/>
              <a:t> motif </a:t>
            </a:r>
            <a:r>
              <a:rPr lang="en-ID" sz="2000" dirty="0" err="1"/>
              <a:t>dalam</a:t>
            </a:r>
            <a:r>
              <a:rPr lang="en-ID" sz="2000" dirty="0"/>
              <a:t> </a:t>
            </a:r>
            <a:r>
              <a:rPr lang="en-ID" sz="2000" dirty="0" err="1"/>
              <a:t>komsumsi</a:t>
            </a:r>
            <a:r>
              <a:rPr lang="en-ID" sz="2000" dirty="0"/>
              <a:t> media </a:t>
            </a:r>
            <a:r>
              <a:rPr lang="en-ID" sz="2000" dirty="0" err="1"/>
              <a:t>massa</a:t>
            </a:r>
            <a:r>
              <a:rPr lang="en-ID" sz="2000" dirty="0"/>
              <a:t> </a:t>
            </a:r>
            <a:r>
              <a:rPr lang="en-ID" sz="2000" dirty="0" err="1"/>
              <a:t>menyebabkan</a:t>
            </a:r>
            <a:r>
              <a:rPr lang="en-ID" sz="2000" dirty="0"/>
              <a:t> </a:t>
            </a:r>
            <a:r>
              <a:rPr lang="en-ID" sz="2000" dirty="0" err="1"/>
              <a:t>kita</a:t>
            </a:r>
            <a:r>
              <a:rPr lang="en-ID" sz="2000" dirty="0"/>
              <a:t> </a:t>
            </a:r>
            <a:r>
              <a:rPr lang="en-ID" sz="2000" dirty="0" err="1"/>
              <a:t>bereaksi</a:t>
            </a:r>
            <a:r>
              <a:rPr lang="en-ID" sz="2000" dirty="0"/>
              <a:t> pada media </a:t>
            </a:r>
            <a:r>
              <a:rPr lang="en-ID" sz="2000" dirty="0" err="1"/>
              <a:t>massa</a:t>
            </a:r>
            <a:r>
              <a:rPr lang="en-ID" sz="2000" dirty="0"/>
              <a:t> </a:t>
            </a:r>
            <a:r>
              <a:rPr lang="en-ID" sz="2000" dirty="0" err="1"/>
              <a:t>secara</a:t>
            </a:r>
            <a:r>
              <a:rPr lang="en-ID" sz="2000" dirty="0"/>
              <a:t> </a:t>
            </a:r>
            <a:r>
              <a:rPr lang="en-ID" sz="2000" dirty="0" err="1"/>
              <a:t>berbeda</a:t>
            </a:r>
            <a:r>
              <a:rPr lang="en-ID" sz="2000" dirty="0"/>
              <a:t> pula. </a:t>
            </a:r>
          </a:p>
          <a:p>
            <a:pPr algn="just"/>
            <a:r>
              <a:rPr lang="en-ID" sz="2000" dirty="0" err="1"/>
              <a:t>Efek</a:t>
            </a:r>
            <a:r>
              <a:rPr lang="en-ID" sz="2000" dirty="0"/>
              <a:t> media </a:t>
            </a:r>
            <a:r>
              <a:rPr lang="en-ID" sz="2000" dirty="0" err="1"/>
              <a:t>massa</a:t>
            </a:r>
            <a:r>
              <a:rPr lang="en-ID" sz="2000" dirty="0"/>
              <a:t> juga </a:t>
            </a:r>
            <a:r>
              <a:rPr lang="en-ID" sz="2000" dirty="0" err="1"/>
              <a:t>berlainan</a:t>
            </a:r>
            <a:r>
              <a:rPr lang="en-ID" sz="2000" dirty="0"/>
              <a:t> pada </a:t>
            </a:r>
            <a:r>
              <a:rPr lang="en-ID" sz="2000" dirty="0" err="1"/>
              <a:t>setiap</a:t>
            </a:r>
            <a:r>
              <a:rPr lang="en-ID" sz="2000" dirty="0"/>
              <a:t> </a:t>
            </a:r>
            <a:r>
              <a:rPr lang="en-ID" sz="2000" dirty="0" err="1"/>
              <a:t>anggota</a:t>
            </a:r>
            <a:r>
              <a:rPr lang="en-ID" sz="2000" dirty="0"/>
              <a:t> </a:t>
            </a:r>
            <a:r>
              <a:rPr lang="en-ID" sz="2000" dirty="0" err="1"/>
              <a:t>khalayaknya</a:t>
            </a:r>
            <a:r>
              <a:rPr lang="en-ID" sz="2000" dirty="0"/>
              <a:t>. </a:t>
            </a:r>
            <a:r>
              <a:rPr lang="en-ID" sz="2000" dirty="0" err="1"/>
              <a:t>Kepada</a:t>
            </a:r>
            <a:r>
              <a:rPr lang="en-ID" sz="2000" dirty="0"/>
              <a:t> </a:t>
            </a:r>
            <a:r>
              <a:rPr lang="en-ID" sz="2000" dirty="0" err="1"/>
              <a:t>pencari</a:t>
            </a:r>
            <a:r>
              <a:rPr lang="en-ID" sz="2000" dirty="0"/>
              <a:t> </a:t>
            </a:r>
            <a:r>
              <a:rPr lang="en-ID" sz="2000" dirty="0" err="1"/>
              <a:t>informasi</a:t>
            </a:r>
            <a:r>
              <a:rPr lang="en-ID" sz="2000" dirty="0"/>
              <a:t>, media </a:t>
            </a:r>
            <a:r>
              <a:rPr lang="en-ID" sz="2000" dirty="0" err="1"/>
              <a:t>massa</a:t>
            </a:r>
            <a:r>
              <a:rPr lang="en-ID" sz="2000" dirty="0"/>
              <a:t> </a:t>
            </a:r>
            <a:r>
              <a:rPr lang="en-ID" sz="2000" dirty="0" err="1"/>
              <a:t>diduga</a:t>
            </a:r>
            <a:r>
              <a:rPr lang="en-ID" sz="2000" dirty="0"/>
              <a:t> </a:t>
            </a:r>
            <a:r>
              <a:rPr lang="en-ID" sz="2000" dirty="0" err="1"/>
              <a:t>mempunyai</a:t>
            </a:r>
            <a:r>
              <a:rPr lang="en-ID" sz="2000" dirty="0"/>
              <a:t> </a:t>
            </a:r>
            <a:r>
              <a:rPr lang="en-ID" sz="2000" dirty="0" err="1"/>
              <a:t>efek</a:t>
            </a:r>
            <a:r>
              <a:rPr lang="en-ID" sz="2000" dirty="0"/>
              <a:t> </a:t>
            </a:r>
            <a:r>
              <a:rPr lang="en-ID" sz="2000" dirty="0" err="1"/>
              <a:t>kognitif</a:t>
            </a:r>
            <a:r>
              <a:rPr lang="en-ID" sz="2000" dirty="0"/>
              <a:t> yang </a:t>
            </a:r>
            <a:r>
              <a:rPr lang="en-ID" sz="2000" dirty="0" err="1"/>
              <a:t>menguntungkan</a:t>
            </a:r>
            <a:r>
              <a:rPr lang="en-ID" sz="2000" dirty="0"/>
              <a:t>.</a:t>
            </a:r>
          </a:p>
          <a:p>
            <a:pPr algn="just"/>
            <a:endParaRPr lang="en-ID" sz="2000" dirty="0"/>
          </a:p>
        </p:txBody>
      </p:sp>
      <p:sp>
        <p:nvSpPr>
          <p:cNvPr id="5" name="Slide Number Placeholder 4">
            <a:extLst>
              <a:ext uri="{FF2B5EF4-FFF2-40B4-BE49-F238E27FC236}">
                <a16:creationId xmlns:a16="http://schemas.microsoft.com/office/drawing/2014/main" xmlns="" id="{1002D82D-32E9-42C9-8286-50F68A5792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03067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27CAD-4A4C-4A20-9A7C-1DD54651B10C}"/>
              </a:ext>
            </a:extLst>
          </p:cNvPr>
          <p:cNvSpPr>
            <a:spLocks noGrp="1"/>
          </p:cNvSpPr>
          <p:nvPr>
            <p:ph type="title"/>
          </p:nvPr>
        </p:nvSpPr>
        <p:spPr>
          <a:xfrm>
            <a:off x="3328047" y="776598"/>
            <a:ext cx="6711900" cy="623100"/>
          </a:xfrm>
        </p:spPr>
        <p:txBody>
          <a:bodyPr/>
          <a:lstStyle/>
          <a:p>
            <a:r>
              <a:rPr lang="en-ID" sz="3200" b="1" dirty="0" err="1"/>
              <a:t>Efek</a:t>
            </a:r>
            <a:r>
              <a:rPr lang="en-ID" sz="3200" b="1" dirty="0"/>
              <a:t> </a:t>
            </a:r>
            <a:r>
              <a:rPr lang="en-ID" sz="3200" b="1" dirty="0" err="1"/>
              <a:t>Komunikasi</a:t>
            </a:r>
            <a:r>
              <a:rPr lang="en-ID" sz="3200" b="1" dirty="0"/>
              <a:t> Massa</a:t>
            </a:r>
            <a:endParaRPr lang="en-ID" sz="3200" dirty="0"/>
          </a:p>
        </p:txBody>
      </p:sp>
      <p:sp>
        <p:nvSpPr>
          <p:cNvPr id="4" name="Text Placeholder 3">
            <a:extLst>
              <a:ext uri="{FF2B5EF4-FFF2-40B4-BE49-F238E27FC236}">
                <a16:creationId xmlns:a16="http://schemas.microsoft.com/office/drawing/2014/main" xmlns="" id="{08124E5A-80FB-45A1-87A8-293A01AEE5D9}"/>
              </a:ext>
            </a:extLst>
          </p:cNvPr>
          <p:cNvSpPr>
            <a:spLocks noGrp="1"/>
          </p:cNvSpPr>
          <p:nvPr>
            <p:ph type="body" idx="2"/>
          </p:nvPr>
        </p:nvSpPr>
        <p:spPr>
          <a:xfrm>
            <a:off x="940565" y="1781632"/>
            <a:ext cx="7262869" cy="3062700"/>
          </a:xfrm>
        </p:spPr>
        <p:txBody>
          <a:bodyPr/>
          <a:lstStyle/>
          <a:p>
            <a:pPr algn="just"/>
            <a:r>
              <a:rPr lang="en-ID" b="1" dirty="0" err="1"/>
              <a:t>Pendekatan</a:t>
            </a:r>
            <a:r>
              <a:rPr lang="en-ID" b="1" dirty="0"/>
              <a:t> </a:t>
            </a:r>
            <a:r>
              <a:rPr lang="en-ID" b="1" i="1" dirty="0"/>
              <a:t>uses and gratification </a:t>
            </a:r>
            <a:r>
              <a:rPr lang="en-ID" dirty="0" err="1"/>
              <a:t>mempersoalkan</a:t>
            </a:r>
            <a:r>
              <a:rPr lang="en-ID" dirty="0"/>
              <a:t> </a:t>
            </a:r>
            <a:r>
              <a:rPr lang="en-ID" dirty="0" err="1"/>
              <a:t>apa</a:t>
            </a:r>
            <a:r>
              <a:rPr lang="en-ID" dirty="0"/>
              <a:t> yang </a:t>
            </a:r>
            <a:r>
              <a:rPr lang="en-ID" dirty="0" err="1"/>
              <a:t>dilakukan</a:t>
            </a:r>
            <a:r>
              <a:rPr lang="en-ID" dirty="0"/>
              <a:t> orang pada media, </a:t>
            </a:r>
            <a:r>
              <a:rPr lang="en-ID" dirty="0" err="1"/>
              <a:t>yakni</a:t>
            </a:r>
            <a:r>
              <a:rPr lang="en-ID" dirty="0"/>
              <a:t> </a:t>
            </a:r>
            <a:r>
              <a:rPr lang="en-ID" dirty="0" err="1"/>
              <a:t>menggunkan</a:t>
            </a:r>
            <a:r>
              <a:rPr lang="en-ID" dirty="0"/>
              <a:t> media </a:t>
            </a:r>
            <a:r>
              <a:rPr lang="en-ID" dirty="0" err="1"/>
              <a:t>untuk</a:t>
            </a:r>
            <a:r>
              <a:rPr lang="en-ID" dirty="0"/>
              <a:t> </a:t>
            </a:r>
            <a:r>
              <a:rPr lang="en-ID" dirty="0" err="1"/>
              <a:t>pemuas</a:t>
            </a:r>
            <a:r>
              <a:rPr lang="en-ID" dirty="0"/>
              <a:t> </a:t>
            </a:r>
            <a:r>
              <a:rPr lang="en-ID" dirty="0" err="1"/>
              <a:t>kebetuhannya</a:t>
            </a:r>
            <a:r>
              <a:rPr lang="en-ID" dirty="0"/>
              <a:t>. Masyarakat </a:t>
            </a:r>
            <a:r>
              <a:rPr lang="en-ID" dirty="0" err="1"/>
              <a:t>lebih</a:t>
            </a:r>
            <a:r>
              <a:rPr lang="en-ID" dirty="0"/>
              <a:t> </a:t>
            </a:r>
            <a:r>
              <a:rPr lang="en-ID" dirty="0" err="1"/>
              <a:t>tertarik</a:t>
            </a:r>
            <a:r>
              <a:rPr lang="en-ID" dirty="0"/>
              <a:t> </a:t>
            </a:r>
            <a:r>
              <a:rPr lang="en-ID" dirty="0" err="1"/>
              <a:t>kepada</a:t>
            </a:r>
            <a:r>
              <a:rPr lang="en-ID" dirty="0"/>
              <a:t> </a:t>
            </a:r>
            <a:r>
              <a:rPr lang="en-ID" dirty="0" err="1"/>
              <a:t>apa</a:t>
            </a:r>
            <a:r>
              <a:rPr lang="en-ID" dirty="0"/>
              <a:t> yang </a:t>
            </a:r>
            <a:r>
              <a:rPr lang="en-ID" dirty="0" err="1"/>
              <a:t>dilakukan</a:t>
            </a:r>
            <a:r>
              <a:rPr lang="en-ID" dirty="0"/>
              <a:t> media </a:t>
            </a:r>
            <a:r>
              <a:rPr lang="en-ID" dirty="0" err="1"/>
              <a:t>kepada</a:t>
            </a:r>
            <a:r>
              <a:rPr lang="en-ID" dirty="0"/>
              <a:t> </a:t>
            </a:r>
            <a:r>
              <a:rPr lang="en-ID" dirty="0" err="1"/>
              <a:t>kita</a:t>
            </a:r>
            <a:r>
              <a:rPr lang="en-ID" dirty="0"/>
              <a:t> dan </a:t>
            </a:r>
            <a:r>
              <a:rPr lang="en-ID" dirty="0" err="1"/>
              <a:t>bagaimana</a:t>
            </a:r>
            <a:r>
              <a:rPr lang="en-ID" dirty="0"/>
              <a:t> </a:t>
            </a:r>
            <a:r>
              <a:rPr lang="en-ID" dirty="0" err="1"/>
              <a:t>surat</a:t>
            </a:r>
            <a:r>
              <a:rPr lang="en-ID" dirty="0"/>
              <a:t> </a:t>
            </a:r>
            <a:r>
              <a:rPr lang="en-ID" dirty="0" err="1"/>
              <a:t>kabar</a:t>
            </a:r>
            <a:r>
              <a:rPr lang="en-ID" dirty="0"/>
              <a:t> dan </a:t>
            </a:r>
            <a:r>
              <a:rPr lang="en-ID" dirty="0" err="1"/>
              <a:t>televisi</a:t>
            </a:r>
            <a:r>
              <a:rPr lang="en-ID" dirty="0"/>
              <a:t> </a:t>
            </a:r>
            <a:r>
              <a:rPr lang="en-ID" dirty="0" err="1"/>
              <a:t>menambah</a:t>
            </a:r>
            <a:r>
              <a:rPr lang="en-ID" dirty="0"/>
              <a:t> </a:t>
            </a:r>
            <a:r>
              <a:rPr lang="en-ID" dirty="0" err="1"/>
              <a:t>pengetahuan</a:t>
            </a:r>
            <a:r>
              <a:rPr lang="en-ID" dirty="0"/>
              <a:t>, </a:t>
            </a:r>
            <a:r>
              <a:rPr lang="en-ID" dirty="0" err="1"/>
              <a:t>mengubah</a:t>
            </a:r>
            <a:r>
              <a:rPr lang="en-ID" dirty="0"/>
              <a:t> </a:t>
            </a:r>
            <a:r>
              <a:rPr lang="en-ID" dirty="0" err="1"/>
              <a:t>sikap</a:t>
            </a:r>
            <a:r>
              <a:rPr lang="en-ID" dirty="0"/>
              <a:t>, </a:t>
            </a:r>
            <a:r>
              <a:rPr lang="en-ID" dirty="0" err="1"/>
              <a:t>atau</a:t>
            </a:r>
            <a:r>
              <a:rPr lang="en-ID" dirty="0"/>
              <a:t> </a:t>
            </a:r>
            <a:r>
              <a:rPr lang="en-ID" dirty="0" err="1"/>
              <a:t>menggerakkan</a:t>
            </a:r>
            <a:r>
              <a:rPr lang="en-ID" dirty="0"/>
              <a:t> </a:t>
            </a:r>
            <a:r>
              <a:rPr lang="en-ID" dirty="0" err="1"/>
              <a:t>perilaku</a:t>
            </a:r>
            <a:r>
              <a:rPr lang="en-ID" dirty="0"/>
              <a:t> </a:t>
            </a:r>
            <a:r>
              <a:rPr lang="en-ID" dirty="0" err="1"/>
              <a:t>kita</a:t>
            </a:r>
            <a:r>
              <a:rPr lang="en-ID" dirty="0"/>
              <a:t>. </a:t>
            </a:r>
            <a:r>
              <a:rPr lang="en-ID" dirty="0" err="1"/>
              <a:t>Inilah</a:t>
            </a:r>
            <a:r>
              <a:rPr lang="en-ID" dirty="0"/>
              <a:t> yang </a:t>
            </a:r>
            <a:r>
              <a:rPr lang="en-ID" dirty="0" err="1"/>
              <a:t>disebut</a:t>
            </a:r>
            <a:r>
              <a:rPr lang="en-ID" dirty="0"/>
              <a:t> </a:t>
            </a:r>
            <a:r>
              <a:rPr lang="en-ID" dirty="0" err="1"/>
              <a:t>efek</a:t>
            </a:r>
            <a:r>
              <a:rPr lang="en-ID" dirty="0"/>
              <a:t> </a:t>
            </a:r>
            <a:r>
              <a:rPr lang="en-ID" dirty="0" err="1"/>
              <a:t>komunikasi</a:t>
            </a:r>
            <a:r>
              <a:rPr lang="en-ID" dirty="0"/>
              <a:t> </a:t>
            </a:r>
            <a:r>
              <a:rPr lang="en-ID" dirty="0" err="1"/>
              <a:t>massa</a:t>
            </a:r>
            <a:r>
              <a:rPr lang="en-ID" dirty="0"/>
              <a:t>.</a:t>
            </a:r>
          </a:p>
          <a:p>
            <a:pPr algn="just"/>
            <a:endParaRPr lang="en-ID" dirty="0"/>
          </a:p>
        </p:txBody>
      </p:sp>
      <p:sp>
        <p:nvSpPr>
          <p:cNvPr id="5" name="Slide Number Placeholder 4">
            <a:extLst>
              <a:ext uri="{FF2B5EF4-FFF2-40B4-BE49-F238E27FC236}">
                <a16:creationId xmlns:a16="http://schemas.microsoft.com/office/drawing/2014/main" xmlns="" id="{EB35F75A-FF1E-4CBA-AA85-CE7BE0F6E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54607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EB35F75A-FF1E-4CBA-AA85-CE7BE0F6E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Text Placeholder 3">
            <a:extLst>
              <a:ext uri="{FF2B5EF4-FFF2-40B4-BE49-F238E27FC236}">
                <a16:creationId xmlns:a16="http://schemas.microsoft.com/office/drawing/2014/main" xmlns="" id="{08124E5A-80FB-45A1-87A8-293A01AEE5D9}"/>
              </a:ext>
            </a:extLst>
          </p:cNvPr>
          <p:cNvSpPr>
            <a:spLocks noGrp="1"/>
          </p:cNvSpPr>
          <p:nvPr>
            <p:ph type="body" idx="4294967295"/>
          </p:nvPr>
        </p:nvSpPr>
        <p:spPr>
          <a:xfrm>
            <a:off x="315588" y="462173"/>
            <a:ext cx="8359073" cy="3063875"/>
          </a:xfrm>
        </p:spPr>
        <p:txBody>
          <a:bodyPr/>
          <a:lstStyle/>
          <a:p>
            <a:pPr algn="just"/>
            <a:r>
              <a:rPr lang="en-ID" dirty="0"/>
              <a:t>Waktu </a:t>
            </a:r>
            <a:r>
              <a:rPr lang="en-ID" dirty="0" err="1"/>
              <a:t>menjelaskan</a:t>
            </a:r>
            <a:r>
              <a:rPr lang="en-ID" dirty="0"/>
              <a:t> </a:t>
            </a:r>
            <a:r>
              <a:rPr lang="en-ID" b="1" dirty="0" err="1"/>
              <a:t>perkembangan</a:t>
            </a:r>
            <a:r>
              <a:rPr lang="en-ID" b="1" dirty="0"/>
              <a:t> </a:t>
            </a:r>
            <a:r>
              <a:rPr lang="en-ID" b="1" dirty="0" err="1"/>
              <a:t>penelitian</a:t>
            </a:r>
            <a:r>
              <a:rPr lang="en-ID" b="1" dirty="0"/>
              <a:t> </a:t>
            </a:r>
            <a:r>
              <a:rPr lang="en-ID" b="1" dirty="0" err="1"/>
              <a:t>efek</a:t>
            </a:r>
            <a:r>
              <a:rPr lang="en-ID" b="1" dirty="0"/>
              <a:t> </a:t>
            </a:r>
            <a:r>
              <a:rPr lang="en-ID" b="1" dirty="0" err="1"/>
              <a:t>komunikasi</a:t>
            </a:r>
            <a:r>
              <a:rPr lang="en-ID" b="1" dirty="0"/>
              <a:t> </a:t>
            </a:r>
            <a:r>
              <a:rPr lang="en-ID" b="1" dirty="0" err="1"/>
              <a:t>massa</a:t>
            </a:r>
            <a:r>
              <a:rPr lang="en-ID" b="1" dirty="0"/>
              <a:t>,</a:t>
            </a:r>
            <a:r>
              <a:rPr lang="en-ID" dirty="0"/>
              <a:t> </a:t>
            </a:r>
            <a:r>
              <a:rPr lang="en-ID" dirty="0" err="1"/>
              <a:t>pasang</a:t>
            </a:r>
            <a:r>
              <a:rPr lang="en-ID" dirty="0"/>
              <a:t> </a:t>
            </a:r>
            <a:r>
              <a:rPr lang="en-ID" dirty="0" err="1"/>
              <a:t>surut</a:t>
            </a:r>
            <a:r>
              <a:rPr lang="en-ID" dirty="0"/>
              <a:t> </a:t>
            </a:r>
            <a:r>
              <a:rPr lang="en-ID" dirty="0" err="1"/>
              <a:t>efek</a:t>
            </a:r>
            <a:r>
              <a:rPr lang="en-ID" dirty="0"/>
              <a:t> media </a:t>
            </a:r>
            <a:r>
              <a:rPr lang="en-ID" dirty="0" err="1"/>
              <a:t>massa</a:t>
            </a:r>
            <a:r>
              <a:rPr lang="en-ID" dirty="0"/>
              <a:t> pada </a:t>
            </a:r>
            <a:r>
              <a:rPr lang="en-ID" dirty="0" err="1"/>
              <a:t>pandangan</a:t>
            </a:r>
            <a:r>
              <a:rPr lang="en-ID" dirty="0"/>
              <a:t> </a:t>
            </a:r>
            <a:r>
              <a:rPr lang="en-ID" dirty="0" err="1"/>
              <a:t>peneliti</a:t>
            </a:r>
            <a:r>
              <a:rPr lang="en-ID" dirty="0"/>
              <a:t> </a:t>
            </a:r>
            <a:r>
              <a:rPr lang="en-ID" dirty="0" err="1"/>
              <a:t>sudah</a:t>
            </a:r>
            <a:r>
              <a:rPr lang="en-ID" dirty="0"/>
              <a:t> </a:t>
            </a:r>
            <a:r>
              <a:rPr lang="en-ID" dirty="0" err="1"/>
              <a:t>sering</a:t>
            </a:r>
            <a:r>
              <a:rPr lang="en-ID" dirty="0"/>
              <a:t> </a:t>
            </a:r>
            <a:r>
              <a:rPr lang="en-ID" dirty="0" err="1"/>
              <a:t>terlihat</a:t>
            </a:r>
            <a:r>
              <a:rPr lang="en-ID" dirty="0"/>
              <a:t>. Ada </a:t>
            </a:r>
            <a:r>
              <a:rPr lang="en-ID" dirty="0" err="1"/>
              <a:t>satu</a:t>
            </a:r>
            <a:r>
              <a:rPr lang="en-ID" dirty="0"/>
              <a:t> </a:t>
            </a:r>
            <a:r>
              <a:rPr lang="en-ID" dirty="0" err="1"/>
              <a:t>saat</a:t>
            </a:r>
            <a:r>
              <a:rPr lang="en-ID" dirty="0"/>
              <a:t> </a:t>
            </a:r>
            <a:r>
              <a:rPr lang="en-ID" dirty="0" err="1"/>
              <a:t>ketika</a:t>
            </a:r>
            <a:r>
              <a:rPr lang="en-ID" dirty="0"/>
              <a:t> media </a:t>
            </a:r>
            <a:r>
              <a:rPr lang="en-ID" dirty="0" err="1"/>
              <a:t>massa</a:t>
            </a:r>
            <a:r>
              <a:rPr lang="en-ID" dirty="0"/>
              <a:t> </a:t>
            </a:r>
            <a:r>
              <a:rPr lang="en-ID" dirty="0" err="1"/>
              <a:t>dipandang</a:t>
            </a:r>
            <a:r>
              <a:rPr lang="en-ID" dirty="0"/>
              <a:t> </a:t>
            </a:r>
            <a:r>
              <a:rPr lang="en-ID" dirty="0" err="1"/>
              <a:t>sangat</a:t>
            </a:r>
            <a:r>
              <a:rPr lang="en-ID" dirty="0"/>
              <a:t> </a:t>
            </a:r>
            <a:r>
              <a:rPr lang="en-ID" dirty="0" err="1"/>
              <a:t>berpengaruh</a:t>
            </a:r>
            <a:r>
              <a:rPr lang="en-ID" dirty="0"/>
              <a:t>, </a:t>
            </a:r>
            <a:r>
              <a:rPr lang="en-ID" dirty="0" err="1"/>
              <a:t>tetapi</a:t>
            </a:r>
            <a:r>
              <a:rPr lang="en-ID" dirty="0"/>
              <a:t> </a:t>
            </a:r>
            <a:r>
              <a:rPr lang="en-ID" dirty="0" err="1"/>
              <a:t>ada</a:t>
            </a:r>
            <a:r>
              <a:rPr lang="en-ID" dirty="0"/>
              <a:t> </a:t>
            </a:r>
            <a:r>
              <a:rPr lang="en-ID" dirty="0" err="1"/>
              <a:t>saat</a:t>
            </a:r>
            <a:r>
              <a:rPr lang="en-ID" dirty="0"/>
              <a:t> lain </a:t>
            </a:r>
            <a:r>
              <a:rPr lang="en-ID" dirty="0" err="1"/>
              <a:t>ketika</a:t>
            </a:r>
            <a:r>
              <a:rPr lang="en-ID" dirty="0"/>
              <a:t> media </a:t>
            </a:r>
            <a:r>
              <a:rPr lang="en-ID" dirty="0" err="1"/>
              <a:t>massa</a:t>
            </a:r>
            <a:r>
              <a:rPr lang="en-ID" dirty="0"/>
              <a:t> </a:t>
            </a:r>
            <a:r>
              <a:rPr lang="en-ID" dirty="0" err="1"/>
              <a:t>dianggap</a:t>
            </a:r>
            <a:r>
              <a:rPr lang="en-ID" dirty="0"/>
              <a:t> </a:t>
            </a:r>
            <a:r>
              <a:rPr lang="en-ID" dirty="0" err="1"/>
              <a:t>sedikit</a:t>
            </a:r>
            <a:r>
              <a:rPr lang="en-ID" dirty="0"/>
              <a:t>, </a:t>
            </a:r>
            <a:r>
              <a:rPr lang="en-ID" dirty="0" err="1"/>
              <a:t>bahkan</a:t>
            </a:r>
            <a:r>
              <a:rPr lang="en-ID" dirty="0"/>
              <a:t> </a:t>
            </a:r>
            <a:r>
              <a:rPr lang="en-ID" dirty="0" err="1"/>
              <a:t>hampir</a:t>
            </a:r>
            <a:r>
              <a:rPr lang="en-ID" dirty="0"/>
              <a:t> </a:t>
            </a:r>
            <a:r>
              <a:rPr lang="en-ID" dirty="0" err="1"/>
              <a:t>tidak</a:t>
            </a:r>
            <a:r>
              <a:rPr lang="en-ID" dirty="0"/>
              <a:t> </a:t>
            </a:r>
            <a:r>
              <a:rPr lang="en-ID" dirty="0" err="1"/>
              <a:t>ada</a:t>
            </a:r>
            <a:r>
              <a:rPr lang="en-ID" dirty="0"/>
              <a:t> </a:t>
            </a:r>
            <a:r>
              <a:rPr lang="en-ID" dirty="0" err="1"/>
              <a:t>pengaruhnya</a:t>
            </a:r>
            <a:r>
              <a:rPr lang="en-ID" dirty="0"/>
              <a:t> </a:t>
            </a:r>
            <a:r>
              <a:rPr lang="en-ID" dirty="0" err="1"/>
              <a:t>sama</a:t>
            </a:r>
            <a:r>
              <a:rPr lang="en-ID" dirty="0"/>
              <a:t> </a:t>
            </a:r>
            <a:r>
              <a:rPr lang="en-ID" dirty="0" err="1"/>
              <a:t>sekali</a:t>
            </a:r>
            <a:r>
              <a:rPr lang="en-ID" dirty="0"/>
              <a:t>. </a:t>
            </a:r>
          </a:p>
          <a:p>
            <a:pPr algn="just"/>
            <a:r>
              <a:rPr lang="en-ID" b="1" dirty="0" err="1"/>
              <a:t>Perbedaan</a:t>
            </a:r>
            <a:r>
              <a:rPr lang="en-ID" b="1" dirty="0"/>
              <a:t> </a:t>
            </a:r>
            <a:r>
              <a:rPr lang="en-ID" b="1" dirty="0" err="1"/>
              <a:t>pendapat</a:t>
            </a:r>
            <a:r>
              <a:rPr lang="en-ID" b="1" dirty="0"/>
              <a:t> </a:t>
            </a:r>
            <a:r>
              <a:rPr lang="en-ID" dirty="0" err="1"/>
              <a:t>ini</a:t>
            </a:r>
            <a:r>
              <a:rPr lang="en-ID" dirty="0"/>
              <a:t> </a:t>
            </a:r>
            <a:r>
              <a:rPr lang="en-ID" dirty="0" err="1"/>
              <a:t>tidak</a:t>
            </a:r>
            <a:r>
              <a:rPr lang="en-ID" dirty="0"/>
              <a:t> </a:t>
            </a:r>
            <a:r>
              <a:rPr lang="en-ID" dirty="0" err="1"/>
              <a:t>saja</a:t>
            </a:r>
            <a:r>
              <a:rPr lang="en-ID" dirty="0"/>
              <a:t> </a:t>
            </a:r>
            <a:r>
              <a:rPr lang="en-ID" dirty="0" err="1"/>
              <a:t>disebabkan</a:t>
            </a:r>
            <a:r>
              <a:rPr lang="en-ID" dirty="0"/>
              <a:t> </a:t>
            </a:r>
            <a:r>
              <a:rPr lang="en-ID" dirty="0" err="1"/>
              <a:t>perbedaan</a:t>
            </a:r>
            <a:r>
              <a:rPr lang="en-ID" dirty="0"/>
              <a:t> </a:t>
            </a:r>
            <a:r>
              <a:rPr lang="en-ID" dirty="0" err="1"/>
              <a:t>latar</a:t>
            </a:r>
            <a:r>
              <a:rPr lang="en-ID" dirty="0"/>
              <a:t> </a:t>
            </a:r>
            <a:r>
              <a:rPr lang="en-ID" dirty="0" err="1"/>
              <a:t>belakang</a:t>
            </a:r>
            <a:r>
              <a:rPr lang="en-ID" dirty="0"/>
              <a:t> </a:t>
            </a:r>
            <a:r>
              <a:rPr lang="en-ID" dirty="0" err="1"/>
              <a:t>teoretis</a:t>
            </a:r>
            <a:r>
              <a:rPr lang="en-ID" dirty="0"/>
              <a:t> </a:t>
            </a:r>
            <a:r>
              <a:rPr lang="en-ID" dirty="0" err="1"/>
              <a:t>atau</a:t>
            </a:r>
            <a:r>
              <a:rPr lang="en-ID" dirty="0"/>
              <a:t> </a:t>
            </a:r>
            <a:r>
              <a:rPr lang="en-ID" dirty="0" err="1"/>
              <a:t>latar</a:t>
            </a:r>
            <a:r>
              <a:rPr lang="en-ID" dirty="0"/>
              <a:t> </a:t>
            </a:r>
            <a:r>
              <a:rPr lang="en-ID" dirty="0" err="1"/>
              <a:t>belakang</a:t>
            </a:r>
            <a:r>
              <a:rPr lang="en-ID" dirty="0"/>
              <a:t> </a:t>
            </a:r>
            <a:r>
              <a:rPr lang="en-ID" dirty="0" err="1"/>
              <a:t>historis</a:t>
            </a:r>
            <a:r>
              <a:rPr lang="en-ID" dirty="0"/>
              <a:t>, </a:t>
            </a:r>
            <a:r>
              <a:rPr lang="en-ID" dirty="0" err="1"/>
              <a:t>tetapi</a:t>
            </a:r>
            <a:r>
              <a:rPr lang="en-ID" dirty="0"/>
              <a:t> juga </a:t>
            </a:r>
            <a:r>
              <a:rPr lang="en-ID" dirty="0" err="1"/>
              <a:t>karena</a:t>
            </a:r>
            <a:r>
              <a:rPr lang="en-ID" dirty="0"/>
              <a:t> </a:t>
            </a:r>
            <a:r>
              <a:rPr lang="en-ID" dirty="0" err="1"/>
              <a:t>perbedaan</a:t>
            </a:r>
            <a:r>
              <a:rPr lang="en-ID" dirty="0"/>
              <a:t> </a:t>
            </a:r>
            <a:r>
              <a:rPr lang="en-ID" dirty="0" err="1"/>
              <a:t>mengartikan</a:t>
            </a:r>
            <a:r>
              <a:rPr lang="en-ID" dirty="0"/>
              <a:t> “</a:t>
            </a:r>
            <a:r>
              <a:rPr lang="en-ID" dirty="0" err="1"/>
              <a:t>efek</a:t>
            </a:r>
            <a:r>
              <a:rPr lang="en-ID" dirty="0"/>
              <a:t>”.</a:t>
            </a:r>
            <a:endParaRPr lang="en-ID" dirty="0">
              <a:effectLst/>
            </a:endParaRPr>
          </a:p>
        </p:txBody>
      </p:sp>
    </p:spTree>
    <p:extLst>
      <p:ext uri="{BB962C8B-B14F-4D97-AF65-F5344CB8AC3E}">
        <p14:creationId xmlns:p14="http://schemas.microsoft.com/office/powerpoint/2010/main" val="269210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046C0FD-41D9-4505-9E7E-8D1AA6E5756A}"/>
              </a:ext>
            </a:extLst>
          </p:cNvPr>
          <p:cNvSpPr>
            <a:spLocks noGrp="1"/>
          </p:cNvSpPr>
          <p:nvPr>
            <p:ph type="body" idx="1"/>
          </p:nvPr>
        </p:nvSpPr>
        <p:spPr>
          <a:xfrm>
            <a:off x="1385958" y="1697856"/>
            <a:ext cx="5456700" cy="2304000"/>
          </a:xfrm>
        </p:spPr>
        <p:txBody>
          <a:bodyPr/>
          <a:lstStyle/>
          <a:p>
            <a:pPr algn="justLow"/>
            <a:r>
              <a:rPr lang="en-ID" sz="2000" dirty="0" err="1"/>
              <a:t>Seperti</a:t>
            </a:r>
            <a:r>
              <a:rPr lang="en-ID" sz="2000" dirty="0"/>
              <a:t> </a:t>
            </a:r>
            <a:r>
              <a:rPr lang="en-ID" sz="2000" dirty="0" err="1"/>
              <a:t>dinyatakan</a:t>
            </a:r>
            <a:r>
              <a:rPr lang="en-ID" sz="2000" dirty="0"/>
              <a:t> </a:t>
            </a:r>
            <a:r>
              <a:rPr lang="en-ID" sz="2000" b="1" dirty="0"/>
              <a:t>Donald K. Robert (Schramm dan Roberts, 1977:359),</a:t>
            </a:r>
            <a:r>
              <a:rPr lang="en-ID" sz="2000" dirty="0"/>
              <a:t> </a:t>
            </a:r>
            <a:r>
              <a:rPr lang="en-ID" sz="2000" dirty="0" err="1"/>
              <a:t>ada</a:t>
            </a:r>
            <a:r>
              <a:rPr lang="en-ID" sz="2000" dirty="0"/>
              <a:t> yang </a:t>
            </a:r>
            <a:r>
              <a:rPr lang="en-ID" sz="2000" dirty="0" err="1"/>
              <a:t>beranggapan</a:t>
            </a:r>
            <a:r>
              <a:rPr lang="en-ID" sz="2000" dirty="0"/>
              <a:t> </a:t>
            </a:r>
            <a:r>
              <a:rPr lang="en-ID" sz="2000" dirty="0" err="1"/>
              <a:t>bahwa</a:t>
            </a:r>
            <a:r>
              <a:rPr lang="en-ID" sz="2000" dirty="0"/>
              <a:t> </a:t>
            </a:r>
            <a:r>
              <a:rPr lang="en-ID" sz="2000" dirty="0" err="1"/>
              <a:t>efek</a:t>
            </a:r>
            <a:r>
              <a:rPr lang="en-ID" sz="2000" dirty="0"/>
              <a:t> </a:t>
            </a:r>
            <a:r>
              <a:rPr lang="en-ID" sz="2000" dirty="0" err="1"/>
              <a:t>hanyalah</a:t>
            </a:r>
            <a:r>
              <a:rPr lang="en-ID" sz="2000" dirty="0"/>
              <a:t> “</a:t>
            </a:r>
            <a:r>
              <a:rPr lang="en-ID" sz="2000" dirty="0" err="1"/>
              <a:t>perubahaan</a:t>
            </a:r>
            <a:r>
              <a:rPr lang="en-ID" sz="2000" dirty="0"/>
              <a:t>  </a:t>
            </a:r>
            <a:r>
              <a:rPr lang="en-ID" sz="2000" dirty="0" err="1"/>
              <a:t>perilaku</a:t>
            </a:r>
            <a:r>
              <a:rPr lang="en-ID" sz="2000" dirty="0"/>
              <a:t> </a:t>
            </a:r>
            <a:r>
              <a:rPr lang="en-ID" sz="2000" dirty="0" err="1"/>
              <a:t>manusia</a:t>
            </a:r>
            <a:r>
              <a:rPr lang="en-ID" sz="2000" dirty="0"/>
              <a:t> </a:t>
            </a:r>
            <a:r>
              <a:rPr lang="en-ID" sz="2000" dirty="0" err="1"/>
              <a:t>setelah</a:t>
            </a:r>
            <a:r>
              <a:rPr lang="en-ID" sz="2000" dirty="0"/>
              <a:t> </a:t>
            </a:r>
            <a:r>
              <a:rPr lang="en-ID" sz="2000" dirty="0" err="1"/>
              <a:t>diterpa</a:t>
            </a:r>
            <a:r>
              <a:rPr lang="en-ID" sz="2000" dirty="0"/>
              <a:t> </a:t>
            </a:r>
            <a:r>
              <a:rPr lang="en-ID" sz="2000" dirty="0" err="1"/>
              <a:t>pesan</a:t>
            </a:r>
            <a:r>
              <a:rPr lang="en-ID" sz="2000" dirty="0"/>
              <a:t> media </a:t>
            </a:r>
            <a:r>
              <a:rPr lang="en-ID" sz="2000" dirty="0" err="1"/>
              <a:t>massa</a:t>
            </a:r>
            <a:r>
              <a:rPr lang="en-ID" sz="2000" dirty="0"/>
              <a:t>”. Karena </a:t>
            </a:r>
            <a:r>
              <a:rPr lang="en-ID" sz="2000" dirty="0" err="1"/>
              <a:t>fokusnya</a:t>
            </a:r>
            <a:r>
              <a:rPr lang="en-ID" sz="2000" dirty="0"/>
              <a:t> </a:t>
            </a:r>
            <a:r>
              <a:rPr lang="en-ID" sz="2000" dirty="0" err="1"/>
              <a:t>pesan</a:t>
            </a:r>
            <a:r>
              <a:rPr lang="en-ID" sz="2000" dirty="0"/>
              <a:t>, </a:t>
            </a:r>
            <a:r>
              <a:rPr lang="en-ID" sz="2000" dirty="0" err="1"/>
              <a:t>efek</a:t>
            </a:r>
            <a:r>
              <a:rPr lang="en-ID" sz="2000" dirty="0"/>
              <a:t> </a:t>
            </a:r>
            <a:r>
              <a:rPr lang="en-ID" sz="2000" dirty="0" err="1"/>
              <a:t>haruslah</a:t>
            </a:r>
            <a:r>
              <a:rPr lang="en-ID" sz="2000" dirty="0"/>
              <a:t> </a:t>
            </a:r>
            <a:r>
              <a:rPr lang="en-ID" sz="2000" dirty="0" err="1"/>
              <a:t>berkaitan</a:t>
            </a:r>
            <a:r>
              <a:rPr lang="en-ID" sz="2000" dirty="0"/>
              <a:t> </a:t>
            </a:r>
            <a:r>
              <a:rPr lang="en-ID" sz="2000" dirty="0" err="1"/>
              <a:t>dengan</a:t>
            </a:r>
            <a:r>
              <a:rPr lang="en-ID" sz="2000" dirty="0"/>
              <a:t> </a:t>
            </a:r>
            <a:r>
              <a:rPr lang="en-ID" sz="2000" dirty="0" err="1"/>
              <a:t>pesan</a:t>
            </a:r>
            <a:r>
              <a:rPr lang="en-ID" sz="2000" dirty="0"/>
              <a:t> yang </a:t>
            </a:r>
            <a:r>
              <a:rPr lang="en-ID" sz="2000" dirty="0" err="1"/>
              <a:t>disampaikan</a:t>
            </a:r>
            <a:r>
              <a:rPr lang="en-ID" sz="2000" dirty="0"/>
              <a:t> media </a:t>
            </a:r>
            <a:r>
              <a:rPr lang="en-ID" sz="2000" dirty="0" err="1"/>
              <a:t>massa</a:t>
            </a:r>
            <a:r>
              <a:rPr lang="en-ID" sz="2000" dirty="0"/>
              <a:t>.</a:t>
            </a:r>
          </a:p>
          <a:p>
            <a:pPr algn="justLow"/>
            <a:endParaRPr lang="en-ID" sz="2000" dirty="0"/>
          </a:p>
        </p:txBody>
      </p:sp>
      <p:sp>
        <p:nvSpPr>
          <p:cNvPr id="3" name="Slide Number Placeholder 2">
            <a:extLst>
              <a:ext uri="{FF2B5EF4-FFF2-40B4-BE49-F238E27FC236}">
                <a16:creationId xmlns:a16="http://schemas.microsoft.com/office/drawing/2014/main" xmlns="" id="{8A0D39DC-50BD-43A2-9BCA-5721FBDA9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990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id-ID" sz="1800" dirty="0"/>
              <a:t>• </a:t>
            </a:r>
            <a:r>
              <a:rPr lang="id-ID" sz="1800" b="1" dirty="0"/>
              <a:t>Pembentukan dan Perubahan Citra:</a:t>
            </a:r>
            <a:r>
              <a:rPr lang="id-ID" sz="1800" dirty="0"/>
              <a:t> edia massa seperti tv biasanya menampilkan realitas yang sudah diseleksi atau biasa disebut realitas tangan kedua (second hand reality). Hal ini akan membuat masyarakat melihat realitas hanya dari apa yang disampaikan media massa, dan membentuk citra kita kepada lingkungan sosial berdasarkan realitas tangan kedua tersebut.</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p:cNvSpPr/>
          <p:nvPr/>
        </p:nvSpPr>
        <p:spPr>
          <a:xfrm>
            <a:off x="2358189" y="596766"/>
            <a:ext cx="3830855" cy="750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
        <p:nvSpPr>
          <p:cNvPr id="5" name="TextBox 4"/>
          <p:cNvSpPr txBox="1"/>
          <p:nvPr/>
        </p:nvSpPr>
        <p:spPr>
          <a:xfrm>
            <a:off x="2536255" y="648985"/>
            <a:ext cx="3147461" cy="646331"/>
          </a:xfrm>
          <a:prstGeom prst="rect">
            <a:avLst/>
          </a:prstGeom>
          <a:noFill/>
        </p:spPr>
        <p:txBody>
          <a:bodyPr wrap="square" rtlCol="0">
            <a:spAutoFit/>
          </a:bodyPr>
          <a:lstStyle/>
          <a:p>
            <a:r>
              <a:rPr lang="id-ID" sz="1800" b="1" dirty="0">
                <a:latin typeface="Bahnschrift SemiLight Condensed" charset="0"/>
              </a:rPr>
              <a:t>Efek Kognitif Komunikasi Massa</a:t>
            </a:r>
          </a:p>
        </p:txBody>
      </p:sp>
    </p:spTree>
    <p:extLst>
      <p:ext uri="{BB962C8B-B14F-4D97-AF65-F5344CB8AC3E}">
        <p14:creationId xmlns:p14="http://schemas.microsoft.com/office/powerpoint/2010/main" val="61790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0822" y="1574770"/>
            <a:ext cx="6493985" cy="3029425"/>
          </a:xfrm>
        </p:spPr>
        <p:txBody>
          <a:bodyPr/>
          <a:lstStyle/>
          <a:p>
            <a:pPr algn="just"/>
            <a:r>
              <a:rPr lang="id-ID" sz="1600" b="1" dirty="0"/>
              <a:t>Agenda Setting: </a:t>
            </a:r>
            <a:r>
              <a:rPr lang="id-ID" sz="1600" dirty="0"/>
              <a:t>Media massa memang tidak menentukan 'what to think', namun mereka memengaruhi 'what to think about'.  Teori ini dimulai dengan asumsi bahwa media massa menentukan berita mana yang akan disiarkan dan yang akan disembunyikan. Setiap isu diberi bobot tertentu dengan panjang penyajian (kolom dalam koran, durasi dalam TV dan radio) serta cara penonjolan (ukuran judul, letak, dan posisi pada koran, frekuensi pada radio). </a:t>
            </a:r>
          </a:p>
          <a:p>
            <a:pPr marL="38100" indent="0" algn="just">
              <a:buNone/>
            </a:pPr>
            <a:r>
              <a:rPr lang="id-ID" sz="1600" dirty="0"/>
              <a:t>	Agenda masyarakat diketahui dengan cara menanyakan 	pendapat mereka atau topik yang mereka bahas.</a:t>
            </a:r>
          </a:p>
          <a:p>
            <a:pPr algn="just"/>
            <a:endParaRPr lang="id-ID" sz="1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12967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3222753" y="589267"/>
            <a:ext cx="6711900" cy="623100"/>
          </a:xfrm>
          <a:prstGeom prst="rect">
            <a:avLst/>
          </a:prstGeom>
        </p:spPr>
        <p:txBody>
          <a:bodyPr spcFirstLastPara="1" wrap="square" lIns="0" tIns="0" rIns="0" bIns="0" anchor="b" anchorCtr="0">
            <a:noAutofit/>
          </a:bodyPr>
          <a:lstStyle/>
          <a:p>
            <a:pPr lvl="0"/>
            <a:r>
              <a:rPr lang="nb-NO" sz="3200" b="1" dirty="0">
                <a:solidFill>
                  <a:schemeClr val="tx1"/>
                </a:solidFill>
              </a:rPr>
              <a:t>Motif Afektif dan Gratifikasi </a:t>
            </a:r>
            <a:br>
              <a:rPr lang="nb-NO" sz="3200" b="1" dirty="0">
                <a:solidFill>
                  <a:schemeClr val="tx1"/>
                </a:solidFill>
              </a:rPr>
            </a:br>
            <a:r>
              <a:rPr lang="nb-NO" sz="3200" b="1" dirty="0">
                <a:solidFill>
                  <a:schemeClr val="tx1"/>
                </a:solidFill>
              </a:rPr>
              <a:t>Media</a:t>
            </a:r>
            <a:endParaRPr sz="3200" dirty="0">
              <a:solidFill>
                <a:schemeClr val="tx1"/>
              </a:solidFill>
            </a:endParaRPr>
          </a:p>
        </p:txBody>
      </p:sp>
      <p:sp>
        <p:nvSpPr>
          <p:cNvPr id="119" name="Google Shape;119;p15"/>
          <p:cNvSpPr txBox="1">
            <a:spLocks noGrp="1"/>
          </p:cNvSpPr>
          <p:nvPr>
            <p:ph type="body" idx="1"/>
          </p:nvPr>
        </p:nvSpPr>
        <p:spPr>
          <a:xfrm>
            <a:off x="1094104" y="1748824"/>
            <a:ext cx="6937376" cy="2716495"/>
          </a:xfrm>
          <a:prstGeom prst="rect">
            <a:avLst/>
          </a:prstGeom>
        </p:spPr>
        <p:txBody>
          <a:bodyPr spcFirstLastPara="1" wrap="square" lIns="0" tIns="0" rIns="0" bIns="0" anchor="t" anchorCtr="0">
            <a:noAutofit/>
          </a:bodyPr>
          <a:lstStyle/>
          <a:p>
            <a:pPr algn="just"/>
            <a:r>
              <a:rPr lang="en-ID" sz="2100" dirty="0">
                <a:solidFill>
                  <a:schemeClr val="tx1"/>
                </a:solidFill>
              </a:rPr>
              <a:t>Motif </a:t>
            </a:r>
            <a:r>
              <a:rPr lang="en-ID" sz="2100" dirty="0" err="1">
                <a:solidFill>
                  <a:schemeClr val="tx1"/>
                </a:solidFill>
              </a:rPr>
              <a:t>afektif</a:t>
            </a:r>
            <a:r>
              <a:rPr lang="en-ID" sz="2100" dirty="0">
                <a:solidFill>
                  <a:schemeClr val="tx1"/>
                </a:solidFill>
              </a:rPr>
              <a:t> </a:t>
            </a:r>
            <a:r>
              <a:rPr lang="en-ID" sz="2100" dirty="0" err="1">
                <a:solidFill>
                  <a:schemeClr val="tx1"/>
                </a:solidFill>
              </a:rPr>
              <a:t>ditandai</a:t>
            </a:r>
            <a:r>
              <a:rPr lang="en-ID" sz="2100" dirty="0">
                <a:solidFill>
                  <a:schemeClr val="tx1"/>
                </a:solidFill>
              </a:rPr>
              <a:t> oleh </a:t>
            </a:r>
            <a:r>
              <a:rPr lang="en-ID" sz="2100" dirty="0" err="1">
                <a:solidFill>
                  <a:schemeClr val="tx1"/>
                </a:solidFill>
              </a:rPr>
              <a:t>kondisi</a:t>
            </a:r>
            <a:r>
              <a:rPr lang="en-ID" sz="2100" dirty="0">
                <a:solidFill>
                  <a:schemeClr val="tx1"/>
                </a:solidFill>
              </a:rPr>
              <a:t> </a:t>
            </a:r>
            <a:r>
              <a:rPr lang="en-ID" sz="2100" dirty="0" err="1">
                <a:solidFill>
                  <a:schemeClr val="tx1"/>
                </a:solidFill>
              </a:rPr>
              <a:t>perasaan</a:t>
            </a:r>
            <a:r>
              <a:rPr lang="en-ID" sz="2100" dirty="0">
                <a:solidFill>
                  <a:schemeClr val="tx1"/>
                </a:solidFill>
              </a:rPr>
              <a:t> </a:t>
            </a:r>
            <a:r>
              <a:rPr lang="en-ID" sz="2100" dirty="0" err="1">
                <a:solidFill>
                  <a:schemeClr val="tx1"/>
                </a:solidFill>
              </a:rPr>
              <a:t>atau</a:t>
            </a:r>
            <a:r>
              <a:rPr lang="en-ID" sz="2100" dirty="0">
                <a:solidFill>
                  <a:schemeClr val="tx1"/>
                </a:solidFill>
              </a:rPr>
              <a:t> </a:t>
            </a:r>
            <a:r>
              <a:rPr lang="en-ID" sz="2100" dirty="0" err="1">
                <a:solidFill>
                  <a:schemeClr val="tx1"/>
                </a:solidFill>
              </a:rPr>
              <a:t>dinamika</a:t>
            </a:r>
            <a:r>
              <a:rPr lang="en-ID" sz="2100" dirty="0">
                <a:solidFill>
                  <a:schemeClr val="tx1"/>
                </a:solidFill>
              </a:rPr>
              <a:t> yang </a:t>
            </a:r>
            <a:r>
              <a:rPr lang="en-ID" sz="2100" dirty="0" err="1">
                <a:solidFill>
                  <a:schemeClr val="tx1"/>
                </a:solidFill>
              </a:rPr>
              <a:t>menggerakan</a:t>
            </a:r>
            <a:r>
              <a:rPr lang="en-ID" sz="2100" dirty="0">
                <a:solidFill>
                  <a:schemeClr val="tx1"/>
                </a:solidFill>
              </a:rPr>
              <a:t> </a:t>
            </a:r>
            <a:r>
              <a:rPr lang="en-ID" sz="2100" dirty="0" err="1">
                <a:solidFill>
                  <a:schemeClr val="tx1"/>
                </a:solidFill>
              </a:rPr>
              <a:t>manusia</a:t>
            </a:r>
            <a:r>
              <a:rPr lang="en-ID" sz="2100" dirty="0">
                <a:solidFill>
                  <a:schemeClr val="tx1"/>
                </a:solidFill>
              </a:rPr>
              <a:t> </a:t>
            </a:r>
            <a:r>
              <a:rPr lang="en-ID" sz="2100" dirty="0" err="1">
                <a:solidFill>
                  <a:schemeClr val="tx1"/>
                </a:solidFill>
              </a:rPr>
              <a:t>mencapai</a:t>
            </a:r>
            <a:r>
              <a:rPr lang="en-ID" sz="2100" dirty="0">
                <a:solidFill>
                  <a:schemeClr val="tx1"/>
                </a:solidFill>
              </a:rPr>
              <a:t> </a:t>
            </a:r>
            <a:r>
              <a:rPr lang="en-ID" sz="2100" dirty="0" err="1">
                <a:solidFill>
                  <a:schemeClr val="tx1"/>
                </a:solidFill>
              </a:rPr>
              <a:t>tingkat</a:t>
            </a:r>
            <a:r>
              <a:rPr lang="en-ID" sz="2100" dirty="0">
                <a:solidFill>
                  <a:schemeClr val="tx1"/>
                </a:solidFill>
              </a:rPr>
              <a:t> </a:t>
            </a:r>
            <a:r>
              <a:rPr lang="en-ID" sz="2100" dirty="0" err="1">
                <a:solidFill>
                  <a:schemeClr val="tx1"/>
                </a:solidFill>
              </a:rPr>
              <a:t>perasaan</a:t>
            </a:r>
            <a:r>
              <a:rPr lang="en-ID" sz="2100" dirty="0">
                <a:solidFill>
                  <a:schemeClr val="tx1"/>
                </a:solidFill>
              </a:rPr>
              <a:t> </a:t>
            </a:r>
            <a:r>
              <a:rPr lang="en-ID" sz="2100" dirty="0" err="1">
                <a:solidFill>
                  <a:schemeClr val="tx1"/>
                </a:solidFill>
              </a:rPr>
              <a:t>tertentu</a:t>
            </a:r>
            <a:r>
              <a:rPr lang="en-ID" sz="2100" dirty="0">
                <a:solidFill>
                  <a:schemeClr val="tx1"/>
                </a:solidFill>
              </a:rPr>
              <a:t>. </a:t>
            </a:r>
          </a:p>
          <a:p>
            <a:pPr algn="just"/>
            <a:r>
              <a:rPr lang="en-ID" sz="2100" dirty="0">
                <a:solidFill>
                  <a:schemeClr val="tx1"/>
                </a:solidFill>
              </a:rPr>
              <a:t>Motif-motif </a:t>
            </a:r>
            <a:r>
              <a:rPr lang="en-ID" sz="2100" dirty="0" err="1">
                <a:solidFill>
                  <a:schemeClr val="tx1"/>
                </a:solidFill>
              </a:rPr>
              <a:t>tersebut</a:t>
            </a:r>
            <a:r>
              <a:rPr lang="en-ID" sz="2100" dirty="0">
                <a:solidFill>
                  <a:schemeClr val="tx1"/>
                </a:solidFill>
              </a:rPr>
              <a:t> </a:t>
            </a:r>
            <a:r>
              <a:rPr lang="en-ID" sz="2100" dirty="0" err="1">
                <a:solidFill>
                  <a:schemeClr val="tx1"/>
                </a:solidFill>
              </a:rPr>
              <a:t>terdiri</a:t>
            </a:r>
            <a:r>
              <a:rPr lang="en-ID" sz="2100" dirty="0">
                <a:solidFill>
                  <a:schemeClr val="tx1"/>
                </a:solidFill>
              </a:rPr>
              <a:t> </a:t>
            </a:r>
            <a:r>
              <a:rPr lang="en-ID" sz="2100" dirty="0" err="1">
                <a:solidFill>
                  <a:schemeClr val="tx1"/>
                </a:solidFill>
              </a:rPr>
              <a:t>atas</a:t>
            </a:r>
            <a:r>
              <a:rPr lang="en-ID" sz="2100" dirty="0">
                <a:solidFill>
                  <a:schemeClr val="tx1"/>
                </a:solidFill>
              </a:rPr>
              <a:t> </a:t>
            </a:r>
            <a:r>
              <a:rPr lang="en-ID" sz="2100" dirty="0" err="1">
                <a:solidFill>
                  <a:schemeClr val="tx1"/>
                </a:solidFill>
              </a:rPr>
              <a:t>dua</a:t>
            </a:r>
            <a:r>
              <a:rPr lang="en-ID" sz="2100" dirty="0">
                <a:solidFill>
                  <a:schemeClr val="tx1"/>
                </a:solidFill>
              </a:rPr>
              <a:t> </a:t>
            </a:r>
            <a:r>
              <a:rPr lang="en-ID" sz="2100" dirty="0" err="1">
                <a:solidFill>
                  <a:schemeClr val="tx1"/>
                </a:solidFill>
              </a:rPr>
              <a:t>bagian</a:t>
            </a:r>
            <a:r>
              <a:rPr lang="en-ID" sz="2100" dirty="0">
                <a:solidFill>
                  <a:schemeClr val="tx1"/>
                </a:solidFill>
              </a:rPr>
              <a:t> yang mana </a:t>
            </a:r>
            <a:r>
              <a:rPr lang="en-ID" sz="2100" dirty="0" err="1">
                <a:solidFill>
                  <a:schemeClr val="tx1"/>
                </a:solidFill>
              </a:rPr>
              <a:t>terdapat</a:t>
            </a:r>
            <a:r>
              <a:rPr lang="en-ID" sz="2100" dirty="0">
                <a:solidFill>
                  <a:schemeClr val="tx1"/>
                </a:solidFill>
              </a:rPr>
              <a:t> motif yang </a:t>
            </a:r>
            <a:r>
              <a:rPr lang="en-ID" sz="2100" dirty="0" err="1">
                <a:solidFill>
                  <a:schemeClr val="tx1"/>
                </a:solidFill>
              </a:rPr>
              <a:t>ditujukan</a:t>
            </a:r>
            <a:r>
              <a:rPr lang="en-ID" sz="2100" dirty="0">
                <a:solidFill>
                  <a:schemeClr val="tx1"/>
                </a:solidFill>
              </a:rPr>
              <a:t> </a:t>
            </a:r>
            <a:r>
              <a:rPr lang="en-ID" sz="2100" dirty="0" err="1">
                <a:solidFill>
                  <a:schemeClr val="tx1"/>
                </a:solidFill>
              </a:rPr>
              <a:t>untuk</a:t>
            </a:r>
            <a:r>
              <a:rPr lang="en-ID" sz="2100" dirty="0">
                <a:solidFill>
                  <a:schemeClr val="tx1"/>
                </a:solidFill>
              </a:rPr>
              <a:t> </a:t>
            </a:r>
            <a:r>
              <a:rPr lang="en-ID" sz="2100" dirty="0" err="1">
                <a:solidFill>
                  <a:schemeClr val="tx1"/>
                </a:solidFill>
              </a:rPr>
              <a:t>memelihara</a:t>
            </a:r>
            <a:r>
              <a:rPr lang="en-ID" sz="2100" dirty="0">
                <a:solidFill>
                  <a:schemeClr val="tx1"/>
                </a:solidFill>
              </a:rPr>
              <a:t> </a:t>
            </a:r>
            <a:r>
              <a:rPr lang="en-ID" sz="2100" dirty="0" err="1">
                <a:solidFill>
                  <a:schemeClr val="tx1"/>
                </a:solidFill>
              </a:rPr>
              <a:t>stabilitas</a:t>
            </a:r>
            <a:r>
              <a:rPr lang="en-ID" sz="2100" dirty="0">
                <a:solidFill>
                  <a:schemeClr val="tx1"/>
                </a:solidFill>
              </a:rPr>
              <a:t> </a:t>
            </a:r>
            <a:r>
              <a:rPr lang="en-ID" sz="2100" dirty="0" err="1">
                <a:solidFill>
                  <a:schemeClr val="tx1"/>
                </a:solidFill>
              </a:rPr>
              <a:t>psikologis</a:t>
            </a:r>
            <a:r>
              <a:rPr lang="en-ID" sz="2100" dirty="0">
                <a:solidFill>
                  <a:schemeClr val="tx1"/>
                </a:solidFill>
              </a:rPr>
              <a:t> dan motif-motif yang </a:t>
            </a:r>
            <a:r>
              <a:rPr lang="en-ID" sz="2100" dirty="0" err="1">
                <a:solidFill>
                  <a:schemeClr val="tx1"/>
                </a:solidFill>
              </a:rPr>
              <a:t>mengembangkan</a:t>
            </a:r>
            <a:r>
              <a:rPr lang="en-ID" sz="2100" dirty="0">
                <a:solidFill>
                  <a:schemeClr val="tx1"/>
                </a:solidFill>
              </a:rPr>
              <a:t> </a:t>
            </a:r>
            <a:r>
              <a:rPr lang="en-ID" sz="2100" dirty="0" err="1">
                <a:solidFill>
                  <a:schemeClr val="tx1"/>
                </a:solidFill>
              </a:rPr>
              <a:t>kondisi</a:t>
            </a:r>
            <a:r>
              <a:rPr lang="en-ID" sz="2100" dirty="0">
                <a:solidFill>
                  <a:schemeClr val="tx1"/>
                </a:solidFill>
              </a:rPr>
              <a:t> </a:t>
            </a:r>
            <a:r>
              <a:rPr lang="en-ID" sz="2100" dirty="0" err="1">
                <a:solidFill>
                  <a:schemeClr val="tx1"/>
                </a:solidFill>
              </a:rPr>
              <a:t>psikologis</a:t>
            </a:r>
            <a:r>
              <a:rPr lang="en-ID" sz="2100" dirty="0">
                <a:solidFill>
                  <a:schemeClr val="tx1"/>
                </a:solidFill>
              </a:rPr>
              <a:t>.</a:t>
            </a:r>
            <a:endParaRPr lang="en-ID" sz="2100" dirty="0">
              <a:solidFill>
                <a:schemeClr val="tx1"/>
              </a:solidFill>
              <a:effectLst/>
            </a:endParaRPr>
          </a:p>
        </p:txBody>
      </p:sp>
      <p:sp>
        <p:nvSpPr>
          <p:cNvPr id="121" name="Google Shape;12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6024" y="1552200"/>
            <a:ext cx="6051049" cy="2304000"/>
          </a:xfrm>
        </p:spPr>
        <p:txBody>
          <a:bodyPr/>
          <a:lstStyle/>
          <a:p>
            <a:pPr algn="just"/>
            <a:r>
              <a:rPr lang="id-ID" sz="1600" b="1" dirty="0"/>
              <a:t>Efek Proposional Kognitif: </a:t>
            </a:r>
            <a:r>
              <a:rPr lang="id-ID" sz="1600" dirty="0"/>
              <a:t>Dibahas disini tentang manfaat media massa terhadap masyarakat. Jika media massa menyajikan konten yang berbobot, maka masyarakat juga mendapatkan manfaatnya, begitu pula dalam mencari perhatian masyarakat. Media massa disini menimbulkan efek proposional kognitif, contohnya, jika media massa menampilkan keadaan saat bencana alam dan meminta masyarakat menyumbang, maka masyarakat akan jadi tergerak untuk menyumbang.</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8957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 name="Text Placeholder 2">
            <a:extLst>
              <a:ext uri="{FF2B5EF4-FFF2-40B4-BE49-F238E27FC236}">
                <a16:creationId xmlns:a16="http://schemas.microsoft.com/office/drawing/2014/main" xmlns="" id="{84AA174B-9C62-4182-AB97-056DC4F911C9}"/>
              </a:ext>
            </a:extLst>
          </p:cNvPr>
          <p:cNvSpPr>
            <a:spLocks noGrp="1"/>
          </p:cNvSpPr>
          <p:nvPr>
            <p:ph type="body" idx="1"/>
          </p:nvPr>
        </p:nvSpPr>
        <p:spPr>
          <a:xfrm>
            <a:off x="770962" y="1714039"/>
            <a:ext cx="6422857" cy="2304000"/>
          </a:xfrm>
        </p:spPr>
        <p:txBody>
          <a:bodyPr/>
          <a:lstStyle/>
          <a:p>
            <a:pPr algn="just"/>
            <a:r>
              <a:rPr lang="en-ID" sz="2000" dirty="0" err="1"/>
              <a:t>Agresi</a:t>
            </a:r>
            <a:r>
              <a:rPr lang="en-ID" sz="2000" dirty="0"/>
              <a:t> </a:t>
            </a:r>
            <a:r>
              <a:rPr lang="en-ID" sz="2000" dirty="0" err="1"/>
              <a:t>sebagai</a:t>
            </a:r>
            <a:r>
              <a:rPr lang="en-ID" sz="2000" dirty="0"/>
              <a:t> </a:t>
            </a:r>
            <a:r>
              <a:rPr lang="en-ID" sz="2000" dirty="0" err="1"/>
              <a:t>setiap</a:t>
            </a:r>
            <a:r>
              <a:rPr lang="en-ID" sz="2000" dirty="0"/>
              <a:t> </a:t>
            </a:r>
            <a:r>
              <a:rPr lang="en-ID" sz="2000" dirty="0" err="1"/>
              <a:t>bentuk</a:t>
            </a:r>
            <a:r>
              <a:rPr lang="en-ID" sz="2000" dirty="0"/>
              <a:t> </a:t>
            </a:r>
            <a:r>
              <a:rPr lang="en-ID" sz="2000" dirty="0" err="1"/>
              <a:t>perilaku</a:t>
            </a:r>
            <a:r>
              <a:rPr lang="en-ID" sz="2000" dirty="0"/>
              <a:t> yang </a:t>
            </a:r>
            <a:r>
              <a:rPr lang="en-ID" sz="2000" dirty="0" err="1"/>
              <a:t>diarahkan</a:t>
            </a:r>
            <a:r>
              <a:rPr lang="en-ID" sz="2000" dirty="0"/>
              <a:t> </a:t>
            </a:r>
            <a:r>
              <a:rPr lang="en-ID" sz="2000" dirty="0" err="1"/>
              <a:t>untuk</a:t>
            </a:r>
            <a:r>
              <a:rPr lang="en-ID" sz="2000" dirty="0"/>
              <a:t> </a:t>
            </a:r>
            <a:r>
              <a:rPr lang="en-ID" sz="2000" dirty="0" err="1"/>
              <a:t>merusak</a:t>
            </a:r>
            <a:r>
              <a:rPr lang="en-ID" sz="2000" dirty="0"/>
              <a:t> </a:t>
            </a:r>
            <a:r>
              <a:rPr lang="en-ID" sz="2000" dirty="0" err="1"/>
              <a:t>atau</a:t>
            </a:r>
            <a:r>
              <a:rPr lang="en-ID" sz="2000" dirty="0"/>
              <a:t> </a:t>
            </a:r>
            <a:r>
              <a:rPr lang="en-ID" sz="2000" dirty="0" err="1"/>
              <a:t>melukai</a:t>
            </a:r>
            <a:r>
              <a:rPr lang="en-ID" sz="2000" dirty="0"/>
              <a:t> orang lain yang </a:t>
            </a:r>
            <a:r>
              <a:rPr lang="en-ID" sz="2000" dirty="0" err="1"/>
              <a:t>menghindari</a:t>
            </a:r>
            <a:r>
              <a:rPr lang="en-ID" sz="2000" dirty="0"/>
              <a:t> </a:t>
            </a:r>
            <a:r>
              <a:rPr lang="en-ID" sz="2000" dirty="0" err="1"/>
              <a:t>perlakuan</a:t>
            </a:r>
            <a:r>
              <a:rPr lang="en-ID" sz="2000" dirty="0"/>
              <a:t> </a:t>
            </a:r>
            <a:r>
              <a:rPr lang="en-ID" sz="2000" dirty="0" err="1"/>
              <a:t>seperti</a:t>
            </a:r>
            <a:r>
              <a:rPr lang="en-ID" sz="2000" dirty="0"/>
              <a:t> </a:t>
            </a:r>
            <a:r>
              <a:rPr lang="en-ID" sz="2000" dirty="0" err="1"/>
              <a:t>itu</a:t>
            </a:r>
            <a:r>
              <a:rPr lang="en-ID" sz="2000" dirty="0"/>
              <a:t> (Baron dan Byrne, 1979:405). </a:t>
            </a:r>
            <a:r>
              <a:rPr lang="en-ID" sz="2000" dirty="0" err="1"/>
              <a:t>Menurut</a:t>
            </a:r>
            <a:r>
              <a:rPr lang="en-ID" sz="2000" dirty="0"/>
              <a:t> </a:t>
            </a:r>
            <a:r>
              <a:rPr lang="en-ID" sz="2000" dirty="0" err="1"/>
              <a:t>teori</a:t>
            </a:r>
            <a:r>
              <a:rPr lang="en-ID" sz="2000" dirty="0"/>
              <a:t> </a:t>
            </a:r>
            <a:r>
              <a:rPr lang="en-ID" sz="2000" dirty="0" err="1"/>
              <a:t>belajar</a:t>
            </a:r>
            <a:r>
              <a:rPr lang="en-ID" sz="2000" dirty="0"/>
              <a:t> </a:t>
            </a:r>
            <a:r>
              <a:rPr lang="en-ID" sz="2000" dirty="0" err="1"/>
              <a:t>sosial</a:t>
            </a:r>
            <a:r>
              <a:rPr lang="en-ID" sz="2000" dirty="0"/>
              <a:t> </a:t>
            </a:r>
            <a:r>
              <a:rPr lang="en-ID" sz="2000" dirty="0" err="1"/>
              <a:t>dari</a:t>
            </a:r>
            <a:r>
              <a:rPr lang="en-ID" sz="2000" dirty="0"/>
              <a:t> Bandura, orang </a:t>
            </a:r>
            <a:r>
              <a:rPr lang="en-ID" sz="2000" dirty="0" err="1"/>
              <a:t>cenderung</a:t>
            </a:r>
            <a:r>
              <a:rPr lang="en-ID" sz="2000" dirty="0"/>
              <a:t> </a:t>
            </a:r>
            <a:r>
              <a:rPr lang="en-ID" sz="2000" dirty="0" err="1"/>
              <a:t>meniru</a:t>
            </a:r>
            <a:r>
              <a:rPr lang="en-ID" sz="2000" dirty="0"/>
              <a:t> </a:t>
            </a:r>
            <a:r>
              <a:rPr lang="en-ID" sz="2000" dirty="0" err="1"/>
              <a:t>perilaku</a:t>
            </a:r>
            <a:r>
              <a:rPr lang="en-ID" sz="2000" dirty="0"/>
              <a:t> yang </a:t>
            </a:r>
            <a:r>
              <a:rPr lang="en-ID" sz="2000" dirty="0" err="1"/>
              <a:t>diamatinya</a:t>
            </a:r>
            <a:r>
              <a:rPr lang="en-ID" sz="2000" dirty="0"/>
              <a:t>, stimuli </a:t>
            </a:r>
            <a:r>
              <a:rPr lang="en-ID" sz="2000" dirty="0" err="1"/>
              <a:t>menjadi</a:t>
            </a:r>
            <a:r>
              <a:rPr lang="en-ID" sz="2000" dirty="0"/>
              <a:t> </a:t>
            </a:r>
            <a:r>
              <a:rPr lang="en-ID" sz="2000" dirty="0" err="1"/>
              <a:t>teladan</a:t>
            </a:r>
            <a:r>
              <a:rPr lang="en-ID" sz="2000" dirty="0"/>
              <a:t> </a:t>
            </a:r>
            <a:r>
              <a:rPr lang="en-ID" sz="2000" dirty="0" err="1"/>
              <a:t>untuk</a:t>
            </a:r>
            <a:r>
              <a:rPr lang="en-ID" sz="2000" dirty="0"/>
              <a:t> </a:t>
            </a:r>
            <a:r>
              <a:rPr lang="en-ID" sz="2000" dirty="0" err="1"/>
              <a:t>perilakunya</a:t>
            </a:r>
            <a:r>
              <a:rPr lang="en-ID" sz="2000" dirty="0"/>
              <a:t>. </a:t>
            </a:r>
          </a:p>
        </p:txBody>
      </p:sp>
      <p:sp>
        <p:nvSpPr>
          <p:cNvPr id="4" name="Rectangle 3">
            <a:extLst>
              <a:ext uri="{FF2B5EF4-FFF2-40B4-BE49-F238E27FC236}">
                <a16:creationId xmlns:a16="http://schemas.microsoft.com/office/drawing/2014/main" xmlns="" id="{536E357E-7AE4-4883-8A8E-6D8EDCE9517D}"/>
              </a:ext>
            </a:extLst>
          </p:cNvPr>
          <p:cNvSpPr/>
          <p:nvPr/>
        </p:nvSpPr>
        <p:spPr>
          <a:xfrm>
            <a:off x="3107343" y="930583"/>
            <a:ext cx="5470214" cy="742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Bahnschrift SemiLight Condensed" panose="020B0502040204020203" pitchFamily="34" charset="0"/>
              </a:rPr>
              <a:t>Agresi</a:t>
            </a:r>
            <a:r>
              <a:rPr lang="en-US" sz="3200" b="1" dirty="0">
                <a:solidFill>
                  <a:schemeClr val="tx1"/>
                </a:solidFill>
                <a:latin typeface="Bahnschrift SemiLight Condensed" panose="020B0502040204020203" pitchFamily="34" charset="0"/>
              </a:rPr>
              <a:t> </a:t>
            </a:r>
            <a:r>
              <a:rPr lang="en-US" sz="3200" b="1" dirty="0" err="1">
                <a:solidFill>
                  <a:schemeClr val="tx1"/>
                </a:solidFill>
                <a:latin typeface="Bahnschrift SemiLight Condensed" panose="020B0502040204020203" pitchFamily="34" charset="0"/>
              </a:rPr>
              <a:t>sebagai</a:t>
            </a:r>
            <a:r>
              <a:rPr lang="en-US" sz="3200" b="1" dirty="0">
                <a:solidFill>
                  <a:schemeClr val="tx1"/>
                </a:solidFill>
                <a:latin typeface="Bahnschrift SemiLight Condensed" panose="020B0502040204020203" pitchFamily="34" charset="0"/>
              </a:rPr>
              <a:t> </a:t>
            </a:r>
            <a:r>
              <a:rPr lang="en-US" sz="3200" b="1" dirty="0" err="1">
                <a:solidFill>
                  <a:schemeClr val="tx1"/>
                </a:solidFill>
                <a:latin typeface="Bahnschrift SemiLight Condensed" panose="020B0502040204020203" pitchFamily="34" charset="0"/>
              </a:rPr>
              <a:t>Efek</a:t>
            </a:r>
            <a:r>
              <a:rPr lang="en-US" sz="3200" b="1" dirty="0">
                <a:solidFill>
                  <a:schemeClr val="tx1"/>
                </a:solidFill>
                <a:latin typeface="Bahnschrift SemiLight Condensed" panose="020B0502040204020203" pitchFamily="34" charset="0"/>
              </a:rPr>
              <a:t> </a:t>
            </a:r>
            <a:r>
              <a:rPr lang="en-US" sz="3200" b="1" dirty="0" err="1">
                <a:solidFill>
                  <a:schemeClr val="tx1"/>
                </a:solidFill>
                <a:latin typeface="Bahnschrift SemiLight Condensed" panose="020B0502040204020203" pitchFamily="34" charset="0"/>
              </a:rPr>
              <a:t>Komunikasi</a:t>
            </a:r>
            <a:r>
              <a:rPr lang="en-US" sz="3200" b="1" dirty="0">
                <a:solidFill>
                  <a:schemeClr val="tx1"/>
                </a:solidFill>
                <a:latin typeface="Bahnschrift SemiLight Condensed" panose="020B0502040204020203" pitchFamily="34" charset="0"/>
              </a:rPr>
              <a:t> Massa</a:t>
            </a:r>
            <a:endParaRPr lang="en-ID" sz="3200" b="1" dirty="0">
              <a:solidFill>
                <a:schemeClr val="tx1"/>
              </a:solidFill>
              <a:latin typeface="Bahnschrift SemiLight Condensed"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E63D611-01AC-459C-B90B-4DFB4F698B37}"/>
              </a:ext>
            </a:extLst>
          </p:cNvPr>
          <p:cNvSpPr>
            <a:spLocks noGrp="1"/>
          </p:cNvSpPr>
          <p:nvPr>
            <p:ph type="body" idx="1"/>
          </p:nvPr>
        </p:nvSpPr>
        <p:spPr>
          <a:xfrm>
            <a:off x="1183657" y="1794961"/>
            <a:ext cx="5456700" cy="2304000"/>
          </a:xfrm>
        </p:spPr>
        <p:txBody>
          <a:bodyPr/>
          <a:lstStyle/>
          <a:p>
            <a:pPr algn="just"/>
            <a:r>
              <a:rPr lang="en-US" sz="2000" dirty="0"/>
              <a:t>Kita </a:t>
            </a:r>
            <a:r>
              <a:rPr lang="en-US" sz="2000" dirty="0" err="1"/>
              <a:t>dapat</a:t>
            </a:r>
            <a:r>
              <a:rPr lang="en-US" sz="2000" dirty="0"/>
              <a:t> </a:t>
            </a:r>
            <a:r>
              <a:rPr lang="en-US" sz="2000" dirty="0" err="1"/>
              <a:t>menduga</a:t>
            </a:r>
            <a:r>
              <a:rPr lang="en-US" sz="2000" dirty="0"/>
              <a:t> </a:t>
            </a:r>
            <a:r>
              <a:rPr lang="en-US" sz="2000" dirty="0" err="1"/>
              <a:t>penyajian</a:t>
            </a:r>
            <a:r>
              <a:rPr lang="en-US" sz="2000" dirty="0"/>
              <a:t> </a:t>
            </a:r>
            <a:r>
              <a:rPr lang="en-US" sz="2000" dirty="0" err="1"/>
              <a:t>cerita</a:t>
            </a:r>
            <a:r>
              <a:rPr lang="en-US" sz="2000" dirty="0"/>
              <a:t> </a:t>
            </a:r>
            <a:r>
              <a:rPr lang="en-US" sz="2000" dirty="0" err="1"/>
              <a:t>atau</a:t>
            </a:r>
            <a:r>
              <a:rPr lang="en-US" sz="2000" dirty="0"/>
              <a:t> </a:t>
            </a:r>
            <a:r>
              <a:rPr lang="en-US" sz="2000" dirty="0" err="1"/>
              <a:t>adegan</a:t>
            </a:r>
            <a:r>
              <a:rPr lang="en-US" sz="2000" dirty="0"/>
              <a:t> </a:t>
            </a:r>
            <a:r>
              <a:rPr lang="en-US" sz="2000" dirty="0" err="1"/>
              <a:t>kekerasan</a:t>
            </a:r>
            <a:r>
              <a:rPr lang="en-US" sz="2000" dirty="0"/>
              <a:t> </a:t>
            </a:r>
            <a:r>
              <a:rPr lang="en-US" sz="2000" dirty="0" err="1"/>
              <a:t>dalam</a:t>
            </a:r>
            <a:r>
              <a:rPr lang="en-US" sz="2000" dirty="0"/>
              <a:t> media </a:t>
            </a:r>
            <a:r>
              <a:rPr lang="en-US" sz="2000" dirty="0" err="1"/>
              <a:t>massa</a:t>
            </a:r>
            <a:r>
              <a:rPr lang="en-US" sz="2000" dirty="0"/>
              <a:t> </a:t>
            </a:r>
            <a:r>
              <a:rPr lang="en-US" sz="2000" dirty="0" err="1"/>
              <a:t>akan</a:t>
            </a:r>
            <a:r>
              <a:rPr lang="en-US" sz="2000" dirty="0"/>
              <a:t> </a:t>
            </a:r>
            <a:r>
              <a:rPr lang="en-US" sz="2000" dirty="0" err="1"/>
              <a:t>menyebabkan</a:t>
            </a:r>
            <a:r>
              <a:rPr lang="en-US" sz="2000" dirty="0"/>
              <a:t> orang </a:t>
            </a:r>
            <a:r>
              <a:rPr lang="en-US" sz="2000" dirty="0" err="1"/>
              <a:t>melakukan</a:t>
            </a:r>
            <a:r>
              <a:rPr lang="en-US" sz="2000" dirty="0"/>
              <a:t> </a:t>
            </a:r>
            <a:r>
              <a:rPr lang="en-US" sz="2000" dirty="0" err="1"/>
              <a:t>kekerasan</a:t>
            </a:r>
            <a:r>
              <a:rPr lang="en-US" sz="2000" dirty="0"/>
              <a:t> pula, </a:t>
            </a:r>
            <a:r>
              <a:rPr lang="en-US" sz="2000" dirty="0" err="1"/>
              <a:t>dengan</a:t>
            </a:r>
            <a:r>
              <a:rPr lang="en-US" sz="2000" dirty="0"/>
              <a:t> kata lain </a:t>
            </a:r>
            <a:r>
              <a:rPr lang="en-US" sz="2000" dirty="0" err="1"/>
              <a:t>mendorong</a:t>
            </a:r>
            <a:r>
              <a:rPr lang="en-US" sz="2000" dirty="0"/>
              <a:t> orang </a:t>
            </a:r>
            <a:r>
              <a:rPr lang="en-US" sz="2000" dirty="0" err="1"/>
              <a:t>orang</a:t>
            </a:r>
            <a:r>
              <a:rPr lang="en-US" sz="2000" dirty="0"/>
              <a:t> </a:t>
            </a:r>
            <a:r>
              <a:rPr lang="en-US" sz="2000" dirty="0" err="1"/>
              <a:t>menjadi</a:t>
            </a:r>
            <a:r>
              <a:rPr lang="en-US" sz="2000" dirty="0"/>
              <a:t> </a:t>
            </a:r>
            <a:r>
              <a:rPr lang="en-US" sz="2000" dirty="0" err="1"/>
              <a:t>agresif</a:t>
            </a:r>
            <a:r>
              <a:rPr lang="en-US" sz="2000" dirty="0" smtClean="0"/>
              <a:t>.</a:t>
            </a:r>
            <a:endParaRPr lang="id-ID" sz="2000" dirty="0" smtClean="0"/>
          </a:p>
          <a:p>
            <a:pPr algn="just"/>
            <a:r>
              <a:rPr lang="id-ID" sz="2000" b="1" dirty="0"/>
              <a:t>Rangsangan Emosional</a:t>
            </a:r>
            <a:endParaRPr lang="en-ID" sz="2000" dirty="0"/>
          </a:p>
        </p:txBody>
      </p:sp>
      <p:sp>
        <p:nvSpPr>
          <p:cNvPr id="3" name="Slide Number Placeholder 2">
            <a:extLst>
              <a:ext uri="{FF2B5EF4-FFF2-40B4-BE49-F238E27FC236}">
                <a16:creationId xmlns:a16="http://schemas.microsoft.com/office/drawing/2014/main" xmlns="" id="{EEB27815-87EC-49BC-976C-BFE19E4D8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19635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0138" y="1552199"/>
            <a:ext cx="6468177" cy="2721417"/>
          </a:xfrm>
        </p:spPr>
        <p:txBody>
          <a:bodyPr/>
          <a:lstStyle/>
          <a:p>
            <a:r>
              <a:rPr lang="id-ID" sz="1200" b="1" dirty="0"/>
              <a:t>Pembentukan dan Perubahan </a:t>
            </a:r>
            <a:r>
              <a:rPr lang="id-ID" sz="1200" b="1" dirty="0" smtClean="0"/>
              <a:t>Sikap</a:t>
            </a:r>
          </a:p>
          <a:p>
            <a:pPr marL="38100" indent="0">
              <a:buNone/>
            </a:pPr>
            <a:r>
              <a:rPr lang="id-ID" sz="1200" dirty="0" smtClean="0"/>
              <a:t>Dalam </a:t>
            </a:r>
            <a:r>
              <a:rPr lang="id-ID" sz="1200" dirty="0"/>
              <a:t>hubungannya dengan pembentukan dan perubahan sikap, pengaruh media massa dapat disimpulkan pada lima prinsip umum:</a:t>
            </a:r>
            <a:endParaRPr lang="id-ID" sz="1200" dirty="0"/>
          </a:p>
          <a:p>
            <a:pPr marL="38100" indent="0" fontAlgn="base">
              <a:buNone/>
            </a:pPr>
            <a:r>
              <a:rPr lang="id-ID" sz="1200" dirty="0" smtClean="0"/>
              <a:t>1. Pengaruh </a:t>
            </a:r>
            <a:r>
              <a:rPr lang="id-ID" sz="1200" dirty="0"/>
              <a:t>komunikasi massa di antaranya oleh faktor-faktor seperti predisposisi personal, proses selektif, keanggotaan kelompok;</a:t>
            </a:r>
          </a:p>
          <a:p>
            <a:pPr marL="38100" indent="0" fontAlgn="base">
              <a:buNone/>
            </a:pPr>
            <a:r>
              <a:rPr lang="id-ID" sz="1200" dirty="0" smtClean="0"/>
              <a:t>2. Karena </a:t>
            </a:r>
            <a:r>
              <a:rPr lang="id-ID" sz="1200" dirty="0"/>
              <a:t>faktor-faktor ini, komunikasi massa biasanya berfungsi memperkokoh sikap dan pendapat yang ada, walaupun kadang-kadang berfungsi sebagai media pengubah (</a:t>
            </a:r>
            <a:r>
              <a:rPr lang="id-ID" sz="1200" i="1" dirty="0"/>
              <a:t>agent of change</a:t>
            </a:r>
            <a:r>
              <a:rPr lang="id-ID" sz="1200" i="1" dirty="0" smtClean="0"/>
              <a:t>)</a:t>
            </a:r>
            <a:r>
              <a:rPr lang="id-ID" sz="1200" dirty="0" smtClean="0"/>
              <a:t>;</a:t>
            </a:r>
          </a:p>
          <a:p>
            <a:pPr marL="38100" indent="0">
              <a:buNone/>
            </a:pPr>
            <a:r>
              <a:rPr lang="id-ID" sz="1200" dirty="0" smtClean="0"/>
              <a:t>3.</a:t>
            </a:r>
            <a:r>
              <a:rPr lang="id-ID" sz="1200" dirty="0"/>
              <a:t> </a:t>
            </a:r>
            <a:r>
              <a:rPr lang="id-ID" sz="1200" dirty="0" smtClean="0"/>
              <a:t>Bila </a:t>
            </a:r>
            <a:r>
              <a:rPr lang="id-ID" sz="1200" dirty="0"/>
              <a:t>komunikasi massa menimbulkan perubahan sikap, perubahan kecil pada intensitas sikap lebih umum terjadi daripada konversi (perubahan seluruh sikap) dari satu sisi masalah ke sisi yang lain;</a:t>
            </a:r>
            <a:endParaRPr lang="id-ID" sz="1200" dirty="0"/>
          </a:p>
          <a:p>
            <a:r>
              <a:rPr lang="id-ID" sz="1200" dirty="0" smtClean="0"/>
              <a:t>\</a:t>
            </a:r>
            <a:r>
              <a:rPr lang="id-ID" sz="1200" dirty="0"/>
              <a:t/>
            </a:r>
            <a:br>
              <a:rPr lang="id-ID" sz="1200" dirty="0"/>
            </a:br>
            <a:endParaRPr lang="id-ID" sz="1200" dirty="0"/>
          </a:p>
          <a:p>
            <a:pPr marL="38100" indent="0">
              <a:buNone/>
            </a:pPr>
            <a:endParaRPr lang="id-ID" sz="1200" b="1" dirty="0"/>
          </a:p>
          <a:p>
            <a:pPr marL="38100" indent="0">
              <a:buNone/>
            </a:pPr>
            <a:endParaRPr lang="id-ID" sz="1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6" name="Google Shape;154;p20"/>
          <p:cNvSpPr/>
          <p:nvPr/>
        </p:nvSpPr>
        <p:spPr>
          <a:xfrm>
            <a:off x="1892534" y="579380"/>
            <a:ext cx="5486347"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TextBox 6"/>
          <p:cNvSpPr txBox="1"/>
          <p:nvPr/>
        </p:nvSpPr>
        <p:spPr>
          <a:xfrm>
            <a:off x="2194560" y="818147"/>
            <a:ext cx="4398745" cy="400110"/>
          </a:xfrm>
          <a:prstGeom prst="rect">
            <a:avLst/>
          </a:prstGeom>
          <a:noFill/>
        </p:spPr>
        <p:txBody>
          <a:bodyPr wrap="square" rtlCol="0">
            <a:spAutoFit/>
          </a:bodyPr>
          <a:lstStyle/>
          <a:p>
            <a:r>
              <a:rPr lang="id-ID" sz="2000" b="1" dirty="0">
                <a:latin typeface="Bahnschrift SemiLight Condensed" charset="0"/>
              </a:rPr>
              <a:t>EFEK AFEKTIF KOMUNIKASI MASSA</a:t>
            </a:r>
            <a:endParaRPr lang="id-ID" sz="2000" dirty="0">
              <a:latin typeface="Bahnschrift SemiLight Condensed" charset="0"/>
            </a:endParaRPr>
          </a:p>
        </p:txBody>
      </p:sp>
    </p:spTree>
    <p:extLst>
      <p:ext uri="{BB962C8B-B14F-4D97-AF65-F5344CB8AC3E}">
        <p14:creationId xmlns:p14="http://schemas.microsoft.com/office/powerpoint/2010/main" val="48548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3886" y="1350068"/>
            <a:ext cx="7392202" cy="3375935"/>
          </a:xfrm>
        </p:spPr>
        <p:txBody>
          <a:bodyPr/>
          <a:lstStyle/>
          <a:p>
            <a:pPr marL="38100" indent="0">
              <a:buNone/>
            </a:pPr>
            <a:r>
              <a:rPr lang="id-ID" sz="1200" dirty="0"/>
              <a:t>4. Komunikasi massa cukup afektif dalam mengubah sikap pada bidang-bidang di mana pendapat orang lemah, misalnya pada iklan komersial;</a:t>
            </a:r>
          </a:p>
          <a:p>
            <a:pPr marL="38100" indent="0">
              <a:buNone/>
            </a:pPr>
            <a:r>
              <a:rPr lang="id-ID" sz="1200" dirty="0"/>
              <a:t> 5. Komunikasi massa cukup efektif dalam menciptakan pendapat tentang masalah-masalah baru bila tidak ada predisposisi yang harus diperteguh. (Oskamp, 1977: 149)</a:t>
            </a:r>
          </a:p>
          <a:p>
            <a:pPr marL="38100" indent="0">
              <a:buNone/>
            </a:pPr>
            <a:endParaRPr lang="id-ID" sz="1200" dirty="0" smtClean="0"/>
          </a:p>
          <a:p>
            <a:r>
              <a:rPr lang="id-ID" sz="1600" b="1" dirty="0"/>
              <a:t>Rangsangan </a:t>
            </a:r>
            <a:r>
              <a:rPr lang="id-ID" sz="1600" b="1" dirty="0" smtClean="0"/>
              <a:t>Emosional</a:t>
            </a:r>
          </a:p>
          <a:p>
            <a:pPr marL="38100" indent="0">
              <a:buNone/>
            </a:pPr>
            <a:r>
              <a:rPr lang="id-ID" sz="1600" dirty="0"/>
              <a:t>Para peneliti telah berhasil menemukan faktor-faktor yang memengaruhi intensitas rangsangan emosional pesan media massa. Faktor-faktor itu, antara lain, suasana emosional (mood), skema kognitif, suasana terpaan, predisposisi individual, dan tingkat identifikasi khalayak dengan tokoh dalam media massa (Weiss, 1969, V: 52-99).</a:t>
            </a:r>
            <a:endParaRPr lang="en-ID" sz="1600" dirty="0"/>
          </a:p>
          <a:p>
            <a:endParaRPr lang="id-ID" sz="12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0857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3137" y="1722922"/>
            <a:ext cx="7286324" cy="2787796"/>
          </a:xfrm>
        </p:spPr>
        <p:txBody>
          <a:bodyPr/>
          <a:lstStyle/>
          <a:p>
            <a:r>
              <a:rPr lang="id-ID" sz="1400" b="1" dirty="0" smtClean="0"/>
              <a:t>Faktor Suasana Emosional (Mood)</a:t>
            </a:r>
          </a:p>
          <a:p>
            <a:pPr marL="38100" indent="0">
              <a:buNone/>
            </a:pPr>
            <a:r>
              <a:rPr lang="id-ID" sz="1400" dirty="0" smtClean="0"/>
              <a:t>Suasana emosional mendahului terpaan stimulus yang mewarnai respon kita pada stimulus tersebut. Contoh ; ketika kita sedang menonton film yang membawa emosional, sering kali kita merespon film tersebut </a:t>
            </a:r>
            <a:endParaRPr lang="id-ID" dirty="0" smtClean="0"/>
          </a:p>
          <a:p>
            <a:r>
              <a:rPr lang="id-ID" sz="1200" b="1" dirty="0" smtClean="0"/>
              <a:t>Faktor Sekma Kognitif</a:t>
            </a:r>
          </a:p>
          <a:p>
            <a:pPr marL="38100" indent="0">
              <a:buNone/>
            </a:pPr>
            <a:r>
              <a:rPr lang="id-ID" sz="1200" dirty="0" smtClean="0"/>
              <a:t>Sekma Kognitif kaitannya adalah anggapan </a:t>
            </a:r>
            <a:r>
              <a:rPr lang="id-ID" sz="1200" dirty="0"/>
              <a:t>apakah adegan atau cerita yang disaksikan khalayak media massa itu realistis atau sekadar khalayan belaka</a:t>
            </a:r>
            <a:r>
              <a:rPr lang="id-ID" sz="1200" dirty="0" smtClean="0"/>
              <a:t>. Sekma kognitif semacam “Naskah”  pada pikiran kita yang menjelaskan alur cerita. </a:t>
            </a:r>
            <a:r>
              <a:rPr lang="id-ID" sz="1200" dirty="0"/>
              <a:t/>
            </a:r>
            <a:br>
              <a:rPr lang="id-ID" sz="1200" dirty="0"/>
            </a:br>
            <a:endParaRPr lang="id-ID" sz="1200" dirty="0"/>
          </a:p>
          <a:p>
            <a:endParaRPr lang="id-ID" dirty="0"/>
          </a:p>
          <a:p>
            <a:endParaRPr lang="id-ID" dirty="0" smtClean="0"/>
          </a:p>
          <a:p>
            <a:endParaRPr lang="id-ID"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4" name="TextBox 3"/>
          <p:cNvSpPr txBox="1"/>
          <p:nvPr/>
        </p:nvSpPr>
        <p:spPr>
          <a:xfrm>
            <a:off x="1819175" y="798897"/>
            <a:ext cx="4966636" cy="646331"/>
          </a:xfrm>
          <a:prstGeom prst="rect">
            <a:avLst/>
          </a:prstGeom>
          <a:noFill/>
        </p:spPr>
        <p:txBody>
          <a:bodyPr wrap="square" rtlCol="0">
            <a:spAutoFit/>
          </a:bodyPr>
          <a:lstStyle/>
          <a:p>
            <a:r>
              <a:rPr lang="id-ID" sz="1800" dirty="0" smtClean="0"/>
              <a:t>Faktor yang Mempengaruhi  Intensitas Rangsangan Emosional</a:t>
            </a:r>
            <a:endParaRPr lang="id-ID" sz="1800" dirty="0"/>
          </a:p>
        </p:txBody>
      </p:sp>
    </p:spTree>
    <p:extLst>
      <p:ext uri="{BB962C8B-B14F-4D97-AF65-F5344CB8AC3E}">
        <p14:creationId xmlns:p14="http://schemas.microsoft.com/office/powerpoint/2010/main" val="20240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7634" y="1357162"/>
            <a:ext cx="8518358" cy="2932175"/>
          </a:xfrm>
        </p:spPr>
        <p:txBody>
          <a:bodyPr/>
          <a:lstStyle/>
          <a:p>
            <a:r>
              <a:rPr lang="id-ID" sz="1400" b="1" dirty="0"/>
              <a:t>Faktor Suasana </a:t>
            </a:r>
            <a:r>
              <a:rPr lang="id-ID" sz="1400" b="1" dirty="0" smtClean="0"/>
              <a:t>Terpaan</a:t>
            </a:r>
          </a:p>
          <a:p>
            <a:pPr marL="38100" indent="0">
              <a:buNone/>
            </a:pPr>
            <a:r>
              <a:rPr lang="id-ID" sz="1400" dirty="0" smtClean="0"/>
              <a:t>Inilah faktor ketiga yang mempengaruhi efek emosional.  , Hal dimana kita terbawa suasana oleh keadaan yang ada. Contoh; ketika kita sedang menonton film horror sendirian di rumah yang gelap dan kita menjadi sangat ketakutan</a:t>
            </a:r>
          </a:p>
          <a:p>
            <a:r>
              <a:rPr lang="id-ID" sz="1400" b="1" dirty="0"/>
              <a:t>Faktor Prediposisi Individual </a:t>
            </a:r>
            <a:endParaRPr lang="id-ID" sz="1400" b="1" dirty="0" smtClean="0"/>
          </a:p>
          <a:p>
            <a:pPr marL="38100" indent="0">
              <a:buNone/>
            </a:pPr>
            <a:r>
              <a:rPr lang="id-ID" sz="1400" dirty="0"/>
              <a:t>Faktor prediposisi individual mengacu pada karakteristik khas individu Faktor identifikasi menunjukan </a:t>
            </a:r>
            <a:r>
              <a:rPr lang="id-ID" sz="1400" dirty="0" smtClean="0"/>
              <a:t>sejauh mana </a:t>
            </a:r>
            <a:r>
              <a:rPr lang="id-ID" sz="1400" dirty="0"/>
              <a:t>orang merasa terlibat dengan tokoh yang ditampilkan </a:t>
            </a:r>
            <a:r>
              <a:rPr lang="id-ID" sz="1400" dirty="0" smtClean="0"/>
              <a:t>                     dalam </a:t>
            </a:r>
            <a:r>
              <a:rPr lang="id-ID" sz="1400" dirty="0"/>
              <a:t>media massa</a:t>
            </a:r>
            <a:r>
              <a:rPr lang="id-ID" sz="1400" dirty="0" smtClean="0"/>
              <a:t>. Contoh ; ketika kita sedang menonton film keluarga yang                   mengkisahkan penuh kasih sayang, cinta, keharmonisan. Dan itu menyinggung                             keadaan keluarga kita </a:t>
            </a:r>
            <a:endParaRPr lang="id-ID" sz="1400" b="1" dirty="0" smtClean="0"/>
          </a:p>
          <a:p>
            <a:pPr marL="38100" indent="0">
              <a:buNone/>
            </a:pPr>
            <a:endParaRPr lang="id-ID" dirty="0"/>
          </a:p>
          <a:p>
            <a:endParaRPr lang="id-ID" dirty="0"/>
          </a:p>
          <a:p>
            <a:endParaRPr lang="id-ID"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41735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3637" y="1350070"/>
            <a:ext cx="6205053" cy="2304000"/>
          </a:xfrm>
        </p:spPr>
        <p:txBody>
          <a:bodyPr/>
          <a:lstStyle/>
          <a:p>
            <a:r>
              <a:rPr lang="id-ID" sz="1400" b="1" dirty="0"/>
              <a:t>Faktor Tingkat </a:t>
            </a:r>
            <a:r>
              <a:rPr lang="id-ID" sz="1400" b="1" dirty="0" smtClean="0"/>
              <a:t>Identifikasi</a:t>
            </a:r>
          </a:p>
          <a:p>
            <a:pPr marL="38100" indent="0">
              <a:buNone/>
            </a:pPr>
            <a:r>
              <a:rPr lang="id-ID" sz="1400" dirty="0" smtClean="0"/>
              <a:t>Faktor identifikasi menunjukkan sejauh mana orang merasa terlibat dengan tokoh yang ditampilkan dalam media massa. Contoh ; ketika kita sedang menonton film, dimana ada tokoh yang sedang mengalami kekecewaan karna di tinggal oleh pasangannya dan kita sebagai penoton juga merasakan apa yang tokoh tersebut alami , hal ini membuat kita juga terbawa sedih atau kecewa dengan seseorang yang menyakiti pasangannya di film tersebut </a:t>
            </a:r>
            <a:endParaRPr lang="id-ID" sz="14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01733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5642" y="2534432"/>
            <a:ext cx="6278089" cy="2609068"/>
          </a:xfrm>
        </p:spPr>
        <p:txBody>
          <a:bodyPr/>
          <a:lstStyle/>
          <a:p>
            <a:r>
              <a:rPr lang="id-ID" sz="1100" dirty="0" smtClean="0"/>
              <a:t>Di dalam rangsangan seksual terdapat erotika. </a:t>
            </a:r>
            <a:r>
              <a:rPr lang="id-ID" sz="1100" dirty="0"/>
              <a:t>Erotika merangsang gairah seksual , yang bisa merutuhkan nilai-nilai moral , mendorong orang gila seks, atau menggalakkan pemerkosaan. Erotika telah di ungkapkan sejak masa kemanusiaan yang paling dini. Fungsinya sebagai</a:t>
            </a:r>
            <a:r>
              <a:rPr lang="id-ID" sz="1100" i="1" dirty="0"/>
              <a:t> aphrodisiac </a:t>
            </a:r>
            <a:r>
              <a:rPr lang="id-ID" sz="1100" dirty="0"/>
              <a:t>atau yang disebut dengan pembangkit gairah sex. </a:t>
            </a:r>
            <a:endParaRPr lang="id-ID" sz="1100" dirty="0" smtClean="0"/>
          </a:p>
          <a:p>
            <a:pPr marL="38100" indent="0">
              <a:buNone/>
            </a:pPr>
            <a:r>
              <a:rPr lang="id-ID" sz="1100" dirty="0" smtClean="0"/>
              <a:t>Erotika </a:t>
            </a:r>
            <a:r>
              <a:rPr lang="id-ID" sz="1100" dirty="0"/>
              <a:t>sebagai media massa yang bagaimana sangat merangsang dan mengeherankan kita sebagai manusia degan sebuah pertanyaan “ mengapa sepanjang zaman manusia, manusia menyukai stimulus erotis</a:t>
            </a:r>
            <a:r>
              <a:rPr lang="id-ID" sz="1100" dirty="0" smtClean="0"/>
              <a:t>”.</a:t>
            </a:r>
          </a:p>
          <a:p>
            <a:pPr marL="38100" indent="0">
              <a:buNone/>
            </a:pPr>
            <a:r>
              <a:rPr lang="id-ID" sz="1100" dirty="0" smtClean="0"/>
              <a:t> </a:t>
            </a:r>
            <a:r>
              <a:rPr lang="id-ID" sz="1100" dirty="0"/>
              <a:t>Stimulus erotis adalah stimulus yang membangkitkan gairah seksual –internal dan eksternal. Stimulus internal ialah pengarngsang yang timbul dari mekanisme dalam tubuh oraganisme– misalanya pada binatang adanya perbubahan hormonal pada bulan tertentu yang merupakan musim berkelamin. </a:t>
            </a:r>
          </a:p>
          <a:p>
            <a:pPr marL="38100" indent="0">
              <a:buNone/>
            </a:pPr>
            <a:r>
              <a:rPr lang="id-ID" sz="1100" dirty="0"/>
              <a:t/>
            </a:r>
            <a:br>
              <a:rPr lang="id-ID" sz="1100" dirty="0"/>
            </a:br>
            <a:endParaRPr lang="id-ID" sz="11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TextBox 3"/>
          <p:cNvSpPr txBox="1"/>
          <p:nvPr/>
        </p:nvSpPr>
        <p:spPr>
          <a:xfrm>
            <a:off x="1992428" y="847022"/>
            <a:ext cx="4119613" cy="400110"/>
          </a:xfrm>
          <a:prstGeom prst="rect">
            <a:avLst/>
          </a:prstGeom>
          <a:noFill/>
        </p:spPr>
        <p:txBody>
          <a:bodyPr wrap="square" rtlCol="0">
            <a:spAutoFit/>
          </a:bodyPr>
          <a:lstStyle/>
          <a:p>
            <a:r>
              <a:rPr lang="id-ID" sz="2000" b="1" dirty="0">
                <a:latin typeface="Bahnschrift SemiLight Condensed" charset="0"/>
              </a:rPr>
              <a:t>Rangsangan Seksual</a:t>
            </a:r>
            <a:endParaRPr lang="id-ID" sz="2000" dirty="0">
              <a:latin typeface="Bahnschrift SemiLight Condensed" charset="0"/>
            </a:endParaRPr>
          </a:p>
        </p:txBody>
      </p:sp>
      <p:sp>
        <p:nvSpPr>
          <p:cNvPr id="5" name="TextBox 4"/>
          <p:cNvSpPr txBox="1"/>
          <p:nvPr/>
        </p:nvSpPr>
        <p:spPr>
          <a:xfrm>
            <a:off x="625642" y="1405288"/>
            <a:ext cx="6179419" cy="1569660"/>
          </a:xfrm>
          <a:prstGeom prst="rect">
            <a:avLst/>
          </a:prstGeom>
          <a:noFill/>
        </p:spPr>
        <p:txBody>
          <a:bodyPr wrap="square" rtlCol="0">
            <a:spAutoFit/>
          </a:bodyPr>
          <a:lstStyle/>
          <a:p>
            <a:r>
              <a:rPr lang="id-ID" sz="1200" dirty="0">
                <a:latin typeface="Work Sans Regular" charset="0"/>
              </a:rPr>
              <a:t>Sejenis rangsangan emosional yang banyak dibicarakan orang adalah rangsangan seksual akibat adegan-adengan merangsang dalam media massa. Bahan-bahan yang ada didalam televisi , film , majalah , buku dan sebagainya ini adalah bahan erotis, dan biasanya ini disebut dengan pornografi.  Karena istilah ini terlalu abstrak , beberapa ahli telang menggunakan dengan istilah SEM (</a:t>
            </a:r>
            <a:r>
              <a:rPr lang="id-ID" sz="1200" i="1" dirty="0">
                <a:latin typeface="Work Sans Regular" charset="0"/>
              </a:rPr>
              <a:t>Sexually explicit materials</a:t>
            </a:r>
            <a:r>
              <a:rPr lang="id-ID" sz="1200" dirty="0">
                <a:latin typeface="Work Sans Regular" charset="0"/>
              </a:rPr>
              <a:t>) atau erotika (Tan,1981:231-242).</a:t>
            </a:r>
            <a:endParaRPr lang="id-ID" sz="1200" dirty="0">
              <a:latin typeface="Work Sans Regular" charset="0"/>
            </a:endParaRPr>
          </a:p>
          <a:p>
            <a:r>
              <a:rPr lang="id-ID" sz="1200" dirty="0">
                <a:latin typeface="Work Sans Regular" charset="0"/>
              </a:rPr>
              <a:t/>
            </a:r>
            <a:br>
              <a:rPr lang="id-ID" sz="1200" dirty="0">
                <a:latin typeface="Work Sans Regular" charset="0"/>
              </a:rPr>
            </a:br>
            <a:endParaRPr lang="id-ID" sz="1200" dirty="0">
              <a:latin typeface="Work Sans Regular" charset="0"/>
            </a:endParaRPr>
          </a:p>
        </p:txBody>
      </p:sp>
    </p:spTree>
    <p:extLst>
      <p:ext uri="{BB962C8B-B14F-4D97-AF65-F5344CB8AC3E}">
        <p14:creationId xmlns:p14="http://schemas.microsoft.com/office/powerpoint/2010/main" val="360592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2013" y="2347955"/>
            <a:ext cx="5456700" cy="2304000"/>
          </a:xfrm>
        </p:spPr>
        <p:txBody>
          <a:bodyPr/>
          <a:lstStyle/>
          <a:p>
            <a:r>
              <a:rPr lang="id-ID" sz="1400" b="1" i="1" dirty="0"/>
              <a:t>Efek Prososial Behavioral</a:t>
            </a:r>
            <a:endParaRPr lang="id-ID" sz="1400" b="1" dirty="0"/>
          </a:p>
          <a:p>
            <a:pPr marL="38100" indent="0">
              <a:buNone/>
            </a:pPr>
            <a:r>
              <a:rPr lang="id-ID" sz="1200" dirty="0"/>
              <a:t>Efek Proposial Behavioral ialah memiliki keterampilan yang bermanfaat bagi dirinya dan orang lain.Keterampilan seperti ini biasanya diperoleh ileh saluran – saluran interpersonal: orang tua, atasan, pelatih atau guru Hal yang sering diragukan orang adalah pengaruh prososial behavioral media elektronis sepeeti radio, televise, atau </a:t>
            </a:r>
            <a:r>
              <a:rPr lang="id-ID" sz="1200" dirty="0" smtClean="0"/>
              <a:t>film</a:t>
            </a:r>
            <a:endParaRPr lang="id-ID" sz="1400" dirty="0" smtClean="0"/>
          </a:p>
          <a:p>
            <a:pPr marL="38100" indent="0">
              <a:buNone/>
            </a:pPr>
            <a:endParaRPr lang="id-ID" sz="1400" dirty="0" smtClean="0"/>
          </a:p>
          <a:p>
            <a:endParaRPr lang="id-ID" sz="14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4" name="Google Shape;154;p20"/>
          <p:cNvSpPr/>
          <p:nvPr/>
        </p:nvSpPr>
        <p:spPr>
          <a:xfrm>
            <a:off x="1892534" y="579380"/>
            <a:ext cx="5486347"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p:cNvSpPr txBox="1"/>
          <p:nvPr/>
        </p:nvSpPr>
        <p:spPr>
          <a:xfrm>
            <a:off x="2358189" y="895149"/>
            <a:ext cx="4100363" cy="830997"/>
          </a:xfrm>
          <a:prstGeom prst="rect">
            <a:avLst/>
          </a:prstGeom>
          <a:noFill/>
        </p:spPr>
        <p:txBody>
          <a:bodyPr wrap="square" rtlCol="0">
            <a:spAutoFit/>
          </a:bodyPr>
          <a:lstStyle/>
          <a:p>
            <a:r>
              <a:rPr lang="id-ID" sz="1600" b="1" dirty="0">
                <a:latin typeface="Bahnschrift SemiLight Condensed" charset="0"/>
              </a:rPr>
              <a:t>EFEK BEHAVIORAL KOMUNIkASI MASSA </a:t>
            </a:r>
            <a:endParaRPr lang="id-ID" sz="1600" dirty="0">
              <a:latin typeface="Bahnschrift SemiLight Condensed" charset="0"/>
            </a:endParaRPr>
          </a:p>
          <a:p>
            <a:r>
              <a:rPr lang="id-ID" sz="1600" dirty="0">
                <a:latin typeface="Bahnschrift SemiLight Condensed" charset="0"/>
              </a:rPr>
              <a:t/>
            </a:r>
            <a:br>
              <a:rPr lang="id-ID" sz="1600" dirty="0">
                <a:latin typeface="Bahnschrift SemiLight Condensed" charset="0"/>
              </a:rPr>
            </a:br>
            <a:endParaRPr lang="id-ID" sz="1600" dirty="0">
              <a:latin typeface="Bahnschrift SemiLight Condensed" charset="0"/>
            </a:endParaRPr>
          </a:p>
        </p:txBody>
      </p:sp>
      <p:sp>
        <p:nvSpPr>
          <p:cNvPr id="6" name="TextBox 5"/>
          <p:cNvSpPr txBox="1"/>
          <p:nvPr/>
        </p:nvSpPr>
        <p:spPr>
          <a:xfrm>
            <a:off x="462013" y="1540042"/>
            <a:ext cx="7334450" cy="1615827"/>
          </a:xfrm>
          <a:prstGeom prst="rect">
            <a:avLst/>
          </a:prstGeom>
          <a:noFill/>
        </p:spPr>
        <p:txBody>
          <a:bodyPr wrap="square" rtlCol="0">
            <a:spAutoFit/>
          </a:bodyPr>
          <a:lstStyle/>
          <a:p>
            <a:r>
              <a:rPr lang="id-ID" sz="1200" dirty="0">
                <a:latin typeface="Work Sans Regular" charset="0"/>
              </a:rPr>
              <a:t>Apakah media erotica, selain merangsang gairah seksual, juga menimbulkan perilaku seksual yang menyimpang? Pada waktu membicarakan efek kehadiran masa, secara sepintas kita juga telah menyebutkan efek behavioral seperti pengalihan kegiatan dan penjadwalan pekerjaan sehari-hari</a:t>
            </a:r>
            <a:r>
              <a:rPr lang="id-ID" sz="1200" dirty="0" smtClean="0">
                <a:latin typeface="Work Sans Regular" charset="0"/>
              </a:rPr>
              <a:t>. </a:t>
            </a:r>
            <a:r>
              <a:rPr lang="sv-SE" sz="1200" dirty="0"/>
              <a:t>Di dalam Efek Behavioral Komunikasi Massa terdapat: </a:t>
            </a:r>
            <a:endParaRPr lang="sv-SE" sz="1200" dirty="0"/>
          </a:p>
          <a:p>
            <a:r>
              <a:rPr lang="sv-SE" sz="1200" dirty="0"/>
              <a:t/>
            </a:r>
            <a:br>
              <a:rPr lang="sv-SE" sz="1200" dirty="0"/>
            </a:br>
            <a:endParaRPr lang="id-ID" sz="1200" dirty="0">
              <a:latin typeface="Work Sans Regular" charset="0"/>
            </a:endParaRPr>
          </a:p>
          <a:p>
            <a:r>
              <a:rPr lang="id-ID" sz="1200" dirty="0">
                <a:latin typeface="Work Sans Regular" charset="0"/>
              </a:rPr>
              <a:t/>
            </a:r>
            <a:br>
              <a:rPr lang="id-ID" sz="1200" dirty="0">
                <a:latin typeface="Work Sans Regular" charset="0"/>
              </a:rPr>
            </a:br>
            <a:endParaRPr lang="id-ID" sz="1200" dirty="0">
              <a:latin typeface="Work Sans Regular" charset="0"/>
            </a:endParaRPr>
          </a:p>
        </p:txBody>
      </p:sp>
    </p:spTree>
    <p:extLst>
      <p:ext uri="{BB962C8B-B14F-4D97-AF65-F5344CB8AC3E}">
        <p14:creationId xmlns:p14="http://schemas.microsoft.com/office/powerpoint/2010/main" val="334456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2"/>
          <p:cNvSpPr txBox="1">
            <a:spLocks noGrp="1"/>
          </p:cNvSpPr>
          <p:nvPr>
            <p:ph type="body" idx="1"/>
          </p:nvPr>
        </p:nvSpPr>
        <p:spPr>
          <a:xfrm>
            <a:off x="1267142" y="393600"/>
            <a:ext cx="6609715" cy="5143500"/>
          </a:xfrm>
          <a:prstGeom prst="rect">
            <a:avLst/>
          </a:prstGeom>
        </p:spPr>
        <p:txBody>
          <a:bodyPr spcFirstLastPara="1" wrap="square" lIns="0" tIns="0" rIns="0" bIns="0" anchor="ctr" anchorCtr="0">
            <a:noAutofit/>
          </a:bodyPr>
          <a:lstStyle/>
          <a:p>
            <a:pPr marL="514350" indent="-285750">
              <a:buFont typeface="Arial" panose="020B0604020202020204" pitchFamily="34" charset="0"/>
              <a:buChar char="•"/>
            </a:pPr>
            <a:r>
              <a:rPr lang="en-ID" sz="2000" b="1" dirty="0"/>
              <a:t>Motif yang </a:t>
            </a:r>
            <a:r>
              <a:rPr lang="en-ID" sz="2000" b="1" dirty="0" err="1"/>
              <a:t>ditujukan</a:t>
            </a:r>
            <a:r>
              <a:rPr lang="en-ID" sz="2000" b="1" dirty="0"/>
              <a:t> </a:t>
            </a:r>
            <a:r>
              <a:rPr lang="en-ID" sz="2000" b="1" dirty="0" err="1"/>
              <a:t>untuk</a:t>
            </a:r>
            <a:r>
              <a:rPr lang="en-ID" sz="2000" b="1" dirty="0"/>
              <a:t> </a:t>
            </a:r>
            <a:r>
              <a:rPr lang="en-ID" sz="2000" b="1" dirty="0" err="1"/>
              <a:t>stabilitas</a:t>
            </a:r>
            <a:r>
              <a:rPr lang="en-ID" sz="2000" b="1" dirty="0"/>
              <a:t> </a:t>
            </a:r>
            <a:r>
              <a:rPr lang="en-ID" sz="2000" b="1" dirty="0" err="1"/>
              <a:t>Psikologis</a:t>
            </a:r>
            <a:r>
              <a:rPr lang="en-ID" sz="2000" b="1" dirty="0"/>
              <a:t> </a:t>
            </a:r>
            <a:r>
              <a:rPr lang="en-ID" sz="2000" b="1" dirty="0" err="1"/>
              <a:t>terdiri</a:t>
            </a:r>
            <a:r>
              <a:rPr lang="en-ID" sz="2000" b="1" dirty="0"/>
              <a:t> </a:t>
            </a:r>
            <a:r>
              <a:rPr lang="en-ID" sz="2000" b="1" dirty="0" err="1"/>
              <a:t>dari</a:t>
            </a:r>
            <a:r>
              <a:rPr lang="en-ID" sz="2000" b="1" dirty="0"/>
              <a:t> :</a:t>
            </a:r>
          </a:p>
          <a:p>
            <a:pPr marL="857250" indent="-342900" fontAlgn="base">
              <a:buFont typeface="+mj-lt"/>
              <a:buAutoNum type="arabicPeriod"/>
            </a:pPr>
            <a:r>
              <a:rPr lang="en-ID" sz="2000" dirty="0" err="1"/>
              <a:t>Teori</a:t>
            </a:r>
            <a:r>
              <a:rPr lang="en-ID" sz="2000" dirty="0"/>
              <a:t> </a:t>
            </a:r>
            <a:r>
              <a:rPr lang="en-ID" sz="2000" dirty="0" err="1"/>
              <a:t>reduksi</a:t>
            </a:r>
            <a:r>
              <a:rPr lang="en-ID" sz="2000" dirty="0"/>
              <a:t> </a:t>
            </a:r>
            <a:r>
              <a:rPr lang="en-ID" sz="2000" dirty="0" err="1"/>
              <a:t>tegangan</a:t>
            </a:r>
            <a:endParaRPr lang="en-ID" sz="2000" dirty="0"/>
          </a:p>
          <a:p>
            <a:pPr marL="857250" indent="-342900" fontAlgn="base">
              <a:buFont typeface="+mj-lt"/>
              <a:buAutoNum type="arabicPeriod"/>
            </a:pPr>
            <a:r>
              <a:rPr lang="en-ID" sz="2000" dirty="0" err="1"/>
              <a:t>Teori</a:t>
            </a:r>
            <a:r>
              <a:rPr lang="en-ID" sz="2000" dirty="0"/>
              <a:t> </a:t>
            </a:r>
            <a:r>
              <a:rPr lang="en-ID" sz="2000" dirty="0" err="1"/>
              <a:t>Ekspresif</a:t>
            </a:r>
            <a:endParaRPr lang="en-ID" sz="2000" dirty="0"/>
          </a:p>
          <a:p>
            <a:pPr marL="857250" indent="-342900" fontAlgn="base">
              <a:buFont typeface="+mj-lt"/>
              <a:buAutoNum type="arabicPeriod"/>
            </a:pPr>
            <a:r>
              <a:rPr lang="en-ID" sz="2000" dirty="0" err="1"/>
              <a:t>Teori</a:t>
            </a:r>
            <a:r>
              <a:rPr lang="en-ID" sz="2000" dirty="0"/>
              <a:t> </a:t>
            </a:r>
            <a:r>
              <a:rPr lang="en-ID" sz="2000" dirty="0" err="1"/>
              <a:t>Peneguhan</a:t>
            </a:r>
            <a:endParaRPr lang="en-ID" sz="2000" dirty="0"/>
          </a:p>
          <a:p>
            <a:pPr marL="514350" indent="-285750">
              <a:buFont typeface="Arial" panose="020B0604020202020204" pitchFamily="34" charset="0"/>
              <a:buChar char="•"/>
            </a:pPr>
            <a:r>
              <a:rPr lang="en-ID" sz="2000" b="1" dirty="0"/>
              <a:t>Motif </a:t>
            </a:r>
            <a:r>
              <a:rPr lang="en-ID" sz="2000" b="1" dirty="0" err="1"/>
              <a:t>mengembangkan</a:t>
            </a:r>
            <a:r>
              <a:rPr lang="en-ID" sz="2000" b="1" dirty="0"/>
              <a:t> </a:t>
            </a:r>
            <a:r>
              <a:rPr lang="en-ID" sz="2000" b="1" dirty="0" err="1"/>
              <a:t>kondisi</a:t>
            </a:r>
            <a:r>
              <a:rPr lang="en-ID" sz="2000" b="1" dirty="0"/>
              <a:t> </a:t>
            </a:r>
            <a:r>
              <a:rPr lang="en-ID" sz="2000" b="1" dirty="0" err="1"/>
              <a:t>psikologis</a:t>
            </a:r>
            <a:r>
              <a:rPr lang="en-ID" sz="2000" b="1" dirty="0"/>
              <a:t> </a:t>
            </a:r>
            <a:r>
              <a:rPr lang="en-ID" sz="2000" b="1" dirty="0" err="1"/>
              <a:t>terdiri</a:t>
            </a:r>
            <a:r>
              <a:rPr lang="en-ID" sz="2000" b="1" dirty="0"/>
              <a:t> </a:t>
            </a:r>
            <a:r>
              <a:rPr lang="en-ID" sz="2000" b="1" dirty="0" err="1"/>
              <a:t>dari</a:t>
            </a:r>
            <a:r>
              <a:rPr lang="en-ID" sz="2000" b="1" dirty="0"/>
              <a:t>:</a:t>
            </a:r>
          </a:p>
          <a:p>
            <a:pPr marL="857250" indent="-342900" fontAlgn="base">
              <a:buFont typeface="+mj-lt"/>
              <a:buAutoNum type="arabicPeriod"/>
            </a:pPr>
            <a:r>
              <a:rPr lang="en-ID" sz="2000" dirty="0" err="1"/>
              <a:t>Teori</a:t>
            </a:r>
            <a:r>
              <a:rPr lang="en-ID" sz="2000" dirty="0"/>
              <a:t> </a:t>
            </a:r>
            <a:r>
              <a:rPr lang="en-ID" sz="2000" dirty="0" err="1"/>
              <a:t>Penonjolan</a:t>
            </a:r>
            <a:endParaRPr lang="en-ID" sz="2000" dirty="0"/>
          </a:p>
          <a:p>
            <a:pPr marL="857250" indent="-342900" fontAlgn="base">
              <a:buFont typeface="+mj-lt"/>
              <a:buAutoNum type="arabicPeriod"/>
            </a:pPr>
            <a:r>
              <a:rPr lang="en-ID" sz="2000" dirty="0" err="1"/>
              <a:t>Teori</a:t>
            </a:r>
            <a:r>
              <a:rPr lang="en-ID" sz="2000" dirty="0"/>
              <a:t> </a:t>
            </a:r>
            <a:r>
              <a:rPr lang="en-ID" sz="2000" dirty="0" err="1"/>
              <a:t>Afiliasi</a:t>
            </a:r>
            <a:endParaRPr lang="en-ID" sz="2000" dirty="0"/>
          </a:p>
          <a:p>
            <a:pPr marL="857250" indent="-342900" fontAlgn="base">
              <a:buFont typeface="+mj-lt"/>
              <a:buAutoNum type="arabicPeriod"/>
            </a:pPr>
            <a:r>
              <a:rPr lang="en-ID" sz="2000" dirty="0" err="1"/>
              <a:t>Teori</a:t>
            </a:r>
            <a:r>
              <a:rPr lang="en-ID" sz="2000" dirty="0"/>
              <a:t> </a:t>
            </a:r>
            <a:r>
              <a:rPr lang="en-ID" sz="2000" dirty="0" err="1"/>
              <a:t>Identifikasi</a:t>
            </a:r>
            <a:endParaRPr lang="en-ID" sz="2000" dirty="0"/>
          </a:p>
          <a:p>
            <a:pPr marL="857250" indent="-342900" fontAlgn="base">
              <a:buFont typeface="+mj-lt"/>
              <a:buAutoNum type="arabicPeriod"/>
            </a:pPr>
            <a:r>
              <a:rPr lang="en-ID" sz="2000" dirty="0" err="1"/>
              <a:t>Teori</a:t>
            </a:r>
            <a:r>
              <a:rPr lang="en-ID" sz="2000" dirty="0"/>
              <a:t> </a:t>
            </a:r>
            <a:r>
              <a:rPr lang="en-ID" sz="2000" dirty="0" err="1"/>
              <a:t>Peniruan</a:t>
            </a:r>
            <a:endParaRPr lang="en-ID" sz="2000" dirty="0"/>
          </a:p>
        </p:txBody>
      </p:sp>
      <p:sp>
        <p:nvSpPr>
          <p:cNvPr id="301" name="Google Shape;301;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CDC0A-DBB3-4F2C-8098-04F9DE0D8452}"/>
              </a:ext>
            </a:extLst>
          </p:cNvPr>
          <p:cNvSpPr>
            <a:spLocks noGrp="1"/>
          </p:cNvSpPr>
          <p:nvPr>
            <p:ph type="title"/>
          </p:nvPr>
        </p:nvSpPr>
        <p:spPr>
          <a:xfrm>
            <a:off x="2432100" y="873703"/>
            <a:ext cx="6711900" cy="623100"/>
          </a:xfrm>
        </p:spPr>
        <p:txBody>
          <a:bodyPr/>
          <a:lstStyle/>
          <a:p>
            <a:r>
              <a:rPr lang="en-ID" dirty="0" err="1"/>
              <a:t>Teori</a:t>
            </a:r>
            <a:r>
              <a:rPr lang="en-ID" dirty="0"/>
              <a:t> </a:t>
            </a:r>
            <a:r>
              <a:rPr lang="en-ID" dirty="0" err="1"/>
              <a:t>Efek</a:t>
            </a:r>
            <a:r>
              <a:rPr lang="en-ID" dirty="0"/>
              <a:t> Sosial </a:t>
            </a:r>
            <a:r>
              <a:rPr lang="en-ID" dirty="0" err="1"/>
              <a:t>Komunikasi</a:t>
            </a:r>
            <a:r>
              <a:rPr lang="en-ID" dirty="0"/>
              <a:t> Massa</a:t>
            </a:r>
          </a:p>
        </p:txBody>
      </p:sp>
      <p:sp>
        <p:nvSpPr>
          <p:cNvPr id="3" name="Text Placeholder 2">
            <a:extLst>
              <a:ext uri="{FF2B5EF4-FFF2-40B4-BE49-F238E27FC236}">
                <a16:creationId xmlns:a16="http://schemas.microsoft.com/office/drawing/2014/main" xmlns="" id="{9BBAB0E3-55EC-4E72-BE4A-8103DBECB289}"/>
              </a:ext>
            </a:extLst>
          </p:cNvPr>
          <p:cNvSpPr>
            <a:spLocks noGrp="1"/>
          </p:cNvSpPr>
          <p:nvPr>
            <p:ph type="body" idx="1"/>
          </p:nvPr>
        </p:nvSpPr>
        <p:spPr>
          <a:xfrm>
            <a:off x="1216025" y="1863126"/>
            <a:ext cx="5524640" cy="2494200"/>
          </a:xfrm>
        </p:spPr>
        <p:txBody>
          <a:bodyPr/>
          <a:lstStyle/>
          <a:p>
            <a:pPr algn="just"/>
            <a:r>
              <a:rPr lang="en-ID" sz="1800" dirty="0" err="1"/>
              <a:t>Menurut</a:t>
            </a:r>
            <a:r>
              <a:rPr lang="en-ID" sz="1800" dirty="0"/>
              <a:t> Innis, Media </a:t>
            </a:r>
            <a:r>
              <a:rPr lang="en-ID" sz="1800" dirty="0" err="1"/>
              <a:t>mempengaruhi</a:t>
            </a:r>
            <a:r>
              <a:rPr lang="en-ID" sz="1800" dirty="0"/>
              <a:t> </a:t>
            </a:r>
            <a:r>
              <a:rPr lang="en-ID" sz="1800" dirty="0" err="1"/>
              <a:t>bentuk-bentuk</a:t>
            </a:r>
            <a:r>
              <a:rPr lang="en-ID" sz="1800" dirty="0"/>
              <a:t> </a:t>
            </a:r>
            <a:r>
              <a:rPr lang="en-ID" sz="1800" dirty="0" err="1"/>
              <a:t>organisasi</a:t>
            </a:r>
            <a:r>
              <a:rPr lang="en-ID" sz="1800" dirty="0"/>
              <a:t> </a:t>
            </a:r>
            <a:r>
              <a:rPr lang="en-ID" sz="1800" dirty="0" err="1"/>
              <a:t>sosial</a:t>
            </a:r>
            <a:r>
              <a:rPr lang="en-ID" sz="1800" dirty="0"/>
              <a:t>. </a:t>
            </a:r>
            <a:r>
              <a:rPr lang="en-ID" sz="1800" dirty="0" err="1"/>
              <a:t>Setiap</a:t>
            </a:r>
            <a:r>
              <a:rPr lang="en-ID" sz="1800" dirty="0"/>
              <a:t> media </a:t>
            </a:r>
            <a:r>
              <a:rPr lang="en-ID" sz="1800" dirty="0" err="1"/>
              <a:t>memiliki</a:t>
            </a:r>
            <a:r>
              <a:rPr lang="en-ID" sz="1800" dirty="0"/>
              <a:t> </a:t>
            </a:r>
            <a:r>
              <a:rPr lang="en-ID" sz="1800" dirty="0" err="1"/>
              <a:t>kecenderungan</a:t>
            </a:r>
            <a:r>
              <a:rPr lang="en-ID" sz="1800" dirty="0"/>
              <a:t> </a:t>
            </a:r>
            <a:r>
              <a:rPr lang="en-ID" sz="1800" dirty="0" err="1"/>
              <a:t>memihak</a:t>
            </a:r>
            <a:r>
              <a:rPr lang="en-ID" sz="1800" dirty="0"/>
              <a:t> </a:t>
            </a:r>
            <a:r>
              <a:rPr lang="en-ID" sz="1800" dirty="0" err="1"/>
              <a:t>ruang</a:t>
            </a:r>
            <a:r>
              <a:rPr lang="en-ID" sz="1800" dirty="0"/>
              <a:t> </a:t>
            </a:r>
            <a:r>
              <a:rPr lang="en-ID" sz="1800" dirty="0" err="1"/>
              <a:t>atau</a:t>
            </a:r>
            <a:r>
              <a:rPr lang="en-ID" sz="1800" dirty="0"/>
              <a:t> </a:t>
            </a:r>
            <a:r>
              <a:rPr lang="en-ID" sz="1800" dirty="0" err="1"/>
              <a:t>waktu</a:t>
            </a:r>
            <a:r>
              <a:rPr lang="en-ID" sz="1800" dirty="0"/>
              <a:t> (bias). </a:t>
            </a:r>
            <a:r>
              <a:rPr lang="en-ID" sz="1800" dirty="0" err="1"/>
              <a:t>Bila</a:t>
            </a:r>
            <a:r>
              <a:rPr lang="en-ID" sz="1800" dirty="0"/>
              <a:t> </a:t>
            </a:r>
            <a:r>
              <a:rPr lang="en-ID" sz="1800" dirty="0" err="1"/>
              <a:t>komunikasi</a:t>
            </a:r>
            <a:r>
              <a:rPr lang="en-ID" sz="1800" dirty="0"/>
              <a:t> yang </a:t>
            </a:r>
            <a:r>
              <a:rPr lang="en-ID" sz="1800" dirty="0" err="1"/>
              <a:t>dilakukan</a:t>
            </a:r>
            <a:r>
              <a:rPr lang="en-ID" sz="1800" dirty="0"/>
              <a:t> bias pada </a:t>
            </a:r>
            <a:r>
              <a:rPr lang="en-ID" sz="1800" dirty="0" err="1"/>
              <a:t>ruang</a:t>
            </a:r>
            <a:r>
              <a:rPr lang="en-ID" sz="1800" dirty="0"/>
              <a:t>, </a:t>
            </a:r>
            <a:r>
              <a:rPr lang="en-ID" sz="1800" dirty="0" err="1"/>
              <a:t>artinya</a:t>
            </a:r>
            <a:r>
              <a:rPr lang="en-ID" sz="1800" dirty="0"/>
              <a:t> </a:t>
            </a:r>
            <a:r>
              <a:rPr lang="en-ID" sz="1800" dirty="0" err="1"/>
              <a:t>pesan</a:t>
            </a:r>
            <a:r>
              <a:rPr lang="en-ID" sz="1800" dirty="0"/>
              <a:t> </a:t>
            </a:r>
            <a:r>
              <a:rPr lang="en-ID" sz="1800" dirty="0" err="1"/>
              <a:t>dapat</a:t>
            </a:r>
            <a:r>
              <a:rPr lang="en-ID" sz="1800" dirty="0"/>
              <a:t> </a:t>
            </a:r>
            <a:r>
              <a:rPr lang="en-ID" sz="1800" dirty="0" err="1"/>
              <a:t>disampaikan</a:t>
            </a:r>
            <a:r>
              <a:rPr lang="en-ID" sz="1800" dirty="0"/>
              <a:t> </a:t>
            </a:r>
            <a:r>
              <a:rPr lang="en-ID" sz="1800" dirty="0" err="1"/>
              <a:t>ke</a:t>
            </a:r>
            <a:r>
              <a:rPr lang="en-ID" sz="1800" dirty="0"/>
              <a:t> </a:t>
            </a:r>
            <a:r>
              <a:rPr lang="en-ID" sz="1800" dirty="0" err="1"/>
              <a:t>tempat-tempat</a:t>
            </a:r>
            <a:r>
              <a:rPr lang="en-ID" sz="1800" dirty="0"/>
              <a:t> yang </a:t>
            </a:r>
            <a:r>
              <a:rPr lang="en-ID" sz="1800" dirty="0" err="1"/>
              <a:t>jauh</a:t>
            </a:r>
            <a:r>
              <a:rPr lang="en-ID" sz="1800" dirty="0"/>
              <a:t>. Orang </a:t>
            </a:r>
            <a:r>
              <a:rPr lang="en-ID" sz="1800" dirty="0" err="1"/>
              <a:t>cenderung</a:t>
            </a:r>
            <a:r>
              <a:rPr lang="en-ID" sz="1800" dirty="0"/>
              <a:t> </a:t>
            </a:r>
            <a:r>
              <a:rPr lang="en-ID" sz="1800" dirty="0" err="1"/>
              <a:t>bergerak</a:t>
            </a:r>
            <a:r>
              <a:rPr lang="en-ID" sz="1800" dirty="0"/>
              <a:t> </a:t>
            </a:r>
            <a:r>
              <a:rPr lang="en-ID" sz="1800" dirty="0" err="1"/>
              <a:t>ke</a:t>
            </a:r>
            <a:r>
              <a:rPr lang="en-ID" sz="1800" dirty="0"/>
              <a:t> </a:t>
            </a:r>
            <a:r>
              <a:rPr lang="en-ID" sz="1800" dirty="0" err="1"/>
              <a:t>tempat-tempaat</a:t>
            </a:r>
            <a:r>
              <a:rPr lang="en-ID" sz="1800" dirty="0"/>
              <a:t> yang </a:t>
            </a:r>
            <a:r>
              <a:rPr lang="en-ID" sz="1800" dirty="0" err="1"/>
              <a:t>jauh</a:t>
            </a:r>
            <a:r>
              <a:rPr lang="en-ID" sz="1800" dirty="0"/>
              <a:t>, </a:t>
            </a:r>
            <a:r>
              <a:rPr lang="en-ID" sz="1800" dirty="0" err="1"/>
              <a:t>sehingga</a:t>
            </a:r>
            <a:r>
              <a:rPr lang="en-ID" sz="1800" dirty="0"/>
              <a:t> </a:t>
            </a:r>
            <a:r>
              <a:rPr lang="en-ID" sz="1800" dirty="0" err="1"/>
              <a:t>terjadi</a:t>
            </a:r>
            <a:r>
              <a:rPr lang="en-ID" sz="1800" dirty="0"/>
              <a:t> </a:t>
            </a:r>
            <a:r>
              <a:rPr lang="en-ID" sz="1800" dirty="0" err="1"/>
              <a:t>espansi</a:t>
            </a:r>
            <a:r>
              <a:rPr lang="en-ID" sz="1800" dirty="0"/>
              <a:t> </a:t>
            </a:r>
            <a:r>
              <a:rPr lang="en-ID" sz="1800" dirty="0" err="1"/>
              <a:t>teritorial</a:t>
            </a:r>
            <a:r>
              <a:rPr lang="en-ID" sz="1800" dirty="0"/>
              <a:t>, </a:t>
            </a:r>
            <a:r>
              <a:rPr lang="en-ID" sz="1800" dirty="0" err="1"/>
              <a:t>mobilisasi</a:t>
            </a:r>
            <a:r>
              <a:rPr lang="en-ID" sz="1800" dirty="0"/>
              <a:t> </a:t>
            </a:r>
            <a:r>
              <a:rPr lang="en-ID" sz="1800" dirty="0" err="1"/>
              <a:t>penduduk</a:t>
            </a:r>
            <a:r>
              <a:rPr lang="en-ID" sz="1800" dirty="0"/>
              <a:t> </a:t>
            </a:r>
            <a:r>
              <a:rPr lang="en-ID" sz="1800" dirty="0" err="1"/>
              <a:t>secara</a:t>
            </a:r>
            <a:r>
              <a:rPr lang="en-ID" sz="1800" dirty="0"/>
              <a:t> horizontal, dan </a:t>
            </a:r>
            <a:r>
              <a:rPr lang="en-ID" sz="1800" dirty="0" err="1"/>
              <a:t>kekaisaran</a:t>
            </a:r>
            <a:r>
              <a:rPr lang="en-ID" sz="1800" dirty="0"/>
              <a:t>. </a:t>
            </a:r>
          </a:p>
          <a:p>
            <a:pPr algn="just"/>
            <a:endParaRPr lang="en-ID" sz="1600" dirty="0"/>
          </a:p>
        </p:txBody>
      </p:sp>
      <p:sp>
        <p:nvSpPr>
          <p:cNvPr id="4" name="Slide Number Placeholder 3">
            <a:extLst>
              <a:ext uri="{FF2B5EF4-FFF2-40B4-BE49-F238E27FC236}">
                <a16:creationId xmlns:a16="http://schemas.microsoft.com/office/drawing/2014/main" xmlns="" id="{4B0C500A-3C1C-4178-92B5-892EAE4EE5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02464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0E03645-3224-41C0-9F6F-70F8F8DCA38A}"/>
              </a:ext>
            </a:extLst>
          </p:cNvPr>
          <p:cNvSpPr>
            <a:spLocks noGrp="1"/>
          </p:cNvSpPr>
          <p:nvPr>
            <p:ph type="body" idx="1"/>
          </p:nvPr>
        </p:nvSpPr>
        <p:spPr>
          <a:xfrm>
            <a:off x="988337" y="1612272"/>
            <a:ext cx="7167325" cy="3062700"/>
          </a:xfrm>
        </p:spPr>
        <p:txBody>
          <a:bodyPr/>
          <a:lstStyle/>
          <a:p>
            <a:pPr algn="just"/>
            <a:r>
              <a:rPr lang="en-ID" dirty="0" err="1"/>
              <a:t>dengan</a:t>
            </a:r>
            <a:r>
              <a:rPr lang="en-ID" dirty="0"/>
              <a:t> </a:t>
            </a:r>
            <a:r>
              <a:rPr lang="en-ID" dirty="0" err="1"/>
              <a:t>demikian</a:t>
            </a:r>
            <a:r>
              <a:rPr lang="en-ID" dirty="0"/>
              <a:t>, media </a:t>
            </a:r>
            <a:r>
              <a:rPr lang="en-ID" dirty="0" err="1"/>
              <a:t>komunikasi</a:t>
            </a:r>
            <a:r>
              <a:rPr lang="en-ID" dirty="0"/>
              <a:t> </a:t>
            </a:r>
            <a:r>
              <a:rPr lang="en-ID" dirty="0" err="1"/>
              <a:t>membentuk</a:t>
            </a:r>
            <a:r>
              <a:rPr lang="en-ID" dirty="0"/>
              <a:t> </a:t>
            </a:r>
            <a:r>
              <a:rPr lang="en-ID" dirty="0" err="1"/>
              <a:t>jenis</a:t>
            </a:r>
            <a:r>
              <a:rPr lang="en-ID" dirty="0"/>
              <a:t> </a:t>
            </a:r>
            <a:r>
              <a:rPr lang="en-ID" dirty="0" err="1"/>
              <a:t>kebudayaan</a:t>
            </a:r>
            <a:r>
              <a:rPr lang="en-ID" dirty="0"/>
              <a:t> </a:t>
            </a:r>
            <a:r>
              <a:rPr lang="en-ID" dirty="0" err="1"/>
              <a:t>tertentu</a:t>
            </a:r>
            <a:r>
              <a:rPr lang="en-ID" dirty="0"/>
              <a:t>. media </a:t>
            </a:r>
            <a:r>
              <a:rPr lang="en-ID" dirty="0" err="1"/>
              <a:t>lisan</a:t>
            </a:r>
            <a:r>
              <a:rPr lang="en-ID" dirty="0"/>
              <a:t> </a:t>
            </a:r>
            <a:r>
              <a:rPr lang="en-ID" dirty="0" err="1"/>
              <a:t>mengandung</a:t>
            </a:r>
            <a:r>
              <a:rPr lang="en-ID" dirty="0"/>
              <a:t> bias </a:t>
            </a:r>
            <a:r>
              <a:rPr lang="en-ID" dirty="0" err="1"/>
              <a:t>waktu</a:t>
            </a:r>
            <a:r>
              <a:rPr lang="en-ID" dirty="0"/>
              <a:t>, </a:t>
            </a:r>
            <a:r>
              <a:rPr lang="en-ID" dirty="0" err="1"/>
              <a:t>karena</a:t>
            </a:r>
            <a:r>
              <a:rPr lang="en-ID" dirty="0"/>
              <a:t> </a:t>
            </a:r>
            <a:r>
              <a:rPr lang="en-ID" dirty="0" err="1"/>
              <a:t>sukar</a:t>
            </a:r>
            <a:r>
              <a:rPr lang="en-ID" dirty="0"/>
              <a:t> </a:t>
            </a:r>
            <a:r>
              <a:rPr lang="en-ID" dirty="0" err="1"/>
              <a:t>didengar</a:t>
            </a:r>
            <a:r>
              <a:rPr lang="en-ID" dirty="0"/>
              <a:t> </a:t>
            </a:r>
            <a:r>
              <a:rPr lang="en-ID" dirty="0" err="1"/>
              <a:t>dari</a:t>
            </a:r>
            <a:r>
              <a:rPr lang="en-ID" dirty="0"/>
              <a:t> </a:t>
            </a:r>
            <a:r>
              <a:rPr lang="en-ID" dirty="0" err="1"/>
              <a:t>jarak</a:t>
            </a:r>
            <a:r>
              <a:rPr lang="en-ID" dirty="0"/>
              <a:t> </a:t>
            </a:r>
            <a:r>
              <a:rPr lang="en-ID" dirty="0" err="1"/>
              <a:t>jauh</a:t>
            </a:r>
            <a:r>
              <a:rPr lang="en-ID" dirty="0"/>
              <a:t>. </a:t>
            </a:r>
          </a:p>
          <a:p>
            <a:pPr algn="just"/>
            <a:r>
              <a:rPr lang="en-ID" dirty="0" err="1"/>
              <a:t>ini</a:t>
            </a:r>
            <a:r>
              <a:rPr lang="en-ID" dirty="0"/>
              <a:t> </a:t>
            </a:r>
            <a:r>
              <a:rPr lang="en-ID" dirty="0" err="1"/>
              <a:t>melahirkan</a:t>
            </a:r>
            <a:r>
              <a:rPr lang="en-ID" dirty="0"/>
              <a:t> </a:t>
            </a:r>
            <a:r>
              <a:rPr lang="en-ID" dirty="0" err="1"/>
              <a:t>masyarakat</a:t>
            </a:r>
            <a:r>
              <a:rPr lang="en-ID" dirty="0"/>
              <a:t> </a:t>
            </a:r>
            <a:r>
              <a:rPr lang="en-ID" dirty="0" err="1"/>
              <a:t>tradisional</a:t>
            </a:r>
            <a:r>
              <a:rPr lang="en-ID" dirty="0"/>
              <a:t> dan </a:t>
            </a:r>
            <a:r>
              <a:rPr lang="en-ID" dirty="0" err="1"/>
              <a:t>kekuasaan</a:t>
            </a:r>
            <a:r>
              <a:rPr lang="en-ID" dirty="0"/>
              <a:t> </a:t>
            </a:r>
            <a:r>
              <a:rPr lang="en-ID" dirty="0" err="1"/>
              <a:t>kelompok</a:t>
            </a:r>
            <a:r>
              <a:rPr lang="en-ID" dirty="0"/>
              <a:t> agama </a:t>
            </a:r>
            <a:r>
              <a:rPr lang="en-ID" dirty="0" err="1"/>
              <a:t>serta</a:t>
            </a:r>
            <a:r>
              <a:rPr lang="en-ID" dirty="0"/>
              <a:t> orang-orang </a:t>
            </a:r>
            <a:r>
              <a:rPr lang="en-ID" dirty="0" err="1"/>
              <a:t>tua</a:t>
            </a:r>
            <a:r>
              <a:rPr lang="en-ID" dirty="0"/>
              <a:t>. media </a:t>
            </a:r>
            <a:r>
              <a:rPr lang="en-ID" dirty="0" err="1"/>
              <a:t>tulisan</a:t>
            </a:r>
            <a:r>
              <a:rPr lang="en-ID" dirty="0"/>
              <a:t> </a:t>
            </a:r>
            <a:r>
              <a:rPr lang="en-ID" dirty="0" err="1"/>
              <a:t>memiliki</a:t>
            </a:r>
            <a:r>
              <a:rPr lang="en-ID" dirty="0"/>
              <a:t> bias </a:t>
            </a:r>
            <a:r>
              <a:rPr lang="en-ID" dirty="0" err="1"/>
              <a:t>ruang</a:t>
            </a:r>
            <a:r>
              <a:rPr lang="en-ID" dirty="0"/>
              <a:t>. </a:t>
            </a:r>
            <a:r>
              <a:rPr lang="en-ID" dirty="0" err="1"/>
              <a:t>ini</a:t>
            </a:r>
            <a:r>
              <a:rPr lang="en-ID" dirty="0"/>
              <a:t> </a:t>
            </a:r>
            <a:r>
              <a:rPr lang="en-ID" dirty="0" err="1"/>
              <a:t>melahirkan</a:t>
            </a:r>
            <a:r>
              <a:rPr lang="en-ID" dirty="0"/>
              <a:t> </a:t>
            </a:r>
            <a:r>
              <a:rPr lang="en-ID" dirty="0" err="1"/>
              <a:t>masyarakat</a:t>
            </a:r>
            <a:r>
              <a:rPr lang="en-ID" dirty="0"/>
              <a:t> yang </a:t>
            </a:r>
            <a:r>
              <a:rPr lang="en-ID" dirty="0" err="1"/>
              <a:t>menolak</a:t>
            </a:r>
            <a:r>
              <a:rPr lang="en-ID" dirty="0"/>
              <a:t> </a:t>
            </a:r>
            <a:r>
              <a:rPr lang="en-ID" dirty="0" err="1"/>
              <a:t>tradisi</a:t>
            </a:r>
            <a:r>
              <a:rPr lang="en-ID" dirty="0"/>
              <a:t>, </a:t>
            </a:r>
            <a:r>
              <a:rPr lang="en-ID" dirty="0" err="1"/>
              <a:t>meninggalkan</a:t>
            </a:r>
            <a:r>
              <a:rPr lang="en-ID" dirty="0"/>
              <a:t> </a:t>
            </a:r>
            <a:r>
              <a:rPr lang="en-ID" dirty="0" err="1"/>
              <a:t>mitos</a:t>
            </a:r>
            <a:r>
              <a:rPr lang="en-ID" dirty="0"/>
              <a:t> dan agama, </a:t>
            </a:r>
            <a:r>
              <a:rPr lang="en-ID" dirty="0" err="1"/>
              <a:t>serta</a:t>
            </a:r>
            <a:r>
              <a:rPr lang="en-ID" dirty="0"/>
              <a:t> </a:t>
            </a:r>
            <a:r>
              <a:rPr lang="en-ID" dirty="0" err="1"/>
              <a:t>berorientasi</a:t>
            </a:r>
            <a:r>
              <a:rPr lang="en-ID" dirty="0"/>
              <a:t> pada masa </a:t>
            </a:r>
            <a:r>
              <a:rPr lang="en-ID" dirty="0" err="1"/>
              <a:t>depan</a:t>
            </a:r>
            <a:r>
              <a:rPr lang="en-ID" dirty="0"/>
              <a:t>.</a:t>
            </a:r>
          </a:p>
          <a:p>
            <a:pPr algn="just"/>
            <a:endParaRPr lang="en-ID" dirty="0"/>
          </a:p>
          <a:p>
            <a:pPr algn="just"/>
            <a:endParaRPr lang="en-ID" dirty="0"/>
          </a:p>
        </p:txBody>
      </p:sp>
      <p:sp>
        <p:nvSpPr>
          <p:cNvPr id="5" name="Slide Number Placeholder 4">
            <a:extLst>
              <a:ext uri="{FF2B5EF4-FFF2-40B4-BE49-F238E27FC236}">
                <a16:creationId xmlns:a16="http://schemas.microsoft.com/office/drawing/2014/main" xmlns="" id="{EF7DC209-6A8A-4091-A586-B950F959F2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57376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67DB13E-313A-423B-A701-F98FE19760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TextBox 2">
            <a:extLst>
              <a:ext uri="{FF2B5EF4-FFF2-40B4-BE49-F238E27FC236}">
                <a16:creationId xmlns:a16="http://schemas.microsoft.com/office/drawing/2014/main" xmlns="" id="{E43471AC-0D38-4BE5-BB99-997B565171E5}"/>
              </a:ext>
            </a:extLst>
          </p:cNvPr>
          <p:cNvSpPr txBox="1"/>
          <p:nvPr/>
        </p:nvSpPr>
        <p:spPr>
          <a:xfrm>
            <a:off x="1067658" y="1627681"/>
            <a:ext cx="6263728" cy="2862322"/>
          </a:xfrm>
          <a:prstGeom prst="rect">
            <a:avLst/>
          </a:prstGeom>
          <a:noFill/>
        </p:spPr>
        <p:txBody>
          <a:bodyPr wrap="square" rtlCol="0">
            <a:spAutoFit/>
          </a:bodyPr>
          <a:lstStyle/>
          <a:p>
            <a:pPr algn="just"/>
            <a:r>
              <a:rPr lang="en-ID" sz="2000" dirty="0">
                <a:latin typeface="Work Sans Regular" panose="020B0604020202020204" charset="0"/>
              </a:rPr>
              <a:t>David P. Philips, </a:t>
            </a:r>
            <a:r>
              <a:rPr lang="en-ID" sz="2000" dirty="0" err="1">
                <a:latin typeface="Work Sans Regular" panose="020B0604020202020204" charset="0"/>
              </a:rPr>
              <a:t>teori</a:t>
            </a:r>
            <a:r>
              <a:rPr lang="en-ID" sz="2000" dirty="0">
                <a:latin typeface="Work Sans Regular" panose="020B0604020202020204" charset="0"/>
              </a:rPr>
              <a:t> yang </a:t>
            </a:r>
            <a:r>
              <a:rPr lang="en-ID" sz="2000" dirty="0" err="1">
                <a:latin typeface="Work Sans Regular" panose="020B0604020202020204" charset="0"/>
              </a:rPr>
              <a:t>dikemukakan</a:t>
            </a:r>
            <a:r>
              <a:rPr lang="en-ID" sz="2000" dirty="0">
                <a:latin typeface="Work Sans Regular" panose="020B0604020202020204" charset="0"/>
              </a:rPr>
              <a:t> Philips </a:t>
            </a:r>
            <a:r>
              <a:rPr lang="en-ID" sz="2000" dirty="0" err="1">
                <a:latin typeface="Work Sans Regular" panose="020B0604020202020204" charset="0"/>
              </a:rPr>
              <a:t>menari</a:t>
            </a:r>
            <a:r>
              <a:rPr lang="en-ID" sz="2000" dirty="0">
                <a:latin typeface="Work Sans Regular" panose="020B0604020202020204" charset="0"/>
              </a:rPr>
              <a:t> dan </a:t>
            </a:r>
            <a:r>
              <a:rPr lang="en-ID" sz="2000" dirty="0" err="1">
                <a:latin typeface="Work Sans Regular" panose="020B0604020202020204" charset="0"/>
              </a:rPr>
              <a:t>sudah</a:t>
            </a:r>
            <a:r>
              <a:rPr lang="en-ID" sz="2000" dirty="0">
                <a:latin typeface="Work Sans Regular" panose="020B0604020202020204" charset="0"/>
              </a:rPr>
              <a:t> </a:t>
            </a:r>
            <a:r>
              <a:rPr lang="en-ID" sz="2000" dirty="0" err="1">
                <a:latin typeface="Work Sans Regular" panose="020B0604020202020204" charset="0"/>
              </a:rPr>
              <a:t>banyak</a:t>
            </a:r>
            <a:r>
              <a:rPr lang="en-ID" sz="2000" dirty="0">
                <a:latin typeface="Work Sans Regular" panose="020B0604020202020204" charset="0"/>
              </a:rPr>
              <a:t> </a:t>
            </a:r>
            <a:r>
              <a:rPr lang="en-ID" sz="2000" dirty="0" err="1">
                <a:latin typeface="Work Sans Regular" panose="020B0604020202020204" charset="0"/>
              </a:rPr>
              <a:t>dibicarakan</a:t>
            </a:r>
            <a:r>
              <a:rPr lang="en-ID" sz="2000" dirty="0">
                <a:latin typeface="Work Sans Regular" panose="020B0604020202020204" charset="0"/>
              </a:rPr>
              <a:t> oleh </a:t>
            </a:r>
            <a:r>
              <a:rPr lang="en-ID" sz="2000" dirty="0" err="1">
                <a:latin typeface="Work Sans Regular" panose="020B0604020202020204" charset="0"/>
              </a:rPr>
              <a:t>ahli-ahli</a:t>
            </a:r>
            <a:r>
              <a:rPr lang="en-ID" sz="2000" dirty="0">
                <a:latin typeface="Work Sans Regular" panose="020B0604020202020204" charset="0"/>
              </a:rPr>
              <a:t> </a:t>
            </a:r>
            <a:r>
              <a:rPr lang="en-ID" sz="2000" dirty="0" err="1">
                <a:latin typeface="Work Sans Regular" panose="020B0604020202020204" charset="0"/>
              </a:rPr>
              <a:t>sosiologi</a:t>
            </a:r>
            <a:r>
              <a:rPr lang="en-ID" sz="2000" dirty="0">
                <a:latin typeface="Work Sans Regular" panose="020B0604020202020204" charset="0"/>
              </a:rPr>
              <a:t>. </a:t>
            </a:r>
            <a:r>
              <a:rPr lang="en-ID" sz="2000" dirty="0" err="1">
                <a:latin typeface="Work Sans Regular" panose="020B0604020202020204" charset="0"/>
              </a:rPr>
              <a:t>Namun</a:t>
            </a:r>
            <a:r>
              <a:rPr lang="en-ID" sz="2000" dirty="0">
                <a:latin typeface="Work Sans Regular" panose="020B0604020202020204" charset="0"/>
              </a:rPr>
              <a:t>, yang </a:t>
            </a:r>
            <a:r>
              <a:rPr lang="en-ID" sz="2000" dirty="0" err="1">
                <a:latin typeface="Work Sans Regular" panose="020B0604020202020204" charset="0"/>
              </a:rPr>
              <a:t>baru</a:t>
            </a:r>
            <a:r>
              <a:rPr lang="en-ID" sz="2000" dirty="0">
                <a:latin typeface="Work Sans Regular" panose="020B0604020202020204" charset="0"/>
              </a:rPr>
              <a:t> </a:t>
            </a:r>
            <a:r>
              <a:rPr lang="en-ID" sz="2000" dirty="0" err="1">
                <a:latin typeface="Work Sans Regular" panose="020B0604020202020204" charset="0"/>
              </a:rPr>
              <a:t>dari</a:t>
            </a:r>
            <a:r>
              <a:rPr lang="en-ID" sz="2000" dirty="0">
                <a:latin typeface="Work Sans Regular" panose="020B0604020202020204" charset="0"/>
              </a:rPr>
              <a:t> Philips </a:t>
            </a:r>
            <a:r>
              <a:rPr lang="en-ID" sz="2000" dirty="0" err="1">
                <a:latin typeface="Work Sans Regular" panose="020B0604020202020204" charset="0"/>
              </a:rPr>
              <a:t>ialah</a:t>
            </a:r>
            <a:r>
              <a:rPr lang="en-ID" sz="2000" dirty="0">
                <a:latin typeface="Work Sans Regular" panose="020B0604020202020204" charset="0"/>
              </a:rPr>
              <a:t> </a:t>
            </a:r>
            <a:r>
              <a:rPr lang="en-ID" sz="2000" dirty="0" err="1">
                <a:latin typeface="Work Sans Regular" panose="020B0604020202020204" charset="0"/>
              </a:rPr>
              <a:t>penggunaan</a:t>
            </a:r>
            <a:r>
              <a:rPr lang="en-ID" sz="2000" dirty="0">
                <a:latin typeface="Work Sans Regular" panose="020B0604020202020204" charset="0"/>
              </a:rPr>
              <a:t> </a:t>
            </a:r>
            <a:r>
              <a:rPr lang="en-ID" sz="2000" dirty="0" err="1">
                <a:latin typeface="Work Sans Regular" panose="020B0604020202020204" charset="0"/>
              </a:rPr>
              <a:t>kerangka</a:t>
            </a:r>
            <a:r>
              <a:rPr lang="en-ID" sz="2000" dirty="0">
                <a:latin typeface="Work Sans Regular" panose="020B0604020202020204" charset="0"/>
              </a:rPr>
              <a:t> </a:t>
            </a:r>
            <a:r>
              <a:rPr lang="en-ID" sz="2000" dirty="0" err="1">
                <a:latin typeface="Work Sans Regular" panose="020B0604020202020204" charset="0"/>
              </a:rPr>
              <a:t>teori</a:t>
            </a:r>
            <a:r>
              <a:rPr lang="en-ID" sz="2000" dirty="0">
                <a:latin typeface="Work Sans Regular" panose="020B0604020202020204" charset="0"/>
              </a:rPr>
              <a:t> </a:t>
            </a:r>
            <a:r>
              <a:rPr lang="en-ID" sz="2000" dirty="0" err="1">
                <a:latin typeface="Work Sans Regular" panose="020B0604020202020204" charset="0"/>
              </a:rPr>
              <a:t>imitasi</a:t>
            </a:r>
            <a:r>
              <a:rPr lang="en-ID" sz="2000" dirty="0">
                <a:latin typeface="Work Sans Regular" panose="020B0604020202020204" charset="0"/>
              </a:rPr>
              <a:t> pada </a:t>
            </a:r>
            <a:r>
              <a:rPr lang="en-ID" sz="2000" dirty="0" err="1">
                <a:latin typeface="Work Sans Regular" panose="020B0604020202020204" charset="0"/>
              </a:rPr>
              <a:t>efek</a:t>
            </a:r>
            <a:r>
              <a:rPr lang="en-ID" sz="2000" dirty="0">
                <a:latin typeface="Work Sans Regular" panose="020B0604020202020204" charset="0"/>
              </a:rPr>
              <a:t> media </a:t>
            </a:r>
            <a:r>
              <a:rPr lang="en-ID" sz="2000" dirty="0" err="1">
                <a:latin typeface="Work Sans Regular" panose="020B0604020202020204" charset="0"/>
              </a:rPr>
              <a:t>massa</a:t>
            </a:r>
            <a:r>
              <a:rPr lang="en-ID" sz="2000" dirty="0">
                <a:latin typeface="Work Sans Regular" panose="020B0604020202020204" charset="0"/>
              </a:rPr>
              <a:t> </a:t>
            </a:r>
            <a:r>
              <a:rPr lang="en-ID" sz="2000" dirty="0" err="1">
                <a:latin typeface="Work Sans Regular" panose="020B0604020202020204" charset="0"/>
              </a:rPr>
              <a:t>terhadap</a:t>
            </a:r>
            <a:r>
              <a:rPr lang="en-ID" sz="2000" dirty="0">
                <a:latin typeface="Work Sans Regular" panose="020B0604020202020204" charset="0"/>
              </a:rPr>
              <a:t> </a:t>
            </a:r>
            <a:r>
              <a:rPr lang="en-ID" sz="2000" dirty="0" err="1">
                <a:latin typeface="Work Sans Regular" panose="020B0604020202020204" charset="0"/>
              </a:rPr>
              <a:t>anggota-anggota</a:t>
            </a:r>
            <a:r>
              <a:rPr lang="en-ID" sz="2000" dirty="0">
                <a:latin typeface="Work Sans Regular" panose="020B0604020202020204" charset="0"/>
              </a:rPr>
              <a:t> </a:t>
            </a:r>
            <a:r>
              <a:rPr lang="en-ID" sz="2000" dirty="0" err="1">
                <a:latin typeface="Work Sans Regular" panose="020B0604020202020204" charset="0"/>
              </a:rPr>
              <a:t>masyarakat</a:t>
            </a:r>
            <a:r>
              <a:rPr lang="en-ID" sz="2000" dirty="0">
                <a:latin typeface="Work Sans Regular" panose="020B0604020202020204" charset="0"/>
              </a:rPr>
              <a:t>. </a:t>
            </a:r>
            <a:r>
              <a:rPr lang="en-ID" sz="2000" dirty="0" err="1">
                <a:latin typeface="Work Sans Regular" panose="020B0604020202020204" charset="0"/>
              </a:rPr>
              <a:t>ia</a:t>
            </a:r>
            <a:r>
              <a:rPr lang="en-ID" sz="2000" dirty="0">
                <a:latin typeface="Work Sans Regular" panose="020B0604020202020204" charset="0"/>
              </a:rPr>
              <a:t> </a:t>
            </a:r>
            <a:r>
              <a:rPr lang="en-ID" sz="2000" dirty="0" err="1">
                <a:latin typeface="Work Sans Regular" panose="020B0604020202020204" charset="0"/>
              </a:rPr>
              <a:t>menyebutkan</a:t>
            </a:r>
            <a:r>
              <a:rPr lang="en-ID" sz="2000" dirty="0">
                <a:latin typeface="Work Sans Regular" panose="020B0604020202020204" charset="0"/>
              </a:rPr>
              <a:t> proses </a:t>
            </a:r>
            <a:r>
              <a:rPr lang="en-ID" sz="2000" dirty="0" err="1">
                <a:latin typeface="Work Sans Regular" panose="020B0604020202020204" charset="0"/>
              </a:rPr>
              <a:t>imitasi</a:t>
            </a:r>
            <a:r>
              <a:rPr lang="en-ID" sz="2000" dirty="0">
                <a:latin typeface="Work Sans Regular" panose="020B0604020202020204" charset="0"/>
              </a:rPr>
              <a:t> </a:t>
            </a:r>
            <a:r>
              <a:rPr lang="en-ID" sz="2000" dirty="0" err="1">
                <a:latin typeface="Work Sans Regular" panose="020B0604020202020204" charset="0"/>
              </a:rPr>
              <a:t>ini</a:t>
            </a:r>
            <a:r>
              <a:rPr lang="en-ID" sz="2000" dirty="0">
                <a:latin typeface="Work Sans Regular" panose="020B0604020202020204" charset="0"/>
              </a:rPr>
              <a:t> </a:t>
            </a:r>
            <a:r>
              <a:rPr lang="en-ID" sz="2000" dirty="0" err="1">
                <a:latin typeface="Work Sans Regular" panose="020B0604020202020204" charset="0"/>
              </a:rPr>
              <a:t>sebagai</a:t>
            </a:r>
            <a:r>
              <a:rPr lang="en-ID" sz="2000" dirty="0">
                <a:latin typeface="Work Sans Regular" panose="020B0604020202020204" charset="0"/>
              </a:rPr>
              <a:t> </a:t>
            </a:r>
            <a:r>
              <a:rPr lang="en-ID" sz="2000" dirty="0" err="1">
                <a:latin typeface="Work Sans Regular" panose="020B0604020202020204" charset="0"/>
              </a:rPr>
              <a:t>penularan</a:t>
            </a:r>
            <a:r>
              <a:rPr lang="en-ID" sz="2000" dirty="0">
                <a:latin typeface="Work Sans Regular" panose="020B0604020202020204" charset="0"/>
              </a:rPr>
              <a:t> </a:t>
            </a:r>
            <a:r>
              <a:rPr lang="en-ID" sz="2000" dirty="0" err="1">
                <a:latin typeface="Work Sans Regular" panose="020B0604020202020204" charset="0"/>
              </a:rPr>
              <a:t>kultural</a:t>
            </a:r>
            <a:r>
              <a:rPr lang="en-ID" sz="2000" dirty="0">
                <a:latin typeface="Work Sans Regular" panose="020B0604020202020204" charset="0"/>
              </a:rPr>
              <a:t> (Cultural Contagion) yang </a:t>
            </a:r>
            <a:r>
              <a:rPr lang="en-ID" sz="2000" dirty="0" err="1">
                <a:latin typeface="Work Sans Regular" panose="020B0604020202020204" charset="0"/>
              </a:rPr>
              <a:t>ia</a:t>
            </a:r>
            <a:r>
              <a:rPr lang="en-ID" sz="2000" dirty="0">
                <a:latin typeface="Work Sans Regular" panose="020B0604020202020204" charset="0"/>
              </a:rPr>
              <a:t> </a:t>
            </a:r>
            <a:r>
              <a:rPr lang="en-ID" sz="2000" dirty="0" err="1">
                <a:latin typeface="Work Sans Regular" panose="020B0604020202020204" charset="0"/>
              </a:rPr>
              <a:t>analogikan</a:t>
            </a:r>
            <a:r>
              <a:rPr lang="en-ID" sz="2000" dirty="0">
                <a:latin typeface="Work Sans Regular" panose="020B0604020202020204" charset="0"/>
              </a:rPr>
              <a:t> </a:t>
            </a:r>
            <a:r>
              <a:rPr lang="en-ID" sz="2000" dirty="0" err="1">
                <a:latin typeface="Work Sans Regular" panose="020B0604020202020204" charset="0"/>
              </a:rPr>
              <a:t>dengan</a:t>
            </a:r>
            <a:r>
              <a:rPr lang="en-ID" sz="2000" dirty="0">
                <a:latin typeface="Work Sans Regular" panose="020B0604020202020204" charset="0"/>
              </a:rPr>
              <a:t> </a:t>
            </a:r>
            <a:r>
              <a:rPr lang="en-ID" sz="2000" dirty="0" err="1">
                <a:latin typeface="Work Sans Regular" panose="020B0604020202020204" charset="0"/>
              </a:rPr>
              <a:t>penularan</a:t>
            </a:r>
            <a:r>
              <a:rPr lang="en-ID" sz="2000" dirty="0">
                <a:latin typeface="Work Sans Regular" panose="020B0604020202020204" charset="0"/>
              </a:rPr>
              <a:t> </a:t>
            </a:r>
            <a:r>
              <a:rPr lang="en-ID" sz="2000" dirty="0" err="1">
                <a:latin typeface="Work Sans Regular" panose="020B0604020202020204" charset="0"/>
              </a:rPr>
              <a:t>penyakit</a:t>
            </a:r>
            <a:r>
              <a:rPr lang="en-ID" sz="2000" dirty="0">
                <a:latin typeface="Work Sans Regular" panose="020B0604020202020204" charset="0"/>
              </a:rPr>
              <a:t> (Biological Contagion). </a:t>
            </a:r>
          </a:p>
        </p:txBody>
      </p:sp>
    </p:spTree>
    <p:extLst>
      <p:ext uri="{BB962C8B-B14F-4D97-AF65-F5344CB8AC3E}">
        <p14:creationId xmlns:p14="http://schemas.microsoft.com/office/powerpoint/2010/main" val="4031756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10792ED1-993F-4CDD-8A2F-FF8CC18CA0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2" name="Title 1">
            <a:extLst>
              <a:ext uri="{FF2B5EF4-FFF2-40B4-BE49-F238E27FC236}">
                <a16:creationId xmlns:a16="http://schemas.microsoft.com/office/drawing/2014/main" xmlns="" id="{47A0AF20-DFA7-44A1-9205-469E840E5B9E}"/>
              </a:ext>
            </a:extLst>
          </p:cNvPr>
          <p:cNvSpPr>
            <a:spLocks noGrp="1"/>
          </p:cNvSpPr>
          <p:nvPr>
            <p:ph type="title" idx="4294967295"/>
          </p:nvPr>
        </p:nvSpPr>
        <p:spPr>
          <a:xfrm>
            <a:off x="876728" y="267037"/>
            <a:ext cx="7756825" cy="4223803"/>
          </a:xfrm>
        </p:spPr>
        <p:txBody>
          <a:bodyPr/>
          <a:lstStyle/>
          <a:p>
            <a:r>
              <a:rPr lang="en-US" sz="3200" dirty="0" err="1"/>
              <a:t>Ia</a:t>
            </a:r>
            <a:r>
              <a:rPr lang="en-US" sz="3200" dirty="0"/>
              <a:t> </a:t>
            </a:r>
            <a:r>
              <a:rPr lang="en-US" sz="3200" dirty="0" err="1"/>
              <a:t>menyebutkan</a:t>
            </a:r>
            <a:r>
              <a:rPr lang="en-US" sz="3200" dirty="0"/>
              <a:t> </a:t>
            </a:r>
            <a:r>
              <a:rPr lang="en-US" sz="3200" dirty="0" err="1"/>
              <a:t>ada</a:t>
            </a:r>
            <a:r>
              <a:rPr lang="en-US" sz="3200" dirty="0"/>
              <a:t> </a:t>
            </a:r>
            <a:r>
              <a:rPr lang="en-US" sz="3200" dirty="0" err="1"/>
              <a:t>Enam</a:t>
            </a:r>
            <a:r>
              <a:rPr lang="en-US" sz="3200" dirty="0"/>
              <a:t> </a:t>
            </a:r>
            <a:r>
              <a:rPr lang="en-US" sz="3200" dirty="0" err="1"/>
              <a:t>Karakteristik</a:t>
            </a:r>
            <a:r>
              <a:rPr lang="en-US" sz="3200" dirty="0"/>
              <a:t> </a:t>
            </a:r>
            <a:r>
              <a:rPr lang="en-US" sz="3200" dirty="0" err="1"/>
              <a:t>Penularan</a:t>
            </a:r>
            <a:r>
              <a:rPr lang="en-US" sz="3200" dirty="0"/>
              <a:t> </a:t>
            </a:r>
            <a:r>
              <a:rPr lang="en-US" sz="3200" dirty="0" err="1"/>
              <a:t>Kultural</a:t>
            </a:r>
            <a:r>
              <a:rPr lang="en-US" sz="3200" dirty="0"/>
              <a:t> :</a:t>
            </a:r>
            <a:br>
              <a:rPr lang="en-US" sz="3200" dirty="0"/>
            </a:br>
            <a:r>
              <a:rPr lang="en-US" sz="3200" dirty="0"/>
              <a:t/>
            </a:r>
            <a:br>
              <a:rPr lang="en-US" sz="3200" dirty="0"/>
            </a:br>
            <a:r>
              <a:rPr lang="en-US" sz="2400" dirty="0">
                <a:latin typeface="Work Sans Regular" panose="020B0604020202020204" charset="0"/>
              </a:rPr>
              <a:t>1. </a:t>
            </a:r>
            <a:r>
              <a:rPr lang="en-US" sz="2400" dirty="0" err="1">
                <a:latin typeface="Work Sans Regular" panose="020B0604020202020204" charset="0"/>
              </a:rPr>
              <a:t>Periode</a:t>
            </a:r>
            <a:r>
              <a:rPr lang="en-US" sz="2400" dirty="0">
                <a:latin typeface="Work Sans Regular" panose="020B0604020202020204" charset="0"/>
              </a:rPr>
              <a:t> </a:t>
            </a:r>
            <a:r>
              <a:rPr lang="en-US" sz="2400" dirty="0" err="1">
                <a:latin typeface="Work Sans Regular" panose="020B0604020202020204" charset="0"/>
              </a:rPr>
              <a:t>Inkubasi</a:t>
            </a:r>
            <a:r>
              <a:rPr lang="en-US" sz="2400" dirty="0">
                <a:latin typeface="Work Sans Regular" panose="020B0604020202020204" charset="0"/>
              </a:rPr>
              <a:t/>
            </a:r>
            <a:br>
              <a:rPr lang="en-US" sz="2400" dirty="0">
                <a:latin typeface="Work Sans Regular" panose="020B0604020202020204" charset="0"/>
              </a:rPr>
            </a:br>
            <a:r>
              <a:rPr lang="en-US" sz="2400" dirty="0">
                <a:latin typeface="Work Sans Regular" panose="020B0604020202020204" charset="0"/>
              </a:rPr>
              <a:t>2. </a:t>
            </a:r>
            <a:r>
              <a:rPr lang="en-US" sz="2400" dirty="0" err="1">
                <a:latin typeface="Work Sans Regular" panose="020B0604020202020204" charset="0"/>
              </a:rPr>
              <a:t>Imunisasi</a:t>
            </a:r>
            <a:r>
              <a:rPr lang="en-US" sz="2400" dirty="0">
                <a:latin typeface="Work Sans Regular" panose="020B0604020202020204" charset="0"/>
              </a:rPr>
              <a:t/>
            </a:r>
            <a:br>
              <a:rPr lang="en-US" sz="2400" dirty="0">
                <a:latin typeface="Work Sans Regular" panose="020B0604020202020204" charset="0"/>
              </a:rPr>
            </a:br>
            <a:r>
              <a:rPr lang="en-US" sz="2400" dirty="0">
                <a:latin typeface="Work Sans Regular" panose="020B0604020202020204" charset="0"/>
              </a:rPr>
              <a:t>3. </a:t>
            </a:r>
            <a:r>
              <a:rPr lang="en-US" sz="2400" dirty="0" err="1">
                <a:latin typeface="Work Sans Regular" panose="020B0604020202020204" charset="0"/>
              </a:rPr>
              <a:t>Penularan</a:t>
            </a:r>
            <a:r>
              <a:rPr lang="en-US" sz="2400" dirty="0">
                <a:latin typeface="Work Sans Regular" panose="020B0604020202020204" charset="0"/>
              </a:rPr>
              <a:t> </a:t>
            </a:r>
            <a:r>
              <a:rPr lang="en-US" sz="2400" dirty="0" err="1">
                <a:latin typeface="Work Sans Regular" panose="020B0604020202020204" charset="0"/>
              </a:rPr>
              <a:t>Khusus</a:t>
            </a:r>
            <a:r>
              <a:rPr lang="en-US" sz="2400" dirty="0">
                <a:latin typeface="Work Sans Regular" panose="020B0604020202020204" charset="0"/>
              </a:rPr>
              <a:t> </a:t>
            </a:r>
            <a:r>
              <a:rPr lang="en-US" sz="2400" dirty="0" err="1">
                <a:latin typeface="Work Sans Regular" panose="020B0604020202020204" charset="0"/>
              </a:rPr>
              <a:t>atau</a:t>
            </a:r>
            <a:r>
              <a:rPr lang="en-US" sz="2400" dirty="0">
                <a:latin typeface="Work Sans Regular" panose="020B0604020202020204" charset="0"/>
              </a:rPr>
              <a:t> </a:t>
            </a:r>
            <a:r>
              <a:rPr lang="en-US" sz="2400" dirty="0" err="1">
                <a:latin typeface="Work Sans Regular" panose="020B0604020202020204" charset="0"/>
              </a:rPr>
              <a:t>Umum</a:t>
            </a:r>
            <a:r>
              <a:rPr lang="en-US" sz="2400" dirty="0">
                <a:latin typeface="Work Sans Regular" panose="020B0604020202020204" charset="0"/>
              </a:rPr>
              <a:t/>
            </a:r>
            <a:br>
              <a:rPr lang="en-US" sz="2400" dirty="0">
                <a:latin typeface="Work Sans Regular" panose="020B0604020202020204" charset="0"/>
              </a:rPr>
            </a:br>
            <a:r>
              <a:rPr lang="en-US" sz="2400" dirty="0">
                <a:latin typeface="Work Sans Regular" panose="020B0604020202020204" charset="0"/>
              </a:rPr>
              <a:t>4. </a:t>
            </a:r>
            <a:r>
              <a:rPr lang="en-US" sz="2400" dirty="0" err="1">
                <a:latin typeface="Work Sans Regular" panose="020B0604020202020204" charset="0"/>
              </a:rPr>
              <a:t>Kerentanan</a:t>
            </a:r>
            <a:r>
              <a:rPr lang="en-US" sz="2400" dirty="0">
                <a:latin typeface="Work Sans Regular" panose="020B0604020202020204" charset="0"/>
              </a:rPr>
              <a:t> </a:t>
            </a:r>
            <a:r>
              <a:rPr lang="en-US" sz="2400" dirty="0" err="1">
                <a:latin typeface="Work Sans Regular" panose="020B0604020202020204" charset="0"/>
              </a:rPr>
              <a:t>untuk</a:t>
            </a:r>
            <a:r>
              <a:rPr lang="en-US" sz="2400" dirty="0">
                <a:latin typeface="Work Sans Regular" panose="020B0604020202020204" charset="0"/>
              </a:rPr>
              <a:t> </a:t>
            </a:r>
            <a:r>
              <a:rPr lang="en-US" sz="2400" dirty="0" err="1">
                <a:latin typeface="Work Sans Regular" panose="020B0604020202020204" charset="0"/>
              </a:rPr>
              <a:t>ditulari</a:t>
            </a:r>
            <a:r>
              <a:rPr lang="en-US" sz="2400" dirty="0">
                <a:latin typeface="Work Sans Regular" panose="020B0604020202020204" charset="0"/>
              </a:rPr>
              <a:t/>
            </a:r>
            <a:br>
              <a:rPr lang="en-US" sz="2400" dirty="0">
                <a:latin typeface="Work Sans Regular" panose="020B0604020202020204" charset="0"/>
              </a:rPr>
            </a:br>
            <a:r>
              <a:rPr lang="en-US" sz="2400" dirty="0">
                <a:latin typeface="Work Sans Regular" panose="020B0604020202020204" charset="0"/>
              </a:rPr>
              <a:t>5. Media </a:t>
            </a:r>
            <a:r>
              <a:rPr lang="en-US" sz="2400" dirty="0" err="1">
                <a:latin typeface="Work Sans Regular" panose="020B0604020202020204" charset="0"/>
              </a:rPr>
              <a:t>Infeksi</a:t>
            </a:r>
            <a:r>
              <a:rPr lang="en-US" sz="2400" dirty="0">
                <a:latin typeface="Work Sans Regular" panose="020B0604020202020204" charset="0"/>
              </a:rPr>
              <a:t/>
            </a:r>
            <a:br>
              <a:rPr lang="en-US" sz="2400" dirty="0">
                <a:latin typeface="Work Sans Regular" panose="020B0604020202020204" charset="0"/>
              </a:rPr>
            </a:br>
            <a:r>
              <a:rPr lang="en-US" sz="2400" dirty="0">
                <a:latin typeface="Work Sans Regular" panose="020B0604020202020204" charset="0"/>
              </a:rPr>
              <a:t>6. </a:t>
            </a:r>
            <a:r>
              <a:rPr lang="en-US" sz="2400" dirty="0" err="1">
                <a:latin typeface="Work Sans Regular" panose="020B0604020202020204" charset="0"/>
              </a:rPr>
              <a:t>Karantina</a:t>
            </a:r>
            <a:endParaRPr lang="en-ID" sz="3200" dirty="0">
              <a:latin typeface="Work Sans Regular" panose="020B0604020202020204" charset="0"/>
            </a:endParaRPr>
          </a:p>
        </p:txBody>
      </p:sp>
    </p:spTree>
    <p:extLst>
      <p:ext uri="{BB962C8B-B14F-4D97-AF65-F5344CB8AC3E}">
        <p14:creationId xmlns:p14="http://schemas.microsoft.com/office/powerpoint/2010/main" val="3909604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21C997B-18DD-4FF9-ABFB-A0D6949F9CD4}"/>
              </a:ext>
            </a:extLst>
          </p:cNvPr>
          <p:cNvSpPr>
            <a:spLocks noGrp="1"/>
          </p:cNvSpPr>
          <p:nvPr>
            <p:ph type="body" idx="1"/>
          </p:nvPr>
        </p:nvSpPr>
        <p:spPr>
          <a:xfrm>
            <a:off x="1839111" y="1964893"/>
            <a:ext cx="6819366" cy="2304000"/>
          </a:xfrm>
        </p:spPr>
        <p:txBody>
          <a:bodyPr/>
          <a:lstStyle/>
          <a:p>
            <a:pPr marL="38100" indent="0">
              <a:buNone/>
            </a:pPr>
            <a:r>
              <a:rPr lang="en-US" sz="7200" b="1" dirty="0"/>
              <a:t>THANK YOU</a:t>
            </a:r>
            <a:endParaRPr lang="en-ID" sz="7200" b="1" dirty="0"/>
          </a:p>
        </p:txBody>
      </p:sp>
      <p:sp>
        <p:nvSpPr>
          <p:cNvPr id="3" name="Slide Number Placeholder 2">
            <a:extLst>
              <a:ext uri="{FF2B5EF4-FFF2-40B4-BE49-F238E27FC236}">
                <a16:creationId xmlns:a16="http://schemas.microsoft.com/office/drawing/2014/main" xmlns="" id="{53C1AE2F-221A-4693-865A-49DB3992C9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428948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618CEF8-07DC-40E5-B5A0-A2618F5BD8EC}"/>
              </a:ext>
            </a:extLst>
          </p:cNvPr>
          <p:cNvSpPr>
            <a:spLocks noGrp="1"/>
          </p:cNvSpPr>
          <p:nvPr>
            <p:ph type="body" idx="1"/>
          </p:nvPr>
        </p:nvSpPr>
        <p:spPr>
          <a:xfrm>
            <a:off x="1094645" y="2013446"/>
            <a:ext cx="6422856" cy="2304000"/>
          </a:xfrm>
        </p:spPr>
        <p:txBody>
          <a:bodyPr/>
          <a:lstStyle/>
          <a:p>
            <a:pPr marL="38100" indent="0">
              <a:buNone/>
            </a:pPr>
            <a:r>
              <a:rPr lang="en-US" sz="4000" b="1" dirty="0">
                <a:solidFill>
                  <a:schemeClr val="tx1"/>
                </a:solidFill>
              </a:rPr>
              <a:t>Motif </a:t>
            </a:r>
            <a:r>
              <a:rPr lang="en-US" sz="4000" b="1" dirty="0" err="1">
                <a:solidFill>
                  <a:schemeClr val="tx1"/>
                </a:solidFill>
              </a:rPr>
              <a:t>Untuk</a:t>
            </a:r>
            <a:r>
              <a:rPr lang="en-US" sz="4000" b="1" dirty="0">
                <a:solidFill>
                  <a:schemeClr val="tx1"/>
                </a:solidFill>
              </a:rPr>
              <a:t> </a:t>
            </a:r>
            <a:r>
              <a:rPr lang="en-US" sz="4000" b="1" dirty="0" err="1">
                <a:solidFill>
                  <a:schemeClr val="tx1"/>
                </a:solidFill>
              </a:rPr>
              <a:t>Memelihara</a:t>
            </a:r>
            <a:r>
              <a:rPr lang="en-US" sz="4000" b="1" dirty="0">
                <a:solidFill>
                  <a:schemeClr val="tx1"/>
                </a:solidFill>
              </a:rPr>
              <a:t> </a:t>
            </a:r>
            <a:r>
              <a:rPr lang="en-US" sz="4000" b="1" dirty="0" err="1">
                <a:solidFill>
                  <a:schemeClr val="tx1"/>
                </a:solidFill>
              </a:rPr>
              <a:t>Stabilitas</a:t>
            </a:r>
            <a:r>
              <a:rPr lang="en-US" sz="4000" b="1" dirty="0">
                <a:solidFill>
                  <a:schemeClr val="tx1"/>
                </a:solidFill>
              </a:rPr>
              <a:t> </a:t>
            </a:r>
            <a:r>
              <a:rPr lang="en-US" sz="4000" b="1" dirty="0" err="1">
                <a:solidFill>
                  <a:schemeClr val="tx1"/>
                </a:solidFill>
              </a:rPr>
              <a:t>Psikologis</a:t>
            </a:r>
            <a:endParaRPr lang="en-ID" sz="4000" b="1" dirty="0">
              <a:solidFill>
                <a:schemeClr val="tx1"/>
              </a:solidFill>
            </a:endParaRPr>
          </a:p>
        </p:txBody>
      </p:sp>
      <p:sp>
        <p:nvSpPr>
          <p:cNvPr id="3" name="Slide Number Placeholder 2">
            <a:extLst>
              <a:ext uri="{FF2B5EF4-FFF2-40B4-BE49-F238E27FC236}">
                <a16:creationId xmlns:a16="http://schemas.microsoft.com/office/drawing/2014/main" xmlns="" id="{EE4A4815-C24F-4D6B-9016-A8281F58F3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38510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p:nvPr/>
        </p:nvSpPr>
        <p:spPr>
          <a:xfrm>
            <a:off x="1723603" y="232385"/>
            <a:ext cx="5219363" cy="865289"/>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8"/>
          <p:cNvSpPr txBox="1">
            <a:spLocks noGrp="1"/>
          </p:cNvSpPr>
          <p:nvPr>
            <p:ph type="ctrTitle" idx="4294967295"/>
          </p:nvPr>
        </p:nvSpPr>
        <p:spPr>
          <a:xfrm>
            <a:off x="861932" y="-88338"/>
            <a:ext cx="6939116" cy="1035457"/>
          </a:xfrm>
          <a:prstGeom prst="rect">
            <a:avLst/>
          </a:prstGeom>
        </p:spPr>
        <p:txBody>
          <a:bodyPr spcFirstLastPara="1" wrap="square" lIns="0" tIns="0" rIns="0" bIns="0" anchor="b" anchorCtr="0">
            <a:noAutofit/>
          </a:bodyPr>
          <a:lstStyle/>
          <a:p>
            <a:pPr lvl="0" algn="ctr"/>
            <a:r>
              <a:rPr lang="en-ID" sz="3200" b="1" dirty="0" err="1"/>
              <a:t>Teori</a:t>
            </a:r>
            <a:r>
              <a:rPr lang="en-ID" sz="3200" b="1" dirty="0"/>
              <a:t> </a:t>
            </a:r>
            <a:r>
              <a:rPr lang="en-ID" sz="3200" b="1" dirty="0" err="1"/>
              <a:t>Reduksi</a:t>
            </a:r>
            <a:r>
              <a:rPr lang="en-ID" sz="3200" b="1" dirty="0"/>
              <a:t> </a:t>
            </a:r>
            <a:r>
              <a:rPr lang="en-ID" sz="3200" b="1" dirty="0" err="1"/>
              <a:t>Tegangan</a:t>
            </a:r>
            <a:endParaRPr sz="7200" dirty="0"/>
          </a:p>
        </p:txBody>
      </p:sp>
      <p:sp>
        <p:nvSpPr>
          <p:cNvPr id="254" name="Google Shape;254;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Google Shape;156;p20">
            <a:extLst>
              <a:ext uri="{FF2B5EF4-FFF2-40B4-BE49-F238E27FC236}">
                <a16:creationId xmlns:a16="http://schemas.microsoft.com/office/drawing/2014/main" xmlns="" id="{5D57AE35-5981-4049-91D8-0E930F5029C6}"/>
              </a:ext>
            </a:extLst>
          </p:cNvPr>
          <p:cNvSpPr txBox="1">
            <a:spLocks/>
          </p:cNvSpPr>
          <p:nvPr/>
        </p:nvSpPr>
        <p:spPr>
          <a:xfrm>
            <a:off x="708184" y="1232694"/>
            <a:ext cx="7367667" cy="37836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42900" algn="l" rtl="0">
              <a:lnSpc>
                <a:spcPct val="100000"/>
              </a:lnSpc>
              <a:spcBef>
                <a:spcPts val="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algn="just"/>
            <a:r>
              <a:rPr lang="en-ID" sz="1800" dirty="0" err="1"/>
              <a:t>Teori</a:t>
            </a:r>
            <a:r>
              <a:rPr lang="en-ID" sz="1800" dirty="0"/>
              <a:t> </a:t>
            </a:r>
            <a:r>
              <a:rPr lang="en-ID" sz="1800" dirty="0" err="1"/>
              <a:t>ini</a:t>
            </a:r>
            <a:r>
              <a:rPr lang="en-ID" sz="1800" dirty="0"/>
              <a:t> </a:t>
            </a:r>
            <a:r>
              <a:rPr lang="en-ID" sz="1800" dirty="0" err="1"/>
              <a:t>memandang</a:t>
            </a:r>
            <a:r>
              <a:rPr lang="en-ID" sz="1800" dirty="0"/>
              <a:t> </a:t>
            </a:r>
            <a:r>
              <a:rPr lang="en-ID" sz="1800" dirty="0" err="1"/>
              <a:t>manusia</a:t>
            </a:r>
            <a:r>
              <a:rPr lang="en-ID" sz="1800" dirty="0"/>
              <a:t> </a:t>
            </a:r>
            <a:r>
              <a:rPr lang="en-ID" sz="1800" dirty="0" err="1"/>
              <a:t>sebagai</a:t>
            </a:r>
            <a:r>
              <a:rPr lang="en-ID" sz="1800" dirty="0"/>
              <a:t> </a:t>
            </a:r>
            <a:r>
              <a:rPr lang="en-ID" sz="1800" dirty="0" err="1"/>
              <a:t>sistem</a:t>
            </a:r>
            <a:r>
              <a:rPr lang="en-ID" sz="1800" dirty="0"/>
              <a:t> </a:t>
            </a:r>
            <a:r>
              <a:rPr lang="en-ID" sz="1800" dirty="0" err="1"/>
              <a:t>tegangan</a:t>
            </a:r>
            <a:r>
              <a:rPr lang="en-ID" sz="1800" dirty="0"/>
              <a:t> yang </a:t>
            </a:r>
            <a:r>
              <a:rPr lang="en-ID" sz="1800" dirty="0" err="1"/>
              <a:t>memperoleh</a:t>
            </a:r>
            <a:r>
              <a:rPr lang="en-ID" sz="1800" dirty="0"/>
              <a:t> </a:t>
            </a:r>
            <a:r>
              <a:rPr lang="en-ID" sz="1800" dirty="0" err="1"/>
              <a:t>kepuasan</a:t>
            </a:r>
            <a:r>
              <a:rPr lang="en-ID" sz="1800" dirty="0"/>
              <a:t> pada </a:t>
            </a:r>
            <a:r>
              <a:rPr lang="en-ID" sz="1800" dirty="0" err="1"/>
              <a:t>pengurangan</a:t>
            </a:r>
            <a:r>
              <a:rPr lang="en-ID" sz="1800" dirty="0"/>
              <a:t> </a:t>
            </a:r>
            <a:r>
              <a:rPr lang="en-ID" sz="1800" dirty="0" err="1"/>
              <a:t>ketegangan</a:t>
            </a:r>
            <a:r>
              <a:rPr lang="en-ID" sz="1800" dirty="0"/>
              <a:t>. </a:t>
            </a:r>
            <a:r>
              <a:rPr lang="en-ID" sz="1800" dirty="0" err="1"/>
              <a:t>Tegangan</a:t>
            </a:r>
            <a:r>
              <a:rPr lang="en-ID" sz="1800" dirty="0"/>
              <a:t> </a:t>
            </a:r>
            <a:r>
              <a:rPr lang="en-ID" sz="1800" dirty="0" err="1"/>
              <a:t>emosional</a:t>
            </a:r>
            <a:r>
              <a:rPr lang="en-ID" sz="1800" dirty="0"/>
              <a:t> </a:t>
            </a:r>
            <a:r>
              <a:rPr lang="en-ID" sz="1800" dirty="0" err="1"/>
              <a:t>karena</a:t>
            </a:r>
            <a:r>
              <a:rPr lang="en-ID" sz="1800" dirty="0"/>
              <a:t> </a:t>
            </a:r>
            <a:r>
              <a:rPr lang="en-ID" sz="1800" dirty="0" err="1"/>
              <a:t>marah</a:t>
            </a:r>
            <a:r>
              <a:rPr lang="en-ID" sz="1800" dirty="0"/>
              <a:t> </a:t>
            </a:r>
            <a:r>
              <a:rPr lang="en-ID" sz="1800" dirty="0" err="1"/>
              <a:t>berkurang</a:t>
            </a:r>
            <a:r>
              <a:rPr lang="en-ID" sz="1800" dirty="0"/>
              <a:t> </a:t>
            </a:r>
            <a:r>
              <a:rPr lang="en-ID" sz="1800" dirty="0" err="1"/>
              <a:t>setelah</a:t>
            </a:r>
            <a:r>
              <a:rPr lang="en-ID" sz="1800" dirty="0"/>
              <a:t> </a:t>
            </a:r>
            <a:r>
              <a:rPr lang="en-ID" sz="1800" dirty="0" err="1"/>
              <a:t>kita</a:t>
            </a:r>
            <a:r>
              <a:rPr lang="en-ID" sz="1800" dirty="0"/>
              <a:t> </a:t>
            </a:r>
            <a:r>
              <a:rPr lang="en-ID" sz="1800" dirty="0" err="1"/>
              <a:t>mengungkapkan</a:t>
            </a:r>
            <a:r>
              <a:rPr lang="en-ID" sz="1800" dirty="0"/>
              <a:t> </a:t>
            </a:r>
            <a:r>
              <a:rPr lang="en-ID" sz="1800" dirty="0" err="1"/>
              <a:t>kemarahan</a:t>
            </a:r>
            <a:r>
              <a:rPr lang="en-ID" sz="1800" dirty="0"/>
              <a:t> </a:t>
            </a:r>
            <a:r>
              <a:rPr lang="en-ID" sz="1800" dirty="0" err="1"/>
              <a:t>itu</a:t>
            </a:r>
            <a:r>
              <a:rPr lang="en-ID" sz="1800" dirty="0"/>
              <a:t>, </a:t>
            </a:r>
            <a:r>
              <a:rPr lang="en-ID" sz="1800" dirty="0" err="1"/>
              <a:t>baik</a:t>
            </a:r>
            <a:r>
              <a:rPr lang="en-ID" sz="1800" dirty="0"/>
              <a:t> </a:t>
            </a:r>
            <a:r>
              <a:rPr lang="en-ID" sz="1800" dirty="0" err="1"/>
              <a:t>secara</a:t>
            </a:r>
            <a:r>
              <a:rPr lang="en-ID" sz="1800" dirty="0"/>
              <a:t> </a:t>
            </a:r>
            <a:r>
              <a:rPr lang="en-ID" sz="1800" dirty="0" err="1"/>
              <a:t>langsung</a:t>
            </a:r>
            <a:r>
              <a:rPr lang="en-ID" sz="1800" dirty="0"/>
              <a:t> </a:t>
            </a:r>
            <a:r>
              <a:rPr lang="en-ID" sz="1800" dirty="0" err="1"/>
              <a:t>maupun</a:t>
            </a:r>
            <a:r>
              <a:rPr lang="en-ID" sz="1800" dirty="0"/>
              <a:t> </a:t>
            </a:r>
            <a:r>
              <a:rPr lang="en-ID" sz="1800" dirty="0" err="1"/>
              <a:t>tidak</a:t>
            </a:r>
            <a:r>
              <a:rPr lang="en-ID" sz="1800" dirty="0"/>
              <a:t> </a:t>
            </a:r>
            <a:r>
              <a:rPr lang="en-ID" sz="1800" dirty="0" err="1"/>
              <a:t>langsung</a:t>
            </a:r>
            <a:r>
              <a:rPr lang="en-ID" sz="1800" dirty="0"/>
              <a:t>. </a:t>
            </a:r>
          </a:p>
          <a:p>
            <a:pPr algn="just"/>
            <a:r>
              <a:rPr lang="en-ID" sz="1800" dirty="0" err="1"/>
              <a:t>Ungkapan</a:t>
            </a:r>
            <a:r>
              <a:rPr lang="en-ID" sz="1800" dirty="0"/>
              <a:t> </a:t>
            </a:r>
            <a:r>
              <a:rPr lang="en-ID" sz="1800" dirty="0" err="1"/>
              <a:t>perasaan</a:t>
            </a:r>
            <a:r>
              <a:rPr lang="en-ID" sz="1800" dirty="0"/>
              <a:t> </a:t>
            </a:r>
            <a:r>
              <a:rPr lang="en-ID" sz="1800" dirty="0" err="1"/>
              <a:t>dipandang</a:t>
            </a:r>
            <a:r>
              <a:rPr lang="en-ID" sz="1800" dirty="0"/>
              <a:t> </a:t>
            </a:r>
            <a:r>
              <a:rPr lang="en-ID" sz="1800" dirty="0" err="1"/>
              <a:t>dapat</a:t>
            </a:r>
            <a:r>
              <a:rPr lang="en-ID" sz="1800" dirty="0"/>
              <a:t> </a:t>
            </a:r>
            <a:r>
              <a:rPr lang="en-ID" sz="1800" dirty="0" err="1"/>
              <a:t>berfungsi</a:t>
            </a:r>
            <a:r>
              <a:rPr lang="en-ID" sz="1800" dirty="0"/>
              <a:t> </a:t>
            </a:r>
            <a:r>
              <a:rPr lang="en-ID" sz="1800" dirty="0" err="1"/>
              <a:t>sebagai</a:t>
            </a:r>
            <a:r>
              <a:rPr lang="en-ID" sz="1800" dirty="0"/>
              <a:t> </a:t>
            </a:r>
            <a:r>
              <a:rPr lang="en-ID" sz="1800" dirty="0" err="1"/>
              <a:t>katarsis</a:t>
            </a:r>
            <a:r>
              <a:rPr lang="en-ID" sz="1800" dirty="0"/>
              <a:t> </a:t>
            </a:r>
            <a:r>
              <a:rPr lang="en-ID" sz="1800" dirty="0" err="1"/>
              <a:t>atau</a:t>
            </a:r>
            <a:r>
              <a:rPr lang="en-ID" sz="1800" dirty="0"/>
              <a:t> </a:t>
            </a:r>
            <a:r>
              <a:rPr lang="en-ID" sz="1800" dirty="0" err="1"/>
              <a:t>pelepasan</a:t>
            </a:r>
            <a:r>
              <a:rPr lang="en-ID" sz="1800" dirty="0"/>
              <a:t> </a:t>
            </a:r>
            <a:r>
              <a:rPr lang="en-ID" sz="1800" dirty="0" err="1"/>
              <a:t>tegangan</a:t>
            </a:r>
            <a:r>
              <a:rPr lang="en-ID" sz="1800" dirty="0"/>
              <a:t>. </a:t>
            </a:r>
            <a:r>
              <a:rPr lang="en-ID" sz="1800" dirty="0" err="1"/>
              <a:t>Menurut</a:t>
            </a:r>
            <a:r>
              <a:rPr lang="en-ID" sz="1800" dirty="0"/>
              <a:t> </a:t>
            </a:r>
            <a:r>
              <a:rPr lang="en-ID" sz="1800" dirty="0" err="1"/>
              <a:t>kerangka</a:t>
            </a:r>
            <a:r>
              <a:rPr lang="en-ID" sz="1800" dirty="0"/>
              <a:t> </a:t>
            </a:r>
            <a:r>
              <a:rPr lang="en-ID" sz="1800" dirty="0" err="1"/>
              <a:t>teori</a:t>
            </a:r>
            <a:r>
              <a:rPr lang="en-ID" sz="1800" dirty="0"/>
              <a:t> </a:t>
            </a:r>
            <a:r>
              <a:rPr lang="en-ID" sz="1800" dirty="0" err="1"/>
              <a:t>ini</a:t>
            </a:r>
            <a:r>
              <a:rPr lang="en-ID" sz="1800" dirty="0"/>
              <a:t>, </a:t>
            </a:r>
            <a:r>
              <a:rPr lang="en-ID" sz="1800" dirty="0" err="1"/>
              <a:t>komunikasi</a:t>
            </a:r>
            <a:r>
              <a:rPr lang="en-ID" sz="1800" dirty="0"/>
              <a:t> </a:t>
            </a:r>
            <a:r>
              <a:rPr lang="en-ID" sz="1800" dirty="0" err="1"/>
              <a:t>massa</a:t>
            </a:r>
            <a:r>
              <a:rPr lang="en-ID" sz="1800" dirty="0"/>
              <a:t> </a:t>
            </a:r>
            <a:r>
              <a:rPr lang="en-ID" sz="1800" dirty="0" err="1"/>
              <a:t>menyalurkan</a:t>
            </a:r>
            <a:r>
              <a:rPr lang="en-ID" sz="1800" dirty="0"/>
              <a:t> </a:t>
            </a:r>
            <a:r>
              <a:rPr lang="en-ID" sz="1800" dirty="0" err="1"/>
              <a:t>kecenderungan</a:t>
            </a:r>
            <a:r>
              <a:rPr lang="en-ID" sz="1800" dirty="0"/>
              <a:t> </a:t>
            </a:r>
            <a:r>
              <a:rPr lang="en-ID" sz="1800" dirty="0" err="1"/>
              <a:t>destruktif</a:t>
            </a:r>
            <a:r>
              <a:rPr lang="en-ID" sz="1800" dirty="0"/>
              <a:t> </a:t>
            </a:r>
            <a:r>
              <a:rPr lang="en-ID" sz="1800" dirty="0" err="1"/>
              <a:t>manusia</a:t>
            </a:r>
            <a:r>
              <a:rPr lang="en-ID" sz="1800" dirty="0"/>
              <a:t> </a:t>
            </a:r>
            <a:r>
              <a:rPr lang="en-ID" sz="1800" dirty="0" err="1"/>
              <a:t>dengan</a:t>
            </a:r>
            <a:r>
              <a:rPr lang="en-ID" sz="1800" dirty="0"/>
              <a:t> </a:t>
            </a:r>
            <a:r>
              <a:rPr lang="en-ID" sz="1800" dirty="0" err="1"/>
              <a:t>menyajikan</a:t>
            </a:r>
            <a:r>
              <a:rPr lang="en-ID" sz="1800" dirty="0"/>
              <a:t> </a:t>
            </a:r>
            <a:r>
              <a:rPr lang="en-ID" sz="1800" dirty="0" err="1"/>
              <a:t>peristiwa-peristiwa</a:t>
            </a:r>
            <a:r>
              <a:rPr lang="en-ID" sz="1800" dirty="0"/>
              <a:t> </a:t>
            </a:r>
            <a:r>
              <a:rPr lang="en-ID" sz="1800" dirty="0" err="1"/>
              <a:t>atau</a:t>
            </a:r>
            <a:r>
              <a:rPr lang="en-ID" sz="1800" dirty="0"/>
              <a:t> </a:t>
            </a:r>
            <a:r>
              <a:rPr lang="en-ID" sz="1800" dirty="0" err="1"/>
              <a:t>adegan-adengan</a:t>
            </a:r>
            <a:r>
              <a:rPr lang="en-ID" sz="1800" dirty="0"/>
              <a:t> </a:t>
            </a:r>
            <a:r>
              <a:rPr lang="en-ID" sz="1800" dirty="0" err="1"/>
              <a:t>kekerasan</a:t>
            </a:r>
            <a:r>
              <a:rPr lang="en-ID" sz="1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p:nvPr/>
        </p:nvSpPr>
        <p:spPr>
          <a:xfrm>
            <a:off x="1801371" y="214909"/>
            <a:ext cx="5486347"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0"/>
          <p:cNvSpPr txBox="1">
            <a:spLocks noGrp="1"/>
          </p:cNvSpPr>
          <p:nvPr>
            <p:ph type="ctrTitle" idx="4294967295"/>
          </p:nvPr>
        </p:nvSpPr>
        <p:spPr>
          <a:xfrm>
            <a:off x="1501426" y="-160605"/>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D" sz="3200" dirty="0" err="1"/>
              <a:t>Teori</a:t>
            </a:r>
            <a:r>
              <a:rPr lang="en-ID" sz="3200" dirty="0"/>
              <a:t> </a:t>
            </a:r>
            <a:r>
              <a:rPr lang="en-ID" sz="3200" dirty="0" err="1"/>
              <a:t>Ekspresif</a:t>
            </a:r>
            <a:endParaRPr sz="3200" dirty="0"/>
          </a:p>
        </p:txBody>
      </p:sp>
      <p:sp>
        <p:nvSpPr>
          <p:cNvPr id="161" name="Google Shape;16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Google Shape;253;p28">
            <a:extLst>
              <a:ext uri="{FF2B5EF4-FFF2-40B4-BE49-F238E27FC236}">
                <a16:creationId xmlns:a16="http://schemas.microsoft.com/office/drawing/2014/main" xmlns="" id="{233134C9-DB99-49B3-AEC8-CCD5E61C2120}"/>
              </a:ext>
            </a:extLst>
          </p:cNvPr>
          <p:cNvSpPr txBox="1">
            <a:spLocks/>
          </p:cNvSpPr>
          <p:nvPr/>
        </p:nvSpPr>
        <p:spPr>
          <a:xfrm>
            <a:off x="449370" y="1374709"/>
            <a:ext cx="8031214"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42900" algn="l" rtl="0">
              <a:lnSpc>
                <a:spcPct val="100000"/>
              </a:lnSpc>
              <a:spcBef>
                <a:spcPts val="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algn="just"/>
            <a:r>
              <a:rPr lang="en-ID" sz="2000" dirty="0" err="1"/>
              <a:t>Teori</a:t>
            </a:r>
            <a:r>
              <a:rPr lang="en-ID" sz="2000" dirty="0"/>
              <a:t> </a:t>
            </a:r>
            <a:r>
              <a:rPr lang="en-ID" sz="2000" dirty="0" err="1"/>
              <a:t>ini</a:t>
            </a:r>
            <a:r>
              <a:rPr lang="en-ID" sz="2000" dirty="0"/>
              <a:t> </a:t>
            </a:r>
            <a:r>
              <a:rPr lang="en-ID" sz="2000" dirty="0" err="1"/>
              <a:t>menyatakan</a:t>
            </a:r>
            <a:r>
              <a:rPr lang="en-ID" sz="2000" dirty="0"/>
              <a:t> </a:t>
            </a:r>
            <a:r>
              <a:rPr lang="en-ID" sz="2000" dirty="0" err="1"/>
              <a:t>bahwa</a:t>
            </a:r>
            <a:r>
              <a:rPr lang="en-ID" sz="2000" dirty="0"/>
              <a:t> orang </a:t>
            </a:r>
            <a:r>
              <a:rPr lang="en-ID" sz="2000" dirty="0" err="1"/>
              <a:t>memperoleh</a:t>
            </a:r>
            <a:r>
              <a:rPr lang="en-ID" sz="2000" dirty="0"/>
              <a:t> </a:t>
            </a:r>
            <a:r>
              <a:rPr lang="en-ID" sz="2000" dirty="0" err="1"/>
              <a:t>kepuasan</a:t>
            </a:r>
            <a:r>
              <a:rPr lang="en-ID" sz="2000" dirty="0"/>
              <a:t> </a:t>
            </a:r>
            <a:r>
              <a:rPr lang="en-ID" sz="2000" dirty="0" err="1"/>
              <a:t>dalam</a:t>
            </a:r>
            <a:r>
              <a:rPr lang="en-ID" sz="2000" dirty="0"/>
              <a:t> </a:t>
            </a:r>
            <a:r>
              <a:rPr lang="en-ID" sz="2000" dirty="0" err="1"/>
              <a:t>mengungkapkan</a:t>
            </a:r>
            <a:r>
              <a:rPr lang="en-ID" sz="2000" dirty="0"/>
              <a:t> </a:t>
            </a:r>
            <a:r>
              <a:rPr lang="en-ID" sz="2000" dirty="0" err="1"/>
              <a:t>eksistensi</a:t>
            </a:r>
            <a:r>
              <a:rPr lang="en-ID" sz="2000" dirty="0"/>
              <a:t> </a:t>
            </a:r>
            <a:r>
              <a:rPr lang="en-ID" sz="2000" dirty="0" err="1"/>
              <a:t>dirinya-menampakkan</a:t>
            </a:r>
            <a:r>
              <a:rPr lang="en-ID" sz="2000" dirty="0"/>
              <a:t> </a:t>
            </a:r>
            <a:r>
              <a:rPr lang="en-ID" sz="2000" dirty="0" err="1"/>
              <a:t>perasaan</a:t>
            </a:r>
            <a:r>
              <a:rPr lang="en-ID" sz="2000" dirty="0"/>
              <a:t> dan </a:t>
            </a:r>
            <a:r>
              <a:rPr lang="en-ID" sz="2000" dirty="0" err="1"/>
              <a:t>keyakinannya</a:t>
            </a:r>
            <a:r>
              <a:rPr lang="en-ID" sz="2000" dirty="0"/>
              <a:t>. </a:t>
            </a:r>
            <a:r>
              <a:rPr lang="en-ID" sz="2000" dirty="0" err="1"/>
              <a:t>Komunikasi</a:t>
            </a:r>
            <a:r>
              <a:rPr lang="en-ID" sz="2000" dirty="0"/>
              <a:t> </a:t>
            </a:r>
            <a:r>
              <a:rPr lang="en-ID" sz="2000" dirty="0" err="1"/>
              <a:t>massa</a:t>
            </a:r>
            <a:r>
              <a:rPr lang="en-ID" sz="2000" dirty="0"/>
              <a:t> </a:t>
            </a:r>
            <a:r>
              <a:rPr lang="en-ID" sz="2000" dirty="0" err="1"/>
              <a:t>mempermudah</a:t>
            </a:r>
            <a:r>
              <a:rPr lang="en-ID" sz="2000" dirty="0"/>
              <a:t> orang </a:t>
            </a:r>
            <a:r>
              <a:rPr lang="en-ID" sz="2000" dirty="0" err="1"/>
              <a:t>untuk</a:t>
            </a:r>
            <a:r>
              <a:rPr lang="en-ID" sz="2000" dirty="0"/>
              <a:t> </a:t>
            </a:r>
            <a:r>
              <a:rPr lang="en-ID" sz="2000" dirty="0" err="1"/>
              <a:t>berfantasi</a:t>
            </a:r>
            <a:r>
              <a:rPr lang="en-ID" sz="2000" dirty="0"/>
              <a:t> </a:t>
            </a:r>
            <a:r>
              <a:rPr lang="en-ID" sz="2000" dirty="0" err="1"/>
              <a:t>melalui</a:t>
            </a:r>
            <a:r>
              <a:rPr lang="en-ID" sz="2000" dirty="0"/>
              <a:t> </a:t>
            </a:r>
            <a:r>
              <a:rPr lang="en-ID" sz="2000" dirty="0" err="1"/>
              <a:t>identifikasi</a:t>
            </a:r>
            <a:r>
              <a:rPr lang="en-ID" sz="2000" dirty="0"/>
              <a:t> </a:t>
            </a:r>
            <a:r>
              <a:rPr lang="en-ID" sz="2000" dirty="0" err="1"/>
              <a:t>dengan</a:t>
            </a:r>
            <a:r>
              <a:rPr lang="en-ID" sz="2000" dirty="0"/>
              <a:t> </a:t>
            </a:r>
            <a:r>
              <a:rPr lang="en-ID" sz="2000" dirty="0" err="1"/>
              <a:t>tokoh-tokoh</a:t>
            </a:r>
            <a:r>
              <a:rPr lang="en-ID" sz="2000" dirty="0"/>
              <a:t> yang </a:t>
            </a:r>
            <a:r>
              <a:rPr lang="en-ID" sz="2000" dirty="0" err="1"/>
              <a:t>disajikan</a:t>
            </a:r>
            <a:r>
              <a:rPr lang="en-ID" sz="2000" dirty="0"/>
              <a:t> </a:t>
            </a:r>
            <a:r>
              <a:rPr lang="en-ID" sz="2000" dirty="0" err="1"/>
              <a:t>sehingga</a:t>
            </a:r>
            <a:r>
              <a:rPr lang="en-ID" sz="2000" dirty="0"/>
              <a:t> orang </a:t>
            </a:r>
            <a:r>
              <a:rPr lang="en-ID" sz="2000" dirty="0" err="1"/>
              <a:t>secara</a:t>
            </a:r>
            <a:r>
              <a:rPr lang="en-ID" sz="2000" dirty="0"/>
              <a:t> </a:t>
            </a:r>
            <a:r>
              <a:rPr lang="en-ID" sz="2000" dirty="0" err="1"/>
              <a:t>tidak</a:t>
            </a:r>
            <a:r>
              <a:rPr lang="en-ID" sz="2000" dirty="0"/>
              <a:t> </a:t>
            </a:r>
            <a:r>
              <a:rPr lang="en-ID" sz="2000" dirty="0" err="1"/>
              <a:t>langsung</a:t>
            </a:r>
            <a:r>
              <a:rPr lang="en-ID" sz="2000" dirty="0"/>
              <a:t> </a:t>
            </a:r>
            <a:r>
              <a:rPr lang="en-ID" sz="2000" dirty="0" err="1"/>
              <a:t>mengungkapkan</a:t>
            </a:r>
            <a:r>
              <a:rPr lang="en-ID" sz="2000" dirty="0"/>
              <a:t> </a:t>
            </a:r>
            <a:r>
              <a:rPr lang="en-ID" sz="2000" dirty="0" err="1"/>
              <a:t>perasaannya</a:t>
            </a:r>
            <a:r>
              <a:rPr lang="en-ID" sz="2000" dirty="0"/>
              <a:t>. </a:t>
            </a:r>
          </a:p>
          <a:p>
            <a:pPr algn="just"/>
            <a:r>
              <a:rPr lang="en-ID" sz="2000" dirty="0"/>
              <a:t>Media </a:t>
            </a:r>
            <a:r>
              <a:rPr lang="en-ID" sz="2000" dirty="0" err="1"/>
              <a:t>massa</a:t>
            </a:r>
            <a:r>
              <a:rPr lang="en-ID" sz="2000" dirty="0"/>
              <a:t> </a:t>
            </a:r>
            <a:r>
              <a:rPr lang="en-ID" sz="2000" dirty="0" err="1"/>
              <a:t>bukan</a:t>
            </a:r>
            <a:r>
              <a:rPr lang="en-ID" sz="2000" dirty="0"/>
              <a:t> </a:t>
            </a:r>
            <a:r>
              <a:rPr lang="en-ID" sz="2000" dirty="0" err="1"/>
              <a:t>saja</a:t>
            </a:r>
            <a:r>
              <a:rPr lang="en-ID" sz="2000" dirty="0"/>
              <a:t> </a:t>
            </a:r>
            <a:r>
              <a:rPr lang="en-ID" sz="2000" dirty="0" err="1"/>
              <a:t>membantu</a:t>
            </a:r>
            <a:r>
              <a:rPr lang="en-ID" sz="2000" dirty="0"/>
              <a:t> orang </a:t>
            </a:r>
            <a:r>
              <a:rPr lang="en-ID" sz="2000" dirty="0" err="1"/>
              <a:t>untuk</a:t>
            </a:r>
            <a:r>
              <a:rPr lang="en-ID" sz="2000" dirty="0"/>
              <a:t> </a:t>
            </a:r>
            <a:r>
              <a:rPr lang="en-ID" sz="2000" dirty="0" err="1"/>
              <a:t>mengembangkan</a:t>
            </a:r>
            <a:r>
              <a:rPr lang="en-ID" sz="2000" dirty="0"/>
              <a:t> </a:t>
            </a:r>
            <a:r>
              <a:rPr lang="en-ID" sz="2000" dirty="0" err="1"/>
              <a:t>sikap</a:t>
            </a:r>
            <a:r>
              <a:rPr lang="en-ID" sz="2000" dirty="0"/>
              <a:t> </a:t>
            </a:r>
            <a:r>
              <a:rPr lang="en-ID" sz="2000" dirty="0" err="1"/>
              <a:t>tertentu,tetapi</a:t>
            </a:r>
            <a:r>
              <a:rPr lang="en-ID" sz="2000" dirty="0"/>
              <a:t> juga </a:t>
            </a:r>
            <a:r>
              <a:rPr lang="en-ID" sz="2000" dirty="0" err="1"/>
              <a:t>menyajikan</a:t>
            </a:r>
            <a:r>
              <a:rPr lang="en-ID" sz="2000" dirty="0"/>
              <a:t> </a:t>
            </a:r>
            <a:r>
              <a:rPr lang="en-ID" sz="2000" dirty="0" err="1"/>
              <a:t>berbagai</a:t>
            </a:r>
            <a:r>
              <a:rPr lang="en-ID" sz="2000" dirty="0"/>
              <a:t> </a:t>
            </a:r>
            <a:r>
              <a:rPr lang="en-ID" sz="2000" dirty="0" err="1"/>
              <a:t>macam</a:t>
            </a:r>
            <a:r>
              <a:rPr lang="en-ID" sz="2000" dirty="0"/>
              <a:t> </a:t>
            </a:r>
            <a:r>
              <a:rPr lang="en-ID" sz="2000" dirty="0" err="1"/>
              <a:t>permainan</a:t>
            </a:r>
            <a:r>
              <a:rPr lang="en-ID" sz="2000" dirty="0"/>
              <a:t> </a:t>
            </a:r>
            <a:r>
              <a:rPr lang="en-ID" sz="2000" dirty="0" err="1"/>
              <a:t>untuk</a:t>
            </a:r>
            <a:r>
              <a:rPr lang="en-ID" sz="2000" dirty="0"/>
              <a:t> </a:t>
            </a:r>
            <a:r>
              <a:rPr lang="en-ID" sz="2000" dirty="0" err="1"/>
              <a:t>ekspresi</a:t>
            </a:r>
            <a:r>
              <a:rPr lang="en-ID" sz="2000" dirty="0"/>
              <a:t> </a:t>
            </a:r>
            <a:r>
              <a:rPr lang="en-ID" sz="2000" dirty="0" err="1"/>
              <a:t>diri</a:t>
            </a:r>
            <a:r>
              <a:rPr lang="en-ID" sz="2000" dirty="0"/>
              <a:t>: </a:t>
            </a:r>
            <a:r>
              <a:rPr lang="en-ID" sz="2000" dirty="0" err="1"/>
              <a:t>misalnya</a:t>
            </a:r>
            <a:r>
              <a:rPr lang="en-ID" sz="2000" dirty="0"/>
              <a:t> </a:t>
            </a:r>
            <a:r>
              <a:rPr lang="en-ID" sz="2000" dirty="0" err="1"/>
              <a:t>teka-teki</a:t>
            </a:r>
            <a:r>
              <a:rPr lang="en-ID" sz="2000" dirty="0"/>
              <a:t> </a:t>
            </a:r>
            <a:r>
              <a:rPr lang="en-ID" sz="2000" dirty="0" err="1"/>
              <a:t>silang</a:t>
            </a:r>
            <a:r>
              <a:rPr lang="en-ID" sz="2000" dirty="0"/>
              <a:t>, </a:t>
            </a:r>
            <a:r>
              <a:rPr lang="en-ID" sz="2000" dirty="0" err="1"/>
              <a:t>kontes</a:t>
            </a:r>
            <a:r>
              <a:rPr lang="en-ID" sz="2000" dirty="0"/>
              <a:t>, novel </a:t>
            </a:r>
            <a:r>
              <a:rPr lang="en-ID" sz="2000" dirty="0" err="1"/>
              <a:t>misterius</a:t>
            </a:r>
            <a:r>
              <a:rPr lang="en-ID" sz="2000" dirty="0"/>
              <a:t>, acara </a:t>
            </a:r>
            <a:r>
              <a:rPr lang="en-ID" sz="2000" dirty="0" err="1"/>
              <a:t>kuis</a:t>
            </a:r>
            <a:r>
              <a:rPr lang="en-ID" sz="2000" dirty="0"/>
              <a:t> </a:t>
            </a:r>
            <a:r>
              <a:rPr lang="en-ID" sz="2000" dirty="0" err="1"/>
              <a:t>televisi</a:t>
            </a:r>
            <a:r>
              <a:rPr lang="en-ID" sz="20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p:nvPr/>
        </p:nvSpPr>
        <p:spPr>
          <a:xfrm>
            <a:off x="1801371" y="214909"/>
            <a:ext cx="5486347"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0"/>
          <p:cNvSpPr txBox="1">
            <a:spLocks noGrp="1"/>
          </p:cNvSpPr>
          <p:nvPr>
            <p:ph type="ctrTitle" idx="4294967295"/>
          </p:nvPr>
        </p:nvSpPr>
        <p:spPr>
          <a:xfrm>
            <a:off x="1501426" y="-160605"/>
            <a:ext cx="6078900" cy="1159800"/>
          </a:xfrm>
          <a:prstGeom prst="rect">
            <a:avLst/>
          </a:prstGeom>
        </p:spPr>
        <p:txBody>
          <a:bodyPr spcFirstLastPara="1" wrap="square" lIns="0" tIns="0" rIns="0" bIns="0" anchor="b" anchorCtr="0">
            <a:noAutofit/>
          </a:bodyPr>
          <a:lstStyle/>
          <a:p>
            <a:pPr lvl="0" algn="ctr"/>
            <a:r>
              <a:rPr lang="en-ID" sz="3200" dirty="0" err="1"/>
              <a:t>Teori</a:t>
            </a:r>
            <a:r>
              <a:rPr lang="en-ID" sz="3200" dirty="0"/>
              <a:t> </a:t>
            </a:r>
            <a:r>
              <a:rPr lang="en-ID" sz="3200" b="1" dirty="0"/>
              <a:t>Ego </a:t>
            </a:r>
            <a:r>
              <a:rPr lang="en-ID" sz="3200" b="1" dirty="0" err="1"/>
              <a:t>defensif</a:t>
            </a:r>
            <a:endParaRPr sz="3200" dirty="0"/>
          </a:p>
        </p:txBody>
      </p:sp>
      <p:sp>
        <p:nvSpPr>
          <p:cNvPr id="161" name="Google Shape;16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 name="Google Shape;253;p28">
            <a:extLst>
              <a:ext uri="{FF2B5EF4-FFF2-40B4-BE49-F238E27FC236}">
                <a16:creationId xmlns:a16="http://schemas.microsoft.com/office/drawing/2014/main" xmlns="" id="{233134C9-DB99-49B3-AEC8-CCD5E61C2120}"/>
              </a:ext>
            </a:extLst>
          </p:cNvPr>
          <p:cNvSpPr txBox="1">
            <a:spLocks/>
          </p:cNvSpPr>
          <p:nvPr/>
        </p:nvSpPr>
        <p:spPr>
          <a:xfrm>
            <a:off x="449370" y="1447537"/>
            <a:ext cx="8031214"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42900" algn="l" rtl="0">
              <a:lnSpc>
                <a:spcPct val="100000"/>
              </a:lnSpc>
              <a:spcBef>
                <a:spcPts val="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algn="just"/>
            <a:r>
              <a:rPr lang="en-ID" sz="2000" dirty="0" err="1"/>
              <a:t>Teori</a:t>
            </a:r>
            <a:r>
              <a:rPr lang="en-ID" sz="2000" dirty="0"/>
              <a:t> </a:t>
            </a:r>
            <a:r>
              <a:rPr lang="en-ID" sz="2000" dirty="0" err="1"/>
              <a:t>ini</a:t>
            </a:r>
            <a:r>
              <a:rPr lang="en-ID" sz="2000" dirty="0"/>
              <a:t> </a:t>
            </a:r>
            <a:r>
              <a:rPr lang="en-ID" sz="2000" dirty="0" err="1"/>
              <a:t>beranggapan</a:t>
            </a:r>
            <a:r>
              <a:rPr lang="en-ID" sz="2000" dirty="0"/>
              <a:t> </a:t>
            </a:r>
            <a:r>
              <a:rPr lang="en-ID" sz="2000" dirty="0" err="1"/>
              <a:t>bahwa</a:t>
            </a:r>
            <a:r>
              <a:rPr lang="en-ID" sz="2000" dirty="0"/>
              <a:t> </a:t>
            </a:r>
            <a:r>
              <a:rPr lang="en-ID" sz="2000" dirty="0" err="1"/>
              <a:t>dalam</a:t>
            </a:r>
            <a:r>
              <a:rPr lang="en-ID" sz="2000" dirty="0"/>
              <a:t> </a:t>
            </a:r>
            <a:r>
              <a:rPr lang="en-ID" sz="2000" dirty="0" err="1"/>
              <a:t>hidup</a:t>
            </a:r>
            <a:r>
              <a:rPr lang="en-ID" sz="2000" dirty="0"/>
              <a:t> </a:t>
            </a:r>
            <a:r>
              <a:rPr lang="en-ID" sz="2000" dirty="0" err="1"/>
              <a:t>ini</a:t>
            </a:r>
            <a:r>
              <a:rPr lang="en-ID" sz="2000" dirty="0"/>
              <a:t> </a:t>
            </a:r>
            <a:r>
              <a:rPr lang="en-ID" sz="2000" dirty="0" err="1"/>
              <a:t>kita</a:t>
            </a:r>
            <a:r>
              <a:rPr lang="en-ID" sz="2000" dirty="0"/>
              <a:t> </a:t>
            </a:r>
            <a:r>
              <a:rPr lang="en-ID" sz="2000" dirty="0" err="1"/>
              <a:t>mengembangkan</a:t>
            </a:r>
            <a:r>
              <a:rPr lang="en-ID" sz="2000" dirty="0"/>
              <a:t> </a:t>
            </a:r>
            <a:r>
              <a:rPr lang="en-ID" sz="2000" dirty="0" err="1"/>
              <a:t>citra</a:t>
            </a:r>
            <a:r>
              <a:rPr lang="en-ID" sz="2000" dirty="0"/>
              <a:t> </a:t>
            </a:r>
            <a:r>
              <a:rPr lang="en-ID" sz="2000" dirty="0" err="1"/>
              <a:t>diri</a:t>
            </a:r>
            <a:r>
              <a:rPr lang="en-ID" sz="2000" dirty="0"/>
              <a:t> </a:t>
            </a:r>
            <a:r>
              <a:rPr lang="en-ID" sz="2000" dirty="0" err="1"/>
              <a:t>tertentu</a:t>
            </a:r>
            <a:r>
              <a:rPr lang="en-ID" sz="2000" dirty="0"/>
              <a:t> dan </a:t>
            </a:r>
            <a:r>
              <a:rPr lang="en-ID" sz="2000" dirty="0" err="1"/>
              <a:t>kita</a:t>
            </a:r>
            <a:r>
              <a:rPr lang="en-ID" sz="2000" dirty="0"/>
              <a:t> </a:t>
            </a:r>
            <a:r>
              <a:rPr lang="en-ID" sz="2000" dirty="0" err="1"/>
              <a:t>berusaha</a:t>
            </a:r>
            <a:r>
              <a:rPr lang="en-ID" sz="2000" dirty="0"/>
              <a:t> </a:t>
            </a:r>
            <a:r>
              <a:rPr lang="en-ID" sz="2000" dirty="0" err="1"/>
              <a:t>untuk</a:t>
            </a:r>
            <a:r>
              <a:rPr lang="en-ID" sz="2000" dirty="0"/>
              <a:t> </a:t>
            </a:r>
            <a:r>
              <a:rPr lang="en-ID" sz="2000" dirty="0" err="1"/>
              <a:t>mempertahankan</a:t>
            </a:r>
            <a:r>
              <a:rPr lang="en-ID" sz="2000" dirty="0"/>
              <a:t> </a:t>
            </a:r>
            <a:r>
              <a:rPr lang="en-ID" sz="2000" dirty="0" err="1"/>
              <a:t>citra</a:t>
            </a:r>
            <a:r>
              <a:rPr lang="en-ID" sz="2000" dirty="0"/>
              <a:t> </a:t>
            </a:r>
            <a:r>
              <a:rPr lang="en-ID" sz="2000" dirty="0" err="1"/>
              <a:t>diri</a:t>
            </a:r>
            <a:r>
              <a:rPr lang="en-ID" sz="2000" dirty="0"/>
              <a:t> </a:t>
            </a:r>
            <a:r>
              <a:rPr lang="en-ID" sz="2000" dirty="0" err="1"/>
              <a:t>ini</a:t>
            </a:r>
            <a:r>
              <a:rPr lang="en-ID" sz="2000" dirty="0"/>
              <a:t> </a:t>
            </a:r>
            <a:r>
              <a:rPr lang="en-ID" sz="2000" dirty="0" err="1"/>
              <a:t>serta</a:t>
            </a:r>
            <a:r>
              <a:rPr lang="en-ID" sz="2000" dirty="0"/>
              <a:t> </a:t>
            </a:r>
            <a:r>
              <a:rPr lang="en-ID" sz="2000" dirty="0" err="1"/>
              <a:t>berusaha</a:t>
            </a:r>
            <a:r>
              <a:rPr lang="en-ID" sz="2000" dirty="0"/>
              <a:t> </a:t>
            </a:r>
            <a:r>
              <a:rPr lang="en-ID" sz="2000" dirty="0" err="1"/>
              <a:t>hidup</a:t>
            </a:r>
            <a:r>
              <a:rPr lang="en-ID" sz="2000" dirty="0"/>
              <a:t> </a:t>
            </a:r>
            <a:r>
              <a:rPr lang="en-ID" sz="2000" dirty="0" err="1"/>
              <a:t>sesuai</a:t>
            </a:r>
            <a:r>
              <a:rPr lang="en-ID" sz="2000" dirty="0"/>
              <a:t> </a:t>
            </a:r>
            <a:r>
              <a:rPr lang="en-ID" sz="2000" dirty="0" err="1"/>
              <a:t>dengan</a:t>
            </a:r>
            <a:r>
              <a:rPr lang="en-ID" sz="2000" dirty="0"/>
              <a:t> </a:t>
            </a:r>
            <a:r>
              <a:rPr lang="en-ID" sz="2000" dirty="0" err="1"/>
              <a:t>diri</a:t>
            </a:r>
            <a:r>
              <a:rPr lang="en-ID" sz="2000" dirty="0"/>
              <a:t> dan dunia </a:t>
            </a:r>
            <a:r>
              <a:rPr lang="en-ID" sz="2000" dirty="0" err="1"/>
              <a:t>kita</a:t>
            </a:r>
            <a:r>
              <a:rPr lang="en-ID" sz="2000" dirty="0"/>
              <a:t>. </a:t>
            </a:r>
            <a:r>
              <a:rPr lang="en-ID" sz="2000" dirty="0" err="1"/>
              <a:t>Teori</a:t>
            </a:r>
            <a:r>
              <a:rPr lang="en-ID" sz="2000" dirty="0"/>
              <a:t> </a:t>
            </a:r>
            <a:r>
              <a:rPr lang="en-ID" sz="2000" dirty="0" err="1"/>
              <a:t>ini</a:t>
            </a:r>
            <a:r>
              <a:rPr lang="en-ID" sz="2000" dirty="0"/>
              <a:t> </a:t>
            </a:r>
            <a:r>
              <a:rPr lang="en-ID" sz="2000" dirty="0" err="1"/>
              <a:t>memberikan</a:t>
            </a:r>
            <a:r>
              <a:rPr lang="en-ID" sz="2000" dirty="0"/>
              <a:t> </a:t>
            </a:r>
            <a:r>
              <a:rPr lang="en-ID" sz="2000" dirty="0" err="1"/>
              <a:t>penjelasan</a:t>
            </a:r>
            <a:r>
              <a:rPr lang="en-ID" sz="2000" dirty="0"/>
              <a:t> </a:t>
            </a:r>
            <a:r>
              <a:rPr lang="en-ID" sz="2000" dirty="0" err="1"/>
              <a:t>mengapa</a:t>
            </a:r>
            <a:r>
              <a:rPr lang="en-ID" sz="2000" dirty="0"/>
              <a:t> </a:t>
            </a:r>
            <a:r>
              <a:rPr lang="en-ID" sz="2000" dirty="0" err="1"/>
              <a:t>terjadi</a:t>
            </a:r>
            <a:r>
              <a:rPr lang="en-ID" sz="2000" dirty="0"/>
              <a:t> </a:t>
            </a:r>
            <a:r>
              <a:rPr lang="en-ID" sz="2000" dirty="0" err="1"/>
              <a:t>perhatian</a:t>
            </a:r>
            <a:r>
              <a:rPr lang="en-ID" sz="2000" dirty="0"/>
              <a:t> </a:t>
            </a:r>
            <a:r>
              <a:rPr lang="en-ID" sz="2000" dirty="0" err="1"/>
              <a:t>selektif</a:t>
            </a:r>
            <a:r>
              <a:rPr lang="en-ID" sz="2000" dirty="0"/>
              <a:t> </a:t>
            </a:r>
            <a:r>
              <a:rPr lang="en-ID" sz="2000" dirty="0" err="1"/>
              <a:t>atau</a:t>
            </a:r>
            <a:r>
              <a:rPr lang="en-ID" sz="2000" dirty="0"/>
              <a:t> </a:t>
            </a:r>
            <a:r>
              <a:rPr lang="en-ID" sz="2000" dirty="0" err="1"/>
              <a:t>pemberian</a:t>
            </a:r>
            <a:r>
              <a:rPr lang="en-ID" sz="2000" dirty="0"/>
              <a:t> </a:t>
            </a:r>
            <a:r>
              <a:rPr lang="en-ID" sz="2000" dirty="0" err="1"/>
              <a:t>makna</a:t>
            </a:r>
            <a:r>
              <a:rPr lang="en-ID" sz="2000" dirty="0"/>
              <a:t> </a:t>
            </a:r>
            <a:r>
              <a:rPr lang="en-ID" sz="2000" dirty="0" err="1"/>
              <a:t>terhadap</a:t>
            </a:r>
            <a:r>
              <a:rPr lang="en-ID" sz="2000" dirty="0"/>
              <a:t> </a:t>
            </a:r>
            <a:r>
              <a:rPr lang="en-ID" sz="2000" dirty="0" err="1"/>
              <a:t>pesan</a:t>
            </a:r>
            <a:r>
              <a:rPr lang="en-ID" sz="2000" dirty="0"/>
              <a:t> </a:t>
            </a:r>
            <a:r>
              <a:rPr lang="en-ID" sz="2000" dirty="0" err="1"/>
              <a:t>komunikasi</a:t>
            </a:r>
            <a:r>
              <a:rPr lang="en-ID" sz="2000" dirty="0"/>
              <a:t> yang </a:t>
            </a:r>
            <a:r>
              <a:rPr lang="en-ID" sz="2000" dirty="0" err="1"/>
              <a:t>mengalami</a:t>
            </a:r>
            <a:r>
              <a:rPr lang="en-ID" sz="2000" dirty="0"/>
              <a:t> </a:t>
            </a:r>
            <a:r>
              <a:rPr lang="en-ID" sz="2000" dirty="0" err="1"/>
              <a:t>distorsi</a:t>
            </a:r>
            <a:r>
              <a:rPr lang="en-ID" sz="2000" dirty="0"/>
              <a:t>. </a:t>
            </a:r>
          </a:p>
          <a:p>
            <a:pPr algn="just"/>
            <a:r>
              <a:rPr lang="en-ID" sz="2000" dirty="0"/>
              <a:t>Dari media </a:t>
            </a:r>
            <a:r>
              <a:rPr lang="en-ID" sz="2000" dirty="0" err="1"/>
              <a:t>massa</a:t>
            </a:r>
            <a:r>
              <a:rPr lang="en-ID" sz="2000" dirty="0"/>
              <a:t>, </a:t>
            </a:r>
            <a:r>
              <a:rPr lang="en-ID" sz="2000" dirty="0" err="1"/>
              <a:t>kita</a:t>
            </a:r>
            <a:r>
              <a:rPr lang="en-ID" sz="2000" dirty="0"/>
              <a:t> </a:t>
            </a:r>
            <a:r>
              <a:rPr lang="en-ID" sz="2000" dirty="0" err="1"/>
              <a:t>memperoleh</a:t>
            </a:r>
            <a:r>
              <a:rPr lang="en-ID" sz="2000" dirty="0"/>
              <a:t> </a:t>
            </a:r>
            <a:r>
              <a:rPr lang="en-ID" sz="2000" dirty="0" err="1"/>
              <a:t>informasi</a:t>
            </a:r>
            <a:r>
              <a:rPr lang="en-ID" sz="2000" dirty="0"/>
              <a:t> </a:t>
            </a:r>
            <a:r>
              <a:rPr lang="en-ID" sz="2000" dirty="0" err="1"/>
              <a:t>untuk</a:t>
            </a:r>
            <a:r>
              <a:rPr lang="en-ID" sz="2000" dirty="0"/>
              <a:t> </a:t>
            </a:r>
            <a:r>
              <a:rPr lang="en-ID" sz="2000" dirty="0" err="1"/>
              <a:t>membangun</a:t>
            </a:r>
            <a:r>
              <a:rPr lang="en-ID" sz="2000" dirty="0"/>
              <a:t> </a:t>
            </a:r>
            <a:r>
              <a:rPr lang="en-ID" sz="2000" dirty="0" err="1"/>
              <a:t>konsep</a:t>
            </a:r>
            <a:r>
              <a:rPr lang="en-ID" sz="2000" dirty="0"/>
              <a:t> </a:t>
            </a:r>
            <a:r>
              <a:rPr lang="en-ID" sz="2000" dirty="0" err="1"/>
              <a:t>diri</a:t>
            </a:r>
            <a:r>
              <a:rPr lang="en-ID" sz="2000" dirty="0"/>
              <a:t> </a:t>
            </a:r>
            <a:r>
              <a:rPr lang="en-ID" sz="2000" dirty="0" err="1"/>
              <a:t>kita</a:t>
            </a:r>
            <a:r>
              <a:rPr lang="en-ID" sz="2000" dirty="0"/>
              <a:t>, </a:t>
            </a:r>
            <a:r>
              <a:rPr lang="en-ID" sz="2000" dirty="0" err="1"/>
              <a:t>pandangan</a:t>
            </a:r>
            <a:r>
              <a:rPr lang="en-ID" sz="2000" dirty="0"/>
              <a:t> dunia </a:t>
            </a:r>
            <a:r>
              <a:rPr lang="en-ID" sz="2000" dirty="0" err="1"/>
              <a:t>kita</a:t>
            </a:r>
            <a:r>
              <a:rPr lang="en-ID" sz="2000" dirty="0"/>
              <a:t>, dan </a:t>
            </a:r>
            <a:r>
              <a:rPr lang="en-ID" sz="2000" dirty="0" err="1"/>
              <a:t>pandangan</a:t>
            </a:r>
            <a:r>
              <a:rPr lang="en-ID" sz="2000" dirty="0"/>
              <a:t> </a:t>
            </a:r>
            <a:r>
              <a:rPr lang="en-ID" sz="2000" dirty="0" err="1"/>
              <a:t>kita</a:t>
            </a:r>
            <a:r>
              <a:rPr lang="en-ID" sz="2000" dirty="0"/>
              <a:t> </a:t>
            </a:r>
            <a:r>
              <a:rPr lang="en-ID" sz="2000" dirty="0" err="1"/>
              <a:t>tentang</a:t>
            </a:r>
            <a:r>
              <a:rPr lang="en-ID" sz="2000" dirty="0"/>
              <a:t> </a:t>
            </a:r>
            <a:r>
              <a:rPr lang="en-ID" sz="2000" dirty="0" err="1"/>
              <a:t>sifat-sifat</a:t>
            </a:r>
            <a:r>
              <a:rPr lang="en-ID" sz="2000" dirty="0"/>
              <a:t> </a:t>
            </a:r>
            <a:r>
              <a:rPr lang="en-ID" sz="2000" dirty="0" err="1"/>
              <a:t>manusia</a:t>
            </a:r>
            <a:r>
              <a:rPr lang="en-ID" sz="2000" dirty="0"/>
              <a:t> dan </a:t>
            </a:r>
            <a:r>
              <a:rPr lang="en-ID" sz="2000" dirty="0" err="1"/>
              <a:t>hubungan</a:t>
            </a:r>
            <a:r>
              <a:rPr lang="en-ID" sz="2000" dirty="0"/>
              <a:t> </a:t>
            </a:r>
            <a:r>
              <a:rPr lang="en-ID" sz="2000" dirty="0" err="1"/>
              <a:t>sosial</a:t>
            </a:r>
            <a:r>
              <a:rPr lang="en-ID" sz="2000" dirty="0"/>
              <a:t>.</a:t>
            </a:r>
            <a:endParaRPr lang="en-ID" sz="1800" dirty="0">
              <a:effectLst/>
            </a:endParaRPr>
          </a:p>
        </p:txBody>
      </p:sp>
    </p:spTree>
    <p:extLst>
      <p:ext uri="{BB962C8B-B14F-4D97-AF65-F5344CB8AC3E}">
        <p14:creationId xmlns:p14="http://schemas.microsoft.com/office/powerpoint/2010/main" val="412852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p:nvPr/>
        </p:nvSpPr>
        <p:spPr>
          <a:xfrm>
            <a:off x="1801371" y="214909"/>
            <a:ext cx="5486347"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0"/>
          <p:cNvSpPr txBox="1">
            <a:spLocks noGrp="1"/>
          </p:cNvSpPr>
          <p:nvPr>
            <p:ph type="title"/>
          </p:nvPr>
        </p:nvSpPr>
        <p:spPr>
          <a:xfrm>
            <a:off x="1296945" y="483272"/>
            <a:ext cx="6711900" cy="623100"/>
          </a:xfrm>
          <a:prstGeom prst="rect">
            <a:avLst/>
          </a:prstGeom>
        </p:spPr>
        <p:txBody>
          <a:bodyPr spcFirstLastPara="1" wrap="square" lIns="0" tIns="0" rIns="0" bIns="0" anchor="b" anchorCtr="0">
            <a:noAutofit/>
          </a:bodyPr>
          <a:lstStyle/>
          <a:p>
            <a:pPr lvl="0" algn="ctr"/>
            <a:r>
              <a:rPr lang="en-ID" sz="3200" dirty="0" err="1"/>
              <a:t>Teori</a:t>
            </a:r>
            <a:r>
              <a:rPr lang="en-ID" sz="3200" dirty="0"/>
              <a:t> </a:t>
            </a:r>
            <a:r>
              <a:rPr lang="en-ID" sz="3200" b="1" dirty="0"/>
              <a:t>Ego </a:t>
            </a:r>
            <a:r>
              <a:rPr lang="en-ID" sz="3200" b="1" dirty="0" err="1"/>
              <a:t>defensif</a:t>
            </a:r>
            <a:endParaRPr sz="3200" dirty="0"/>
          </a:p>
        </p:txBody>
      </p:sp>
      <p:sp>
        <p:nvSpPr>
          <p:cNvPr id="161" name="Google Shape;161;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 name="Google Shape;253;p28">
            <a:extLst>
              <a:ext uri="{FF2B5EF4-FFF2-40B4-BE49-F238E27FC236}">
                <a16:creationId xmlns:a16="http://schemas.microsoft.com/office/drawing/2014/main" xmlns="" id="{233134C9-DB99-49B3-AEC8-CCD5E61C2120}"/>
              </a:ext>
            </a:extLst>
          </p:cNvPr>
          <p:cNvSpPr txBox="1">
            <a:spLocks/>
          </p:cNvSpPr>
          <p:nvPr/>
        </p:nvSpPr>
        <p:spPr>
          <a:xfrm>
            <a:off x="886339" y="1455176"/>
            <a:ext cx="6711900"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42900" algn="l" rtl="0">
              <a:lnSpc>
                <a:spcPct val="100000"/>
              </a:lnSpc>
              <a:spcBef>
                <a:spcPts val="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algn="just"/>
            <a:r>
              <a:rPr lang="en-ID" sz="2000" dirty="0" err="1"/>
              <a:t>Bila</a:t>
            </a:r>
            <a:r>
              <a:rPr lang="en-ID" sz="2000" dirty="0"/>
              <a:t> </a:t>
            </a:r>
            <a:r>
              <a:rPr lang="en-ID" sz="2000" dirty="0" err="1"/>
              <a:t>kita</a:t>
            </a:r>
            <a:r>
              <a:rPr lang="en-ID" sz="2000" dirty="0"/>
              <a:t> </a:t>
            </a:r>
            <a:r>
              <a:rPr lang="en-ID" sz="2000" dirty="0" err="1"/>
              <a:t>telah</a:t>
            </a:r>
            <a:r>
              <a:rPr lang="en-ID" sz="2000" dirty="0"/>
              <a:t> </a:t>
            </a:r>
            <a:r>
              <a:rPr lang="en-ID" sz="2000" dirty="0" err="1"/>
              <a:t>merumuskan</a:t>
            </a:r>
            <a:r>
              <a:rPr lang="en-ID" sz="2000" dirty="0"/>
              <a:t> </a:t>
            </a:r>
            <a:r>
              <a:rPr lang="en-ID" sz="2000" dirty="0" err="1"/>
              <a:t>konsep-konsep</a:t>
            </a:r>
            <a:r>
              <a:rPr lang="en-ID" sz="2000" dirty="0"/>
              <a:t> </a:t>
            </a:r>
            <a:r>
              <a:rPr lang="en-ID" sz="2000" dirty="0" err="1"/>
              <a:t>tersebut</a:t>
            </a:r>
            <a:r>
              <a:rPr lang="en-ID" sz="2000" dirty="0"/>
              <a:t>, </a:t>
            </a:r>
            <a:r>
              <a:rPr lang="en-ID" sz="2000" dirty="0" err="1"/>
              <a:t>komunikasi</a:t>
            </a:r>
            <a:r>
              <a:rPr lang="en-ID" sz="2000" dirty="0"/>
              <a:t> </a:t>
            </a:r>
            <a:r>
              <a:rPr lang="en-ID" sz="2000" dirty="0" err="1"/>
              <a:t>massa</a:t>
            </a:r>
            <a:r>
              <a:rPr lang="en-ID" sz="2000" dirty="0"/>
              <a:t> </a:t>
            </a:r>
            <a:r>
              <a:rPr lang="en-ID" sz="2000" dirty="0" err="1"/>
              <a:t>membantu</a:t>
            </a:r>
            <a:r>
              <a:rPr lang="en-ID" sz="2000" dirty="0"/>
              <a:t> </a:t>
            </a:r>
            <a:r>
              <a:rPr lang="en-ID" sz="2000" dirty="0" err="1"/>
              <a:t>memperkokoh</a:t>
            </a:r>
            <a:r>
              <a:rPr lang="en-ID" sz="2000" dirty="0"/>
              <a:t> </a:t>
            </a:r>
            <a:r>
              <a:rPr lang="en-ID" sz="2000" dirty="0" err="1"/>
              <a:t>konsep</a:t>
            </a:r>
            <a:r>
              <a:rPr lang="en-ID" sz="2000" dirty="0"/>
              <a:t> </a:t>
            </a:r>
            <a:r>
              <a:rPr lang="en-ID" sz="2000" dirty="0" err="1"/>
              <a:t>itu</a:t>
            </a:r>
            <a:r>
              <a:rPr lang="en-ID" sz="2000" dirty="0"/>
              <a:t>. Pada </a:t>
            </a:r>
            <a:r>
              <a:rPr lang="en-ID" sz="2000" dirty="0" err="1"/>
              <a:t>saat</a:t>
            </a:r>
            <a:r>
              <a:rPr lang="en-ID" sz="2000" dirty="0"/>
              <a:t> </a:t>
            </a:r>
            <a:r>
              <a:rPr lang="en-ID" sz="2000" dirty="0" err="1"/>
              <a:t>citra</a:t>
            </a:r>
            <a:r>
              <a:rPr lang="en-ID" sz="2000" dirty="0"/>
              <a:t> </a:t>
            </a:r>
            <a:r>
              <a:rPr lang="en-ID" sz="2000" dirty="0" err="1"/>
              <a:t>diri</a:t>
            </a:r>
            <a:r>
              <a:rPr lang="en-ID" sz="2000" dirty="0"/>
              <a:t> </a:t>
            </a:r>
            <a:r>
              <a:rPr lang="en-ID" sz="2000" dirty="0" err="1"/>
              <a:t>mengalami</a:t>
            </a:r>
            <a:r>
              <a:rPr lang="en-ID" sz="2000" dirty="0"/>
              <a:t> </a:t>
            </a:r>
            <a:r>
              <a:rPr lang="en-ID" sz="2000" dirty="0" err="1"/>
              <a:t>kerusakan</a:t>
            </a:r>
            <a:r>
              <a:rPr lang="en-ID" sz="2000" dirty="0"/>
              <a:t>, media </a:t>
            </a:r>
            <a:r>
              <a:rPr lang="en-ID" sz="2000" dirty="0" err="1"/>
              <a:t>massa</a:t>
            </a:r>
            <a:r>
              <a:rPr lang="en-ID" sz="2000" dirty="0"/>
              <a:t> </a:t>
            </a:r>
            <a:r>
              <a:rPr lang="en-ID" sz="2000" dirty="0" err="1"/>
              <a:t>dapat</a:t>
            </a:r>
            <a:r>
              <a:rPr lang="en-ID" sz="2000" dirty="0"/>
              <a:t> </a:t>
            </a:r>
            <a:r>
              <a:rPr lang="en-ID" sz="2000" dirty="0" err="1"/>
              <a:t>mengalihkan</a:t>
            </a:r>
            <a:r>
              <a:rPr lang="en-ID" sz="2000" dirty="0"/>
              <a:t> </a:t>
            </a:r>
            <a:r>
              <a:rPr lang="en-ID" sz="2000" dirty="0" err="1"/>
              <a:t>perhatian</a:t>
            </a:r>
            <a:r>
              <a:rPr lang="en-ID" sz="2000" dirty="0"/>
              <a:t> </a:t>
            </a:r>
            <a:r>
              <a:rPr lang="en-ID" sz="2000" dirty="0" err="1"/>
              <a:t>kita</a:t>
            </a:r>
            <a:r>
              <a:rPr lang="en-ID" sz="2000" dirty="0"/>
              <a:t> </a:t>
            </a:r>
            <a:r>
              <a:rPr lang="en-ID" sz="2000" dirty="0" err="1"/>
              <a:t>dari</a:t>
            </a:r>
            <a:r>
              <a:rPr lang="en-ID" sz="2000" dirty="0"/>
              <a:t> </a:t>
            </a:r>
            <a:r>
              <a:rPr lang="en-ID" sz="2000" dirty="0" err="1"/>
              <a:t>kecemasan</a:t>
            </a:r>
            <a:r>
              <a:rPr lang="en-ID" sz="2000" dirty="0"/>
              <a:t> </a:t>
            </a:r>
            <a:r>
              <a:rPr lang="en-ID" sz="2000" dirty="0" err="1"/>
              <a:t>kita</a:t>
            </a:r>
            <a:r>
              <a:rPr lang="en-ID" sz="2000" dirty="0"/>
              <a:t>. </a:t>
            </a:r>
          </a:p>
          <a:p>
            <a:pPr algn="just"/>
            <a:r>
              <a:rPr lang="en-ID" sz="2000" dirty="0" err="1"/>
              <a:t>Dengan</a:t>
            </a:r>
            <a:r>
              <a:rPr lang="en-ID" sz="2000" dirty="0"/>
              <a:t> </a:t>
            </a:r>
            <a:r>
              <a:rPr lang="en-ID" sz="2000" dirty="0" err="1"/>
              <a:t>demikian</a:t>
            </a:r>
            <a:r>
              <a:rPr lang="en-ID" sz="2000" dirty="0"/>
              <a:t>, </a:t>
            </a:r>
            <a:r>
              <a:rPr lang="en-ID" sz="2000" dirty="0" err="1"/>
              <a:t>komunikasi</a:t>
            </a:r>
            <a:r>
              <a:rPr lang="en-ID" sz="2000" dirty="0"/>
              <a:t> </a:t>
            </a:r>
            <a:r>
              <a:rPr lang="en-ID" sz="2000" dirty="0" err="1"/>
              <a:t>massa</a:t>
            </a:r>
            <a:r>
              <a:rPr lang="en-ID" sz="2000" dirty="0"/>
              <a:t> </a:t>
            </a:r>
            <a:r>
              <a:rPr lang="en-ID" sz="2000" dirty="0" err="1"/>
              <a:t>memberikan</a:t>
            </a:r>
            <a:r>
              <a:rPr lang="en-ID" sz="2000" dirty="0"/>
              <a:t> </a:t>
            </a:r>
            <a:r>
              <a:rPr lang="en-ID" sz="2000" dirty="0" err="1"/>
              <a:t>bantuan</a:t>
            </a:r>
            <a:r>
              <a:rPr lang="en-ID" sz="2000" dirty="0"/>
              <a:t> </a:t>
            </a:r>
            <a:r>
              <a:rPr lang="en-ID" sz="2000" dirty="0" err="1"/>
              <a:t>dalam</a:t>
            </a:r>
            <a:r>
              <a:rPr lang="en-ID" sz="2000" dirty="0"/>
              <a:t> </a:t>
            </a:r>
            <a:r>
              <a:rPr lang="en-ID" sz="2000" dirty="0" err="1"/>
              <a:t>melakukan</a:t>
            </a:r>
            <a:r>
              <a:rPr lang="en-ID" sz="2000" dirty="0"/>
              <a:t> </a:t>
            </a:r>
            <a:r>
              <a:rPr lang="en-ID" sz="2000" dirty="0" err="1"/>
              <a:t>teknik-teknik</a:t>
            </a:r>
            <a:r>
              <a:rPr lang="en-ID" sz="2000" dirty="0"/>
              <a:t> </a:t>
            </a:r>
            <a:r>
              <a:rPr lang="en-ID" sz="2000" dirty="0" err="1"/>
              <a:t>pertahan</a:t>
            </a:r>
            <a:r>
              <a:rPr lang="en-ID" sz="2000" dirty="0"/>
              <a:t> ego. </a:t>
            </a:r>
            <a:endParaRPr lang="en-ID" sz="1800" dirty="0">
              <a:effectLst/>
            </a:endParaRPr>
          </a:p>
        </p:txBody>
      </p:sp>
    </p:spTree>
    <p:extLst>
      <p:ext uri="{BB962C8B-B14F-4D97-AF65-F5344CB8AC3E}">
        <p14:creationId xmlns:p14="http://schemas.microsoft.com/office/powerpoint/2010/main" val="182865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p:nvPr/>
        </p:nvSpPr>
        <p:spPr>
          <a:xfrm>
            <a:off x="1825157" y="163740"/>
            <a:ext cx="5486347" cy="877542"/>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0"/>
          <p:cNvSpPr txBox="1">
            <a:spLocks noGrp="1"/>
          </p:cNvSpPr>
          <p:nvPr>
            <p:ph type="ctrTitle" idx="4294967295"/>
          </p:nvPr>
        </p:nvSpPr>
        <p:spPr>
          <a:xfrm>
            <a:off x="1528881" y="-306288"/>
            <a:ext cx="6078900" cy="1159800"/>
          </a:xfrm>
          <a:prstGeom prst="rect">
            <a:avLst/>
          </a:prstGeom>
        </p:spPr>
        <p:txBody>
          <a:bodyPr spcFirstLastPara="1" wrap="square" lIns="0" tIns="0" rIns="0" bIns="0" anchor="b" anchorCtr="0">
            <a:noAutofit/>
          </a:bodyPr>
          <a:lstStyle/>
          <a:p>
            <a:pPr lvl="0" algn="ctr"/>
            <a:r>
              <a:rPr lang="en-ID" sz="3200" dirty="0" err="1"/>
              <a:t>Teori</a:t>
            </a:r>
            <a:r>
              <a:rPr lang="en-ID" sz="3200" dirty="0"/>
              <a:t> </a:t>
            </a:r>
            <a:r>
              <a:rPr lang="en-ID" sz="3200" b="1" dirty="0" err="1"/>
              <a:t>Peneguhan</a:t>
            </a:r>
            <a:endParaRPr sz="3200" dirty="0"/>
          </a:p>
        </p:txBody>
      </p:sp>
      <p:sp>
        <p:nvSpPr>
          <p:cNvPr id="161" name="Google Shape;16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253;p28">
            <a:extLst>
              <a:ext uri="{FF2B5EF4-FFF2-40B4-BE49-F238E27FC236}">
                <a16:creationId xmlns:a16="http://schemas.microsoft.com/office/drawing/2014/main" xmlns="" id="{233134C9-DB99-49B3-AEC8-CCD5E61C2120}"/>
              </a:ext>
            </a:extLst>
          </p:cNvPr>
          <p:cNvSpPr txBox="1">
            <a:spLocks/>
          </p:cNvSpPr>
          <p:nvPr/>
        </p:nvSpPr>
        <p:spPr>
          <a:xfrm>
            <a:off x="449370" y="1118910"/>
            <a:ext cx="8031214"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42900" algn="l" rtl="0">
              <a:lnSpc>
                <a:spcPct val="100000"/>
              </a:lnSpc>
              <a:spcBef>
                <a:spcPts val="0"/>
              </a:spcBef>
              <a:spcAft>
                <a:spcPts val="0"/>
              </a:spcAft>
              <a:buClr>
                <a:schemeClr val="lt1"/>
              </a:buClr>
              <a:buSzPts val="18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algn="just"/>
            <a:r>
              <a:rPr lang="en-ID" sz="1800" dirty="0" err="1"/>
              <a:t>Teori</a:t>
            </a:r>
            <a:r>
              <a:rPr lang="en-ID" sz="1800" dirty="0"/>
              <a:t> </a:t>
            </a:r>
            <a:r>
              <a:rPr lang="en-ID" sz="1800" dirty="0" err="1"/>
              <a:t>ini</a:t>
            </a:r>
            <a:r>
              <a:rPr lang="en-ID" sz="1800" dirty="0"/>
              <a:t> </a:t>
            </a:r>
            <a:r>
              <a:rPr lang="en-ID" sz="1800" dirty="0" err="1"/>
              <a:t>memandang</a:t>
            </a:r>
            <a:r>
              <a:rPr lang="en-ID" sz="1800" dirty="0"/>
              <a:t> </a:t>
            </a:r>
            <a:r>
              <a:rPr lang="en-ID" sz="1800" dirty="0" err="1"/>
              <a:t>bahwa</a:t>
            </a:r>
            <a:r>
              <a:rPr lang="en-ID" sz="1800" dirty="0"/>
              <a:t> orang </a:t>
            </a:r>
            <a:r>
              <a:rPr lang="en-ID" sz="1800" dirty="0" err="1"/>
              <a:t>dalam</a:t>
            </a:r>
            <a:r>
              <a:rPr lang="en-ID" sz="1800" dirty="0"/>
              <a:t> </a:t>
            </a:r>
            <a:r>
              <a:rPr lang="en-ID" sz="1800" dirty="0" err="1"/>
              <a:t>situasi</a:t>
            </a:r>
            <a:r>
              <a:rPr lang="en-ID" sz="1800" dirty="0"/>
              <a:t> </a:t>
            </a:r>
            <a:r>
              <a:rPr lang="en-ID" sz="1800" dirty="0" err="1"/>
              <a:t>tertentu</a:t>
            </a:r>
            <a:r>
              <a:rPr lang="en-ID" sz="1800" dirty="0"/>
              <a:t> </a:t>
            </a:r>
            <a:r>
              <a:rPr lang="en-ID" sz="1800" dirty="0" err="1"/>
              <a:t>akan</a:t>
            </a:r>
            <a:r>
              <a:rPr lang="en-ID" sz="1800" dirty="0"/>
              <a:t> </a:t>
            </a:r>
            <a:r>
              <a:rPr lang="en-ID" sz="1800" dirty="0" err="1"/>
              <a:t>bertingkah</a:t>
            </a:r>
            <a:r>
              <a:rPr lang="en-ID" sz="1800" dirty="0"/>
              <a:t> </a:t>
            </a:r>
            <a:r>
              <a:rPr lang="en-ID" sz="1800" dirty="0" err="1"/>
              <a:t>laku</a:t>
            </a:r>
            <a:r>
              <a:rPr lang="en-ID" sz="1800" dirty="0"/>
              <a:t> </a:t>
            </a:r>
            <a:r>
              <a:rPr lang="en-ID" sz="1800" dirty="0" err="1"/>
              <a:t>dengan</a:t>
            </a:r>
            <a:r>
              <a:rPr lang="en-ID" sz="1800" dirty="0"/>
              <a:t> </a:t>
            </a:r>
            <a:r>
              <a:rPr lang="en-ID" sz="1800" dirty="0" err="1"/>
              <a:t>suatu</a:t>
            </a:r>
            <a:r>
              <a:rPr lang="en-ID" sz="1800" dirty="0"/>
              <a:t> </a:t>
            </a:r>
            <a:r>
              <a:rPr lang="en-ID" sz="1800" dirty="0" err="1"/>
              <a:t>cara</a:t>
            </a:r>
            <a:r>
              <a:rPr lang="en-ID" sz="1800" dirty="0"/>
              <a:t> yang </a:t>
            </a:r>
            <a:r>
              <a:rPr lang="en-ID" sz="1800" dirty="0" err="1"/>
              <a:t>membawanya</a:t>
            </a:r>
            <a:r>
              <a:rPr lang="en-ID" sz="1800" dirty="0"/>
              <a:t> </a:t>
            </a:r>
            <a:r>
              <a:rPr lang="en-ID" sz="1800" dirty="0" err="1"/>
              <a:t>kepada</a:t>
            </a:r>
            <a:r>
              <a:rPr lang="en-ID" sz="1800" dirty="0"/>
              <a:t> </a:t>
            </a:r>
            <a:r>
              <a:rPr lang="en-ID" sz="1800" dirty="0" err="1"/>
              <a:t>ganjaran</a:t>
            </a:r>
            <a:r>
              <a:rPr lang="en-ID" sz="1800" dirty="0"/>
              <a:t> </a:t>
            </a:r>
            <a:r>
              <a:rPr lang="en-ID" sz="1800" dirty="0" err="1"/>
              <a:t>seperti</a:t>
            </a:r>
            <a:r>
              <a:rPr lang="en-ID" sz="1800" dirty="0"/>
              <a:t> yang </a:t>
            </a:r>
            <a:r>
              <a:rPr lang="en-ID" sz="1800" dirty="0" err="1"/>
              <a:t>telah</a:t>
            </a:r>
            <a:r>
              <a:rPr lang="en-ID" sz="1800" dirty="0"/>
              <a:t> </a:t>
            </a:r>
            <a:r>
              <a:rPr lang="en-ID" sz="1800" dirty="0" err="1"/>
              <a:t>dialaminya</a:t>
            </a:r>
            <a:r>
              <a:rPr lang="en-ID" sz="1800" dirty="0"/>
              <a:t> pada </a:t>
            </a:r>
            <a:r>
              <a:rPr lang="en-ID" sz="1800" dirty="0" err="1"/>
              <a:t>waktu</a:t>
            </a:r>
            <a:r>
              <a:rPr lang="en-ID" sz="1800" dirty="0"/>
              <a:t> </a:t>
            </a:r>
            <a:r>
              <a:rPr lang="en-ID" sz="1800" dirty="0" err="1"/>
              <a:t>lalu</a:t>
            </a:r>
            <a:r>
              <a:rPr lang="en-ID" sz="1800" dirty="0"/>
              <a:t>. </a:t>
            </a:r>
            <a:r>
              <a:rPr lang="en-ID" sz="1800" dirty="0" err="1"/>
              <a:t>Menurut</a:t>
            </a:r>
            <a:r>
              <a:rPr lang="en-ID" sz="1800" dirty="0"/>
              <a:t> </a:t>
            </a:r>
            <a:r>
              <a:rPr lang="en-ID" sz="1800" dirty="0" err="1"/>
              <a:t>kerangka</a:t>
            </a:r>
            <a:r>
              <a:rPr lang="en-ID" sz="1800" dirty="0"/>
              <a:t> </a:t>
            </a:r>
            <a:r>
              <a:rPr lang="en-ID" sz="1800" dirty="0" err="1"/>
              <a:t>teori</a:t>
            </a:r>
            <a:r>
              <a:rPr lang="en-ID" sz="1800" dirty="0"/>
              <a:t> </a:t>
            </a:r>
            <a:r>
              <a:rPr lang="en-ID" sz="1800" dirty="0" err="1"/>
              <a:t>ini</a:t>
            </a:r>
            <a:r>
              <a:rPr lang="en-ID" sz="1800" dirty="0"/>
              <a:t>, orang </a:t>
            </a:r>
            <a:r>
              <a:rPr lang="en-ID" sz="1800" dirty="0" err="1"/>
              <a:t>menggunakan</a:t>
            </a:r>
            <a:r>
              <a:rPr lang="en-ID" sz="1800" dirty="0"/>
              <a:t> media </a:t>
            </a:r>
            <a:r>
              <a:rPr lang="en-ID" sz="1800" dirty="0" err="1"/>
              <a:t>massa</a:t>
            </a:r>
            <a:r>
              <a:rPr lang="en-ID" sz="1800" dirty="0"/>
              <a:t> </a:t>
            </a:r>
            <a:r>
              <a:rPr lang="en-ID" sz="1800" dirty="0" err="1"/>
              <a:t>karena</a:t>
            </a:r>
            <a:r>
              <a:rPr lang="en-ID" sz="1800" dirty="0"/>
              <a:t> </a:t>
            </a:r>
            <a:r>
              <a:rPr lang="en-ID" sz="1800" dirty="0" err="1"/>
              <a:t>mendatangkan</a:t>
            </a:r>
            <a:r>
              <a:rPr lang="en-ID" sz="1800" dirty="0"/>
              <a:t> </a:t>
            </a:r>
            <a:r>
              <a:rPr lang="en-ID" sz="1800" dirty="0" err="1"/>
              <a:t>ganjaran</a:t>
            </a:r>
            <a:r>
              <a:rPr lang="en-ID" sz="1800" dirty="0"/>
              <a:t> </a:t>
            </a:r>
            <a:r>
              <a:rPr lang="en-ID" sz="1800" dirty="0" err="1"/>
              <a:t>berupa</a:t>
            </a:r>
            <a:r>
              <a:rPr lang="en-ID" sz="1800" dirty="0"/>
              <a:t> </a:t>
            </a:r>
            <a:r>
              <a:rPr lang="en-ID" sz="1800" dirty="0" err="1"/>
              <a:t>informasi</a:t>
            </a:r>
            <a:r>
              <a:rPr lang="en-ID" sz="1800" dirty="0"/>
              <a:t>, </a:t>
            </a:r>
            <a:r>
              <a:rPr lang="en-ID" sz="1800" dirty="0" err="1"/>
              <a:t>hiburan</a:t>
            </a:r>
            <a:r>
              <a:rPr lang="en-ID" sz="1800" dirty="0"/>
              <a:t>, </a:t>
            </a:r>
            <a:r>
              <a:rPr lang="en-ID" sz="1800" dirty="0" err="1"/>
              <a:t>hubungan</a:t>
            </a:r>
            <a:r>
              <a:rPr lang="en-ID" sz="1800" dirty="0"/>
              <a:t> </a:t>
            </a:r>
            <a:r>
              <a:rPr lang="en-ID" sz="1800" dirty="0" err="1"/>
              <a:t>dengan</a:t>
            </a:r>
            <a:r>
              <a:rPr lang="en-ID" sz="1800" dirty="0"/>
              <a:t> orang lain, dan </a:t>
            </a:r>
            <a:r>
              <a:rPr lang="en-ID" sz="1800" dirty="0" err="1"/>
              <a:t>sebagainya</a:t>
            </a:r>
            <a:r>
              <a:rPr lang="en-ID" sz="1800" dirty="0"/>
              <a:t>. </a:t>
            </a:r>
          </a:p>
          <a:p>
            <a:pPr algn="just"/>
            <a:r>
              <a:rPr lang="en-ID" sz="1800" dirty="0"/>
              <a:t>Di </a:t>
            </a:r>
            <a:r>
              <a:rPr lang="en-ID" sz="1800" dirty="0" err="1"/>
              <a:t>samping</a:t>
            </a:r>
            <a:r>
              <a:rPr lang="en-ID" sz="1800" dirty="0"/>
              <a:t> </a:t>
            </a:r>
            <a:r>
              <a:rPr lang="en-ID" sz="1800" dirty="0" err="1"/>
              <a:t>isi</a:t>
            </a:r>
            <a:r>
              <a:rPr lang="en-ID" sz="1800" dirty="0"/>
              <a:t> media yang </a:t>
            </a:r>
            <a:r>
              <a:rPr lang="en-ID" sz="1800" dirty="0" err="1"/>
              <a:t>menarik</a:t>
            </a:r>
            <a:r>
              <a:rPr lang="en-ID" sz="1800" dirty="0"/>
              <a:t>, </a:t>
            </a:r>
            <a:r>
              <a:rPr lang="en-ID" sz="1800" dirty="0" err="1"/>
              <a:t>peristiwa</a:t>
            </a:r>
            <a:r>
              <a:rPr lang="en-ID" sz="1800" dirty="0"/>
              <a:t> </a:t>
            </a:r>
            <a:r>
              <a:rPr lang="en-ID" sz="1800" dirty="0" err="1"/>
              <a:t>menggunakan</a:t>
            </a:r>
            <a:r>
              <a:rPr lang="en-ID" sz="1800" dirty="0"/>
              <a:t> media </a:t>
            </a:r>
            <a:r>
              <a:rPr lang="en-ID" sz="1800" dirty="0" err="1"/>
              <a:t>sering</a:t>
            </a:r>
            <a:r>
              <a:rPr lang="en-ID" sz="1800" dirty="0"/>
              <a:t> </a:t>
            </a:r>
            <a:r>
              <a:rPr lang="en-ID" sz="1800" dirty="0" err="1"/>
              <a:t>diasosiasikan</a:t>
            </a:r>
            <a:r>
              <a:rPr lang="en-ID" sz="1800" dirty="0"/>
              <a:t> </a:t>
            </a:r>
            <a:r>
              <a:rPr lang="en-ID" sz="1800" dirty="0" err="1"/>
              <a:t>dengan</a:t>
            </a:r>
            <a:r>
              <a:rPr lang="en-ID" sz="1800" dirty="0"/>
              <a:t> </a:t>
            </a:r>
            <a:r>
              <a:rPr lang="en-ID" sz="1800" dirty="0" err="1"/>
              <a:t>suasana</a:t>
            </a:r>
            <a:r>
              <a:rPr lang="en-ID" sz="1800" dirty="0"/>
              <a:t> yang </a:t>
            </a:r>
            <a:r>
              <a:rPr lang="en-ID" sz="1800" dirty="0" err="1"/>
              <a:t>menyenangkan</a:t>
            </a:r>
            <a:r>
              <a:rPr lang="en-ID" sz="1800" dirty="0"/>
              <a:t>; </a:t>
            </a:r>
            <a:r>
              <a:rPr lang="en-ID" sz="1800" dirty="0" err="1"/>
              <a:t>misalnya</a:t>
            </a:r>
            <a:r>
              <a:rPr lang="en-ID" sz="1800" dirty="0"/>
              <a:t>, </a:t>
            </a:r>
            <a:r>
              <a:rPr lang="en-ID" sz="1800" dirty="0" err="1"/>
              <a:t>menonton</a:t>
            </a:r>
            <a:r>
              <a:rPr lang="en-ID" sz="1800" dirty="0"/>
              <a:t> </a:t>
            </a:r>
            <a:r>
              <a:rPr lang="en-ID" sz="1800" dirty="0" err="1"/>
              <a:t>televisi</a:t>
            </a:r>
            <a:r>
              <a:rPr lang="en-ID" sz="1800" dirty="0"/>
              <a:t> </a:t>
            </a:r>
            <a:r>
              <a:rPr lang="en-ID" sz="1800" dirty="0" err="1"/>
              <a:t>sering</a:t>
            </a:r>
            <a:r>
              <a:rPr lang="en-ID" sz="1800" dirty="0"/>
              <a:t> </a:t>
            </a:r>
            <a:r>
              <a:rPr lang="en-ID" sz="1800" dirty="0" err="1"/>
              <a:t>dilakukan</a:t>
            </a:r>
            <a:r>
              <a:rPr lang="en-ID" sz="1800" dirty="0"/>
              <a:t> </a:t>
            </a:r>
            <a:r>
              <a:rPr lang="en-ID" sz="1800" dirty="0" err="1"/>
              <a:t>ditengah-tengah</a:t>
            </a:r>
            <a:r>
              <a:rPr lang="en-ID" sz="1800" dirty="0"/>
              <a:t> </a:t>
            </a:r>
            <a:r>
              <a:rPr lang="en-ID" sz="1800" dirty="0" err="1"/>
              <a:t>keluarga</a:t>
            </a:r>
            <a:r>
              <a:rPr lang="en-ID" sz="1800" dirty="0"/>
              <a:t> dan </a:t>
            </a:r>
            <a:r>
              <a:rPr lang="en-ID" sz="1800" dirty="0" err="1"/>
              <a:t>membaca</a:t>
            </a:r>
            <a:r>
              <a:rPr lang="en-ID" sz="1800" dirty="0"/>
              <a:t> </a:t>
            </a:r>
            <a:r>
              <a:rPr lang="en-ID" sz="1800" dirty="0" err="1"/>
              <a:t>buku</a:t>
            </a:r>
            <a:r>
              <a:rPr lang="en-ID" sz="1800" dirty="0"/>
              <a:t> </a:t>
            </a:r>
            <a:r>
              <a:rPr lang="en-ID" sz="1800" dirty="0" err="1"/>
              <a:t>dikerjakan</a:t>
            </a:r>
            <a:r>
              <a:rPr lang="en-ID" sz="1800" dirty="0"/>
              <a:t> di </a:t>
            </a:r>
            <a:r>
              <a:rPr lang="en-ID" sz="1800" dirty="0" err="1"/>
              <a:t>tempat</a:t>
            </a:r>
            <a:r>
              <a:rPr lang="en-ID" sz="1800" dirty="0"/>
              <a:t> yang </a:t>
            </a:r>
            <a:r>
              <a:rPr lang="en-ID" sz="1800" dirty="0" err="1"/>
              <a:t>sepi</a:t>
            </a:r>
            <a:r>
              <a:rPr lang="en-ID" sz="1800" dirty="0"/>
              <a:t> dan </a:t>
            </a:r>
            <a:r>
              <a:rPr lang="en-ID" sz="1800" dirty="0" err="1"/>
              <a:t>tenang</a:t>
            </a:r>
            <a:r>
              <a:rPr lang="en-ID" sz="1800" dirty="0"/>
              <a:t>, </a:t>
            </a:r>
            <a:r>
              <a:rPr lang="en-ID" sz="1800" dirty="0" err="1"/>
              <a:t>jauh</a:t>
            </a:r>
            <a:r>
              <a:rPr lang="en-ID" sz="1800" dirty="0"/>
              <a:t> </a:t>
            </a:r>
            <a:r>
              <a:rPr lang="en-ID" sz="1800" dirty="0" err="1"/>
              <a:t>dari</a:t>
            </a:r>
            <a:r>
              <a:rPr lang="en-ID" sz="1800" dirty="0"/>
              <a:t> </a:t>
            </a:r>
            <a:r>
              <a:rPr lang="en-ID" sz="1800" dirty="0" err="1"/>
              <a:t>gangguan</a:t>
            </a:r>
            <a:r>
              <a:rPr lang="en-ID" sz="1800" dirty="0"/>
              <a:t>. </a:t>
            </a:r>
            <a:r>
              <a:rPr lang="en-ID" sz="1800" dirty="0" err="1"/>
              <a:t>Menurut</a:t>
            </a:r>
            <a:r>
              <a:rPr lang="en-ID" sz="1800" dirty="0"/>
              <a:t> </a:t>
            </a:r>
            <a:r>
              <a:rPr lang="en-ID" sz="1800" dirty="0" err="1"/>
              <a:t>teori</a:t>
            </a:r>
            <a:r>
              <a:rPr lang="en-ID" sz="1800" dirty="0"/>
              <a:t> </a:t>
            </a:r>
            <a:r>
              <a:rPr lang="en-ID" sz="1800" dirty="0" err="1"/>
              <a:t>peneguhan</a:t>
            </a:r>
            <a:r>
              <a:rPr lang="en-ID" sz="1800" dirty="0"/>
              <a:t>, </a:t>
            </a:r>
            <a:r>
              <a:rPr lang="en-ID" sz="1800" dirty="0" err="1"/>
              <a:t>hal-hal</a:t>
            </a:r>
            <a:r>
              <a:rPr lang="en-ID" sz="1800" dirty="0"/>
              <a:t> </a:t>
            </a:r>
            <a:r>
              <a:rPr lang="en-ID" sz="1800" dirty="0" err="1"/>
              <a:t>netral</a:t>
            </a:r>
            <a:r>
              <a:rPr lang="en-ID" sz="1800" dirty="0"/>
              <a:t> yang </a:t>
            </a:r>
            <a:r>
              <a:rPr lang="en-ID" sz="1800" dirty="0" err="1"/>
              <a:t>dikaitkan</a:t>
            </a:r>
            <a:r>
              <a:rPr lang="en-ID" sz="1800" dirty="0"/>
              <a:t> </a:t>
            </a:r>
            <a:r>
              <a:rPr lang="en-ID" sz="1800" dirty="0" err="1"/>
              <a:t>dengan</a:t>
            </a:r>
            <a:r>
              <a:rPr lang="en-ID" sz="1800" dirty="0"/>
              <a:t> </a:t>
            </a:r>
            <a:r>
              <a:rPr lang="en-ID" sz="1800" dirty="0" err="1"/>
              <a:t>hal-hal</a:t>
            </a:r>
            <a:r>
              <a:rPr lang="en-ID" sz="1800" dirty="0"/>
              <a:t> yang </a:t>
            </a:r>
            <a:r>
              <a:rPr lang="en-ID" sz="1800" dirty="0" err="1"/>
              <a:t>menyenangkan</a:t>
            </a:r>
            <a:r>
              <a:rPr lang="en-ID" sz="1800" dirty="0"/>
              <a:t> </a:t>
            </a:r>
            <a:r>
              <a:rPr lang="en-ID" sz="1800" dirty="0" err="1"/>
              <a:t>menjadi</a:t>
            </a:r>
            <a:r>
              <a:rPr lang="en-ID" sz="1800" dirty="0"/>
              <a:t> stimulus yang </a:t>
            </a:r>
            <a:r>
              <a:rPr lang="en-ID" sz="1800" dirty="0" err="1"/>
              <a:t>menyenangkan</a:t>
            </a:r>
            <a:r>
              <a:rPr lang="en-ID" sz="1800" dirty="0"/>
              <a:t> juga.</a:t>
            </a:r>
            <a:endParaRPr lang="en-ID" sz="1600" dirty="0">
              <a:effectLst/>
            </a:endParaRPr>
          </a:p>
        </p:txBody>
      </p:sp>
    </p:spTree>
    <p:extLst>
      <p:ext uri="{BB962C8B-B14F-4D97-AF65-F5344CB8AC3E}">
        <p14:creationId xmlns:p14="http://schemas.microsoft.com/office/powerpoint/2010/main" val="3133053562"/>
      </p:ext>
    </p:extLst>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F8100"/>
      </a:accent2>
      <a:accent3>
        <a:srgbClr val="8BAB42"/>
      </a:accent3>
      <a:accent4>
        <a:srgbClr val="57A7B5"/>
      </a:accent4>
      <a:accent5>
        <a:srgbClr val="8B81D2"/>
      </a:accent5>
      <a:accent6>
        <a:srgbClr val="963334"/>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1941</Words>
  <Application>Microsoft Office PowerPoint</Application>
  <PresentationFormat>On-screen Show (16:9)</PresentationFormat>
  <Paragraphs>137</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Raleway ExtraBold</vt:lpstr>
      <vt:lpstr>Bahnschrift SemiLight Condensed</vt:lpstr>
      <vt:lpstr>Work Sans Regular</vt:lpstr>
      <vt:lpstr>Calibri</vt:lpstr>
      <vt:lpstr>Raleway</vt:lpstr>
      <vt:lpstr>Pisanio template</vt:lpstr>
      <vt:lpstr>Sistem Komunikasi  Massa</vt:lpstr>
      <vt:lpstr>Motif Afektif dan Gratifikasi  Media</vt:lpstr>
      <vt:lpstr>PowerPoint Presentation</vt:lpstr>
      <vt:lpstr>PowerPoint Presentation</vt:lpstr>
      <vt:lpstr>Teori Reduksi Tegangan</vt:lpstr>
      <vt:lpstr>Teori Ekspresif</vt:lpstr>
      <vt:lpstr>Teori Ego defensif</vt:lpstr>
      <vt:lpstr>Teori Ego defensif</vt:lpstr>
      <vt:lpstr>Teori Peneguhan</vt:lpstr>
      <vt:lpstr>PowerPoint Presentation</vt:lpstr>
      <vt:lpstr>PowerPoint Presentation</vt:lpstr>
      <vt:lpstr>PowerPoint Presentation</vt:lpstr>
      <vt:lpstr>PowerPoint Presentation</vt:lpstr>
      <vt:lpstr>PowerPoint Presentation</vt:lpstr>
      <vt:lpstr>Efek Komunikasi Massa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Teori Efek Sosial Komunikasi Massa</vt:lpstr>
      <vt:lpstr>PowerPoint Presentation</vt:lpstr>
      <vt:lpstr>PowerPoint Presentation</vt:lpstr>
      <vt:lpstr>Ia menyebutkan ada Enam Karakteristik Penularan Kultural :  1. Periode Inkubasi 2. Imunisasi 3. Penularan Khusus atau Umum 4. Kerentanan untuk ditulari 5. Media Infeksi 6. Karantina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Komunikasi  Massa</dc:title>
  <dc:creator>acer</dc:creator>
  <cp:lastModifiedBy>DELL</cp:lastModifiedBy>
  <cp:revision>18</cp:revision>
  <dcterms:modified xsi:type="dcterms:W3CDTF">2020-05-14T04:02:59Z</dcterms:modified>
</cp:coreProperties>
</file>