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18288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2E4494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2E4494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2E4494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FDE5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47171" y="99701"/>
            <a:ext cx="11593657" cy="1720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2E4494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7241" y="3375725"/>
            <a:ext cx="14973517" cy="4895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9366" y="1114555"/>
            <a:ext cx="16159106" cy="8073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84988" y="1860392"/>
            <a:ext cx="7117715" cy="2613660"/>
          </a:xfrm>
          <a:prstGeom prst="rect"/>
        </p:spPr>
        <p:txBody>
          <a:bodyPr wrap="square" lIns="0" tIns="194310" rIns="0" bIns="0" rtlCol="0" vert="horz">
            <a:spAutoFit/>
          </a:bodyPr>
          <a:lstStyle/>
          <a:p>
            <a:pPr marL="12700" marR="5080" indent="841375">
              <a:lnSpc>
                <a:spcPts val="9520"/>
              </a:lnSpc>
              <a:spcBef>
                <a:spcPts val="1530"/>
              </a:spcBef>
            </a:pPr>
            <a:r>
              <a:rPr dirty="0" sz="9050" spc="160"/>
              <a:t>Psikologi  </a:t>
            </a:r>
            <a:r>
              <a:rPr dirty="0" sz="9050" spc="810"/>
              <a:t>K</a:t>
            </a:r>
            <a:r>
              <a:rPr dirty="0" sz="9050" spc="385"/>
              <a:t>o</a:t>
            </a:r>
            <a:r>
              <a:rPr dirty="0" sz="9050" spc="275"/>
              <a:t>m</a:t>
            </a:r>
            <a:r>
              <a:rPr dirty="0" sz="9050" spc="135"/>
              <a:t>u</a:t>
            </a:r>
            <a:r>
              <a:rPr dirty="0" sz="9050" spc="180"/>
              <a:t>n</a:t>
            </a:r>
            <a:r>
              <a:rPr dirty="0" sz="9050" spc="-5"/>
              <a:t>i</a:t>
            </a:r>
            <a:r>
              <a:rPr dirty="0" sz="9050" spc="385"/>
              <a:t>k</a:t>
            </a:r>
            <a:r>
              <a:rPr dirty="0" sz="9050" spc="755"/>
              <a:t>a</a:t>
            </a:r>
            <a:r>
              <a:rPr dirty="0" sz="9050" spc="-215"/>
              <a:t>s</a:t>
            </a:r>
            <a:r>
              <a:rPr dirty="0" sz="9050"/>
              <a:t>i</a:t>
            </a:r>
            <a:endParaRPr sz="9050"/>
          </a:p>
        </p:txBody>
      </p:sp>
      <p:sp>
        <p:nvSpPr>
          <p:cNvPr id="4" name="object 4"/>
          <p:cNvSpPr txBox="1"/>
          <p:nvPr/>
        </p:nvSpPr>
        <p:spPr>
          <a:xfrm>
            <a:off x="6175944" y="5353507"/>
            <a:ext cx="6311265" cy="21202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4500"/>
              </a:lnSpc>
              <a:spcBef>
                <a:spcPts val="95"/>
              </a:spcBef>
            </a:pPr>
            <a:r>
              <a:rPr dirty="0" sz="3000" spc="-105">
                <a:latin typeface="Lucida Sans"/>
                <a:cs typeface="Lucida Sans"/>
              </a:rPr>
              <a:t>Cancer </a:t>
            </a:r>
            <a:r>
              <a:rPr dirty="0" sz="3000" spc="-55">
                <a:latin typeface="Lucida Sans"/>
                <a:cs typeface="Lucida Sans"/>
              </a:rPr>
              <a:t>Rani </a:t>
            </a:r>
            <a:r>
              <a:rPr dirty="0" sz="3000" spc="-90">
                <a:latin typeface="Lucida Sans"/>
                <a:cs typeface="Lucida Sans"/>
              </a:rPr>
              <a:t>Akpat </a:t>
            </a:r>
            <a:r>
              <a:rPr dirty="0" sz="3000" spc="45">
                <a:latin typeface="Lucida Sans"/>
                <a:cs typeface="Lucida Sans"/>
              </a:rPr>
              <a:t>J </a:t>
            </a:r>
            <a:r>
              <a:rPr dirty="0" sz="3000" spc="-85">
                <a:latin typeface="Lucida Sans"/>
                <a:cs typeface="Lucida Sans"/>
              </a:rPr>
              <a:t>(1181003013)  </a:t>
            </a:r>
            <a:r>
              <a:rPr dirty="0" sz="3000" spc="-95">
                <a:latin typeface="Lucida Sans"/>
                <a:cs typeface="Lucida Sans"/>
              </a:rPr>
              <a:t>Dhianya </a:t>
            </a:r>
            <a:r>
              <a:rPr dirty="0" sz="3000" spc="-110">
                <a:latin typeface="Lucida Sans"/>
                <a:cs typeface="Lucida Sans"/>
              </a:rPr>
              <a:t>Nabilah </a:t>
            </a:r>
            <a:r>
              <a:rPr dirty="0" sz="3000" spc="-85">
                <a:latin typeface="Lucida Sans"/>
                <a:cs typeface="Lucida Sans"/>
              </a:rPr>
              <a:t>(1181003164)  </a:t>
            </a:r>
            <a:r>
              <a:rPr dirty="0" sz="3000" spc="-110">
                <a:latin typeface="Lucida Sans"/>
                <a:cs typeface="Lucida Sans"/>
              </a:rPr>
              <a:t>Fadillah </a:t>
            </a:r>
            <a:r>
              <a:rPr dirty="0" sz="3000" spc="-125">
                <a:latin typeface="Lucida Sans"/>
                <a:cs typeface="Lucida Sans"/>
              </a:rPr>
              <a:t>Indah </a:t>
            </a:r>
            <a:r>
              <a:rPr dirty="0" sz="3000" spc="-100">
                <a:latin typeface="Lucida Sans"/>
                <a:cs typeface="Lucida Sans"/>
              </a:rPr>
              <a:t>Sukma</a:t>
            </a:r>
            <a:r>
              <a:rPr dirty="0" sz="3000" spc="-315">
                <a:latin typeface="Lucida Sans"/>
                <a:cs typeface="Lucida Sans"/>
              </a:rPr>
              <a:t> </a:t>
            </a:r>
            <a:r>
              <a:rPr dirty="0" sz="3000" spc="-85">
                <a:latin typeface="Lucida Sans"/>
                <a:cs typeface="Lucida Sans"/>
              </a:rPr>
              <a:t>(1181003171)  </a:t>
            </a:r>
            <a:r>
              <a:rPr dirty="0" sz="3000" spc="-95">
                <a:latin typeface="Lucida Sans"/>
                <a:cs typeface="Lucida Sans"/>
              </a:rPr>
              <a:t>Nadifa </a:t>
            </a:r>
            <a:r>
              <a:rPr dirty="0" sz="3000" spc="-70">
                <a:latin typeface="Lucida Sans"/>
                <a:cs typeface="Lucida Sans"/>
              </a:rPr>
              <a:t>Putri </a:t>
            </a:r>
            <a:r>
              <a:rPr dirty="0" sz="3000" spc="-55">
                <a:latin typeface="Lucida Sans"/>
                <a:cs typeface="Lucida Sans"/>
              </a:rPr>
              <a:t>Balqis</a:t>
            </a:r>
            <a:r>
              <a:rPr dirty="0" sz="3000" spc="-375">
                <a:latin typeface="Lucida Sans"/>
                <a:cs typeface="Lucida Sans"/>
              </a:rPr>
              <a:t> </a:t>
            </a:r>
            <a:r>
              <a:rPr dirty="0" sz="3000" spc="-85">
                <a:latin typeface="Lucida Sans"/>
                <a:cs typeface="Lucida Sans"/>
              </a:rPr>
              <a:t>(1181003169)</a:t>
            </a:r>
            <a:endParaRPr sz="30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34864" y="1743121"/>
            <a:ext cx="5836285" cy="6802755"/>
          </a:xfrm>
          <a:custGeom>
            <a:avLst/>
            <a:gdLst/>
            <a:ahLst/>
            <a:cxnLst/>
            <a:rect l="l" t="t" r="r" b="b"/>
            <a:pathLst>
              <a:path w="5836284" h="6802755">
                <a:moveTo>
                  <a:pt x="5379382" y="6802133"/>
                </a:moveTo>
                <a:lnTo>
                  <a:pt x="456647" y="6802133"/>
                </a:lnTo>
                <a:lnTo>
                  <a:pt x="410053" y="6799773"/>
                </a:lnTo>
                <a:lnTo>
                  <a:pt x="364782" y="6792848"/>
                </a:lnTo>
                <a:lnTo>
                  <a:pt x="321068" y="6781590"/>
                </a:lnTo>
                <a:lnTo>
                  <a:pt x="279143" y="6766231"/>
                </a:lnTo>
                <a:lnTo>
                  <a:pt x="239238" y="6747001"/>
                </a:lnTo>
                <a:lnTo>
                  <a:pt x="201585" y="6724133"/>
                </a:lnTo>
                <a:lnTo>
                  <a:pt x="166417" y="6697859"/>
                </a:lnTo>
                <a:lnTo>
                  <a:pt x="133965" y="6668409"/>
                </a:lnTo>
                <a:lnTo>
                  <a:pt x="104462" y="6636016"/>
                </a:lnTo>
                <a:lnTo>
                  <a:pt x="78140" y="6600911"/>
                </a:lnTo>
                <a:lnTo>
                  <a:pt x="55231" y="6563326"/>
                </a:lnTo>
                <a:lnTo>
                  <a:pt x="35966" y="6523493"/>
                </a:lnTo>
                <a:lnTo>
                  <a:pt x="20579" y="6481643"/>
                </a:lnTo>
                <a:lnTo>
                  <a:pt x="9301" y="6438008"/>
                </a:lnTo>
                <a:lnTo>
                  <a:pt x="2363" y="6392820"/>
                </a:lnTo>
                <a:lnTo>
                  <a:pt x="0" y="6346309"/>
                </a:lnTo>
                <a:lnTo>
                  <a:pt x="0" y="455823"/>
                </a:lnTo>
                <a:lnTo>
                  <a:pt x="2363" y="409313"/>
                </a:lnTo>
                <a:lnTo>
                  <a:pt x="9301" y="364124"/>
                </a:lnTo>
                <a:lnTo>
                  <a:pt x="20579" y="320489"/>
                </a:lnTo>
                <a:lnTo>
                  <a:pt x="35966" y="278639"/>
                </a:lnTo>
                <a:lnTo>
                  <a:pt x="55231" y="238806"/>
                </a:lnTo>
                <a:lnTo>
                  <a:pt x="78140" y="201221"/>
                </a:lnTo>
                <a:lnTo>
                  <a:pt x="104462" y="166116"/>
                </a:lnTo>
                <a:lnTo>
                  <a:pt x="133965" y="133723"/>
                </a:lnTo>
                <a:lnTo>
                  <a:pt x="166417" y="104274"/>
                </a:lnTo>
                <a:lnTo>
                  <a:pt x="201585" y="77999"/>
                </a:lnTo>
                <a:lnTo>
                  <a:pt x="239238" y="55131"/>
                </a:lnTo>
                <a:lnTo>
                  <a:pt x="279143" y="35901"/>
                </a:lnTo>
                <a:lnTo>
                  <a:pt x="321068" y="20542"/>
                </a:lnTo>
                <a:lnTo>
                  <a:pt x="364782" y="9284"/>
                </a:lnTo>
                <a:lnTo>
                  <a:pt x="410053" y="2359"/>
                </a:lnTo>
                <a:lnTo>
                  <a:pt x="456647" y="0"/>
                </a:lnTo>
                <a:lnTo>
                  <a:pt x="5379382" y="0"/>
                </a:lnTo>
                <a:lnTo>
                  <a:pt x="5425977" y="2359"/>
                </a:lnTo>
                <a:lnTo>
                  <a:pt x="5471247" y="9284"/>
                </a:lnTo>
                <a:lnTo>
                  <a:pt x="5514961" y="20542"/>
                </a:lnTo>
                <a:lnTo>
                  <a:pt x="5556886" y="35901"/>
                </a:lnTo>
                <a:lnTo>
                  <a:pt x="5596792" y="55131"/>
                </a:lnTo>
                <a:lnTo>
                  <a:pt x="5634444" y="77999"/>
                </a:lnTo>
                <a:lnTo>
                  <a:pt x="5669613" y="104274"/>
                </a:lnTo>
                <a:lnTo>
                  <a:pt x="5702064" y="133723"/>
                </a:lnTo>
                <a:lnTo>
                  <a:pt x="5731567" y="166116"/>
                </a:lnTo>
                <a:lnTo>
                  <a:pt x="5757889" y="201221"/>
                </a:lnTo>
                <a:lnTo>
                  <a:pt x="5780799" y="238806"/>
                </a:lnTo>
                <a:lnTo>
                  <a:pt x="5800063" y="278639"/>
                </a:lnTo>
                <a:lnTo>
                  <a:pt x="5815450" y="320489"/>
                </a:lnTo>
                <a:lnTo>
                  <a:pt x="5826729" y="364124"/>
                </a:lnTo>
                <a:lnTo>
                  <a:pt x="5833666" y="409313"/>
                </a:lnTo>
                <a:lnTo>
                  <a:pt x="5836030" y="455823"/>
                </a:lnTo>
                <a:lnTo>
                  <a:pt x="5836030" y="6346309"/>
                </a:lnTo>
                <a:lnTo>
                  <a:pt x="5833666" y="6392820"/>
                </a:lnTo>
                <a:lnTo>
                  <a:pt x="5826729" y="6438008"/>
                </a:lnTo>
                <a:lnTo>
                  <a:pt x="5815450" y="6481643"/>
                </a:lnTo>
                <a:lnTo>
                  <a:pt x="5800063" y="6523493"/>
                </a:lnTo>
                <a:lnTo>
                  <a:pt x="5780799" y="6563326"/>
                </a:lnTo>
                <a:lnTo>
                  <a:pt x="5757889" y="6600911"/>
                </a:lnTo>
                <a:lnTo>
                  <a:pt x="5731567" y="6636016"/>
                </a:lnTo>
                <a:lnTo>
                  <a:pt x="5702064" y="6668409"/>
                </a:lnTo>
                <a:lnTo>
                  <a:pt x="5669613" y="6697859"/>
                </a:lnTo>
                <a:lnTo>
                  <a:pt x="5634444" y="6724133"/>
                </a:lnTo>
                <a:lnTo>
                  <a:pt x="5596792" y="6747001"/>
                </a:lnTo>
                <a:lnTo>
                  <a:pt x="5556886" y="6766231"/>
                </a:lnTo>
                <a:lnTo>
                  <a:pt x="5514961" y="6781590"/>
                </a:lnTo>
                <a:lnTo>
                  <a:pt x="5471247" y="6792848"/>
                </a:lnTo>
                <a:lnTo>
                  <a:pt x="5425977" y="6799773"/>
                </a:lnTo>
                <a:lnTo>
                  <a:pt x="5379382" y="6802133"/>
                </a:lnTo>
                <a:close/>
              </a:path>
            </a:pathLst>
          </a:custGeom>
          <a:solidFill>
            <a:srgbClr val="FFBD5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016000" y="2774643"/>
            <a:ext cx="9171940" cy="63277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4900"/>
              </a:lnSpc>
              <a:spcBef>
                <a:spcPts val="95"/>
              </a:spcBef>
            </a:pPr>
            <a:r>
              <a:rPr dirty="0" sz="3600" spc="-105" b="1">
                <a:latin typeface="Arial"/>
                <a:cs typeface="Arial"/>
              </a:rPr>
              <a:t>"Psikologi </a:t>
            </a:r>
            <a:r>
              <a:rPr dirty="0" sz="3600" spc="-125" b="1">
                <a:latin typeface="Arial"/>
                <a:cs typeface="Arial"/>
              </a:rPr>
              <a:t>Komunikasi </a:t>
            </a:r>
            <a:r>
              <a:rPr dirty="0" sz="3600" spc="-70" b="1">
                <a:latin typeface="Arial"/>
                <a:cs typeface="Arial"/>
              </a:rPr>
              <a:t>adalah </a:t>
            </a:r>
            <a:r>
              <a:rPr dirty="0" sz="3600" spc="-90" b="1">
                <a:latin typeface="Arial"/>
                <a:cs typeface="Arial"/>
              </a:rPr>
              <a:t>ilmu </a:t>
            </a:r>
            <a:r>
              <a:rPr dirty="0" sz="3600" spc="-75" b="1">
                <a:latin typeface="Arial"/>
                <a:cs typeface="Arial"/>
              </a:rPr>
              <a:t>yang  </a:t>
            </a:r>
            <a:r>
              <a:rPr dirty="0" sz="3600" spc="-100" b="1">
                <a:latin typeface="Arial"/>
                <a:cs typeface="Arial"/>
              </a:rPr>
              <a:t>berusaha </a:t>
            </a:r>
            <a:r>
              <a:rPr dirty="0" sz="3600" spc="-80" b="1">
                <a:latin typeface="Arial"/>
                <a:cs typeface="Arial"/>
              </a:rPr>
              <a:t>menguraikan, </a:t>
            </a:r>
            <a:r>
              <a:rPr dirty="0" sz="3600" spc="-75" b="1">
                <a:latin typeface="Arial"/>
                <a:cs typeface="Arial"/>
              </a:rPr>
              <a:t>meramalkan, </a:t>
            </a:r>
            <a:r>
              <a:rPr dirty="0" sz="3600" spc="-70" b="1">
                <a:latin typeface="Arial"/>
                <a:cs typeface="Arial"/>
              </a:rPr>
              <a:t>dan  </a:t>
            </a:r>
            <a:r>
              <a:rPr dirty="0" sz="3600" spc="-80" b="1">
                <a:latin typeface="Arial"/>
                <a:cs typeface="Arial"/>
              </a:rPr>
              <a:t>mengendalikan </a:t>
            </a:r>
            <a:r>
              <a:rPr dirty="0" sz="3600" spc="-30" b="1">
                <a:latin typeface="Arial"/>
                <a:cs typeface="Arial"/>
              </a:rPr>
              <a:t>peristiwa </a:t>
            </a:r>
            <a:r>
              <a:rPr dirty="0" sz="3600" spc="-50" b="1">
                <a:latin typeface="Arial"/>
                <a:cs typeface="Arial"/>
              </a:rPr>
              <a:t>mental </a:t>
            </a:r>
            <a:r>
              <a:rPr dirty="0" sz="3600" spc="-70" b="1">
                <a:latin typeface="Arial"/>
                <a:cs typeface="Arial"/>
              </a:rPr>
              <a:t>dan  </a:t>
            </a:r>
            <a:r>
              <a:rPr dirty="0" sz="3600" spc="-75" b="1">
                <a:latin typeface="Arial"/>
                <a:cs typeface="Arial"/>
              </a:rPr>
              <a:t>perilaku </a:t>
            </a:r>
            <a:r>
              <a:rPr dirty="0" sz="3600" spc="-110" b="1">
                <a:latin typeface="Arial"/>
                <a:cs typeface="Arial"/>
              </a:rPr>
              <a:t>komunikasi </a:t>
            </a:r>
            <a:r>
              <a:rPr dirty="0" sz="3600" spc="-90" b="1">
                <a:latin typeface="Arial"/>
                <a:cs typeface="Arial"/>
              </a:rPr>
              <a:t>individu. </a:t>
            </a:r>
            <a:r>
              <a:rPr dirty="0" sz="3600" spc="-30" b="1">
                <a:latin typeface="Arial"/>
                <a:cs typeface="Arial"/>
              </a:rPr>
              <a:t>peristiwa  </a:t>
            </a:r>
            <a:r>
              <a:rPr dirty="0" sz="3600" spc="-50" b="1">
                <a:latin typeface="Arial"/>
                <a:cs typeface="Arial"/>
              </a:rPr>
              <a:t>mental </a:t>
            </a:r>
            <a:r>
              <a:rPr dirty="0" sz="3600" spc="-70" b="1">
                <a:latin typeface="Arial"/>
                <a:cs typeface="Arial"/>
              </a:rPr>
              <a:t>adalah </a:t>
            </a:r>
            <a:r>
              <a:rPr dirty="0" sz="3600" spc="-140" b="1">
                <a:latin typeface="Arial"/>
                <a:cs typeface="Arial"/>
              </a:rPr>
              <a:t>proses </a:t>
            </a:r>
            <a:r>
              <a:rPr dirty="0" sz="3600" spc="-55" b="1">
                <a:latin typeface="Arial"/>
                <a:cs typeface="Arial"/>
              </a:rPr>
              <a:t>mengantarai </a:t>
            </a:r>
            <a:r>
              <a:rPr dirty="0" sz="3600" spc="-85" b="1">
                <a:latin typeface="Arial"/>
                <a:cs typeface="Arial"/>
              </a:rPr>
              <a:t>stimuli  </a:t>
            </a:r>
            <a:r>
              <a:rPr dirty="0" sz="3600" spc="-70" b="1">
                <a:latin typeface="Arial"/>
                <a:cs typeface="Arial"/>
              </a:rPr>
              <a:t>dan </a:t>
            </a:r>
            <a:r>
              <a:rPr dirty="0" sz="3600" spc="-110" b="1">
                <a:latin typeface="Arial"/>
                <a:cs typeface="Arial"/>
              </a:rPr>
              <a:t>respon </a:t>
            </a:r>
            <a:r>
              <a:rPr dirty="0" sz="3600" spc="-45" b="1">
                <a:latin typeface="Arial"/>
                <a:cs typeface="Arial"/>
              </a:rPr>
              <a:t>(internal </a:t>
            </a:r>
            <a:r>
              <a:rPr dirty="0" sz="3600" spc="-65" b="1">
                <a:latin typeface="Arial"/>
                <a:cs typeface="Arial"/>
              </a:rPr>
              <a:t>mediation </a:t>
            </a:r>
            <a:r>
              <a:rPr dirty="0" sz="3600" spc="-25" b="1">
                <a:latin typeface="Arial"/>
                <a:cs typeface="Arial"/>
              </a:rPr>
              <a:t>of </a:t>
            </a:r>
            <a:r>
              <a:rPr dirty="0" sz="3600" spc="-70" b="1">
                <a:latin typeface="Arial"/>
                <a:cs typeface="Arial"/>
              </a:rPr>
              <a:t>stimuli)  </a:t>
            </a:r>
            <a:r>
              <a:rPr dirty="0" sz="3600" spc="-75" b="1">
                <a:latin typeface="Arial"/>
                <a:cs typeface="Arial"/>
              </a:rPr>
              <a:t>yang </a:t>
            </a:r>
            <a:r>
              <a:rPr dirty="0" sz="3600" spc="-90" b="1">
                <a:latin typeface="Arial"/>
                <a:cs typeface="Arial"/>
              </a:rPr>
              <a:t>berlangsung </a:t>
            </a:r>
            <a:r>
              <a:rPr dirty="0" sz="3600" spc="-95" b="1">
                <a:latin typeface="Arial"/>
                <a:cs typeface="Arial"/>
              </a:rPr>
              <a:t>sebagai </a:t>
            </a:r>
            <a:r>
              <a:rPr dirty="0" sz="3600" spc="-35" b="1">
                <a:latin typeface="Arial"/>
                <a:cs typeface="Arial"/>
              </a:rPr>
              <a:t>akibat  </a:t>
            </a:r>
            <a:r>
              <a:rPr dirty="0" sz="3600" spc="-90" b="1">
                <a:latin typeface="Arial"/>
                <a:cs typeface="Arial"/>
              </a:rPr>
              <a:t>berlangsungnya</a:t>
            </a:r>
            <a:r>
              <a:rPr dirty="0" sz="3600" spc="-35" b="1">
                <a:latin typeface="Arial"/>
                <a:cs typeface="Arial"/>
              </a:rPr>
              <a:t> </a:t>
            </a:r>
            <a:r>
              <a:rPr dirty="0" sz="3600" spc="-110" b="1">
                <a:latin typeface="Arial"/>
                <a:cs typeface="Arial"/>
              </a:rPr>
              <a:t>komunikasi."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8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3600" spc="-30" b="1">
                <a:latin typeface="Arial"/>
                <a:cs typeface="Arial"/>
              </a:rPr>
              <a:t>-George </a:t>
            </a:r>
            <a:r>
              <a:rPr dirty="0" sz="3600" spc="-25" b="1">
                <a:latin typeface="Arial"/>
                <a:cs typeface="Arial"/>
              </a:rPr>
              <a:t>A.</a:t>
            </a:r>
            <a:r>
              <a:rPr dirty="0" sz="3600" spc="-35" b="1">
                <a:latin typeface="Arial"/>
                <a:cs typeface="Arial"/>
              </a:rPr>
              <a:t> </a:t>
            </a:r>
            <a:r>
              <a:rPr dirty="0" sz="3600" spc="-70" b="1">
                <a:latin typeface="Arial"/>
                <a:cs typeface="Arial"/>
              </a:rPr>
              <a:t>Miller.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637486" y="3182888"/>
            <a:ext cx="5419724" cy="392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68044" y="658007"/>
            <a:ext cx="6668134" cy="1729739"/>
          </a:xfrm>
          <a:prstGeom prst="rect"/>
        </p:spPr>
        <p:txBody>
          <a:bodyPr wrap="square" lIns="0" tIns="77470" rIns="0" bIns="0" rtlCol="0" vert="horz">
            <a:spAutoFit/>
          </a:bodyPr>
          <a:lstStyle/>
          <a:p>
            <a:pPr marL="276860" marR="5080" indent="-264795">
              <a:lnSpc>
                <a:spcPts val="6530"/>
              </a:lnSpc>
              <a:spcBef>
                <a:spcPts val="610"/>
              </a:spcBef>
            </a:pPr>
            <a:r>
              <a:rPr dirty="0" sz="5700" spc="385"/>
              <a:t>Apakah</a:t>
            </a:r>
            <a:r>
              <a:rPr dirty="0" sz="5700" spc="-170"/>
              <a:t> </a:t>
            </a:r>
            <a:r>
              <a:rPr dirty="0" sz="5700" spc="114"/>
              <a:t>Psikologi  </a:t>
            </a:r>
            <a:r>
              <a:rPr dirty="0" sz="5700" spc="190"/>
              <a:t>Komunikasi</a:t>
            </a:r>
            <a:r>
              <a:rPr dirty="0" sz="5700" spc="-135"/>
              <a:t> </a:t>
            </a:r>
            <a:r>
              <a:rPr dirty="0" sz="5700" spc="45"/>
              <a:t>itu?</a:t>
            </a:r>
            <a:endParaRPr sz="5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9078" y="1028701"/>
            <a:ext cx="16218535" cy="8246109"/>
          </a:xfrm>
          <a:custGeom>
            <a:avLst/>
            <a:gdLst/>
            <a:ahLst/>
            <a:cxnLst/>
            <a:rect l="l" t="t" r="r" b="b"/>
            <a:pathLst>
              <a:path w="16218535" h="8246109">
                <a:moveTo>
                  <a:pt x="15850898" y="8245982"/>
                </a:moveTo>
                <a:lnTo>
                  <a:pt x="367263" y="8245982"/>
                </a:lnTo>
                <a:lnTo>
                  <a:pt x="321286" y="8243105"/>
                </a:lnTo>
                <a:lnTo>
                  <a:pt x="276987" y="8234706"/>
                </a:lnTo>
                <a:lnTo>
                  <a:pt x="234714" y="8221135"/>
                </a:lnTo>
                <a:lnTo>
                  <a:pt x="194816" y="8202741"/>
                </a:lnTo>
                <a:lnTo>
                  <a:pt x="157640" y="8179872"/>
                </a:lnTo>
                <a:lnTo>
                  <a:pt x="123535" y="8152877"/>
                </a:lnTo>
                <a:lnTo>
                  <a:pt x="92848" y="8122105"/>
                </a:lnTo>
                <a:lnTo>
                  <a:pt x="65928" y="8087906"/>
                </a:lnTo>
                <a:lnTo>
                  <a:pt x="43121" y="8050628"/>
                </a:lnTo>
                <a:lnTo>
                  <a:pt x="24778" y="8010619"/>
                </a:lnTo>
                <a:lnTo>
                  <a:pt x="11244" y="7968230"/>
                </a:lnTo>
                <a:lnTo>
                  <a:pt x="2869" y="7923809"/>
                </a:lnTo>
                <a:lnTo>
                  <a:pt x="0" y="7877705"/>
                </a:lnTo>
                <a:lnTo>
                  <a:pt x="0" y="368276"/>
                </a:lnTo>
                <a:lnTo>
                  <a:pt x="2869" y="322172"/>
                </a:lnTo>
                <a:lnTo>
                  <a:pt x="11244" y="277751"/>
                </a:lnTo>
                <a:lnTo>
                  <a:pt x="24778" y="235362"/>
                </a:lnTo>
                <a:lnTo>
                  <a:pt x="43121" y="195354"/>
                </a:lnTo>
                <a:lnTo>
                  <a:pt x="65928" y="158075"/>
                </a:lnTo>
                <a:lnTo>
                  <a:pt x="92848" y="123876"/>
                </a:lnTo>
                <a:lnTo>
                  <a:pt x="123535" y="93104"/>
                </a:lnTo>
                <a:lnTo>
                  <a:pt x="157640" y="66110"/>
                </a:lnTo>
                <a:lnTo>
                  <a:pt x="194816" y="43240"/>
                </a:lnTo>
                <a:lnTo>
                  <a:pt x="234714" y="24846"/>
                </a:lnTo>
                <a:lnTo>
                  <a:pt x="276987" y="11275"/>
                </a:lnTo>
                <a:lnTo>
                  <a:pt x="321286" y="2877"/>
                </a:lnTo>
                <a:lnTo>
                  <a:pt x="367263" y="0"/>
                </a:lnTo>
                <a:lnTo>
                  <a:pt x="15850898" y="0"/>
                </a:lnTo>
                <a:lnTo>
                  <a:pt x="15896876" y="2877"/>
                </a:lnTo>
                <a:lnTo>
                  <a:pt x="15941175" y="11275"/>
                </a:lnTo>
                <a:lnTo>
                  <a:pt x="15983447" y="24846"/>
                </a:lnTo>
                <a:lnTo>
                  <a:pt x="16023345" y="43240"/>
                </a:lnTo>
                <a:lnTo>
                  <a:pt x="16060521" y="66110"/>
                </a:lnTo>
                <a:lnTo>
                  <a:pt x="16094626" y="93104"/>
                </a:lnTo>
                <a:lnTo>
                  <a:pt x="16125313" y="123876"/>
                </a:lnTo>
                <a:lnTo>
                  <a:pt x="16152233" y="158075"/>
                </a:lnTo>
                <a:lnTo>
                  <a:pt x="16175040" y="195354"/>
                </a:lnTo>
                <a:lnTo>
                  <a:pt x="16193383" y="235362"/>
                </a:lnTo>
                <a:lnTo>
                  <a:pt x="16206917" y="277751"/>
                </a:lnTo>
                <a:lnTo>
                  <a:pt x="16215292" y="322172"/>
                </a:lnTo>
                <a:lnTo>
                  <a:pt x="16218161" y="368276"/>
                </a:lnTo>
                <a:lnTo>
                  <a:pt x="16218161" y="7877705"/>
                </a:lnTo>
                <a:lnTo>
                  <a:pt x="16215292" y="7923809"/>
                </a:lnTo>
                <a:lnTo>
                  <a:pt x="16206917" y="7968230"/>
                </a:lnTo>
                <a:lnTo>
                  <a:pt x="16193383" y="8010619"/>
                </a:lnTo>
                <a:lnTo>
                  <a:pt x="16175040" y="8050628"/>
                </a:lnTo>
                <a:lnTo>
                  <a:pt x="16152233" y="8087906"/>
                </a:lnTo>
                <a:lnTo>
                  <a:pt x="16125313" y="8122105"/>
                </a:lnTo>
                <a:lnTo>
                  <a:pt x="16094626" y="8152877"/>
                </a:lnTo>
                <a:lnTo>
                  <a:pt x="16060521" y="8179872"/>
                </a:lnTo>
                <a:lnTo>
                  <a:pt x="16023345" y="8202741"/>
                </a:lnTo>
                <a:lnTo>
                  <a:pt x="15983447" y="8221135"/>
                </a:lnTo>
                <a:lnTo>
                  <a:pt x="15941175" y="8234706"/>
                </a:lnTo>
                <a:lnTo>
                  <a:pt x="15896876" y="8243105"/>
                </a:lnTo>
                <a:lnTo>
                  <a:pt x="15850898" y="8245982"/>
                </a:lnTo>
                <a:close/>
              </a:path>
            </a:pathLst>
          </a:custGeom>
          <a:solidFill>
            <a:srgbClr val="FF57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29268" y="3058005"/>
            <a:ext cx="16209644" cy="6212840"/>
          </a:xfrm>
          <a:custGeom>
            <a:avLst/>
            <a:gdLst/>
            <a:ahLst/>
            <a:cxnLst/>
            <a:rect l="l" t="t" r="r" b="b"/>
            <a:pathLst>
              <a:path w="16209644" h="6212840">
                <a:moveTo>
                  <a:pt x="15842262" y="6212638"/>
                </a:moveTo>
                <a:lnTo>
                  <a:pt x="367063" y="6212638"/>
                </a:lnTo>
                <a:lnTo>
                  <a:pt x="321111" y="6209761"/>
                </a:lnTo>
                <a:lnTo>
                  <a:pt x="276836" y="6201363"/>
                </a:lnTo>
                <a:lnTo>
                  <a:pt x="234586" y="6187792"/>
                </a:lnTo>
                <a:lnTo>
                  <a:pt x="194710" y="6169397"/>
                </a:lnTo>
                <a:lnTo>
                  <a:pt x="157554" y="6146528"/>
                </a:lnTo>
                <a:lnTo>
                  <a:pt x="123468" y="6119533"/>
                </a:lnTo>
                <a:lnTo>
                  <a:pt x="92798" y="6088762"/>
                </a:lnTo>
                <a:lnTo>
                  <a:pt x="65892" y="6054562"/>
                </a:lnTo>
                <a:lnTo>
                  <a:pt x="43098" y="6017284"/>
                </a:lnTo>
                <a:lnTo>
                  <a:pt x="24764" y="5977276"/>
                </a:lnTo>
                <a:lnTo>
                  <a:pt x="11238" y="5934887"/>
                </a:lnTo>
                <a:lnTo>
                  <a:pt x="2867" y="5890466"/>
                </a:lnTo>
                <a:lnTo>
                  <a:pt x="0" y="5844362"/>
                </a:lnTo>
                <a:lnTo>
                  <a:pt x="0" y="368276"/>
                </a:lnTo>
                <a:lnTo>
                  <a:pt x="2867" y="322172"/>
                </a:lnTo>
                <a:lnTo>
                  <a:pt x="11238" y="277751"/>
                </a:lnTo>
                <a:lnTo>
                  <a:pt x="24764" y="235362"/>
                </a:lnTo>
                <a:lnTo>
                  <a:pt x="43098" y="195354"/>
                </a:lnTo>
                <a:lnTo>
                  <a:pt x="65892" y="158075"/>
                </a:lnTo>
                <a:lnTo>
                  <a:pt x="92798" y="123876"/>
                </a:lnTo>
                <a:lnTo>
                  <a:pt x="123468" y="93104"/>
                </a:lnTo>
                <a:lnTo>
                  <a:pt x="157554" y="66110"/>
                </a:lnTo>
                <a:lnTo>
                  <a:pt x="194710" y="43240"/>
                </a:lnTo>
                <a:lnTo>
                  <a:pt x="234586" y="24846"/>
                </a:lnTo>
                <a:lnTo>
                  <a:pt x="276836" y="11275"/>
                </a:lnTo>
                <a:lnTo>
                  <a:pt x="321111" y="2877"/>
                </a:lnTo>
                <a:lnTo>
                  <a:pt x="367063" y="0"/>
                </a:lnTo>
                <a:lnTo>
                  <a:pt x="15842262" y="0"/>
                </a:lnTo>
                <a:lnTo>
                  <a:pt x="15888215" y="2877"/>
                </a:lnTo>
                <a:lnTo>
                  <a:pt x="15932489" y="11275"/>
                </a:lnTo>
                <a:lnTo>
                  <a:pt x="15974739" y="24846"/>
                </a:lnTo>
                <a:lnTo>
                  <a:pt x="16014615" y="43240"/>
                </a:lnTo>
                <a:lnTo>
                  <a:pt x="16051770" y="66110"/>
                </a:lnTo>
                <a:lnTo>
                  <a:pt x="16085857" y="93104"/>
                </a:lnTo>
                <a:lnTo>
                  <a:pt x="16116527" y="123876"/>
                </a:lnTo>
                <a:lnTo>
                  <a:pt x="16143433" y="158075"/>
                </a:lnTo>
                <a:lnTo>
                  <a:pt x="16166227" y="195354"/>
                </a:lnTo>
                <a:lnTo>
                  <a:pt x="16184561" y="235362"/>
                </a:lnTo>
                <a:lnTo>
                  <a:pt x="16198087" y="277751"/>
                </a:lnTo>
                <a:lnTo>
                  <a:pt x="16206458" y="322172"/>
                </a:lnTo>
                <a:lnTo>
                  <a:pt x="16209325" y="368276"/>
                </a:lnTo>
                <a:lnTo>
                  <a:pt x="16209325" y="5844362"/>
                </a:lnTo>
                <a:lnTo>
                  <a:pt x="16206458" y="5890466"/>
                </a:lnTo>
                <a:lnTo>
                  <a:pt x="16198087" y="5934887"/>
                </a:lnTo>
                <a:lnTo>
                  <a:pt x="16184561" y="5977276"/>
                </a:lnTo>
                <a:lnTo>
                  <a:pt x="16166227" y="6017284"/>
                </a:lnTo>
                <a:lnTo>
                  <a:pt x="16143433" y="6054562"/>
                </a:lnTo>
                <a:lnTo>
                  <a:pt x="16116527" y="6088762"/>
                </a:lnTo>
                <a:lnTo>
                  <a:pt x="16085857" y="6119533"/>
                </a:lnTo>
                <a:lnTo>
                  <a:pt x="16051770" y="6146528"/>
                </a:lnTo>
                <a:lnTo>
                  <a:pt x="16014615" y="6169397"/>
                </a:lnTo>
                <a:lnTo>
                  <a:pt x="15974739" y="6187792"/>
                </a:lnTo>
                <a:lnTo>
                  <a:pt x="15932489" y="6201363"/>
                </a:lnTo>
                <a:lnTo>
                  <a:pt x="15888215" y="6209761"/>
                </a:lnTo>
                <a:lnTo>
                  <a:pt x="15842262" y="62126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652264" y="1421519"/>
            <a:ext cx="1200150" cy="1200150"/>
          </a:xfrm>
          <a:custGeom>
            <a:avLst/>
            <a:gdLst/>
            <a:ahLst/>
            <a:cxnLst/>
            <a:rect l="l" t="t" r="r" b="b"/>
            <a:pathLst>
              <a:path w="1200150" h="1200150">
                <a:moveTo>
                  <a:pt x="1200134" y="1200149"/>
                </a:moveTo>
                <a:lnTo>
                  <a:pt x="600067" y="1200149"/>
                </a:lnTo>
                <a:lnTo>
                  <a:pt x="553171" y="1198344"/>
                </a:lnTo>
                <a:lnTo>
                  <a:pt x="507262" y="1193016"/>
                </a:lnTo>
                <a:lnTo>
                  <a:pt x="462473" y="1184300"/>
                </a:lnTo>
                <a:lnTo>
                  <a:pt x="418939" y="1172329"/>
                </a:lnTo>
                <a:lnTo>
                  <a:pt x="376793" y="1157235"/>
                </a:lnTo>
                <a:lnTo>
                  <a:pt x="336167" y="1139154"/>
                </a:lnTo>
                <a:lnTo>
                  <a:pt x="297196" y="1118218"/>
                </a:lnTo>
                <a:lnTo>
                  <a:pt x="260013" y="1094560"/>
                </a:lnTo>
                <a:lnTo>
                  <a:pt x="224750" y="1068314"/>
                </a:lnTo>
                <a:lnTo>
                  <a:pt x="191543" y="1039613"/>
                </a:lnTo>
                <a:lnTo>
                  <a:pt x="160523" y="1008592"/>
                </a:lnTo>
                <a:lnTo>
                  <a:pt x="131824" y="975382"/>
                </a:lnTo>
                <a:lnTo>
                  <a:pt x="105580" y="940118"/>
                </a:lnTo>
                <a:lnTo>
                  <a:pt x="81924" y="902934"/>
                </a:lnTo>
                <a:lnTo>
                  <a:pt x="60989" y="863962"/>
                </a:lnTo>
                <a:lnTo>
                  <a:pt x="42909" y="823336"/>
                </a:lnTo>
                <a:lnTo>
                  <a:pt x="27817" y="781189"/>
                </a:lnTo>
                <a:lnTo>
                  <a:pt x="15847" y="737656"/>
                </a:lnTo>
                <a:lnTo>
                  <a:pt x="7132" y="692868"/>
                </a:lnTo>
                <a:lnTo>
                  <a:pt x="1805" y="646960"/>
                </a:lnTo>
                <a:lnTo>
                  <a:pt x="0" y="600066"/>
                </a:lnTo>
                <a:lnTo>
                  <a:pt x="1805" y="553172"/>
                </a:lnTo>
                <a:lnTo>
                  <a:pt x="7132" y="507264"/>
                </a:lnTo>
                <a:lnTo>
                  <a:pt x="15847" y="462477"/>
                </a:lnTo>
                <a:lnTo>
                  <a:pt x="27817" y="418944"/>
                </a:lnTo>
                <a:lnTo>
                  <a:pt x="42909" y="376799"/>
                </a:lnTo>
                <a:lnTo>
                  <a:pt x="60989" y="336173"/>
                </a:lnTo>
                <a:lnTo>
                  <a:pt x="81923" y="297202"/>
                </a:lnTo>
                <a:lnTo>
                  <a:pt x="105579" y="260019"/>
                </a:lnTo>
                <a:lnTo>
                  <a:pt x="131824" y="224756"/>
                </a:lnTo>
                <a:lnTo>
                  <a:pt x="160522" y="191548"/>
                </a:lnTo>
                <a:lnTo>
                  <a:pt x="191542" y="160528"/>
                </a:lnTo>
                <a:lnTo>
                  <a:pt x="224750" y="131828"/>
                </a:lnTo>
                <a:lnTo>
                  <a:pt x="260012" y="105584"/>
                </a:lnTo>
                <a:lnTo>
                  <a:pt x="297196" y="81927"/>
                </a:lnTo>
                <a:lnTo>
                  <a:pt x="336167" y="60992"/>
                </a:lnTo>
                <a:lnTo>
                  <a:pt x="376792" y="42911"/>
                </a:lnTo>
                <a:lnTo>
                  <a:pt x="418939" y="27819"/>
                </a:lnTo>
                <a:lnTo>
                  <a:pt x="462473" y="15848"/>
                </a:lnTo>
                <a:lnTo>
                  <a:pt x="507261" y="7132"/>
                </a:lnTo>
                <a:lnTo>
                  <a:pt x="553170" y="1805"/>
                </a:lnTo>
                <a:lnTo>
                  <a:pt x="600067" y="0"/>
                </a:lnTo>
                <a:lnTo>
                  <a:pt x="646958" y="1805"/>
                </a:lnTo>
                <a:lnTo>
                  <a:pt x="692863" y="7132"/>
                </a:lnTo>
                <a:lnTo>
                  <a:pt x="737647" y="15848"/>
                </a:lnTo>
                <a:lnTo>
                  <a:pt x="781179" y="27819"/>
                </a:lnTo>
                <a:lnTo>
                  <a:pt x="823324" y="42911"/>
                </a:lnTo>
                <a:lnTo>
                  <a:pt x="863948" y="60992"/>
                </a:lnTo>
                <a:lnTo>
                  <a:pt x="902919" y="81927"/>
                </a:lnTo>
                <a:lnTo>
                  <a:pt x="940102" y="105584"/>
                </a:lnTo>
                <a:lnTo>
                  <a:pt x="975365" y="131828"/>
                </a:lnTo>
                <a:lnTo>
                  <a:pt x="1008574" y="160528"/>
                </a:lnTo>
                <a:lnTo>
                  <a:pt x="1039596" y="191548"/>
                </a:lnTo>
                <a:lnTo>
                  <a:pt x="1068296" y="224756"/>
                </a:lnTo>
                <a:lnTo>
                  <a:pt x="1094542" y="260019"/>
                </a:lnTo>
                <a:lnTo>
                  <a:pt x="1118200" y="297202"/>
                </a:lnTo>
                <a:lnTo>
                  <a:pt x="1139137" y="336173"/>
                </a:lnTo>
                <a:lnTo>
                  <a:pt x="1157219" y="376799"/>
                </a:lnTo>
                <a:lnTo>
                  <a:pt x="1172312" y="418944"/>
                </a:lnTo>
                <a:lnTo>
                  <a:pt x="1184284" y="462477"/>
                </a:lnTo>
                <a:lnTo>
                  <a:pt x="1193000" y="507264"/>
                </a:lnTo>
                <a:lnTo>
                  <a:pt x="1198328" y="553172"/>
                </a:lnTo>
                <a:lnTo>
                  <a:pt x="1200134" y="600066"/>
                </a:lnTo>
                <a:lnTo>
                  <a:pt x="1200134" y="1200149"/>
                </a:lnTo>
                <a:close/>
              </a:path>
            </a:pathLst>
          </a:custGeom>
          <a:solidFill>
            <a:srgbClr val="FFDE5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028700" y="3058005"/>
            <a:ext cx="1285240" cy="1285240"/>
          </a:xfrm>
          <a:custGeom>
            <a:avLst/>
            <a:gdLst/>
            <a:ahLst/>
            <a:cxnLst/>
            <a:rect l="l" t="t" r="r" b="b"/>
            <a:pathLst>
              <a:path w="1285239" h="1285239">
                <a:moveTo>
                  <a:pt x="0" y="0"/>
                </a:moveTo>
                <a:lnTo>
                  <a:pt x="1285035" y="0"/>
                </a:lnTo>
                <a:lnTo>
                  <a:pt x="1285035" y="1285035"/>
                </a:lnTo>
                <a:lnTo>
                  <a:pt x="0" y="128503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116621" y="1512029"/>
            <a:ext cx="13147675" cy="8413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5350" spc="175"/>
              <a:t>Ruang </a:t>
            </a:r>
            <a:r>
              <a:rPr dirty="0" sz="5350" spc="135"/>
              <a:t>Lingkup </a:t>
            </a:r>
            <a:r>
              <a:rPr dirty="0" sz="5350" spc="95"/>
              <a:t>Psikologi</a:t>
            </a:r>
            <a:r>
              <a:rPr dirty="0" sz="5350" spc="-685"/>
              <a:t> </a:t>
            </a:r>
            <a:r>
              <a:rPr dirty="0" sz="5350" spc="160"/>
              <a:t>Komunikasi</a:t>
            </a:r>
            <a:endParaRPr sz="5350"/>
          </a:p>
        </p:txBody>
      </p:sp>
      <p:sp>
        <p:nvSpPr>
          <p:cNvPr id="7" name="object 7"/>
          <p:cNvSpPr/>
          <p:nvPr/>
        </p:nvSpPr>
        <p:spPr>
          <a:xfrm>
            <a:off x="15976815" y="3058005"/>
            <a:ext cx="1285240" cy="1285240"/>
          </a:xfrm>
          <a:custGeom>
            <a:avLst/>
            <a:gdLst/>
            <a:ahLst/>
            <a:cxnLst/>
            <a:rect l="l" t="t" r="r" b="b"/>
            <a:pathLst>
              <a:path w="1285240" h="1285239">
                <a:moveTo>
                  <a:pt x="0" y="0"/>
                </a:moveTo>
                <a:lnTo>
                  <a:pt x="1285035" y="0"/>
                </a:lnTo>
                <a:lnTo>
                  <a:pt x="1285035" y="1285035"/>
                </a:lnTo>
                <a:lnTo>
                  <a:pt x="0" y="128503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3445935" y="3415382"/>
            <a:ext cx="1050607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45" b="1">
                <a:latin typeface="Arial"/>
                <a:cs typeface="Arial"/>
              </a:rPr>
              <a:t>Kamus </a:t>
            </a:r>
            <a:r>
              <a:rPr dirty="0" sz="3600" spc="-105" b="1">
                <a:latin typeface="Arial"/>
                <a:cs typeface="Arial"/>
              </a:rPr>
              <a:t>psikologi, </a:t>
            </a:r>
            <a:r>
              <a:rPr dirty="0" sz="3600" spc="-60" b="1">
                <a:latin typeface="Arial"/>
                <a:cs typeface="Arial"/>
              </a:rPr>
              <a:t>Dictionary </a:t>
            </a:r>
            <a:r>
              <a:rPr dirty="0" sz="3600" spc="-20" b="1">
                <a:latin typeface="Arial"/>
                <a:cs typeface="Arial"/>
              </a:rPr>
              <a:t>of </a:t>
            </a:r>
            <a:r>
              <a:rPr dirty="0" sz="3600" spc="-90" b="1">
                <a:latin typeface="Arial"/>
                <a:cs typeface="Arial"/>
              </a:rPr>
              <a:t>Behavioral</a:t>
            </a:r>
            <a:r>
              <a:rPr dirty="0" sz="3600" spc="215" b="1">
                <a:latin typeface="Arial"/>
                <a:cs typeface="Arial"/>
              </a:rPr>
              <a:t> </a:t>
            </a:r>
            <a:r>
              <a:rPr dirty="0" sz="3600" spc="-140" b="1">
                <a:latin typeface="Arial"/>
                <a:cs typeface="Arial"/>
              </a:rPr>
              <a:t>Science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506981" y="4344393"/>
            <a:ext cx="7010400" cy="3471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121920">
              <a:lnSpc>
                <a:spcPct val="115399"/>
              </a:lnSpc>
              <a:spcBef>
                <a:spcPts val="95"/>
              </a:spcBef>
              <a:buAutoNum type="arabicPeriod" startAt="4"/>
              <a:tabLst>
                <a:tab pos="399415" algn="l"/>
              </a:tabLst>
            </a:pPr>
            <a:r>
              <a:rPr dirty="0" sz="2800" spc="-60">
                <a:latin typeface="Lucida Sans"/>
                <a:cs typeface="Lucida Sans"/>
              </a:rPr>
              <a:t>Proses </a:t>
            </a:r>
            <a:r>
              <a:rPr dirty="0" sz="2800" spc="-90">
                <a:latin typeface="Lucida Sans"/>
                <a:cs typeface="Lucida Sans"/>
              </a:rPr>
              <a:t>yang </a:t>
            </a:r>
            <a:r>
              <a:rPr dirty="0" sz="2800" spc="-160">
                <a:latin typeface="Lucida Sans"/>
                <a:cs typeface="Lucida Sans"/>
              </a:rPr>
              <a:t>dilakukan </a:t>
            </a:r>
            <a:r>
              <a:rPr dirty="0" sz="2800" spc="-110">
                <a:latin typeface="Lucida Sans"/>
                <a:cs typeface="Lucida Sans"/>
              </a:rPr>
              <a:t>satu </a:t>
            </a:r>
            <a:r>
              <a:rPr dirty="0" sz="2800" spc="-130">
                <a:latin typeface="Lucida Sans"/>
                <a:cs typeface="Lucida Sans"/>
              </a:rPr>
              <a:t>sistem </a:t>
            </a:r>
            <a:r>
              <a:rPr dirty="0" sz="2800" spc="-170">
                <a:latin typeface="Lucida Sans"/>
                <a:cs typeface="Lucida Sans"/>
              </a:rPr>
              <a:t>untuk  </a:t>
            </a:r>
            <a:r>
              <a:rPr dirty="0" sz="2800" spc="-130">
                <a:latin typeface="Lucida Sans"/>
                <a:cs typeface="Lucida Sans"/>
              </a:rPr>
              <a:t>sistem </a:t>
            </a:r>
            <a:r>
              <a:rPr dirty="0" sz="2800" spc="-90">
                <a:latin typeface="Lucida Sans"/>
                <a:cs typeface="Lucida Sans"/>
              </a:rPr>
              <a:t>yang </a:t>
            </a:r>
            <a:r>
              <a:rPr dirty="0" sz="2800" spc="-140">
                <a:latin typeface="Lucida Sans"/>
                <a:cs typeface="Lucida Sans"/>
              </a:rPr>
              <a:t>lain </a:t>
            </a:r>
            <a:r>
              <a:rPr dirty="0" sz="2800" spc="-155">
                <a:latin typeface="Lucida Sans"/>
                <a:cs typeface="Lucida Sans"/>
              </a:rPr>
              <a:t>melalui </a:t>
            </a:r>
            <a:r>
              <a:rPr dirty="0" sz="2800" spc="-125">
                <a:latin typeface="Lucida Sans"/>
                <a:cs typeface="Lucida Sans"/>
              </a:rPr>
              <a:t>pengaturan</a:t>
            </a:r>
            <a:r>
              <a:rPr dirty="0" sz="2800" spc="-290">
                <a:latin typeface="Lucida Sans"/>
                <a:cs typeface="Lucida Sans"/>
              </a:rPr>
              <a:t> </a:t>
            </a:r>
            <a:r>
              <a:rPr dirty="0" sz="2800" spc="-70">
                <a:latin typeface="Lucida Sans"/>
                <a:cs typeface="Lucida Sans"/>
              </a:rPr>
              <a:t>signal-  </a:t>
            </a:r>
            <a:r>
              <a:rPr dirty="0" sz="2800" spc="-125">
                <a:latin typeface="Lucida Sans"/>
                <a:cs typeface="Lucida Sans"/>
              </a:rPr>
              <a:t>signal </a:t>
            </a:r>
            <a:r>
              <a:rPr dirty="0" sz="2800" spc="-140">
                <a:latin typeface="Lucida Sans"/>
                <a:cs typeface="Lucida Sans"/>
              </a:rPr>
              <a:t>lain </a:t>
            </a:r>
            <a:r>
              <a:rPr dirty="0" sz="2800" spc="-90">
                <a:latin typeface="Lucida Sans"/>
                <a:cs typeface="Lucida Sans"/>
              </a:rPr>
              <a:t>yang</a:t>
            </a:r>
            <a:r>
              <a:rPr dirty="0" sz="2800" spc="-245">
                <a:latin typeface="Lucida Sans"/>
                <a:cs typeface="Lucida Sans"/>
              </a:rPr>
              <a:t> </a:t>
            </a:r>
            <a:r>
              <a:rPr dirty="0" sz="2800" spc="-150">
                <a:latin typeface="Lucida Sans"/>
                <a:cs typeface="Lucida Sans"/>
              </a:rPr>
              <a:t>disampaikan.</a:t>
            </a:r>
            <a:endParaRPr sz="2800">
              <a:latin typeface="Lucida Sans"/>
              <a:cs typeface="Lucida Sans"/>
            </a:endParaRPr>
          </a:p>
          <a:p>
            <a:pPr algn="just" marL="12700" marR="5080">
              <a:lnSpc>
                <a:spcPts val="3879"/>
              </a:lnSpc>
              <a:spcBef>
                <a:spcPts val="215"/>
              </a:spcBef>
              <a:buAutoNum type="arabicPeriod" startAt="4"/>
              <a:tabLst>
                <a:tab pos="399415" algn="l"/>
              </a:tabLst>
            </a:pPr>
            <a:r>
              <a:rPr dirty="0" sz="2800" spc="-85">
                <a:latin typeface="Lucida Sans"/>
                <a:cs typeface="Lucida Sans"/>
              </a:rPr>
              <a:t>Pengaruh </a:t>
            </a:r>
            <a:r>
              <a:rPr dirty="0" sz="2800" spc="-110">
                <a:latin typeface="Lucida Sans"/>
                <a:cs typeface="Lucida Sans"/>
              </a:rPr>
              <a:t>satu </a:t>
            </a:r>
            <a:r>
              <a:rPr dirty="0" sz="2800" spc="-65">
                <a:latin typeface="Lucida Sans"/>
                <a:cs typeface="Lucida Sans"/>
              </a:rPr>
              <a:t>wilayah </a:t>
            </a:r>
            <a:r>
              <a:rPr dirty="0" sz="2800" spc="-130">
                <a:latin typeface="Lucida Sans"/>
                <a:cs typeface="Lucida Sans"/>
              </a:rPr>
              <a:t>personal</a:t>
            </a:r>
            <a:r>
              <a:rPr dirty="0" sz="2800" spc="-434">
                <a:latin typeface="Lucida Sans"/>
                <a:cs typeface="Lucida Sans"/>
              </a:rPr>
              <a:t> </a:t>
            </a:r>
            <a:r>
              <a:rPr dirty="0" sz="2800" spc="-114">
                <a:latin typeface="Lucida Sans"/>
                <a:cs typeface="Lucida Sans"/>
              </a:rPr>
              <a:t>terhadap  </a:t>
            </a:r>
            <a:r>
              <a:rPr dirty="0" sz="2800" spc="-65">
                <a:latin typeface="Lucida Sans"/>
                <a:cs typeface="Lucida Sans"/>
              </a:rPr>
              <a:t>wilayah </a:t>
            </a:r>
            <a:r>
              <a:rPr dirty="0" sz="2800" spc="-130">
                <a:latin typeface="Lucida Sans"/>
                <a:cs typeface="Lucida Sans"/>
              </a:rPr>
              <a:t>personal </a:t>
            </a:r>
            <a:r>
              <a:rPr dirty="0" sz="2800" spc="-90">
                <a:latin typeface="Lucida Sans"/>
                <a:cs typeface="Lucida Sans"/>
              </a:rPr>
              <a:t>yang</a:t>
            </a:r>
            <a:r>
              <a:rPr dirty="0" sz="2800" spc="-320">
                <a:latin typeface="Lucida Sans"/>
                <a:cs typeface="Lucida Sans"/>
              </a:rPr>
              <a:t> </a:t>
            </a:r>
            <a:r>
              <a:rPr dirty="0" sz="2800" spc="-160">
                <a:latin typeface="Lucida Sans"/>
                <a:cs typeface="Lucida Sans"/>
              </a:rPr>
              <a:t>lain.</a:t>
            </a:r>
            <a:endParaRPr sz="2800">
              <a:latin typeface="Lucida Sans"/>
              <a:cs typeface="Lucida Sans"/>
            </a:endParaRPr>
          </a:p>
          <a:p>
            <a:pPr algn="just" marL="398145" indent="-386080">
              <a:lnSpc>
                <a:spcPct val="100000"/>
              </a:lnSpc>
              <a:spcBef>
                <a:spcPts val="295"/>
              </a:spcBef>
              <a:buAutoNum type="arabicPeriod" startAt="4"/>
              <a:tabLst>
                <a:tab pos="398780" algn="l"/>
              </a:tabLst>
            </a:pPr>
            <a:r>
              <a:rPr dirty="0" sz="2800" spc="-30">
                <a:latin typeface="Lucida Sans"/>
                <a:cs typeface="Lucida Sans"/>
              </a:rPr>
              <a:t>Pesan </a:t>
            </a:r>
            <a:r>
              <a:rPr dirty="0" sz="2800" spc="-120">
                <a:latin typeface="Lucida Sans"/>
                <a:cs typeface="Lucida Sans"/>
              </a:rPr>
              <a:t>pasien </a:t>
            </a:r>
            <a:r>
              <a:rPr dirty="0" sz="2800" spc="-125">
                <a:latin typeface="Lucida Sans"/>
                <a:cs typeface="Lucida Sans"/>
              </a:rPr>
              <a:t>kepada </a:t>
            </a:r>
            <a:r>
              <a:rPr dirty="0" sz="2800" spc="-145">
                <a:latin typeface="Lucida Sans"/>
                <a:cs typeface="Lucida Sans"/>
              </a:rPr>
              <a:t>pemberi</a:t>
            </a:r>
            <a:r>
              <a:rPr dirty="0" sz="2800" spc="-409">
                <a:latin typeface="Lucida Sans"/>
                <a:cs typeface="Lucida Sans"/>
              </a:rPr>
              <a:t> </a:t>
            </a:r>
            <a:r>
              <a:rPr dirty="0" sz="2800" spc="-120">
                <a:latin typeface="Lucida Sans"/>
                <a:cs typeface="Lucida Sans"/>
              </a:rPr>
              <a:t>terapi</a:t>
            </a:r>
            <a:endParaRPr sz="2800">
              <a:latin typeface="Lucida Sans"/>
              <a:cs typeface="Lucida Sans"/>
            </a:endParaRPr>
          </a:p>
          <a:p>
            <a:pPr algn="just" marL="12700">
              <a:lnSpc>
                <a:spcPct val="100000"/>
              </a:lnSpc>
              <a:spcBef>
                <a:spcPts val="515"/>
              </a:spcBef>
            </a:pPr>
            <a:r>
              <a:rPr dirty="0" sz="2800" spc="-135">
                <a:latin typeface="Lucida Sans"/>
                <a:cs typeface="Lucida Sans"/>
              </a:rPr>
              <a:t>dalam</a:t>
            </a:r>
            <a:r>
              <a:rPr dirty="0" sz="2800" spc="-175">
                <a:latin typeface="Lucida Sans"/>
                <a:cs typeface="Lucida Sans"/>
              </a:rPr>
              <a:t> </a:t>
            </a:r>
            <a:r>
              <a:rPr dirty="0" sz="2800" spc="-140">
                <a:latin typeface="Lucida Sans"/>
                <a:cs typeface="Lucida Sans"/>
              </a:rPr>
              <a:t>psikoterapi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89789" y="4344393"/>
            <a:ext cx="6953884" cy="3471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42265" marR="5080" indent="-330200">
              <a:lnSpc>
                <a:spcPct val="115399"/>
              </a:lnSpc>
              <a:spcBef>
                <a:spcPts val="95"/>
              </a:spcBef>
              <a:buFont typeface="Lucida Sans"/>
              <a:buAutoNum type="arabicPeriod"/>
              <a:tabLst>
                <a:tab pos="434340" algn="l"/>
              </a:tabLst>
            </a:pPr>
            <a:r>
              <a:rPr dirty="0"/>
              <a:t>	</a:t>
            </a:r>
            <a:r>
              <a:rPr dirty="0" sz="2800" spc="-85">
                <a:latin typeface="Lucida Sans"/>
                <a:cs typeface="Lucida Sans"/>
              </a:rPr>
              <a:t>Penyampaian </a:t>
            </a:r>
            <a:r>
              <a:rPr dirty="0" sz="2800" spc="-130">
                <a:latin typeface="Lucida Sans"/>
                <a:cs typeface="Lucida Sans"/>
              </a:rPr>
              <a:t>perubahan energi </a:t>
            </a:r>
            <a:r>
              <a:rPr dirty="0" sz="2800" spc="-135">
                <a:latin typeface="Lucida Sans"/>
                <a:cs typeface="Lucida Sans"/>
              </a:rPr>
              <a:t>dari</a:t>
            </a:r>
            <a:r>
              <a:rPr dirty="0" sz="2800" spc="-310">
                <a:latin typeface="Lucida Sans"/>
                <a:cs typeface="Lucida Sans"/>
              </a:rPr>
              <a:t> </a:t>
            </a:r>
            <a:r>
              <a:rPr dirty="0" sz="2800" spc="-110">
                <a:latin typeface="Lucida Sans"/>
                <a:cs typeface="Lucida Sans"/>
              </a:rPr>
              <a:t>satu  </a:t>
            </a:r>
            <a:r>
              <a:rPr dirty="0" sz="2800" spc="-125">
                <a:latin typeface="Lucida Sans"/>
                <a:cs typeface="Lucida Sans"/>
              </a:rPr>
              <a:t>tempat </a:t>
            </a:r>
            <a:r>
              <a:rPr dirty="0" sz="2800" spc="-165">
                <a:latin typeface="Lucida Sans"/>
                <a:cs typeface="Lucida Sans"/>
              </a:rPr>
              <a:t>ke </a:t>
            </a:r>
            <a:r>
              <a:rPr dirty="0" sz="2800" spc="-125">
                <a:latin typeface="Lucida Sans"/>
                <a:cs typeface="Lucida Sans"/>
              </a:rPr>
              <a:t>tempat </a:t>
            </a:r>
            <a:r>
              <a:rPr dirty="0" sz="2800" spc="-140">
                <a:latin typeface="Lucida Sans"/>
                <a:cs typeface="Lucida Sans"/>
              </a:rPr>
              <a:t>lain </a:t>
            </a:r>
            <a:r>
              <a:rPr dirty="0" sz="2800" spc="-120">
                <a:latin typeface="Lucida Sans"/>
                <a:cs typeface="Lucida Sans"/>
              </a:rPr>
              <a:t>seperti </a:t>
            </a:r>
            <a:r>
              <a:rPr dirty="0" sz="2800" spc="-135">
                <a:latin typeface="Lucida Sans"/>
                <a:cs typeface="Lucida Sans"/>
              </a:rPr>
              <a:t>dalam  </a:t>
            </a:r>
            <a:r>
              <a:rPr dirty="0" sz="2800" spc="-130">
                <a:latin typeface="Lucida Sans"/>
                <a:cs typeface="Lucida Sans"/>
              </a:rPr>
              <a:t>sistem </a:t>
            </a:r>
            <a:r>
              <a:rPr dirty="0" sz="2800" spc="-100">
                <a:latin typeface="Lucida Sans"/>
                <a:cs typeface="Lucida Sans"/>
              </a:rPr>
              <a:t>saraf </a:t>
            </a:r>
            <a:r>
              <a:rPr dirty="0" sz="2800" spc="-105">
                <a:latin typeface="Lucida Sans"/>
                <a:cs typeface="Lucida Sans"/>
              </a:rPr>
              <a:t>atau </a:t>
            </a:r>
            <a:r>
              <a:rPr dirty="0" sz="2800" spc="-120">
                <a:latin typeface="Lucida Sans"/>
                <a:cs typeface="Lucida Sans"/>
              </a:rPr>
              <a:t>penyampaian  gelombang-gelombang</a:t>
            </a:r>
            <a:r>
              <a:rPr dirty="0" sz="2800" spc="-175">
                <a:latin typeface="Lucida Sans"/>
                <a:cs typeface="Lucida Sans"/>
              </a:rPr>
              <a:t> </a:t>
            </a:r>
            <a:r>
              <a:rPr dirty="0" sz="2800" spc="-135">
                <a:latin typeface="Lucida Sans"/>
                <a:cs typeface="Lucida Sans"/>
              </a:rPr>
              <a:t>suara.</a:t>
            </a:r>
            <a:endParaRPr sz="2800">
              <a:latin typeface="Lucida Sans"/>
              <a:cs typeface="Lucida Sans"/>
            </a:endParaRPr>
          </a:p>
          <a:p>
            <a:pPr marL="342265" marR="574040" indent="-330200">
              <a:lnSpc>
                <a:spcPts val="3879"/>
              </a:lnSpc>
              <a:spcBef>
                <a:spcPts val="215"/>
              </a:spcBef>
              <a:buFont typeface="Lucida Sans"/>
              <a:buAutoNum type="arabicPeriod"/>
              <a:tabLst>
                <a:tab pos="434340" algn="l"/>
              </a:tabLst>
            </a:pPr>
            <a:r>
              <a:rPr dirty="0"/>
              <a:t>	</a:t>
            </a:r>
            <a:r>
              <a:rPr dirty="0" sz="2800" spc="-85">
                <a:latin typeface="Lucida Sans"/>
                <a:cs typeface="Lucida Sans"/>
              </a:rPr>
              <a:t>Penyampaian </a:t>
            </a:r>
            <a:r>
              <a:rPr dirty="0" sz="2800" spc="-105">
                <a:latin typeface="Lucida Sans"/>
                <a:cs typeface="Lucida Sans"/>
              </a:rPr>
              <a:t>atau </a:t>
            </a:r>
            <a:r>
              <a:rPr dirty="0" sz="2800" spc="-135">
                <a:latin typeface="Lucida Sans"/>
                <a:cs typeface="Lucida Sans"/>
              </a:rPr>
              <a:t>penerimaan</a:t>
            </a:r>
            <a:r>
              <a:rPr dirty="0" sz="2800" spc="-325">
                <a:latin typeface="Lucida Sans"/>
                <a:cs typeface="Lucida Sans"/>
              </a:rPr>
              <a:t> </a:t>
            </a:r>
            <a:r>
              <a:rPr dirty="0" sz="2800" spc="-125">
                <a:latin typeface="Lucida Sans"/>
                <a:cs typeface="Lucida Sans"/>
              </a:rPr>
              <a:t>signal  </a:t>
            </a:r>
            <a:r>
              <a:rPr dirty="0" sz="2800" spc="-105">
                <a:latin typeface="Lucida Sans"/>
                <a:cs typeface="Lucida Sans"/>
              </a:rPr>
              <a:t>atau </a:t>
            </a:r>
            <a:r>
              <a:rPr dirty="0" sz="2800" spc="-110">
                <a:latin typeface="Lucida Sans"/>
                <a:cs typeface="Lucida Sans"/>
              </a:rPr>
              <a:t>pesan </a:t>
            </a:r>
            <a:r>
              <a:rPr dirty="0" sz="2800" spc="-145">
                <a:latin typeface="Lucida Sans"/>
                <a:cs typeface="Lucida Sans"/>
              </a:rPr>
              <a:t>oleh</a:t>
            </a:r>
            <a:r>
              <a:rPr dirty="0" sz="2800" spc="-300">
                <a:latin typeface="Lucida Sans"/>
                <a:cs typeface="Lucida Sans"/>
              </a:rPr>
              <a:t> </a:t>
            </a:r>
            <a:r>
              <a:rPr dirty="0" sz="2800" spc="-140">
                <a:latin typeface="Lucida Sans"/>
                <a:cs typeface="Lucida Sans"/>
              </a:rPr>
              <a:t>organisme</a:t>
            </a:r>
            <a:endParaRPr sz="2800">
              <a:latin typeface="Lucida Sans"/>
              <a:cs typeface="Lucida Sans"/>
            </a:endParaRPr>
          </a:p>
          <a:p>
            <a:pPr marL="433705" indent="-421640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434340" algn="l"/>
              </a:tabLst>
            </a:pPr>
            <a:r>
              <a:rPr dirty="0" sz="2800" spc="-30">
                <a:latin typeface="Lucida Sans"/>
                <a:cs typeface="Lucida Sans"/>
              </a:rPr>
              <a:t>Pesan </a:t>
            </a:r>
            <a:r>
              <a:rPr dirty="0" sz="2800" spc="-90">
                <a:latin typeface="Lucida Sans"/>
                <a:cs typeface="Lucida Sans"/>
              </a:rPr>
              <a:t>yang</a:t>
            </a:r>
            <a:r>
              <a:rPr dirty="0" sz="2800" spc="-315">
                <a:latin typeface="Lucida Sans"/>
                <a:cs typeface="Lucida Sans"/>
              </a:rPr>
              <a:t> </a:t>
            </a:r>
            <a:r>
              <a:rPr dirty="0" sz="2800" spc="-140">
                <a:latin typeface="Lucida Sans"/>
                <a:cs typeface="Lucida Sans"/>
              </a:rPr>
              <a:t>disampaikan</a:t>
            </a:r>
            <a:endParaRPr sz="2800">
              <a:latin typeface="Lucida Sans"/>
              <a:cs typeface="Lucida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10067" y="8392617"/>
            <a:ext cx="15499715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5">
                <a:latin typeface="Lucida Sans"/>
                <a:cs typeface="Lucida Sans"/>
              </a:rPr>
              <a:t>KATA</a:t>
            </a:r>
            <a:r>
              <a:rPr dirty="0" sz="2800" spc="-170">
                <a:latin typeface="Lucida Sans"/>
                <a:cs typeface="Lucida Sans"/>
              </a:rPr>
              <a:t> </a:t>
            </a:r>
            <a:r>
              <a:rPr dirty="0" sz="2800" spc="-5">
                <a:latin typeface="Lucida Sans"/>
                <a:cs typeface="Lucida Sans"/>
              </a:rPr>
              <a:t>KOMUNIKASI</a:t>
            </a:r>
            <a:r>
              <a:rPr dirty="0" sz="2800" spc="-160">
                <a:latin typeface="Lucida Sans"/>
                <a:cs typeface="Lucida Sans"/>
              </a:rPr>
              <a:t> </a:t>
            </a:r>
            <a:r>
              <a:rPr dirty="0" sz="2800" spc="-35">
                <a:latin typeface="Lucida Sans"/>
                <a:cs typeface="Lucida Sans"/>
              </a:rPr>
              <a:t>DIARTIKAN:</a:t>
            </a:r>
            <a:r>
              <a:rPr dirty="0" sz="2800" spc="-160">
                <a:latin typeface="Lucida Sans"/>
                <a:cs typeface="Lucida Sans"/>
              </a:rPr>
              <a:t> </a:t>
            </a:r>
            <a:r>
              <a:rPr dirty="0" sz="2800" spc="90">
                <a:latin typeface="Lucida Sans"/>
                <a:cs typeface="Lucida Sans"/>
              </a:rPr>
              <a:t>PROSES,</a:t>
            </a:r>
            <a:r>
              <a:rPr dirty="0" sz="2800" spc="-160">
                <a:latin typeface="Lucida Sans"/>
                <a:cs typeface="Lucida Sans"/>
              </a:rPr>
              <a:t> </a:t>
            </a:r>
            <a:r>
              <a:rPr dirty="0" sz="2800" spc="55">
                <a:latin typeface="Lucida Sans"/>
                <a:cs typeface="Lucida Sans"/>
              </a:rPr>
              <a:t>PENGARUH,</a:t>
            </a:r>
            <a:r>
              <a:rPr dirty="0" sz="2800" spc="-165">
                <a:latin typeface="Lucida Sans"/>
                <a:cs typeface="Lucida Sans"/>
              </a:rPr>
              <a:t> </a:t>
            </a:r>
            <a:r>
              <a:rPr dirty="0" sz="2800" spc="130">
                <a:latin typeface="Lucida Sans"/>
                <a:cs typeface="Lucida Sans"/>
              </a:rPr>
              <a:t>PESAN</a:t>
            </a:r>
            <a:r>
              <a:rPr dirty="0" sz="2800" spc="-165">
                <a:latin typeface="Lucida Sans"/>
                <a:cs typeface="Lucida Sans"/>
              </a:rPr>
              <a:t> </a:t>
            </a:r>
            <a:r>
              <a:rPr dirty="0" sz="2800" spc="95">
                <a:latin typeface="Lucida Sans"/>
                <a:cs typeface="Lucida Sans"/>
              </a:rPr>
              <a:t>PASIEN</a:t>
            </a:r>
            <a:r>
              <a:rPr dirty="0" sz="2800" spc="-165">
                <a:latin typeface="Lucida Sans"/>
                <a:cs typeface="Lucida Sans"/>
              </a:rPr>
              <a:t> </a:t>
            </a:r>
            <a:r>
              <a:rPr dirty="0" sz="2800" spc="20">
                <a:latin typeface="Lucida Sans"/>
                <a:cs typeface="Lucida Sans"/>
              </a:rPr>
              <a:t>DALAM</a:t>
            </a:r>
            <a:r>
              <a:rPr dirty="0" sz="2800" spc="-165">
                <a:latin typeface="Lucida Sans"/>
                <a:cs typeface="Lucida Sans"/>
              </a:rPr>
              <a:t> </a:t>
            </a:r>
            <a:r>
              <a:rPr dirty="0" sz="2800" spc="35">
                <a:latin typeface="Lucida Sans"/>
                <a:cs typeface="Lucida Sans"/>
              </a:rPr>
              <a:t>PSIKOTERAPI.</a:t>
            </a:r>
            <a:endParaRPr sz="28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51473" y="436729"/>
            <a:ext cx="8611235" cy="90036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8100"/>
              </a:lnSpc>
              <a:spcBef>
                <a:spcPts val="95"/>
              </a:spcBef>
            </a:pPr>
            <a:r>
              <a:rPr dirty="0" sz="5450" spc="-215">
                <a:latin typeface="Lucida Sans"/>
                <a:cs typeface="Lucida Sans"/>
              </a:rPr>
              <a:t>Psikologi </a:t>
            </a:r>
            <a:r>
              <a:rPr dirty="0" sz="5450" spc="-235">
                <a:latin typeface="Lucida Sans"/>
                <a:cs typeface="Lucida Sans"/>
              </a:rPr>
              <a:t>menyebut  </a:t>
            </a:r>
            <a:r>
              <a:rPr dirty="0" sz="5450" spc="-325">
                <a:latin typeface="Lucida Sans"/>
                <a:cs typeface="Lucida Sans"/>
              </a:rPr>
              <a:t>komunikasi </a:t>
            </a:r>
            <a:r>
              <a:rPr dirty="0" sz="5450" spc="-190">
                <a:latin typeface="Lucida Sans"/>
                <a:cs typeface="Lucida Sans"/>
              </a:rPr>
              <a:t>pada  </a:t>
            </a:r>
            <a:r>
              <a:rPr dirty="0" sz="5450" spc="-225">
                <a:latin typeface="Lucida Sans"/>
                <a:cs typeface="Lucida Sans"/>
              </a:rPr>
              <a:t>penyampaian </a:t>
            </a:r>
            <a:r>
              <a:rPr dirty="0" sz="5450" spc="-245">
                <a:latin typeface="Lucida Sans"/>
                <a:cs typeface="Lucida Sans"/>
              </a:rPr>
              <a:t>energi </a:t>
            </a:r>
            <a:r>
              <a:rPr dirty="0" sz="5450" spc="-250">
                <a:latin typeface="Lucida Sans"/>
                <a:cs typeface="Lucida Sans"/>
              </a:rPr>
              <a:t>dari  </a:t>
            </a:r>
            <a:r>
              <a:rPr dirty="0" sz="5450" spc="-110">
                <a:latin typeface="Lucida Sans"/>
                <a:cs typeface="Lucida Sans"/>
              </a:rPr>
              <a:t>alat-alat </a:t>
            </a:r>
            <a:r>
              <a:rPr dirty="0" sz="5450" spc="-260">
                <a:latin typeface="Lucida Sans"/>
                <a:cs typeface="Lucida Sans"/>
              </a:rPr>
              <a:t>indra </a:t>
            </a:r>
            <a:r>
              <a:rPr dirty="0" sz="5450" spc="-315">
                <a:latin typeface="Lucida Sans"/>
                <a:cs typeface="Lucida Sans"/>
              </a:rPr>
              <a:t>ke otak,</a:t>
            </a:r>
            <a:r>
              <a:rPr dirty="0" sz="5450" spc="-625">
                <a:latin typeface="Lucida Sans"/>
                <a:cs typeface="Lucida Sans"/>
              </a:rPr>
              <a:t> </a:t>
            </a:r>
            <a:r>
              <a:rPr dirty="0" sz="5450" spc="-190">
                <a:latin typeface="Lucida Sans"/>
                <a:cs typeface="Lucida Sans"/>
              </a:rPr>
              <a:t>pada  </a:t>
            </a:r>
            <a:r>
              <a:rPr dirty="0" sz="5450" spc="-160">
                <a:latin typeface="Lucida Sans"/>
                <a:cs typeface="Lucida Sans"/>
              </a:rPr>
              <a:t>peristiwa </a:t>
            </a:r>
            <a:r>
              <a:rPr dirty="0" sz="5450" spc="-250">
                <a:latin typeface="Lucida Sans"/>
                <a:cs typeface="Lucida Sans"/>
              </a:rPr>
              <a:t>penerimaan </a:t>
            </a:r>
            <a:r>
              <a:rPr dirty="0" sz="5450" spc="-225">
                <a:latin typeface="Lucida Sans"/>
                <a:cs typeface="Lucida Sans"/>
              </a:rPr>
              <a:t>dan  </a:t>
            </a:r>
            <a:r>
              <a:rPr dirty="0" sz="5450" spc="-240">
                <a:latin typeface="Lucida Sans"/>
                <a:cs typeface="Lucida Sans"/>
              </a:rPr>
              <a:t>pengolahan </a:t>
            </a:r>
            <a:r>
              <a:rPr dirty="0" sz="5450" spc="-300">
                <a:latin typeface="Lucida Sans"/>
                <a:cs typeface="Lucida Sans"/>
              </a:rPr>
              <a:t>informasi, </a:t>
            </a:r>
            <a:r>
              <a:rPr dirty="0" sz="5450" spc="-190">
                <a:latin typeface="Lucida Sans"/>
                <a:cs typeface="Lucida Sans"/>
              </a:rPr>
              <a:t>pada  </a:t>
            </a:r>
            <a:r>
              <a:rPr dirty="0" sz="5450" spc="-229">
                <a:latin typeface="Lucida Sans"/>
                <a:cs typeface="Lucida Sans"/>
              </a:rPr>
              <a:t>proses </a:t>
            </a:r>
            <a:r>
              <a:rPr dirty="0" sz="5450" spc="-235">
                <a:latin typeface="Lucida Sans"/>
                <a:cs typeface="Lucida Sans"/>
              </a:rPr>
              <a:t>saling </a:t>
            </a:r>
            <a:r>
              <a:rPr dirty="0" sz="5450" spc="-245">
                <a:latin typeface="Lucida Sans"/>
                <a:cs typeface="Lucida Sans"/>
              </a:rPr>
              <a:t>pengaruh  </a:t>
            </a:r>
            <a:r>
              <a:rPr dirty="0" sz="5450" spc="-215">
                <a:latin typeface="Lucida Sans"/>
                <a:cs typeface="Lucida Sans"/>
              </a:rPr>
              <a:t>diantara </a:t>
            </a:r>
            <a:r>
              <a:rPr dirty="0" sz="5450" spc="-220">
                <a:latin typeface="Lucida Sans"/>
                <a:cs typeface="Lucida Sans"/>
              </a:rPr>
              <a:t>berbagai </a:t>
            </a:r>
            <a:r>
              <a:rPr dirty="0" sz="5450" spc="-240">
                <a:latin typeface="Lucida Sans"/>
                <a:cs typeface="Lucida Sans"/>
              </a:rPr>
              <a:t>sistem  </a:t>
            </a:r>
            <a:r>
              <a:rPr dirty="0" sz="5450" spc="-254">
                <a:latin typeface="Lucida Sans"/>
                <a:cs typeface="Lucida Sans"/>
              </a:rPr>
              <a:t>dalam </a:t>
            </a:r>
            <a:r>
              <a:rPr dirty="0" sz="5450" spc="-300">
                <a:latin typeface="Lucida Sans"/>
                <a:cs typeface="Lucida Sans"/>
              </a:rPr>
              <a:t>diri </a:t>
            </a:r>
            <a:r>
              <a:rPr dirty="0" sz="5450" spc="-260">
                <a:latin typeface="Lucida Sans"/>
                <a:cs typeface="Lucida Sans"/>
              </a:rPr>
              <a:t>organisme </a:t>
            </a:r>
            <a:r>
              <a:rPr dirty="0" sz="5450" spc="-225">
                <a:latin typeface="Lucida Sans"/>
                <a:cs typeface="Lucida Sans"/>
              </a:rPr>
              <a:t>dan </a:t>
            </a:r>
            <a:r>
              <a:rPr dirty="0" sz="5450" spc="-285">
                <a:latin typeface="Lucida Sans"/>
                <a:cs typeface="Lucida Sans"/>
              </a:rPr>
              <a:t>di  </a:t>
            </a:r>
            <a:r>
              <a:rPr dirty="0" sz="5450" spc="-195">
                <a:latin typeface="Lucida Sans"/>
                <a:cs typeface="Lucida Sans"/>
              </a:rPr>
              <a:t>antara</a:t>
            </a:r>
            <a:r>
              <a:rPr dirty="0" sz="5450" spc="-325">
                <a:latin typeface="Lucida Sans"/>
                <a:cs typeface="Lucida Sans"/>
              </a:rPr>
              <a:t> </a:t>
            </a:r>
            <a:r>
              <a:rPr dirty="0" sz="5450" spc="-260">
                <a:latin typeface="Lucida Sans"/>
                <a:cs typeface="Lucida Sans"/>
              </a:rPr>
              <a:t>organisme</a:t>
            </a:r>
            <a:endParaRPr sz="5450">
              <a:latin typeface="Lucida Sans"/>
              <a:cs typeface="Lucida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64198" y="862366"/>
            <a:ext cx="5836285" cy="6802755"/>
          </a:xfrm>
          <a:custGeom>
            <a:avLst/>
            <a:gdLst/>
            <a:ahLst/>
            <a:cxnLst/>
            <a:rect l="l" t="t" r="r" b="b"/>
            <a:pathLst>
              <a:path w="5836284" h="6802755">
                <a:moveTo>
                  <a:pt x="5379382" y="6802133"/>
                </a:moveTo>
                <a:lnTo>
                  <a:pt x="456647" y="6802133"/>
                </a:lnTo>
                <a:lnTo>
                  <a:pt x="410053" y="6799773"/>
                </a:lnTo>
                <a:lnTo>
                  <a:pt x="364782" y="6792848"/>
                </a:lnTo>
                <a:lnTo>
                  <a:pt x="321068" y="6781590"/>
                </a:lnTo>
                <a:lnTo>
                  <a:pt x="279143" y="6766231"/>
                </a:lnTo>
                <a:lnTo>
                  <a:pt x="239238" y="6747001"/>
                </a:lnTo>
                <a:lnTo>
                  <a:pt x="201585" y="6724133"/>
                </a:lnTo>
                <a:lnTo>
                  <a:pt x="166417" y="6697859"/>
                </a:lnTo>
                <a:lnTo>
                  <a:pt x="133965" y="6668409"/>
                </a:lnTo>
                <a:lnTo>
                  <a:pt x="104462" y="6636016"/>
                </a:lnTo>
                <a:lnTo>
                  <a:pt x="78140" y="6600911"/>
                </a:lnTo>
                <a:lnTo>
                  <a:pt x="55231" y="6563326"/>
                </a:lnTo>
                <a:lnTo>
                  <a:pt x="35966" y="6523493"/>
                </a:lnTo>
                <a:lnTo>
                  <a:pt x="20579" y="6481643"/>
                </a:lnTo>
                <a:lnTo>
                  <a:pt x="9301" y="6438008"/>
                </a:lnTo>
                <a:lnTo>
                  <a:pt x="2363" y="6392820"/>
                </a:lnTo>
                <a:lnTo>
                  <a:pt x="0" y="6346309"/>
                </a:lnTo>
                <a:lnTo>
                  <a:pt x="0" y="455823"/>
                </a:lnTo>
                <a:lnTo>
                  <a:pt x="2363" y="409313"/>
                </a:lnTo>
                <a:lnTo>
                  <a:pt x="9301" y="364124"/>
                </a:lnTo>
                <a:lnTo>
                  <a:pt x="20579" y="320489"/>
                </a:lnTo>
                <a:lnTo>
                  <a:pt x="35966" y="278639"/>
                </a:lnTo>
                <a:lnTo>
                  <a:pt x="55231" y="238806"/>
                </a:lnTo>
                <a:lnTo>
                  <a:pt x="78140" y="201221"/>
                </a:lnTo>
                <a:lnTo>
                  <a:pt x="104462" y="166116"/>
                </a:lnTo>
                <a:lnTo>
                  <a:pt x="133965" y="133723"/>
                </a:lnTo>
                <a:lnTo>
                  <a:pt x="166417" y="104274"/>
                </a:lnTo>
                <a:lnTo>
                  <a:pt x="201585" y="77999"/>
                </a:lnTo>
                <a:lnTo>
                  <a:pt x="239238" y="55131"/>
                </a:lnTo>
                <a:lnTo>
                  <a:pt x="279143" y="35901"/>
                </a:lnTo>
                <a:lnTo>
                  <a:pt x="321068" y="20542"/>
                </a:lnTo>
                <a:lnTo>
                  <a:pt x="364782" y="9284"/>
                </a:lnTo>
                <a:lnTo>
                  <a:pt x="410053" y="2359"/>
                </a:lnTo>
                <a:lnTo>
                  <a:pt x="456647" y="0"/>
                </a:lnTo>
                <a:lnTo>
                  <a:pt x="5379382" y="0"/>
                </a:lnTo>
                <a:lnTo>
                  <a:pt x="5425977" y="2359"/>
                </a:lnTo>
                <a:lnTo>
                  <a:pt x="5471247" y="9284"/>
                </a:lnTo>
                <a:lnTo>
                  <a:pt x="5514961" y="20542"/>
                </a:lnTo>
                <a:lnTo>
                  <a:pt x="5556886" y="35901"/>
                </a:lnTo>
                <a:lnTo>
                  <a:pt x="5596792" y="55131"/>
                </a:lnTo>
                <a:lnTo>
                  <a:pt x="5634444" y="77999"/>
                </a:lnTo>
                <a:lnTo>
                  <a:pt x="5669613" y="104274"/>
                </a:lnTo>
                <a:lnTo>
                  <a:pt x="5702064" y="133723"/>
                </a:lnTo>
                <a:lnTo>
                  <a:pt x="5731567" y="166116"/>
                </a:lnTo>
                <a:lnTo>
                  <a:pt x="5757889" y="201221"/>
                </a:lnTo>
                <a:lnTo>
                  <a:pt x="5780799" y="238806"/>
                </a:lnTo>
                <a:lnTo>
                  <a:pt x="5800063" y="278639"/>
                </a:lnTo>
                <a:lnTo>
                  <a:pt x="5815450" y="320489"/>
                </a:lnTo>
                <a:lnTo>
                  <a:pt x="5826729" y="364124"/>
                </a:lnTo>
                <a:lnTo>
                  <a:pt x="5833666" y="409313"/>
                </a:lnTo>
                <a:lnTo>
                  <a:pt x="5836030" y="455823"/>
                </a:lnTo>
                <a:lnTo>
                  <a:pt x="5836030" y="6346309"/>
                </a:lnTo>
                <a:lnTo>
                  <a:pt x="5833666" y="6392820"/>
                </a:lnTo>
                <a:lnTo>
                  <a:pt x="5826729" y="6438008"/>
                </a:lnTo>
                <a:lnTo>
                  <a:pt x="5815450" y="6481643"/>
                </a:lnTo>
                <a:lnTo>
                  <a:pt x="5800063" y="6523493"/>
                </a:lnTo>
                <a:lnTo>
                  <a:pt x="5780799" y="6563326"/>
                </a:lnTo>
                <a:lnTo>
                  <a:pt x="5757889" y="6600911"/>
                </a:lnTo>
                <a:lnTo>
                  <a:pt x="5731567" y="6636016"/>
                </a:lnTo>
                <a:lnTo>
                  <a:pt x="5702064" y="6668409"/>
                </a:lnTo>
                <a:lnTo>
                  <a:pt x="5669613" y="6697859"/>
                </a:lnTo>
                <a:lnTo>
                  <a:pt x="5634444" y="6724133"/>
                </a:lnTo>
                <a:lnTo>
                  <a:pt x="5596792" y="6747001"/>
                </a:lnTo>
                <a:lnTo>
                  <a:pt x="5556886" y="6766231"/>
                </a:lnTo>
                <a:lnTo>
                  <a:pt x="5514961" y="6781590"/>
                </a:lnTo>
                <a:lnTo>
                  <a:pt x="5471247" y="6792848"/>
                </a:lnTo>
                <a:lnTo>
                  <a:pt x="5425977" y="6799773"/>
                </a:lnTo>
                <a:lnTo>
                  <a:pt x="5379382" y="68021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64414" y="6840283"/>
            <a:ext cx="5819775" cy="2434590"/>
          </a:xfrm>
          <a:custGeom>
            <a:avLst/>
            <a:gdLst/>
            <a:ahLst/>
            <a:cxnLst/>
            <a:rect l="l" t="t" r="r" b="b"/>
            <a:pathLst>
              <a:path w="5819775" h="2434590">
                <a:moveTo>
                  <a:pt x="5363838" y="2434236"/>
                </a:moveTo>
                <a:lnTo>
                  <a:pt x="455328" y="2434236"/>
                </a:lnTo>
                <a:lnTo>
                  <a:pt x="408868" y="2431872"/>
                </a:lnTo>
                <a:lnTo>
                  <a:pt x="363728" y="2424935"/>
                </a:lnTo>
                <a:lnTo>
                  <a:pt x="320141" y="2413657"/>
                </a:lnTo>
                <a:lnTo>
                  <a:pt x="278336" y="2398270"/>
                </a:lnTo>
                <a:lnTo>
                  <a:pt x="238546" y="2379005"/>
                </a:lnTo>
                <a:lnTo>
                  <a:pt x="201002" y="2356096"/>
                </a:lnTo>
                <a:lnTo>
                  <a:pt x="165936" y="2329774"/>
                </a:lnTo>
                <a:lnTo>
                  <a:pt x="133578" y="2300271"/>
                </a:lnTo>
                <a:lnTo>
                  <a:pt x="104160" y="2267819"/>
                </a:lnTo>
                <a:lnTo>
                  <a:pt x="77914" y="2232651"/>
                </a:lnTo>
                <a:lnTo>
                  <a:pt x="55071" y="2194998"/>
                </a:lnTo>
                <a:lnTo>
                  <a:pt x="35862" y="2155093"/>
                </a:lnTo>
                <a:lnTo>
                  <a:pt x="20519" y="2113167"/>
                </a:lnTo>
                <a:lnTo>
                  <a:pt x="9274" y="2069453"/>
                </a:lnTo>
                <a:lnTo>
                  <a:pt x="2357" y="2024183"/>
                </a:lnTo>
                <a:lnTo>
                  <a:pt x="0" y="1977589"/>
                </a:lnTo>
                <a:lnTo>
                  <a:pt x="0" y="456647"/>
                </a:lnTo>
                <a:lnTo>
                  <a:pt x="2357" y="410053"/>
                </a:lnTo>
                <a:lnTo>
                  <a:pt x="9274" y="364782"/>
                </a:lnTo>
                <a:lnTo>
                  <a:pt x="20519" y="321068"/>
                </a:lnTo>
                <a:lnTo>
                  <a:pt x="35862" y="279143"/>
                </a:lnTo>
                <a:lnTo>
                  <a:pt x="55071" y="239238"/>
                </a:lnTo>
                <a:lnTo>
                  <a:pt x="77914" y="201585"/>
                </a:lnTo>
                <a:lnTo>
                  <a:pt x="104160" y="166417"/>
                </a:lnTo>
                <a:lnTo>
                  <a:pt x="133578" y="133965"/>
                </a:lnTo>
                <a:lnTo>
                  <a:pt x="165936" y="104462"/>
                </a:lnTo>
                <a:lnTo>
                  <a:pt x="201002" y="78140"/>
                </a:lnTo>
                <a:lnTo>
                  <a:pt x="238546" y="55231"/>
                </a:lnTo>
                <a:lnTo>
                  <a:pt x="278336" y="35966"/>
                </a:lnTo>
                <a:lnTo>
                  <a:pt x="320141" y="20579"/>
                </a:lnTo>
                <a:lnTo>
                  <a:pt x="363728" y="9301"/>
                </a:lnTo>
                <a:lnTo>
                  <a:pt x="408868" y="2363"/>
                </a:lnTo>
                <a:lnTo>
                  <a:pt x="455328" y="0"/>
                </a:lnTo>
                <a:lnTo>
                  <a:pt x="5363838" y="0"/>
                </a:lnTo>
                <a:lnTo>
                  <a:pt x="5410298" y="2363"/>
                </a:lnTo>
                <a:lnTo>
                  <a:pt x="5455437" y="9301"/>
                </a:lnTo>
                <a:lnTo>
                  <a:pt x="5499025" y="20579"/>
                </a:lnTo>
                <a:lnTo>
                  <a:pt x="5540829" y="35966"/>
                </a:lnTo>
                <a:lnTo>
                  <a:pt x="5580619" y="55231"/>
                </a:lnTo>
                <a:lnTo>
                  <a:pt x="5618163" y="78140"/>
                </a:lnTo>
                <a:lnTo>
                  <a:pt x="5653230" y="104462"/>
                </a:lnTo>
                <a:lnTo>
                  <a:pt x="5685588" y="133965"/>
                </a:lnTo>
                <a:lnTo>
                  <a:pt x="5715005" y="166417"/>
                </a:lnTo>
                <a:lnTo>
                  <a:pt x="5741252" y="201585"/>
                </a:lnTo>
                <a:lnTo>
                  <a:pt x="5764095" y="239238"/>
                </a:lnTo>
                <a:lnTo>
                  <a:pt x="5783303" y="279143"/>
                </a:lnTo>
                <a:lnTo>
                  <a:pt x="5798646" y="321068"/>
                </a:lnTo>
                <a:lnTo>
                  <a:pt x="5809892" y="364782"/>
                </a:lnTo>
                <a:lnTo>
                  <a:pt x="5816809" y="410053"/>
                </a:lnTo>
                <a:lnTo>
                  <a:pt x="5819166" y="456647"/>
                </a:lnTo>
                <a:lnTo>
                  <a:pt x="5819166" y="1977589"/>
                </a:lnTo>
                <a:lnTo>
                  <a:pt x="5816809" y="2024183"/>
                </a:lnTo>
                <a:lnTo>
                  <a:pt x="5809892" y="2069453"/>
                </a:lnTo>
                <a:lnTo>
                  <a:pt x="5798646" y="2113167"/>
                </a:lnTo>
                <a:lnTo>
                  <a:pt x="5783303" y="2155093"/>
                </a:lnTo>
                <a:lnTo>
                  <a:pt x="5764095" y="2194998"/>
                </a:lnTo>
                <a:lnTo>
                  <a:pt x="5741252" y="2232651"/>
                </a:lnTo>
                <a:lnTo>
                  <a:pt x="5715005" y="2267819"/>
                </a:lnTo>
                <a:lnTo>
                  <a:pt x="5685588" y="2300271"/>
                </a:lnTo>
                <a:lnTo>
                  <a:pt x="5653230" y="2329774"/>
                </a:lnTo>
                <a:lnTo>
                  <a:pt x="5618163" y="2356096"/>
                </a:lnTo>
                <a:lnTo>
                  <a:pt x="5580619" y="2379005"/>
                </a:lnTo>
                <a:lnTo>
                  <a:pt x="5540829" y="2398270"/>
                </a:lnTo>
                <a:lnTo>
                  <a:pt x="5499025" y="2413657"/>
                </a:lnTo>
                <a:lnTo>
                  <a:pt x="5455437" y="2424935"/>
                </a:lnTo>
                <a:lnTo>
                  <a:pt x="5410298" y="2431872"/>
                </a:lnTo>
                <a:lnTo>
                  <a:pt x="5363838" y="2434236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983048" y="6840736"/>
            <a:ext cx="2428875" cy="2428875"/>
          </a:xfrm>
          <a:custGeom>
            <a:avLst/>
            <a:gdLst/>
            <a:ahLst/>
            <a:cxnLst/>
            <a:rect l="l" t="t" r="r" b="b"/>
            <a:pathLst>
              <a:path w="2428875" h="2428875">
                <a:moveTo>
                  <a:pt x="2428874" y="0"/>
                </a:moveTo>
                <a:lnTo>
                  <a:pt x="0" y="0"/>
                </a:lnTo>
                <a:lnTo>
                  <a:pt x="472" y="48373"/>
                </a:lnTo>
                <a:lnTo>
                  <a:pt x="1883" y="96516"/>
                </a:lnTo>
                <a:lnTo>
                  <a:pt x="4223" y="144420"/>
                </a:lnTo>
                <a:lnTo>
                  <a:pt x="7484" y="192077"/>
                </a:lnTo>
                <a:lnTo>
                  <a:pt x="11658" y="239478"/>
                </a:lnTo>
                <a:lnTo>
                  <a:pt x="16735" y="286614"/>
                </a:lnTo>
                <a:lnTo>
                  <a:pt x="22706" y="333476"/>
                </a:lnTo>
                <a:lnTo>
                  <a:pt x="29563" y="380056"/>
                </a:lnTo>
                <a:lnTo>
                  <a:pt x="37298" y="426345"/>
                </a:lnTo>
                <a:lnTo>
                  <a:pt x="45900" y="472333"/>
                </a:lnTo>
                <a:lnTo>
                  <a:pt x="55363" y="518013"/>
                </a:lnTo>
                <a:lnTo>
                  <a:pt x="65676" y="563376"/>
                </a:lnTo>
                <a:lnTo>
                  <a:pt x="76832" y="608412"/>
                </a:lnTo>
                <a:lnTo>
                  <a:pt x="88820" y="653114"/>
                </a:lnTo>
                <a:lnTo>
                  <a:pt x="101634" y="697472"/>
                </a:lnTo>
                <a:lnTo>
                  <a:pt x="115263" y="741477"/>
                </a:lnTo>
                <a:lnTo>
                  <a:pt x="129700" y="785122"/>
                </a:lnTo>
                <a:lnTo>
                  <a:pt x="144935" y="828396"/>
                </a:lnTo>
                <a:lnTo>
                  <a:pt x="160960" y="871292"/>
                </a:lnTo>
                <a:lnTo>
                  <a:pt x="177765" y="913800"/>
                </a:lnTo>
                <a:lnTo>
                  <a:pt x="195343" y="955913"/>
                </a:lnTo>
                <a:lnTo>
                  <a:pt x="213685" y="997620"/>
                </a:lnTo>
                <a:lnTo>
                  <a:pt x="232781" y="1038914"/>
                </a:lnTo>
                <a:lnTo>
                  <a:pt x="252622" y="1079785"/>
                </a:lnTo>
                <a:lnTo>
                  <a:pt x="273202" y="1120226"/>
                </a:lnTo>
                <a:lnTo>
                  <a:pt x="294509" y="1160226"/>
                </a:lnTo>
                <a:lnTo>
                  <a:pt x="316536" y="1199778"/>
                </a:lnTo>
                <a:lnTo>
                  <a:pt x="339275" y="1238873"/>
                </a:lnTo>
                <a:lnTo>
                  <a:pt x="362715" y="1277501"/>
                </a:lnTo>
                <a:lnTo>
                  <a:pt x="386849" y="1315655"/>
                </a:lnTo>
                <a:lnTo>
                  <a:pt x="411668" y="1353325"/>
                </a:lnTo>
                <a:lnTo>
                  <a:pt x="437163" y="1390502"/>
                </a:lnTo>
                <a:lnTo>
                  <a:pt x="463325" y="1427179"/>
                </a:lnTo>
                <a:lnTo>
                  <a:pt x="490145" y="1463346"/>
                </a:lnTo>
                <a:lnTo>
                  <a:pt x="517615" y="1498994"/>
                </a:lnTo>
                <a:lnTo>
                  <a:pt x="545726" y="1534115"/>
                </a:lnTo>
                <a:lnTo>
                  <a:pt x="574470" y="1568700"/>
                </a:lnTo>
                <a:lnTo>
                  <a:pt x="603837" y="1602740"/>
                </a:lnTo>
                <a:lnTo>
                  <a:pt x="633818" y="1636227"/>
                </a:lnTo>
                <a:lnTo>
                  <a:pt x="664406" y="1669151"/>
                </a:lnTo>
                <a:lnTo>
                  <a:pt x="695591" y="1701504"/>
                </a:lnTo>
                <a:lnTo>
                  <a:pt x="727365" y="1733277"/>
                </a:lnTo>
                <a:lnTo>
                  <a:pt x="759718" y="1764462"/>
                </a:lnTo>
                <a:lnTo>
                  <a:pt x="792642" y="1795050"/>
                </a:lnTo>
                <a:lnTo>
                  <a:pt x="826129" y="1825031"/>
                </a:lnTo>
                <a:lnTo>
                  <a:pt x="860169" y="1854398"/>
                </a:lnTo>
                <a:lnTo>
                  <a:pt x="894754" y="1883142"/>
                </a:lnTo>
                <a:lnTo>
                  <a:pt x="929875" y="1911253"/>
                </a:lnTo>
                <a:lnTo>
                  <a:pt x="965524" y="1938723"/>
                </a:lnTo>
                <a:lnTo>
                  <a:pt x="1001691" y="1965543"/>
                </a:lnTo>
                <a:lnTo>
                  <a:pt x="1038367" y="1991705"/>
                </a:lnTo>
                <a:lnTo>
                  <a:pt x="1075545" y="2017199"/>
                </a:lnTo>
                <a:lnTo>
                  <a:pt x="1113215" y="2042018"/>
                </a:lnTo>
                <a:lnTo>
                  <a:pt x="1151369" y="2066151"/>
                </a:lnTo>
                <a:lnTo>
                  <a:pt x="1189998" y="2089592"/>
                </a:lnTo>
                <a:lnTo>
                  <a:pt x="1229092" y="2112330"/>
                </a:lnTo>
                <a:lnTo>
                  <a:pt x="1268644" y="2134357"/>
                </a:lnTo>
                <a:lnTo>
                  <a:pt x="1308645" y="2155664"/>
                </a:lnTo>
                <a:lnTo>
                  <a:pt x="1349085" y="2176243"/>
                </a:lnTo>
                <a:lnTo>
                  <a:pt x="1389957" y="2196085"/>
                </a:lnTo>
                <a:lnTo>
                  <a:pt x="1431251" y="2215181"/>
                </a:lnTo>
                <a:lnTo>
                  <a:pt x="1472958" y="2233522"/>
                </a:lnTo>
                <a:lnTo>
                  <a:pt x="1515071" y="2251100"/>
                </a:lnTo>
                <a:lnTo>
                  <a:pt x="1557579" y="2267905"/>
                </a:lnTo>
                <a:lnTo>
                  <a:pt x="1600475" y="2283930"/>
                </a:lnTo>
                <a:lnTo>
                  <a:pt x="1643750" y="2299164"/>
                </a:lnTo>
                <a:lnTo>
                  <a:pt x="1687394" y="2313601"/>
                </a:lnTo>
                <a:lnTo>
                  <a:pt x="1731400" y="2327230"/>
                </a:lnTo>
                <a:lnTo>
                  <a:pt x="1775758" y="2340043"/>
                </a:lnTo>
                <a:lnTo>
                  <a:pt x="1820460" y="2352032"/>
                </a:lnTo>
                <a:lnTo>
                  <a:pt x="1865496" y="2363187"/>
                </a:lnTo>
                <a:lnTo>
                  <a:pt x="1910859" y="2373500"/>
                </a:lnTo>
                <a:lnTo>
                  <a:pt x="1956539" y="2382962"/>
                </a:lnTo>
                <a:lnTo>
                  <a:pt x="2002528" y="2391565"/>
                </a:lnTo>
                <a:lnTo>
                  <a:pt x="2048817" y="2399299"/>
                </a:lnTo>
                <a:lnTo>
                  <a:pt x="2095397" y="2406156"/>
                </a:lnTo>
                <a:lnTo>
                  <a:pt x="2142259" y="2412127"/>
                </a:lnTo>
                <a:lnTo>
                  <a:pt x="2189395" y="2417203"/>
                </a:lnTo>
                <a:lnTo>
                  <a:pt x="2236796" y="2421376"/>
                </a:lnTo>
                <a:lnTo>
                  <a:pt x="2284453" y="2424637"/>
                </a:lnTo>
                <a:lnTo>
                  <a:pt x="2332358" y="2426977"/>
                </a:lnTo>
                <a:lnTo>
                  <a:pt x="2380501" y="2428388"/>
                </a:lnTo>
                <a:lnTo>
                  <a:pt x="2428874" y="2428860"/>
                </a:lnTo>
                <a:lnTo>
                  <a:pt x="2428874" y="0"/>
                </a:lnTo>
                <a:close/>
              </a:path>
            </a:pathLst>
          </a:custGeom>
          <a:solidFill>
            <a:srgbClr val="FF57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564198" y="6840283"/>
            <a:ext cx="1285240" cy="1285240"/>
          </a:xfrm>
          <a:custGeom>
            <a:avLst/>
            <a:gdLst/>
            <a:ahLst/>
            <a:cxnLst/>
            <a:rect l="l" t="t" r="r" b="b"/>
            <a:pathLst>
              <a:path w="1285239" h="1285240">
                <a:moveTo>
                  <a:pt x="0" y="0"/>
                </a:moveTo>
                <a:lnTo>
                  <a:pt x="1285035" y="0"/>
                </a:lnTo>
                <a:lnTo>
                  <a:pt x="1285035" y="1285035"/>
                </a:lnTo>
                <a:lnTo>
                  <a:pt x="0" y="1285035"/>
                </a:lnTo>
                <a:lnTo>
                  <a:pt x="0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608724" y="862301"/>
            <a:ext cx="5800724" cy="59816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9078" y="1028703"/>
            <a:ext cx="16218535" cy="8246109"/>
          </a:xfrm>
          <a:custGeom>
            <a:avLst/>
            <a:gdLst/>
            <a:ahLst/>
            <a:cxnLst/>
            <a:rect l="l" t="t" r="r" b="b"/>
            <a:pathLst>
              <a:path w="16218535" h="8246109">
                <a:moveTo>
                  <a:pt x="15850898" y="8245982"/>
                </a:moveTo>
                <a:lnTo>
                  <a:pt x="367263" y="8245982"/>
                </a:lnTo>
                <a:lnTo>
                  <a:pt x="321286" y="8243105"/>
                </a:lnTo>
                <a:lnTo>
                  <a:pt x="276987" y="8234706"/>
                </a:lnTo>
                <a:lnTo>
                  <a:pt x="234714" y="8221135"/>
                </a:lnTo>
                <a:lnTo>
                  <a:pt x="194816" y="8202741"/>
                </a:lnTo>
                <a:lnTo>
                  <a:pt x="157640" y="8179872"/>
                </a:lnTo>
                <a:lnTo>
                  <a:pt x="123535" y="8152877"/>
                </a:lnTo>
                <a:lnTo>
                  <a:pt x="92848" y="8122105"/>
                </a:lnTo>
                <a:lnTo>
                  <a:pt x="65928" y="8087906"/>
                </a:lnTo>
                <a:lnTo>
                  <a:pt x="43121" y="8050628"/>
                </a:lnTo>
                <a:lnTo>
                  <a:pt x="24778" y="8010619"/>
                </a:lnTo>
                <a:lnTo>
                  <a:pt x="11244" y="7968230"/>
                </a:lnTo>
                <a:lnTo>
                  <a:pt x="2869" y="7923809"/>
                </a:lnTo>
                <a:lnTo>
                  <a:pt x="0" y="7877705"/>
                </a:lnTo>
                <a:lnTo>
                  <a:pt x="0" y="368276"/>
                </a:lnTo>
                <a:lnTo>
                  <a:pt x="2869" y="322172"/>
                </a:lnTo>
                <a:lnTo>
                  <a:pt x="11244" y="277751"/>
                </a:lnTo>
                <a:lnTo>
                  <a:pt x="24778" y="235362"/>
                </a:lnTo>
                <a:lnTo>
                  <a:pt x="43121" y="195354"/>
                </a:lnTo>
                <a:lnTo>
                  <a:pt x="65928" y="158075"/>
                </a:lnTo>
                <a:lnTo>
                  <a:pt x="92848" y="123876"/>
                </a:lnTo>
                <a:lnTo>
                  <a:pt x="123535" y="93104"/>
                </a:lnTo>
                <a:lnTo>
                  <a:pt x="157640" y="66110"/>
                </a:lnTo>
                <a:lnTo>
                  <a:pt x="194816" y="43240"/>
                </a:lnTo>
                <a:lnTo>
                  <a:pt x="234714" y="24846"/>
                </a:lnTo>
                <a:lnTo>
                  <a:pt x="276987" y="11275"/>
                </a:lnTo>
                <a:lnTo>
                  <a:pt x="321286" y="2877"/>
                </a:lnTo>
                <a:lnTo>
                  <a:pt x="367263" y="0"/>
                </a:lnTo>
                <a:lnTo>
                  <a:pt x="15850898" y="0"/>
                </a:lnTo>
                <a:lnTo>
                  <a:pt x="15896876" y="2877"/>
                </a:lnTo>
                <a:lnTo>
                  <a:pt x="15941175" y="11275"/>
                </a:lnTo>
                <a:lnTo>
                  <a:pt x="15983447" y="24846"/>
                </a:lnTo>
                <a:lnTo>
                  <a:pt x="16023345" y="43240"/>
                </a:lnTo>
                <a:lnTo>
                  <a:pt x="16060521" y="66110"/>
                </a:lnTo>
                <a:lnTo>
                  <a:pt x="16094626" y="93104"/>
                </a:lnTo>
                <a:lnTo>
                  <a:pt x="16125313" y="123876"/>
                </a:lnTo>
                <a:lnTo>
                  <a:pt x="16152233" y="158075"/>
                </a:lnTo>
                <a:lnTo>
                  <a:pt x="16175040" y="195354"/>
                </a:lnTo>
                <a:lnTo>
                  <a:pt x="16193383" y="235362"/>
                </a:lnTo>
                <a:lnTo>
                  <a:pt x="16206917" y="277751"/>
                </a:lnTo>
                <a:lnTo>
                  <a:pt x="16215292" y="322172"/>
                </a:lnTo>
                <a:lnTo>
                  <a:pt x="16218161" y="368276"/>
                </a:lnTo>
                <a:lnTo>
                  <a:pt x="16218161" y="7877705"/>
                </a:lnTo>
                <a:lnTo>
                  <a:pt x="16215292" y="7923809"/>
                </a:lnTo>
                <a:lnTo>
                  <a:pt x="16206917" y="7968230"/>
                </a:lnTo>
                <a:lnTo>
                  <a:pt x="16193383" y="8010619"/>
                </a:lnTo>
                <a:lnTo>
                  <a:pt x="16175040" y="8050628"/>
                </a:lnTo>
                <a:lnTo>
                  <a:pt x="16152233" y="8087906"/>
                </a:lnTo>
                <a:lnTo>
                  <a:pt x="16125313" y="8122105"/>
                </a:lnTo>
                <a:lnTo>
                  <a:pt x="16094626" y="8152877"/>
                </a:lnTo>
                <a:lnTo>
                  <a:pt x="16060521" y="8179872"/>
                </a:lnTo>
                <a:lnTo>
                  <a:pt x="16023345" y="8202741"/>
                </a:lnTo>
                <a:lnTo>
                  <a:pt x="15983447" y="8221135"/>
                </a:lnTo>
                <a:lnTo>
                  <a:pt x="15941175" y="8234706"/>
                </a:lnTo>
                <a:lnTo>
                  <a:pt x="15896876" y="8243105"/>
                </a:lnTo>
                <a:lnTo>
                  <a:pt x="15850898" y="8245982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28700" y="3058007"/>
            <a:ext cx="1285240" cy="1285240"/>
          </a:xfrm>
          <a:custGeom>
            <a:avLst/>
            <a:gdLst/>
            <a:ahLst/>
            <a:cxnLst/>
            <a:rect l="l" t="t" r="r" b="b"/>
            <a:pathLst>
              <a:path w="1285239" h="1285239">
                <a:moveTo>
                  <a:pt x="0" y="0"/>
                </a:moveTo>
                <a:lnTo>
                  <a:pt x="1285035" y="0"/>
                </a:lnTo>
                <a:lnTo>
                  <a:pt x="1285035" y="1285035"/>
                </a:lnTo>
                <a:lnTo>
                  <a:pt x="0" y="1285035"/>
                </a:lnTo>
                <a:lnTo>
                  <a:pt x="0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577682" y="2709472"/>
            <a:ext cx="13041630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4300"/>
              </a:lnSpc>
              <a:spcBef>
                <a:spcPts val="95"/>
              </a:spcBef>
            </a:pPr>
            <a:r>
              <a:rPr dirty="0" sz="3850" spc="-150">
                <a:solidFill>
                  <a:srgbClr val="FFFFFF"/>
                </a:solidFill>
                <a:latin typeface="Lucida Sans"/>
                <a:cs typeface="Lucida Sans"/>
              </a:rPr>
              <a:t>Psikologi </a:t>
            </a:r>
            <a:r>
              <a:rPr dirty="0" sz="3850" spc="-225">
                <a:solidFill>
                  <a:srgbClr val="FFFFFF"/>
                </a:solidFill>
                <a:latin typeface="Lucida Sans"/>
                <a:cs typeface="Lucida Sans"/>
              </a:rPr>
              <a:t>komunikasi </a:t>
            </a:r>
            <a:r>
              <a:rPr dirty="0" sz="3850" spc="-180">
                <a:solidFill>
                  <a:srgbClr val="FFFFFF"/>
                </a:solidFill>
                <a:latin typeface="Lucida Sans"/>
                <a:cs typeface="Lucida Sans"/>
              </a:rPr>
              <a:t>tertarik </a:t>
            </a:r>
            <a:r>
              <a:rPr dirty="0" sz="3850" spc="-130">
                <a:solidFill>
                  <a:srgbClr val="FFFFFF"/>
                </a:solidFill>
                <a:latin typeface="Lucida Sans"/>
                <a:cs typeface="Lucida Sans"/>
              </a:rPr>
              <a:t>pada </a:t>
            </a:r>
            <a:r>
              <a:rPr dirty="0" sz="3850" spc="-225">
                <a:solidFill>
                  <a:srgbClr val="FFFFFF"/>
                </a:solidFill>
                <a:latin typeface="Lucida Sans"/>
                <a:cs typeface="Lucida Sans"/>
              </a:rPr>
              <a:t>komunikasi </a:t>
            </a:r>
            <a:r>
              <a:rPr dirty="0" sz="3850" spc="-150">
                <a:solidFill>
                  <a:srgbClr val="FFFFFF"/>
                </a:solidFill>
                <a:latin typeface="Lucida Sans"/>
                <a:cs typeface="Lucida Sans"/>
              </a:rPr>
              <a:t>diantara  </a:t>
            </a:r>
            <a:r>
              <a:rPr dirty="0" sz="3850" spc="-200">
                <a:solidFill>
                  <a:srgbClr val="FFFFFF"/>
                </a:solidFill>
                <a:latin typeface="Lucida Sans"/>
                <a:cs typeface="Lucida Sans"/>
              </a:rPr>
              <a:t>individu: </a:t>
            </a:r>
            <a:r>
              <a:rPr dirty="0" sz="3850" spc="-155">
                <a:solidFill>
                  <a:srgbClr val="FFFFFF"/>
                </a:solidFill>
                <a:latin typeface="Lucida Sans"/>
                <a:cs typeface="Lucida Sans"/>
              </a:rPr>
              <a:t>bagaimana </a:t>
            </a:r>
            <a:r>
              <a:rPr dirty="0" sz="3850" spc="-140">
                <a:solidFill>
                  <a:srgbClr val="FFFFFF"/>
                </a:solidFill>
                <a:latin typeface="Lucida Sans"/>
                <a:cs typeface="Lucida Sans"/>
              </a:rPr>
              <a:t>pesan </a:t>
            </a:r>
            <a:r>
              <a:rPr dirty="0" sz="3850" spc="-175">
                <a:solidFill>
                  <a:srgbClr val="FFFFFF"/>
                </a:solidFill>
                <a:latin typeface="Lucida Sans"/>
                <a:cs typeface="Lucida Sans"/>
              </a:rPr>
              <a:t>dari </a:t>
            </a:r>
            <a:r>
              <a:rPr dirty="0" sz="3850" spc="-155">
                <a:solidFill>
                  <a:srgbClr val="FFFFFF"/>
                </a:solidFill>
                <a:latin typeface="Lucida Sans"/>
                <a:cs typeface="Lucida Sans"/>
              </a:rPr>
              <a:t>seorang </a:t>
            </a:r>
            <a:r>
              <a:rPr dirty="0" sz="3850" spc="-185">
                <a:solidFill>
                  <a:srgbClr val="FFFFFF"/>
                </a:solidFill>
                <a:latin typeface="Lucida Sans"/>
                <a:cs typeface="Lucida Sans"/>
              </a:rPr>
              <a:t>individu </a:t>
            </a:r>
            <a:r>
              <a:rPr dirty="0" sz="3850" spc="-200">
                <a:solidFill>
                  <a:srgbClr val="FFFFFF"/>
                </a:solidFill>
                <a:latin typeface="Lucida Sans"/>
                <a:cs typeface="Lucida Sans"/>
              </a:rPr>
              <a:t>menjadi  </a:t>
            </a:r>
            <a:r>
              <a:rPr dirty="0" sz="3850" spc="-195">
                <a:solidFill>
                  <a:srgbClr val="FFFFFF"/>
                </a:solidFill>
                <a:latin typeface="Lucida Sans"/>
                <a:cs typeface="Lucida Sans"/>
              </a:rPr>
              <a:t>stimulus </a:t>
            </a:r>
            <a:r>
              <a:rPr dirty="0" sz="3850" spc="-114">
                <a:solidFill>
                  <a:srgbClr val="FFFFFF"/>
                </a:solidFill>
                <a:latin typeface="Lucida Sans"/>
                <a:cs typeface="Lucida Sans"/>
              </a:rPr>
              <a:t>yang </a:t>
            </a:r>
            <a:r>
              <a:rPr dirty="0" sz="3850" spc="-220">
                <a:solidFill>
                  <a:srgbClr val="FFFFFF"/>
                </a:solidFill>
                <a:latin typeface="Lucida Sans"/>
                <a:cs typeface="Lucida Sans"/>
              </a:rPr>
              <a:t>menimbulkan </a:t>
            </a:r>
            <a:r>
              <a:rPr dirty="0" sz="3850" spc="-175">
                <a:solidFill>
                  <a:srgbClr val="FFFFFF"/>
                </a:solidFill>
                <a:latin typeface="Lucida Sans"/>
                <a:cs typeface="Lucida Sans"/>
              </a:rPr>
              <a:t>respon </a:t>
            </a:r>
            <a:r>
              <a:rPr dirty="0" sz="3850" spc="-130">
                <a:solidFill>
                  <a:srgbClr val="FFFFFF"/>
                </a:solidFill>
                <a:latin typeface="Lucida Sans"/>
                <a:cs typeface="Lucida Sans"/>
              </a:rPr>
              <a:t>pada </a:t>
            </a:r>
            <a:r>
              <a:rPr dirty="0" sz="3850" spc="-185">
                <a:solidFill>
                  <a:srgbClr val="FFFFFF"/>
                </a:solidFill>
                <a:latin typeface="Lucida Sans"/>
                <a:cs typeface="Lucida Sans"/>
              </a:rPr>
              <a:t>individu </a:t>
            </a:r>
            <a:r>
              <a:rPr dirty="0" sz="3850" spc="-114">
                <a:solidFill>
                  <a:srgbClr val="FFFFFF"/>
                </a:solidFill>
                <a:latin typeface="Lucida Sans"/>
                <a:cs typeface="Lucida Sans"/>
              </a:rPr>
              <a:t>yang</a:t>
            </a:r>
            <a:r>
              <a:rPr dirty="0" sz="3850" spc="-51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3850" spc="-215">
                <a:solidFill>
                  <a:srgbClr val="FFFFFF"/>
                </a:solidFill>
                <a:latin typeface="Lucida Sans"/>
                <a:cs typeface="Lucida Sans"/>
              </a:rPr>
              <a:t>lain.  </a:t>
            </a:r>
            <a:r>
              <a:rPr dirty="0" sz="3850" spc="-210">
                <a:solidFill>
                  <a:srgbClr val="FFFFFF"/>
                </a:solidFill>
                <a:latin typeface="Lucida Sans"/>
                <a:cs typeface="Lucida Sans"/>
              </a:rPr>
              <a:t>psikologi </a:t>
            </a:r>
            <a:r>
              <a:rPr dirty="0" sz="3850" spc="-180">
                <a:solidFill>
                  <a:srgbClr val="FFFFFF"/>
                </a:solidFill>
                <a:latin typeface="Lucida Sans"/>
                <a:cs typeface="Lucida Sans"/>
              </a:rPr>
              <a:t>bahkan </a:t>
            </a:r>
            <a:r>
              <a:rPr dirty="0" sz="3850" spc="-195">
                <a:solidFill>
                  <a:srgbClr val="FFFFFF"/>
                </a:solidFill>
                <a:latin typeface="Lucida Sans"/>
                <a:cs typeface="Lucida Sans"/>
              </a:rPr>
              <a:t>meneliti </a:t>
            </a:r>
            <a:r>
              <a:rPr dirty="0" sz="3850" spc="-140">
                <a:solidFill>
                  <a:srgbClr val="FFFFFF"/>
                </a:solidFill>
                <a:latin typeface="Lucida Sans"/>
                <a:cs typeface="Lucida Sans"/>
              </a:rPr>
              <a:t>lambang-lambang </a:t>
            </a:r>
            <a:r>
              <a:rPr dirty="0" sz="3850" spc="-114">
                <a:solidFill>
                  <a:srgbClr val="FFFFFF"/>
                </a:solidFill>
                <a:latin typeface="Lucida Sans"/>
                <a:cs typeface="Lucida Sans"/>
              </a:rPr>
              <a:t>yang  </a:t>
            </a:r>
            <a:r>
              <a:rPr dirty="0" sz="3850" spc="-195">
                <a:solidFill>
                  <a:srgbClr val="FFFFFF"/>
                </a:solidFill>
                <a:latin typeface="Lucida Sans"/>
                <a:cs typeface="Lucida Sans"/>
              </a:rPr>
              <a:t>disampaikan. </a:t>
            </a:r>
            <a:r>
              <a:rPr dirty="0" sz="3850" spc="-210">
                <a:solidFill>
                  <a:srgbClr val="FFFFFF"/>
                </a:solidFill>
                <a:latin typeface="Lucida Sans"/>
                <a:cs typeface="Lucida Sans"/>
              </a:rPr>
              <a:t>psikologi </a:t>
            </a:r>
            <a:r>
              <a:rPr dirty="0" sz="3850" spc="-195">
                <a:solidFill>
                  <a:srgbClr val="FFFFFF"/>
                </a:solidFill>
                <a:latin typeface="Lucida Sans"/>
                <a:cs typeface="Lucida Sans"/>
              </a:rPr>
              <a:t>meneliti </a:t>
            </a:r>
            <a:r>
              <a:rPr dirty="0" sz="3850" spc="-160">
                <a:solidFill>
                  <a:srgbClr val="FFFFFF"/>
                </a:solidFill>
                <a:latin typeface="Lucida Sans"/>
                <a:cs typeface="Lucida Sans"/>
              </a:rPr>
              <a:t>proses </a:t>
            </a:r>
            <a:r>
              <a:rPr dirty="0" sz="3850" spc="-195">
                <a:solidFill>
                  <a:srgbClr val="FFFFFF"/>
                </a:solidFill>
                <a:latin typeface="Lucida Sans"/>
                <a:cs typeface="Lucida Sans"/>
              </a:rPr>
              <a:t>mengungkapkan  </a:t>
            </a:r>
            <a:r>
              <a:rPr dirty="0" sz="3850" spc="-210">
                <a:solidFill>
                  <a:srgbClr val="FFFFFF"/>
                </a:solidFill>
                <a:latin typeface="Lucida Sans"/>
                <a:cs typeface="Lucida Sans"/>
              </a:rPr>
              <a:t>pikiran </a:t>
            </a:r>
            <a:r>
              <a:rPr dirty="0" sz="3850" spc="-200">
                <a:solidFill>
                  <a:srgbClr val="FFFFFF"/>
                </a:solidFill>
                <a:latin typeface="Lucida Sans"/>
                <a:cs typeface="Lucida Sans"/>
              </a:rPr>
              <a:t>menjadi </a:t>
            </a:r>
            <a:r>
              <a:rPr dirty="0" sz="3850" spc="-175">
                <a:solidFill>
                  <a:srgbClr val="FFFFFF"/>
                </a:solidFill>
                <a:latin typeface="Lucida Sans"/>
                <a:cs typeface="Lucida Sans"/>
              </a:rPr>
              <a:t>lambang </a:t>
            </a:r>
            <a:r>
              <a:rPr dirty="0" sz="3850" spc="-155">
                <a:solidFill>
                  <a:srgbClr val="FFFFFF"/>
                </a:solidFill>
                <a:latin typeface="Lucida Sans"/>
                <a:cs typeface="Lucida Sans"/>
              </a:rPr>
              <a:t>dan </a:t>
            </a:r>
            <a:r>
              <a:rPr dirty="0" sz="3850" spc="-170">
                <a:solidFill>
                  <a:srgbClr val="FFFFFF"/>
                </a:solidFill>
                <a:latin typeface="Lucida Sans"/>
                <a:cs typeface="Lucida Sans"/>
              </a:rPr>
              <a:t>pengaruh </a:t>
            </a:r>
            <a:r>
              <a:rPr dirty="0" sz="3850" spc="-175">
                <a:solidFill>
                  <a:srgbClr val="FFFFFF"/>
                </a:solidFill>
                <a:latin typeface="Lucida Sans"/>
                <a:cs typeface="Lucida Sans"/>
              </a:rPr>
              <a:t>lambang </a:t>
            </a:r>
            <a:r>
              <a:rPr dirty="0" sz="3850" spc="-150">
                <a:solidFill>
                  <a:srgbClr val="FFFFFF"/>
                </a:solidFill>
                <a:latin typeface="Lucida Sans"/>
                <a:cs typeface="Lucida Sans"/>
              </a:rPr>
              <a:t>terhadap  </a:t>
            </a:r>
            <a:r>
              <a:rPr dirty="0" sz="3850" spc="-200">
                <a:solidFill>
                  <a:srgbClr val="FFFFFF"/>
                </a:solidFill>
                <a:latin typeface="Lucida Sans"/>
                <a:cs typeface="Lucida Sans"/>
              </a:rPr>
              <a:t>perilaku</a:t>
            </a:r>
            <a:r>
              <a:rPr dirty="0" sz="3850" spc="-229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3850" spc="-200">
                <a:solidFill>
                  <a:srgbClr val="FFFFFF"/>
                </a:solidFill>
                <a:latin typeface="Lucida Sans"/>
                <a:cs typeface="Lucida Sans"/>
              </a:rPr>
              <a:t>manusia.</a:t>
            </a:r>
            <a:endParaRPr sz="3850">
              <a:latin typeface="Lucida Sans"/>
              <a:cs typeface="Lucida San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5625810" y="1442361"/>
            <a:ext cx="1200150" cy="1200150"/>
          </a:xfrm>
          <a:custGeom>
            <a:avLst/>
            <a:gdLst/>
            <a:ahLst/>
            <a:cxnLst/>
            <a:rect l="l" t="t" r="r" b="b"/>
            <a:pathLst>
              <a:path w="1200150" h="1200150">
                <a:moveTo>
                  <a:pt x="1200134" y="1200149"/>
                </a:moveTo>
                <a:lnTo>
                  <a:pt x="600067" y="1200149"/>
                </a:lnTo>
                <a:lnTo>
                  <a:pt x="553171" y="1198344"/>
                </a:lnTo>
                <a:lnTo>
                  <a:pt x="507262" y="1193016"/>
                </a:lnTo>
                <a:lnTo>
                  <a:pt x="462473" y="1184300"/>
                </a:lnTo>
                <a:lnTo>
                  <a:pt x="418939" y="1172329"/>
                </a:lnTo>
                <a:lnTo>
                  <a:pt x="376793" y="1157235"/>
                </a:lnTo>
                <a:lnTo>
                  <a:pt x="336167" y="1139154"/>
                </a:lnTo>
                <a:lnTo>
                  <a:pt x="297196" y="1118218"/>
                </a:lnTo>
                <a:lnTo>
                  <a:pt x="260013" y="1094560"/>
                </a:lnTo>
                <a:lnTo>
                  <a:pt x="224750" y="1068314"/>
                </a:lnTo>
                <a:lnTo>
                  <a:pt x="191543" y="1039613"/>
                </a:lnTo>
                <a:lnTo>
                  <a:pt x="160523" y="1008592"/>
                </a:lnTo>
                <a:lnTo>
                  <a:pt x="131824" y="975382"/>
                </a:lnTo>
                <a:lnTo>
                  <a:pt x="105580" y="940118"/>
                </a:lnTo>
                <a:lnTo>
                  <a:pt x="81924" y="902934"/>
                </a:lnTo>
                <a:lnTo>
                  <a:pt x="60989" y="863962"/>
                </a:lnTo>
                <a:lnTo>
                  <a:pt x="42909" y="823336"/>
                </a:lnTo>
                <a:lnTo>
                  <a:pt x="27817" y="781189"/>
                </a:lnTo>
                <a:lnTo>
                  <a:pt x="15847" y="737656"/>
                </a:lnTo>
                <a:lnTo>
                  <a:pt x="7132" y="692868"/>
                </a:lnTo>
                <a:lnTo>
                  <a:pt x="1805" y="646960"/>
                </a:lnTo>
                <a:lnTo>
                  <a:pt x="0" y="600066"/>
                </a:lnTo>
                <a:lnTo>
                  <a:pt x="1805" y="553172"/>
                </a:lnTo>
                <a:lnTo>
                  <a:pt x="7132" y="507264"/>
                </a:lnTo>
                <a:lnTo>
                  <a:pt x="15847" y="462477"/>
                </a:lnTo>
                <a:lnTo>
                  <a:pt x="27817" y="418944"/>
                </a:lnTo>
                <a:lnTo>
                  <a:pt x="42909" y="376799"/>
                </a:lnTo>
                <a:lnTo>
                  <a:pt x="60989" y="336173"/>
                </a:lnTo>
                <a:lnTo>
                  <a:pt x="81923" y="297202"/>
                </a:lnTo>
                <a:lnTo>
                  <a:pt x="105579" y="260019"/>
                </a:lnTo>
                <a:lnTo>
                  <a:pt x="131824" y="224756"/>
                </a:lnTo>
                <a:lnTo>
                  <a:pt x="160522" y="191548"/>
                </a:lnTo>
                <a:lnTo>
                  <a:pt x="191542" y="160528"/>
                </a:lnTo>
                <a:lnTo>
                  <a:pt x="224750" y="131828"/>
                </a:lnTo>
                <a:lnTo>
                  <a:pt x="260012" y="105584"/>
                </a:lnTo>
                <a:lnTo>
                  <a:pt x="297196" y="81927"/>
                </a:lnTo>
                <a:lnTo>
                  <a:pt x="336167" y="60992"/>
                </a:lnTo>
                <a:lnTo>
                  <a:pt x="376792" y="42911"/>
                </a:lnTo>
                <a:lnTo>
                  <a:pt x="418939" y="27819"/>
                </a:lnTo>
                <a:lnTo>
                  <a:pt x="462473" y="15848"/>
                </a:lnTo>
                <a:lnTo>
                  <a:pt x="507261" y="7132"/>
                </a:lnTo>
                <a:lnTo>
                  <a:pt x="553170" y="1805"/>
                </a:lnTo>
                <a:lnTo>
                  <a:pt x="600067" y="0"/>
                </a:lnTo>
                <a:lnTo>
                  <a:pt x="646958" y="1805"/>
                </a:lnTo>
                <a:lnTo>
                  <a:pt x="692863" y="7132"/>
                </a:lnTo>
                <a:lnTo>
                  <a:pt x="737647" y="15848"/>
                </a:lnTo>
                <a:lnTo>
                  <a:pt x="781179" y="27819"/>
                </a:lnTo>
                <a:lnTo>
                  <a:pt x="823324" y="42911"/>
                </a:lnTo>
                <a:lnTo>
                  <a:pt x="863948" y="60992"/>
                </a:lnTo>
                <a:lnTo>
                  <a:pt x="902919" y="81927"/>
                </a:lnTo>
                <a:lnTo>
                  <a:pt x="940102" y="105584"/>
                </a:lnTo>
                <a:lnTo>
                  <a:pt x="975365" y="131828"/>
                </a:lnTo>
                <a:lnTo>
                  <a:pt x="1008574" y="160528"/>
                </a:lnTo>
                <a:lnTo>
                  <a:pt x="1039596" y="191548"/>
                </a:lnTo>
                <a:lnTo>
                  <a:pt x="1068296" y="224756"/>
                </a:lnTo>
                <a:lnTo>
                  <a:pt x="1094542" y="260019"/>
                </a:lnTo>
                <a:lnTo>
                  <a:pt x="1118200" y="297202"/>
                </a:lnTo>
                <a:lnTo>
                  <a:pt x="1139137" y="336173"/>
                </a:lnTo>
                <a:lnTo>
                  <a:pt x="1157219" y="376799"/>
                </a:lnTo>
                <a:lnTo>
                  <a:pt x="1172312" y="418944"/>
                </a:lnTo>
                <a:lnTo>
                  <a:pt x="1184284" y="462477"/>
                </a:lnTo>
                <a:lnTo>
                  <a:pt x="1193000" y="507264"/>
                </a:lnTo>
                <a:lnTo>
                  <a:pt x="1198328" y="553172"/>
                </a:lnTo>
                <a:lnTo>
                  <a:pt x="1200134" y="600066"/>
                </a:lnTo>
                <a:lnTo>
                  <a:pt x="1200134" y="1200149"/>
                </a:lnTo>
                <a:close/>
              </a:path>
            </a:pathLst>
          </a:custGeom>
          <a:solidFill>
            <a:srgbClr val="FF57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5976815" y="3058007"/>
            <a:ext cx="1285240" cy="1285240"/>
          </a:xfrm>
          <a:custGeom>
            <a:avLst/>
            <a:gdLst/>
            <a:ahLst/>
            <a:cxnLst/>
            <a:rect l="l" t="t" r="r" b="b"/>
            <a:pathLst>
              <a:path w="1285240" h="1285239">
                <a:moveTo>
                  <a:pt x="0" y="0"/>
                </a:moveTo>
                <a:lnTo>
                  <a:pt x="1285035" y="0"/>
                </a:lnTo>
                <a:lnTo>
                  <a:pt x="1285035" y="1285035"/>
                </a:lnTo>
                <a:lnTo>
                  <a:pt x="0" y="1285035"/>
                </a:lnTo>
                <a:lnTo>
                  <a:pt x="0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9787" y="1085850"/>
            <a:ext cx="16520839" cy="82600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795256" y="4482160"/>
            <a:ext cx="3048635" cy="1165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34390" marR="5080" indent="-822325">
              <a:lnSpc>
                <a:spcPct val="106800"/>
              </a:lnSpc>
              <a:spcBef>
                <a:spcPts val="100"/>
              </a:spcBef>
            </a:pPr>
            <a:r>
              <a:rPr dirty="0" sz="3500" spc="175" b="1">
                <a:solidFill>
                  <a:srgbClr val="2E4494"/>
                </a:solidFill>
                <a:latin typeface="Tahoma"/>
                <a:cs typeface="Tahoma"/>
              </a:rPr>
              <a:t>M</a:t>
            </a:r>
            <a:r>
              <a:rPr dirty="0" sz="3500" spc="25" b="1">
                <a:solidFill>
                  <a:srgbClr val="2E4494"/>
                </a:solidFill>
                <a:latin typeface="Tahoma"/>
                <a:cs typeface="Tahoma"/>
              </a:rPr>
              <a:t>e</a:t>
            </a:r>
            <a:r>
              <a:rPr dirty="0" sz="3500" spc="65" b="1">
                <a:solidFill>
                  <a:srgbClr val="2E4494"/>
                </a:solidFill>
                <a:latin typeface="Tahoma"/>
                <a:cs typeface="Tahoma"/>
              </a:rPr>
              <a:t>n</a:t>
            </a:r>
            <a:r>
              <a:rPr dirty="0" sz="3500" spc="180" b="1">
                <a:solidFill>
                  <a:srgbClr val="2E4494"/>
                </a:solidFill>
                <a:latin typeface="Tahoma"/>
                <a:cs typeface="Tahoma"/>
              </a:rPr>
              <a:t>g</a:t>
            </a:r>
            <a:r>
              <a:rPr dirty="0" sz="3500" spc="285" b="1">
                <a:solidFill>
                  <a:srgbClr val="2E4494"/>
                </a:solidFill>
                <a:latin typeface="Tahoma"/>
                <a:cs typeface="Tahoma"/>
              </a:rPr>
              <a:t>a</a:t>
            </a:r>
            <a:r>
              <a:rPr dirty="0" sz="3500" spc="65" b="1">
                <a:solidFill>
                  <a:srgbClr val="2E4494"/>
                </a:solidFill>
                <a:latin typeface="Tahoma"/>
                <a:cs typeface="Tahoma"/>
              </a:rPr>
              <a:t>n</a:t>
            </a:r>
            <a:r>
              <a:rPr dirty="0" sz="3500" spc="285" b="1">
                <a:solidFill>
                  <a:srgbClr val="2E4494"/>
                </a:solidFill>
                <a:latin typeface="Tahoma"/>
                <a:cs typeface="Tahoma"/>
              </a:rPr>
              <a:t>a</a:t>
            </a:r>
            <a:r>
              <a:rPr dirty="0" sz="3500" spc="-25" b="1">
                <a:solidFill>
                  <a:srgbClr val="2E4494"/>
                </a:solidFill>
                <a:latin typeface="Tahoma"/>
                <a:cs typeface="Tahoma"/>
              </a:rPr>
              <a:t>l</a:t>
            </a:r>
            <a:r>
              <a:rPr dirty="0" sz="3500" spc="-5" b="1">
                <a:solidFill>
                  <a:srgbClr val="2E4494"/>
                </a:solidFill>
                <a:latin typeface="Tahoma"/>
                <a:cs typeface="Tahoma"/>
              </a:rPr>
              <a:t>i</a:t>
            </a:r>
            <a:r>
              <a:rPr dirty="0" sz="3500" spc="-85" b="1">
                <a:solidFill>
                  <a:srgbClr val="2E4494"/>
                </a:solidFill>
                <a:latin typeface="Tahoma"/>
                <a:cs typeface="Tahoma"/>
              </a:rPr>
              <a:t>s</a:t>
            </a:r>
            <a:r>
              <a:rPr dirty="0" sz="3500" spc="-5" b="1">
                <a:solidFill>
                  <a:srgbClr val="2E4494"/>
                </a:solidFill>
                <a:latin typeface="Tahoma"/>
                <a:cs typeface="Tahoma"/>
              </a:rPr>
              <a:t>i</a:t>
            </a:r>
            <a:r>
              <a:rPr dirty="0" sz="3500" spc="-60" b="1">
                <a:solidFill>
                  <a:srgbClr val="2E4494"/>
                </a:solidFill>
                <a:latin typeface="Tahoma"/>
                <a:cs typeface="Tahoma"/>
              </a:rPr>
              <a:t>s  </a:t>
            </a:r>
            <a:r>
              <a:rPr dirty="0" sz="3500" spc="65" b="1">
                <a:solidFill>
                  <a:srgbClr val="2E4494"/>
                </a:solidFill>
                <a:latin typeface="Tahoma"/>
                <a:cs typeface="Tahoma"/>
              </a:rPr>
              <a:t>Pesan</a:t>
            </a:r>
            <a:endParaRPr sz="35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1130" y="6413562"/>
            <a:ext cx="2945130" cy="1165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82320" marR="5080" indent="-770255">
              <a:lnSpc>
                <a:spcPct val="106800"/>
              </a:lnSpc>
              <a:spcBef>
                <a:spcPts val="100"/>
              </a:spcBef>
            </a:pPr>
            <a:r>
              <a:rPr dirty="0" sz="3500" spc="175" b="1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dirty="0" sz="3500" spc="25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3500" spc="65" b="1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dirty="0" sz="3500" spc="-240" b="1">
                <a:solidFill>
                  <a:srgbClr val="FFFFFF"/>
                </a:solidFill>
                <a:latin typeface="Tahoma"/>
                <a:cs typeface="Tahoma"/>
              </a:rPr>
              <a:t>j</a:t>
            </a:r>
            <a:r>
              <a:rPr dirty="0" sz="3500" spc="25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3500" spc="-25" b="1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dirty="0" sz="3500" spc="28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3500" spc="-85" b="1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dirty="0" sz="3500" spc="145" b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dirty="0" sz="3500" spc="28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3500" spc="45" b="1">
                <a:solidFill>
                  <a:srgbClr val="FFFFFF"/>
                </a:solidFill>
                <a:latin typeface="Tahoma"/>
                <a:cs typeface="Tahoma"/>
              </a:rPr>
              <a:t>n  </a:t>
            </a:r>
            <a:r>
              <a:rPr dirty="0" sz="3500" spc="65" b="1">
                <a:solidFill>
                  <a:srgbClr val="FFFFFF"/>
                </a:solidFill>
                <a:latin typeface="Tahoma"/>
                <a:cs typeface="Tahoma"/>
              </a:rPr>
              <a:t>Pesan</a:t>
            </a:r>
            <a:endParaRPr sz="3500">
              <a:latin typeface="Tahoma"/>
              <a:cs typeface="Tahom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39478" y="2481648"/>
            <a:ext cx="2247265" cy="116522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33705" marR="5080" indent="-421640">
              <a:lnSpc>
                <a:spcPct val="106800"/>
              </a:lnSpc>
              <a:spcBef>
                <a:spcPts val="100"/>
              </a:spcBef>
            </a:pPr>
            <a:r>
              <a:rPr dirty="0" sz="3500" spc="20">
                <a:solidFill>
                  <a:srgbClr val="FFFFFF"/>
                </a:solidFill>
              </a:rPr>
              <a:t>P</a:t>
            </a:r>
            <a:r>
              <a:rPr dirty="0" sz="3500" spc="25">
                <a:solidFill>
                  <a:srgbClr val="FFFFFF"/>
                </a:solidFill>
              </a:rPr>
              <a:t>e</a:t>
            </a:r>
            <a:r>
              <a:rPr dirty="0" sz="3500" spc="65">
                <a:solidFill>
                  <a:srgbClr val="FFFFFF"/>
                </a:solidFill>
              </a:rPr>
              <a:t>n</a:t>
            </a:r>
            <a:r>
              <a:rPr dirty="0" sz="3500" spc="25">
                <a:solidFill>
                  <a:srgbClr val="FFFFFF"/>
                </a:solidFill>
              </a:rPr>
              <a:t>e</a:t>
            </a:r>
            <a:r>
              <a:rPr dirty="0" sz="3500" spc="215">
                <a:solidFill>
                  <a:srgbClr val="FFFFFF"/>
                </a:solidFill>
              </a:rPr>
              <a:t>r</a:t>
            </a:r>
            <a:r>
              <a:rPr dirty="0" sz="3500" spc="-5">
                <a:solidFill>
                  <a:srgbClr val="FFFFFF"/>
                </a:solidFill>
              </a:rPr>
              <a:t>i</a:t>
            </a:r>
            <a:r>
              <a:rPr dirty="0" sz="3500" spc="100">
                <a:solidFill>
                  <a:srgbClr val="FFFFFF"/>
                </a:solidFill>
              </a:rPr>
              <a:t>m</a:t>
            </a:r>
            <a:r>
              <a:rPr dirty="0" sz="3500" spc="190">
                <a:solidFill>
                  <a:srgbClr val="FFFFFF"/>
                </a:solidFill>
              </a:rPr>
              <a:t>a  </a:t>
            </a:r>
            <a:r>
              <a:rPr dirty="0" sz="3500" spc="65">
                <a:solidFill>
                  <a:srgbClr val="FFFFFF"/>
                </a:solidFill>
              </a:rPr>
              <a:t>Pesan</a:t>
            </a:r>
            <a:endParaRPr sz="3500"/>
          </a:p>
        </p:txBody>
      </p:sp>
      <p:sp>
        <p:nvSpPr>
          <p:cNvPr id="6" name="object 6"/>
          <p:cNvSpPr txBox="1"/>
          <p:nvPr/>
        </p:nvSpPr>
        <p:spPr>
          <a:xfrm>
            <a:off x="8712637" y="2012068"/>
            <a:ext cx="7269480" cy="60972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6500"/>
              </a:lnSpc>
              <a:spcBef>
                <a:spcPts val="95"/>
              </a:spcBef>
            </a:pPr>
            <a:r>
              <a:rPr dirty="0" sz="3800">
                <a:latin typeface="Lucida Sans"/>
                <a:cs typeface="Lucida Sans"/>
              </a:rPr>
              <a:t>Pada </a:t>
            </a:r>
            <a:r>
              <a:rPr dirty="0" sz="3800" spc="-105">
                <a:latin typeface="Lucida Sans"/>
                <a:cs typeface="Lucida Sans"/>
              </a:rPr>
              <a:t>saat </a:t>
            </a:r>
            <a:r>
              <a:rPr dirty="0" sz="3800" spc="-140">
                <a:latin typeface="Lucida Sans"/>
                <a:cs typeface="Lucida Sans"/>
              </a:rPr>
              <a:t>pesan </a:t>
            </a:r>
            <a:r>
              <a:rPr dirty="0" sz="3800" spc="-165">
                <a:latin typeface="Lucida Sans"/>
                <a:cs typeface="Lucida Sans"/>
              </a:rPr>
              <a:t>sampai </a:t>
            </a:r>
            <a:r>
              <a:rPr dirty="0" sz="3800" spc="-135">
                <a:latin typeface="Lucida Sans"/>
                <a:cs typeface="Lucida Sans"/>
              </a:rPr>
              <a:t>pada</a:t>
            </a:r>
            <a:r>
              <a:rPr dirty="0" sz="3800" spc="-715">
                <a:latin typeface="Lucida Sans"/>
                <a:cs typeface="Lucida Sans"/>
              </a:rPr>
              <a:t> </a:t>
            </a:r>
            <a:r>
              <a:rPr dirty="0" sz="3800" spc="-210">
                <a:latin typeface="Lucida Sans"/>
                <a:cs typeface="Lucida Sans"/>
              </a:rPr>
              <a:t>diri  </a:t>
            </a:r>
            <a:r>
              <a:rPr dirty="0" sz="3800" spc="-235">
                <a:latin typeface="Lucida Sans"/>
                <a:cs typeface="Lucida Sans"/>
              </a:rPr>
              <a:t>komunikator, </a:t>
            </a:r>
            <a:r>
              <a:rPr dirty="0" sz="3800" spc="-210">
                <a:latin typeface="Lucida Sans"/>
                <a:cs typeface="Lucida Sans"/>
              </a:rPr>
              <a:t>psikologi </a:t>
            </a:r>
            <a:r>
              <a:rPr dirty="0" sz="3800" spc="-185">
                <a:latin typeface="Lucida Sans"/>
                <a:cs typeface="Lucida Sans"/>
              </a:rPr>
              <a:t>melihat  </a:t>
            </a:r>
            <a:r>
              <a:rPr dirty="0" sz="3800" spc="-190">
                <a:latin typeface="Lucida Sans"/>
                <a:cs typeface="Lucida Sans"/>
              </a:rPr>
              <a:t>kedalam </a:t>
            </a:r>
            <a:r>
              <a:rPr dirty="0" sz="3800" spc="-160">
                <a:latin typeface="Lucida Sans"/>
                <a:cs typeface="Lucida Sans"/>
              </a:rPr>
              <a:t>proses </a:t>
            </a:r>
            <a:r>
              <a:rPr dirty="0" sz="3800" spc="-175">
                <a:latin typeface="Lucida Sans"/>
                <a:cs typeface="Lucida Sans"/>
              </a:rPr>
              <a:t>penerimaan  </a:t>
            </a:r>
            <a:r>
              <a:rPr dirty="0" sz="3800" spc="-170">
                <a:latin typeface="Lucida Sans"/>
                <a:cs typeface="Lucida Sans"/>
              </a:rPr>
              <a:t>pesan, menganalisis </a:t>
            </a:r>
            <a:r>
              <a:rPr dirty="0" sz="3800" spc="-145">
                <a:latin typeface="Lucida Sans"/>
                <a:cs typeface="Lucida Sans"/>
              </a:rPr>
              <a:t>faktor-faktor  </a:t>
            </a:r>
            <a:r>
              <a:rPr dirty="0" sz="3800" spc="-170">
                <a:latin typeface="Lucida Sans"/>
                <a:cs typeface="Lucida Sans"/>
              </a:rPr>
              <a:t>personal </a:t>
            </a:r>
            <a:r>
              <a:rPr dirty="0" sz="3800" spc="-155">
                <a:latin typeface="Lucida Sans"/>
                <a:cs typeface="Lucida Sans"/>
              </a:rPr>
              <a:t>dan </a:t>
            </a:r>
            <a:r>
              <a:rPr dirty="0" sz="3800" spc="-170">
                <a:latin typeface="Lucida Sans"/>
                <a:cs typeface="Lucida Sans"/>
              </a:rPr>
              <a:t>situasional </a:t>
            </a:r>
            <a:r>
              <a:rPr dirty="0" sz="3800" spc="-114">
                <a:latin typeface="Lucida Sans"/>
                <a:cs typeface="Lucida Sans"/>
              </a:rPr>
              <a:t>yang  </a:t>
            </a:r>
            <a:r>
              <a:rPr dirty="0" sz="3800" spc="-185">
                <a:latin typeface="Lucida Sans"/>
                <a:cs typeface="Lucida Sans"/>
              </a:rPr>
              <a:t>memengaruhinya, </a:t>
            </a:r>
            <a:r>
              <a:rPr dirty="0" sz="3800" spc="-155">
                <a:latin typeface="Lucida Sans"/>
                <a:cs typeface="Lucida Sans"/>
              </a:rPr>
              <a:t>dan  </a:t>
            </a:r>
            <a:r>
              <a:rPr dirty="0" sz="3800" spc="-185">
                <a:latin typeface="Lucida Sans"/>
                <a:cs typeface="Lucida Sans"/>
              </a:rPr>
              <a:t>menjelaskan </a:t>
            </a:r>
            <a:r>
              <a:rPr dirty="0" sz="3800" spc="-155">
                <a:latin typeface="Lucida Sans"/>
                <a:cs typeface="Lucida Sans"/>
              </a:rPr>
              <a:t>berbagai </a:t>
            </a:r>
            <a:r>
              <a:rPr dirty="0" sz="3800" spc="-195">
                <a:latin typeface="Lucida Sans"/>
                <a:cs typeface="Lucida Sans"/>
              </a:rPr>
              <a:t>corak  </a:t>
            </a:r>
            <a:r>
              <a:rPr dirty="0" sz="3800" spc="-235">
                <a:latin typeface="Lucida Sans"/>
                <a:cs typeface="Lucida Sans"/>
              </a:rPr>
              <a:t>komunikan </a:t>
            </a:r>
            <a:r>
              <a:rPr dirty="0" sz="3800" spc="-200">
                <a:latin typeface="Lucida Sans"/>
                <a:cs typeface="Lucida Sans"/>
              </a:rPr>
              <a:t>ketika </a:t>
            </a:r>
            <a:r>
              <a:rPr dirty="0" sz="3800" spc="-180">
                <a:latin typeface="Lucida Sans"/>
                <a:cs typeface="Lucida Sans"/>
              </a:rPr>
              <a:t>sendiri </a:t>
            </a:r>
            <a:r>
              <a:rPr dirty="0" sz="3800" spc="-130">
                <a:latin typeface="Lucida Sans"/>
                <a:cs typeface="Lucida Sans"/>
              </a:rPr>
              <a:t>atau  </a:t>
            </a:r>
            <a:r>
              <a:rPr dirty="0" sz="3800" spc="-175">
                <a:latin typeface="Lucida Sans"/>
                <a:cs typeface="Lucida Sans"/>
              </a:rPr>
              <a:t>dalam</a:t>
            </a:r>
            <a:r>
              <a:rPr dirty="0" sz="3800" spc="-229">
                <a:latin typeface="Lucida Sans"/>
                <a:cs typeface="Lucida Sans"/>
              </a:rPr>
              <a:t> </a:t>
            </a:r>
            <a:r>
              <a:rPr dirty="0" sz="3800" spc="-250">
                <a:latin typeface="Lucida Sans"/>
                <a:cs typeface="Lucida Sans"/>
              </a:rPr>
              <a:t>kelompok.</a:t>
            </a:r>
            <a:endParaRPr sz="38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9078" y="1028700"/>
            <a:ext cx="16218535" cy="8246109"/>
          </a:xfrm>
          <a:custGeom>
            <a:avLst/>
            <a:gdLst/>
            <a:ahLst/>
            <a:cxnLst/>
            <a:rect l="l" t="t" r="r" b="b"/>
            <a:pathLst>
              <a:path w="16218535" h="8246109">
                <a:moveTo>
                  <a:pt x="15850898" y="8245982"/>
                </a:moveTo>
                <a:lnTo>
                  <a:pt x="367263" y="8245982"/>
                </a:lnTo>
                <a:lnTo>
                  <a:pt x="321286" y="8243105"/>
                </a:lnTo>
                <a:lnTo>
                  <a:pt x="276987" y="8234706"/>
                </a:lnTo>
                <a:lnTo>
                  <a:pt x="234714" y="8221135"/>
                </a:lnTo>
                <a:lnTo>
                  <a:pt x="194816" y="8202741"/>
                </a:lnTo>
                <a:lnTo>
                  <a:pt x="157640" y="8179872"/>
                </a:lnTo>
                <a:lnTo>
                  <a:pt x="123535" y="8152877"/>
                </a:lnTo>
                <a:lnTo>
                  <a:pt x="92848" y="8122105"/>
                </a:lnTo>
                <a:lnTo>
                  <a:pt x="65928" y="8087906"/>
                </a:lnTo>
                <a:lnTo>
                  <a:pt x="43121" y="8050628"/>
                </a:lnTo>
                <a:lnTo>
                  <a:pt x="24778" y="8010619"/>
                </a:lnTo>
                <a:lnTo>
                  <a:pt x="11244" y="7968230"/>
                </a:lnTo>
                <a:lnTo>
                  <a:pt x="2869" y="7923809"/>
                </a:lnTo>
                <a:lnTo>
                  <a:pt x="0" y="7877705"/>
                </a:lnTo>
                <a:lnTo>
                  <a:pt x="0" y="368276"/>
                </a:lnTo>
                <a:lnTo>
                  <a:pt x="2869" y="322172"/>
                </a:lnTo>
                <a:lnTo>
                  <a:pt x="11244" y="277751"/>
                </a:lnTo>
                <a:lnTo>
                  <a:pt x="24778" y="235362"/>
                </a:lnTo>
                <a:lnTo>
                  <a:pt x="43121" y="195354"/>
                </a:lnTo>
                <a:lnTo>
                  <a:pt x="65928" y="158075"/>
                </a:lnTo>
                <a:lnTo>
                  <a:pt x="92848" y="123876"/>
                </a:lnTo>
                <a:lnTo>
                  <a:pt x="123535" y="93104"/>
                </a:lnTo>
                <a:lnTo>
                  <a:pt x="157640" y="66110"/>
                </a:lnTo>
                <a:lnTo>
                  <a:pt x="194816" y="43240"/>
                </a:lnTo>
                <a:lnTo>
                  <a:pt x="234714" y="24846"/>
                </a:lnTo>
                <a:lnTo>
                  <a:pt x="276987" y="11275"/>
                </a:lnTo>
                <a:lnTo>
                  <a:pt x="321286" y="2877"/>
                </a:lnTo>
                <a:lnTo>
                  <a:pt x="367263" y="0"/>
                </a:lnTo>
                <a:lnTo>
                  <a:pt x="15850898" y="0"/>
                </a:lnTo>
                <a:lnTo>
                  <a:pt x="15896876" y="2877"/>
                </a:lnTo>
                <a:lnTo>
                  <a:pt x="15941175" y="11275"/>
                </a:lnTo>
                <a:lnTo>
                  <a:pt x="15983447" y="24846"/>
                </a:lnTo>
                <a:lnTo>
                  <a:pt x="16023345" y="43240"/>
                </a:lnTo>
                <a:lnTo>
                  <a:pt x="16060521" y="66110"/>
                </a:lnTo>
                <a:lnTo>
                  <a:pt x="16094626" y="93104"/>
                </a:lnTo>
                <a:lnTo>
                  <a:pt x="16125313" y="123876"/>
                </a:lnTo>
                <a:lnTo>
                  <a:pt x="16152233" y="158075"/>
                </a:lnTo>
                <a:lnTo>
                  <a:pt x="16175040" y="195354"/>
                </a:lnTo>
                <a:lnTo>
                  <a:pt x="16193383" y="235362"/>
                </a:lnTo>
                <a:lnTo>
                  <a:pt x="16206917" y="277751"/>
                </a:lnTo>
                <a:lnTo>
                  <a:pt x="16215292" y="322172"/>
                </a:lnTo>
                <a:lnTo>
                  <a:pt x="16218161" y="368276"/>
                </a:lnTo>
                <a:lnTo>
                  <a:pt x="16218161" y="7877705"/>
                </a:lnTo>
                <a:lnTo>
                  <a:pt x="16215292" y="7923809"/>
                </a:lnTo>
                <a:lnTo>
                  <a:pt x="16206917" y="7968230"/>
                </a:lnTo>
                <a:lnTo>
                  <a:pt x="16193383" y="8010619"/>
                </a:lnTo>
                <a:lnTo>
                  <a:pt x="16175040" y="8050628"/>
                </a:lnTo>
                <a:lnTo>
                  <a:pt x="16152233" y="8087906"/>
                </a:lnTo>
                <a:lnTo>
                  <a:pt x="16125313" y="8122105"/>
                </a:lnTo>
                <a:lnTo>
                  <a:pt x="16094626" y="8152877"/>
                </a:lnTo>
                <a:lnTo>
                  <a:pt x="16060521" y="8179872"/>
                </a:lnTo>
                <a:lnTo>
                  <a:pt x="16023345" y="8202741"/>
                </a:lnTo>
                <a:lnTo>
                  <a:pt x="15983447" y="8221135"/>
                </a:lnTo>
                <a:lnTo>
                  <a:pt x="15941175" y="8234706"/>
                </a:lnTo>
                <a:lnTo>
                  <a:pt x="15896876" y="8243105"/>
                </a:lnTo>
                <a:lnTo>
                  <a:pt x="15850898" y="8245982"/>
                </a:lnTo>
                <a:close/>
              </a:path>
            </a:pathLst>
          </a:custGeom>
          <a:solidFill>
            <a:srgbClr val="FF57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29268" y="3058001"/>
            <a:ext cx="16209644" cy="6212840"/>
          </a:xfrm>
          <a:custGeom>
            <a:avLst/>
            <a:gdLst/>
            <a:ahLst/>
            <a:cxnLst/>
            <a:rect l="l" t="t" r="r" b="b"/>
            <a:pathLst>
              <a:path w="16209644" h="6212840">
                <a:moveTo>
                  <a:pt x="15842262" y="6212638"/>
                </a:moveTo>
                <a:lnTo>
                  <a:pt x="367063" y="6212638"/>
                </a:lnTo>
                <a:lnTo>
                  <a:pt x="321111" y="6209761"/>
                </a:lnTo>
                <a:lnTo>
                  <a:pt x="276836" y="6201363"/>
                </a:lnTo>
                <a:lnTo>
                  <a:pt x="234586" y="6187792"/>
                </a:lnTo>
                <a:lnTo>
                  <a:pt x="194710" y="6169397"/>
                </a:lnTo>
                <a:lnTo>
                  <a:pt x="157554" y="6146528"/>
                </a:lnTo>
                <a:lnTo>
                  <a:pt x="123468" y="6119533"/>
                </a:lnTo>
                <a:lnTo>
                  <a:pt x="92798" y="6088762"/>
                </a:lnTo>
                <a:lnTo>
                  <a:pt x="65892" y="6054562"/>
                </a:lnTo>
                <a:lnTo>
                  <a:pt x="43098" y="6017284"/>
                </a:lnTo>
                <a:lnTo>
                  <a:pt x="24764" y="5977276"/>
                </a:lnTo>
                <a:lnTo>
                  <a:pt x="11238" y="5934887"/>
                </a:lnTo>
                <a:lnTo>
                  <a:pt x="2867" y="5890466"/>
                </a:lnTo>
                <a:lnTo>
                  <a:pt x="0" y="5844362"/>
                </a:lnTo>
                <a:lnTo>
                  <a:pt x="0" y="368276"/>
                </a:lnTo>
                <a:lnTo>
                  <a:pt x="2867" y="322172"/>
                </a:lnTo>
                <a:lnTo>
                  <a:pt x="11238" y="277751"/>
                </a:lnTo>
                <a:lnTo>
                  <a:pt x="24764" y="235362"/>
                </a:lnTo>
                <a:lnTo>
                  <a:pt x="43098" y="195354"/>
                </a:lnTo>
                <a:lnTo>
                  <a:pt x="65892" y="158075"/>
                </a:lnTo>
                <a:lnTo>
                  <a:pt x="92798" y="123876"/>
                </a:lnTo>
                <a:lnTo>
                  <a:pt x="123468" y="93104"/>
                </a:lnTo>
                <a:lnTo>
                  <a:pt x="157554" y="66110"/>
                </a:lnTo>
                <a:lnTo>
                  <a:pt x="194710" y="43240"/>
                </a:lnTo>
                <a:lnTo>
                  <a:pt x="234586" y="24846"/>
                </a:lnTo>
                <a:lnTo>
                  <a:pt x="276836" y="11275"/>
                </a:lnTo>
                <a:lnTo>
                  <a:pt x="321111" y="2877"/>
                </a:lnTo>
                <a:lnTo>
                  <a:pt x="367063" y="0"/>
                </a:lnTo>
                <a:lnTo>
                  <a:pt x="15842262" y="0"/>
                </a:lnTo>
                <a:lnTo>
                  <a:pt x="15888215" y="2877"/>
                </a:lnTo>
                <a:lnTo>
                  <a:pt x="15932489" y="11275"/>
                </a:lnTo>
                <a:lnTo>
                  <a:pt x="15974739" y="24846"/>
                </a:lnTo>
                <a:lnTo>
                  <a:pt x="16014615" y="43240"/>
                </a:lnTo>
                <a:lnTo>
                  <a:pt x="16051770" y="66110"/>
                </a:lnTo>
                <a:lnTo>
                  <a:pt x="16085857" y="93104"/>
                </a:lnTo>
                <a:lnTo>
                  <a:pt x="16116527" y="123876"/>
                </a:lnTo>
                <a:lnTo>
                  <a:pt x="16143433" y="158075"/>
                </a:lnTo>
                <a:lnTo>
                  <a:pt x="16166227" y="195354"/>
                </a:lnTo>
                <a:lnTo>
                  <a:pt x="16184561" y="235362"/>
                </a:lnTo>
                <a:lnTo>
                  <a:pt x="16198087" y="277751"/>
                </a:lnTo>
                <a:lnTo>
                  <a:pt x="16206458" y="322172"/>
                </a:lnTo>
                <a:lnTo>
                  <a:pt x="16209325" y="368276"/>
                </a:lnTo>
                <a:lnTo>
                  <a:pt x="16209325" y="5844362"/>
                </a:lnTo>
                <a:lnTo>
                  <a:pt x="16206458" y="5890466"/>
                </a:lnTo>
                <a:lnTo>
                  <a:pt x="16198087" y="5934887"/>
                </a:lnTo>
                <a:lnTo>
                  <a:pt x="16184561" y="5977276"/>
                </a:lnTo>
                <a:lnTo>
                  <a:pt x="16166227" y="6017284"/>
                </a:lnTo>
                <a:lnTo>
                  <a:pt x="16143433" y="6054562"/>
                </a:lnTo>
                <a:lnTo>
                  <a:pt x="16116527" y="6088762"/>
                </a:lnTo>
                <a:lnTo>
                  <a:pt x="16085857" y="6119533"/>
                </a:lnTo>
                <a:lnTo>
                  <a:pt x="16051770" y="6146528"/>
                </a:lnTo>
                <a:lnTo>
                  <a:pt x="16014615" y="6169397"/>
                </a:lnTo>
                <a:lnTo>
                  <a:pt x="15974739" y="6187792"/>
                </a:lnTo>
                <a:lnTo>
                  <a:pt x="15932489" y="6201363"/>
                </a:lnTo>
                <a:lnTo>
                  <a:pt x="15888215" y="6209761"/>
                </a:lnTo>
                <a:lnTo>
                  <a:pt x="15842262" y="6212638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028700" y="3058001"/>
            <a:ext cx="1285240" cy="1285240"/>
          </a:xfrm>
          <a:custGeom>
            <a:avLst/>
            <a:gdLst/>
            <a:ahLst/>
            <a:cxnLst/>
            <a:rect l="l" t="t" r="r" b="b"/>
            <a:pathLst>
              <a:path w="1285239" h="1285239">
                <a:moveTo>
                  <a:pt x="0" y="0"/>
                </a:moveTo>
                <a:lnTo>
                  <a:pt x="1285035" y="0"/>
                </a:lnTo>
                <a:lnTo>
                  <a:pt x="1285035" y="1285035"/>
                </a:lnTo>
                <a:lnTo>
                  <a:pt x="0" y="1285035"/>
                </a:lnTo>
                <a:lnTo>
                  <a:pt x="0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989317" y="1087307"/>
            <a:ext cx="9831070" cy="1734185"/>
          </a:xfrm>
          <a:prstGeom prst="rect"/>
        </p:spPr>
        <p:txBody>
          <a:bodyPr wrap="square" lIns="0" tIns="81280" rIns="0" bIns="0" rtlCol="0" vert="horz">
            <a:spAutoFit/>
          </a:bodyPr>
          <a:lstStyle/>
          <a:p>
            <a:pPr marL="2654935" marR="5080" indent="-2642870">
              <a:lnSpc>
                <a:spcPts val="6530"/>
              </a:lnSpc>
              <a:spcBef>
                <a:spcPts val="640"/>
              </a:spcBef>
            </a:pPr>
            <a:r>
              <a:rPr dirty="0" sz="5750" spc="215">
                <a:solidFill>
                  <a:srgbClr val="FFFFFF"/>
                </a:solidFill>
              </a:rPr>
              <a:t>Ciri </a:t>
            </a:r>
            <a:r>
              <a:rPr dirty="0" sz="5750" spc="185">
                <a:solidFill>
                  <a:srgbClr val="FFFFFF"/>
                </a:solidFill>
              </a:rPr>
              <a:t>Pendekatan</a:t>
            </a:r>
            <a:r>
              <a:rPr dirty="0" sz="5750" spc="-484">
                <a:solidFill>
                  <a:srgbClr val="FFFFFF"/>
                </a:solidFill>
              </a:rPr>
              <a:t> </a:t>
            </a:r>
            <a:r>
              <a:rPr dirty="0" sz="5750" spc="105">
                <a:solidFill>
                  <a:srgbClr val="FFFFFF"/>
                </a:solidFill>
              </a:rPr>
              <a:t>Psikologi  </a:t>
            </a:r>
            <a:r>
              <a:rPr dirty="0" sz="5750" spc="180">
                <a:solidFill>
                  <a:srgbClr val="FFFFFF"/>
                </a:solidFill>
              </a:rPr>
              <a:t>Komunikasi</a:t>
            </a:r>
            <a:endParaRPr sz="5750"/>
          </a:p>
        </p:txBody>
      </p:sp>
      <p:sp>
        <p:nvSpPr>
          <p:cNvPr id="6" name="object 6"/>
          <p:cNvSpPr txBox="1"/>
          <p:nvPr/>
        </p:nvSpPr>
        <p:spPr>
          <a:xfrm>
            <a:off x="1657241" y="3375725"/>
            <a:ext cx="14081125" cy="4895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45">
                <a:solidFill>
                  <a:srgbClr val="FFFFFF"/>
                </a:solidFill>
                <a:latin typeface="Lucida Sans"/>
                <a:cs typeface="Lucida Sans"/>
              </a:rPr>
              <a:t>Psikologi </a:t>
            </a:r>
            <a:r>
              <a:rPr dirty="0" sz="3600" spc="-190">
                <a:solidFill>
                  <a:srgbClr val="FFFFFF"/>
                </a:solidFill>
                <a:latin typeface="Lucida Sans"/>
                <a:cs typeface="Lucida Sans"/>
              </a:rPr>
              <a:t>mempelajari </a:t>
            </a:r>
            <a:r>
              <a:rPr dirty="0" sz="3600" spc="-170">
                <a:solidFill>
                  <a:srgbClr val="FFFFFF"/>
                </a:solidFill>
                <a:latin typeface="Lucida Sans"/>
                <a:cs typeface="Lucida Sans"/>
              </a:rPr>
              <a:t>kesadaran, </a:t>
            </a:r>
            <a:r>
              <a:rPr dirty="0" sz="3600" spc="-210">
                <a:solidFill>
                  <a:srgbClr val="FFFFFF"/>
                </a:solidFill>
                <a:latin typeface="Lucida Sans"/>
                <a:cs typeface="Lucida Sans"/>
              </a:rPr>
              <a:t>perilaku, </a:t>
            </a:r>
            <a:r>
              <a:rPr dirty="0" sz="3600" spc="-150">
                <a:solidFill>
                  <a:srgbClr val="FFFFFF"/>
                </a:solidFill>
                <a:latin typeface="Lucida Sans"/>
                <a:cs typeface="Lucida Sans"/>
              </a:rPr>
              <a:t>dan </a:t>
            </a:r>
            <a:r>
              <a:rPr dirty="0" sz="3600" spc="-160">
                <a:solidFill>
                  <a:srgbClr val="FFFFFF"/>
                </a:solidFill>
                <a:latin typeface="Lucida Sans"/>
                <a:cs typeface="Lucida Sans"/>
              </a:rPr>
              <a:t>pengalaman</a:t>
            </a:r>
            <a:r>
              <a:rPr dirty="0" sz="3600" spc="-40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3600" spc="-190">
                <a:solidFill>
                  <a:srgbClr val="FFFFFF"/>
                </a:solidFill>
                <a:latin typeface="Lucida Sans"/>
                <a:cs typeface="Lucida Sans"/>
              </a:rPr>
              <a:t>manusia.</a:t>
            </a:r>
            <a:endParaRPr sz="36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600" spc="105" b="1">
                <a:solidFill>
                  <a:srgbClr val="FFFFFF"/>
                </a:solidFill>
                <a:latin typeface="Tahoma"/>
                <a:cs typeface="Tahoma"/>
              </a:rPr>
              <a:t>4 </a:t>
            </a:r>
            <a:r>
              <a:rPr dirty="0" sz="3600" spc="130" b="1">
                <a:solidFill>
                  <a:srgbClr val="FFFFFF"/>
                </a:solidFill>
                <a:latin typeface="Tahoma"/>
                <a:cs typeface="Tahoma"/>
              </a:rPr>
              <a:t>Ciri </a:t>
            </a:r>
            <a:r>
              <a:rPr dirty="0" sz="3600" spc="60" b="1">
                <a:solidFill>
                  <a:srgbClr val="FFFFFF"/>
                </a:solidFill>
                <a:latin typeface="Tahoma"/>
                <a:cs typeface="Tahoma"/>
              </a:rPr>
              <a:t>Psikologi </a:t>
            </a:r>
            <a:r>
              <a:rPr dirty="0" sz="3600" spc="105" b="1">
                <a:solidFill>
                  <a:srgbClr val="FFFFFF"/>
                </a:solidFill>
                <a:latin typeface="Tahoma"/>
                <a:cs typeface="Tahoma"/>
              </a:rPr>
              <a:t>Komunikasi</a:t>
            </a:r>
            <a:r>
              <a:rPr dirty="0" sz="3600" spc="-59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600" spc="-30" b="1">
                <a:solidFill>
                  <a:srgbClr val="FFFFFF"/>
                </a:solidFill>
                <a:latin typeface="Tahoma"/>
                <a:cs typeface="Tahoma"/>
              </a:rPr>
              <a:t>(Fisher):</a:t>
            </a:r>
            <a:endParaRPr sz="3600">
              <a:latin typeface="Tahoma"/>
              <a:cs typeface="Tahoma"/>
            </a:endParaRPr>
          </a:p>
          <a:p>
            <a:pPr marL="645160" indent="-482600">
              <a:lnSpc>
                <a:spcPct val="100000"/>
              </a:lnSpc>
              <a:spcBef>
                <a:spcPts val="3410"/>
              </a:spcBef>
              <a:buAutoNum type="arabicPeriod"/>
              <a:tabLst>
                <a:tab pos="645795" algn="l"/>
              </a:tabLst>
            </a:pPr>
            <a:r>
              <a:rPr dirty="0" sz="3200" spc="-100">
                <a:solidFill>
                  <a:srgbClr val="FFFFFF"/>
                </a:solidFill>
                <a:latin typeface="Lucida Sans"/>
                <a:cs typeface="Lucida Sans"/>
              </a:rPr>
              <a:t>Penerimaan </a:t>
            </a:r>
            <a:r>
              <a:rPr dirty="0" sz="3200" spc="-175">
                <a:solidFill>
                  <a:srgbClr val="FFFFFF"/>
                </a:solidFill>
                <a:latin typeface="Lucida Sans"/>
                <a:cs typeface="Lucida Sans"/>
              </a:rPr>
              <a:t>stimuli </a:t>
            </a:r>
            <a:r>
              <a:rPr dirty="0" sz="3200" spc="-170">
                <a:solidFill>
                  <a:srgbClr val="FFFFFF"/>
                </a:solidFill>
                <a:latin typeface="Lucida Sans"/>
                <a:cs typeface="Lucida Sans"/>
              </a:rPr>
              <a:t>melalui </a:t>
            </a:r>
            <a:r>
              <a:rPr dirty="0" sz="3200" spc="-155">
                <a:solidFill>
                  <a:srgbClr val="FFFFFF"/>
                </a:solidFill>
                <a:latin typeface="Lucida Sans"/>
                <a:cs typeface="Lucida Sans"/>
              </a:rPr>
              <a:t>indra </a:t>
            </a:r>
            <a:r>
              <a:rPr dirty="0" sz="3200" spc="-114">
                <a:solidFill>
                  <a:srgbClr val="FFFFFF"/>
                </a:solidFill>
                <a:latin typeface="Lucida Sans"/>
                <a:cs typeface="Lucida Sans"/>
              </a:rPr>
              <a:t>(sensory </a:t>
            </a:r>
            <a:r>
              <a:rPr dirty="0" sz="3200" spc="-145">
                <a:solidFill>
                  <a:srgbClr val="FFFFFF"/>
                </a:solidFill>
                <a:latin typeface="Lucida Sans"/>
                <a:cs typeface="Lucida Sans"/>
              </a:rPr>
              <a:t>reception </a:t>
            </a:r>
            <a:r>
              <a:rPr dirty="0" sz="3200" spc="-160">
                <a:solidFill>
                  <a:srgbClr val="FFFFFF"/>
                </a:solidFill>
                <a:latin typeface="Lucida Sans"/>
                <a:cs typeface="Lucida Sans"/>
              </a:rPr>
              <a:t>of</a:t>
            </a:r>
            <a:r>
              <a:rPr dirty="0" sz="3200" spc="-46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3200" spc="-155">
                <a:solidFill>
                  <a:srgbClr val="FFFFFF"/>
                </a:solidFill>
                <a:latin typeface="Lucida Sans"/>
                <a:cs typeface="Lucida Sans"/>
              </a:rPr>
              <a:t>stimuli)</a:t>
            </a:r>
            <a:endParaRPr sz="3200">
              <a:latin typeface="Lucida Sans"/>
              <a:cs typeface="Lucida Sans"/>
            </a:endParaRPr>
          </a:p>
          <a:p>
            <a:pPr marL="540385" marR="3687445" indent="-377825">
              <a:lnSpc>
                <a:spcPct val="115399"/>
              </a:lnSpc>
              <a:buClr>
                <a:srgbClr val="FFFFFF"/>
              </a:buClr>
              <a:buFont typeface="Lucida Sans"/>
              <a:buAutoNum type="arabicPeriod"/>
              <a:tabLst>
                <a:tab pos="645795" algn="l"/>
              </a:tabLst>
            </a:pPr>
            <a:r>
              <a:rPr dirty="0"/>
              <a:t>	</a:t>
            </a:r>
            <a:r>
              <a:rPr dirty="0" sz="3200" spc="-65">
                <a:solidFill>
                  <a:srgbClr val="FFFFFF"/>
                </a:solidFill>
                <a:latin typeface="Lucida Sans"/>
                <a:cs typeface="Lucida Sans"/>
              </a:rPr>
              <a:t>Proses </a:t>
            </a:r>
            <a:r>
              <a:rPr dirty="0" sz="3200" spc="-100">
                <a:solidFill>
                  <a:srgbClr val="FFFFFF"/>
                </a:solidFill>
                <a:latin typeface="Lucida Sans"/>
                <a:cs typeface="Lucida Sans"/>
              </a:rPr>
              <a:t>yang </a:t>
            </a:r>
            <a:r>
              <a:rPr dirty="0" sz="3200" spc="-140">
                <a:solidFill>
                  <a:srgbClr val="FFFFFF"/>
                </a:solidFill>
                <a:latin typeface="Lucida Sans"/>
                <a:cs typeface="Lucida Sans"/>
              </a:rPr>
              <a:t>mengantarai </a:t>
            </a:r>
            <a:r>
              <a:rPr dirty="0" sz="3200" spc="-175">
                <a:solidFill>
                  <a:srgbClr val="FFFFFF"/>
                </a:solidFill>
                <a:latin typeface="Lucida Sans"/>
                <a:cs typeface="Lucida Sans"/>
              </a:rPr>
              <a:t>stimuli </a:t>
            </a:r>
            <a:r>
              <a:rPr dirty="0" sz="3200" spc="-135">
                <a:solidFill>
                  <a:srgbClr val="FFFFFF"/>
                </a:solidFill>
                <a:latin typeface="Lucida Sans"/>
                <a:cs typeface="Lucida Sans"/>
              </a:rPr>
              <a:t>dan </a:t>
            </a:r>
            <a:r>
              <a:rPr dirty="0" sz="3200" spc="-150">
                <a:solidFill>
                  <a:srgbClr val="FFFFFF"/>
                </a:solidFill>
                <a:latin typeface="Lucida Sans"/>
                <a:cs typeface="Lucida Sans"/>
              </a:rPr>
              <a:t>respon</a:t>
            </a:r>
            <a:r>
              <a:rPr dirty="0" sz="3200" spc="-46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3200" spc="-150">
                <a:solidFill>
                  <a:srgbClr val="FFFFFF"/>
                </a:solidFill>
                <a:latin typeface="Lucida Sans"/>
                <a:cs typeface="Lucida Sans"/>
              </a:rPr>
              <a:t>(internal,  </a:t>
            </a:r>
            <a:r>
              <a:rPr dirty="0" sz="3200" spc="-160">
                <a:solidFill>
                  <a:srgbClr val="FFFFFF"/>
                </a:solidFill>
                <a:latin typeface="Lucida Sans"/>
                <a:cs typeface="Lucida Sans"/>
              </a:rPr>
              <a:t>mediation of</a:t>
            </a:r>
            <a:r>
              <a:rPr dirty="0" sz="3200" spc="-22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3200" spc="-155">
                <a:solidFill>
                  <a:srgbClr val="FFFFFF"/>
                </a:solidFill>
                <a:latin typeface="Lucida Sans"/>
                <a:cs typeface="Lucida Sans"/>
              </a:rPr>
              <a:t>stimuli)</a:t>
            </a:r>
            <a:endParaRPr sz="3200">
              <a:latin typeface="Lucida Sans"/>
              <a:cs typeface="Lucida Sans"/>
            </a:endParaRPr>
          </a:p>
          <a:p>
            <a:pPr marL="645160" indent="-482600">
              <a:lnSpc>
                <a:spcPct val="100000"/>
              </a:lnSpc>
              <a:spcBef>
                <a:spcPts val="590"/>
              </a:spcBef>
              <a:buAutoNum type="arabicPeriod"/>
              <a:tabLst>
                <a:tab pos="645795" algn="l"/>
              </a:tabLst>
            </a:pPr>
            <a:r>
              <a:rPr dirty="0" sz="3200" spc="-110">
                <a:solidFill>
                  <a:srgbClr val="FFFFFF"/>
                </a:solidFill>
                <a:latin typeface="Lucida Sans"/>
                <a:cs typeface="Lucida Sans"/>
              </a:rPr>
              <a:t>Prediksi</a:t>
            </a:r>
            <a:r>
              <a:rPr dirty="0" sz="3200" spc="-19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3200" spc="-150">
                <a:solidFill>
                  <a:srgbClr val="FFFFFF"/>
                </a:solidFill>
                <a:latin typeface="Lucida Sans"/>
                <a:cs typeface="Lucida Sans"/>
              </a:rPr>
              <a:t>respon</a:t>
            </a:r>
            <a:endParaRPr sz="3200">
              <a:latin typeface="Lucida Sans"/>
              <a:cs typeface="Lucida Sans"/>
            </a:endParaRPr>
          </a:p>
          <a:p>
            <a:pPr marL="645160" indent="-482600">
              <a:lnSpc>
                <a:spcPct val="100000"/>
              </a:lnSpc>
              <a:spcBef>
                <a:spcPts val="590"/>
              </a:spcBef>
              <a:buAutoNum type="arabicPeriod"/>
              <a:tabLst>
                <a:tab pos="645795" algn="l"/>
              </a:tabLst>
            </a:pPr>
            <a:r>
              <a:rPr dirty="0" sz="3200" spc="-130">
                <a:solidFill>
                  <a:srgbClr val="FFFFFF"/>
                </a:solidFill>
                <a:latin typeface="Lucida Sans"/>
                <a:cs typeface="Lucida Sans"/>
              </a:rPr>
              <a:t>Feedback.</a:t>
            </a:r>
            <a:endParaRPr sz="3200">
              <a:latin typeface="Lucida Sans"/>
              <a:cs typeface="Lucida 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625810" y="1442358"/>
            <a:ext cx="1200150" cy="1200150"/>
          </a:xfrm>
          <a:custGeom>
            <a:avLst/>
            <a:gdLst/>
            <a:ahLst/>
            <a:cxnLst/>
            <a:rect l="l" t="t" r="r" b="b"/>
            <a:pathLst>
              <a:path w="1200150" h="1200150">
                <a:moveTo>
                  <a:pt x="1200134" y="1200149"/>
                </a:moveTo>
                <a:lnTo>
                  <a:pt x="600067" y="1200149"/>
                </a:lnTo>
                <a:lnTo>
                  <a:pt x="553171" y="1198344"/>
                </a:lnTo>
                <a:lnTo>
                  <a:pt x="507262" y="1193016"/>
                </a:lnTo>
                <a:lnTo>
                  <a:pt x="462473" y="1184300"/>
                </a:lnTo>
                <a:lnTo>
                  <a:pt x="418939" y="1172329"/>
                </a:lnTo>
                <a:lnTo>
                  <a:pt x="376793" y="1157235"/>
                </a:lnTo>
                <a:lnTo>
                  <a:pt x="336167" y="1139154"/>
                </a:lnTo>
                <a:lnTo>
                  <a:pt x="297196" y="1118218"/>
                </a:lnTo>
                <a:lnTo>
                  <a:pt x="260013" y="1094560"/>
                </a:lnTo>
                <a:lnTo>
                  <a:pt x="224750" y="1068314"/>
                </a:lnTo>
                <a:lnTo>
                  <a:pt x="191543" y="1039613"/>
                </a:lnTo>
                <a:lnTo>
                  <a:pt x="160523" y="1008592"/>
                </a:lnTo>
                <a:lnTo>
                  <a:pt x="131824" y="975382"/>
                </a:lnTo>
                <a:lnTo>
                  <a:pt x="105580" y="940118"/>
                </a:lnTo>
                <a:lnTo>
                  <a:pt x="81924" y="902934"/>
                </a:lnTo>
                <a:lnTo>
                  <a:pt x="60989" y="863962"/>
                </a:lnTo>
                <a:lnTo>
                  <a:pt x="42909" y="823336"/>
                </a:lnTo>
                <a:lnTo>
                  <a:pt x="27817" y="781189"/>
                </a:lnTo>
                <a:lnTo>
                  <a:pt x="15847" y="737656"/>
                </a:lnTo>
                <a:lnTo>
                  <a:pt x="7132" y="692868"/>
                </a:lnTo>
                <a:lnTo>
                  <a:pt x="1805" y="646960"/>
                </a:lnTo>
                <a:lnTo>
                  <a:pt x="0" y="600066"/>
                </a:lnTo>
                <a:lnTo>
                  <a:pt x="1805" y="553172"/>
                </a:lnTo>
                <a:lnTo>
                  <a:pt x="7132" y="507264"/>
                </a:lnTo>
                <a:lnTo>
                  <a:pt x="15847" y="462477"/>
                </a:lnTo>
                <a:lnTo>
                  <a:pt x="27817" y="418944"/>
                </a:lnTo>
                <a:lnTo>
                  <a:pt x="42909" y="376799"/>
                </a:lnTo>
                <a:lnTo>
                  <a:pt x="60989" y="336173"/>
                </a:lnTo>
                <a:lnTo>
                  <a:pt x="81923" y="297202"/>
                </a:lnTo>
                <a:lnTo>
                  <a:pt x="105579" y="260019"/>
                </a:lnTo>
                <a:lnTo>
                  <a:pt x="131824" y="224756"/>
                </a:lnTo>
                <a:lnTo>
                  <a:pt x="160522" y="191548"/>
                </a:lnTo>
                <a:lnTo>
                  <a:pt x="191542" y="160528"/>
                </a:lnTo>
                <a:lnTo>
                  <a:pt x="224750" y="131828"/>
                </a:lnTo>
                <a:lnTo>
                  <a:pt x="260012" y="105584"/>
                </a:lnTo>
                <a:lnTo>
                  <a:pt x="297196" y="81927"/>
                </a:lnTo>
                <a:lnTo>
                  <a:pt x="336167" y="60992"/>
                </a:lnTo>
                <a:lnTo>
                  <a:pt x="376792" y="42911"/>
                </a:lnTo>
                <a:lnTo>
                  <a:pt x="418939" y="27819"/>
                </a:lnTo>
                <a:lnTo>
                  <a:pt x="462473" y="15848"/>
                </a:lnTo>
                <a:lnTo>
                  <a:pt x="507261" y="7132"/>
                </a:lnTo>
                <a:lnTo>
                  <a:pt x="553170" y="1805"/>
                </a:lnTo>
                <a:lnTo>
                  <a:pt x="600067" y="0"/>
                </a:lnTo>
                <a:lnTo>
                  <a:pt x="646958" y="1805"/>
                </a:lnTo>
                <a:lnTo>
                  <a:pt x="692863" y="7132"/>
                </a:lnTo>
                <a:lnTo>
                  <a:pt x="737647" y="15848"/>
                </a:lnTo>
                <a:lnTo>
                  <a:pt x="781179" y="27819"/>
                </a:lnTo>
                <a:lnTo>
                  <a:pt x="823324" y="42911"/>
                </a:lnTo>
                <a:lnTo>
                  <a:pt x="863948" y="60992"/>
                </a:lnTo>
                <a:lnTo>
                  <a:pt x="902919" y="81927"/>
                </a:lnTo>
                <a:lnTo>
                  <a:pt x="940102" y="105584"/>
                </a:lnTo>
                <a:lnTo>
                  <a:pt x="975365" y="131828"/>
                </a:lnTo>
                <a:lnTo>
                  <a:pt x="1008574" y="160528"/>
                </a:lnTo>
                <a:lnTo>
                  <a:pt x="1039596" y="191548"/>
                </a:lnTo>
                <a:lnTo>
                  <a:pt x="1068296" y="224756"/>
                </a:lnTo>
                <a:lnTo>
                  <a:pt x="1094542" y="260019"/>
                </a:lnTo>
                <a:lnTo>
                  <a:pt x="1118200" y="297202"/>
                </a:lnTo>
                <a:lnTo>
                  <a:pt x="1139137" y="336173"/>
                </a:lnTo>
                <a:lnTo>
                  <a:pt x="1157219" y="376799"/>
                </a:lnTo>
                <a:lnTo>
                  <a:pt x="1172312" y="418944"/>
                </a:lnTo>
                <a:lnTo>
                  <a:pt x="1184284" y="462477"/>
                </a:lnTo>
                <a:lnTo>
                  <a:pt x="1193000" y="507264"/>
                </a:lnTo>
                <a:lnTo>
                  <a:pt x="1198328" y="553172"/>
                </a:lnTo>
                <a:lnTo>
                  <a:pt x="1200134" y="600066"/>
                </a:lnTo>
                <a:lnTo>
                  <a:pt x="1200134" y="1200149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5976815" y="3058001"/>
            <a:ext cx="1285240" cy="1285240"/>
          </a:xfrm>
          <a:custGeom>
            <a:avLst/>
            <a:gdLst/>
            <a:ahLst/>
            <a:cxnLst/>
            <a:rect l="l" t="t" r="r" b="b"/>
            <a:pathLst>
              <a:path w="1285240" h="1285239">
                <a:moveTo>
                  <a:pt x="0" y="0"/>
                </a:moveTo>
                <a:lnTo>
                  <a:pt x="1285035" y="0"/>
                </a:lnTo>
                <a:lnTo>
                  <a:pt x="1285035" y="1285035"/>
                </a:lnTo>
                <a:lnTo>
                  <a:pt x="0" y="1285035"/>
                </a:lnTo>
                <a:lnTo>
                  <a:pt x="0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95784" y="1028819"/>
            <a:ext cx="5274310" cy="8242934"/>
          </a:xfrm>
          <a:custGeom>
            <a:avLst/>
            <a:gdLst/>
            <a:ahLst/>
            <a:cxnLst/>
            <a:rect l="l" t="t" r="r" b="b"/>
            <a:pathLst>
              <a:path w="5274309" h="8242934">
                <a:moveTo>
                  <a:pt x="4737757" y="8242560"/>
                </a:moveTo>
                <a:lnTo>
                  <a:pt x="536235" y="8242560"/>
                </a:lnTo>
                <a:lnTo>
                  <a:pt x="487527" y="8240363"/>
                </a:lnTo>
                <a:lnTo>
                  <a:pt x="440024" y="8233902"/>
                </a:lnTo>
                <a:lnTo>
                  <a:pt x="393917" y="8223366"/>
                </a:lnTo>
                <a:lnTo>
                  <a:pt x="349398" y="8208947"/>
                </a:lnTo>
                <a:lnTo>
                  <a:pt x="306658" y="8190838"/>
                </a:lnTo>
                <a:lnTo>
                  <a:pt x="265888" y="8169228"/>
                </a:lnTo>
                <a:lnTo>
                  <a:pt x="227279" y="8144309"/>
                </a:lnTo>
                <a:lnTo>
                  <a:pt x="191024" y="8116273"/>
                </a:lnTo>
                <a:lnTo>
                  <a:pt x="157313" y="8085311"/>
                </a:lnTo>
                <a:lnTo>
                  <a:pt x="126338" y="8051615"/>
                </a:lnTo>
                <a:lnTo>
                  <a:pt x="98291" y="8015374"/>
                </a:lnTo>
                <a:lnTo>
                  <a:pt x="73362" y="7976782"/>
                </a:lnTo>
                <a:lnTo>
                  <a:pt x="51743" y="7936029"/>
                </a:lnTo>
                <a:lnTo>
                  <a:pt x="33626" y="7893306"/>
                </a:lnTo>
                <a:lnTo>
                  <a:pt x="19201" y="7848805"/>
                </a:lnTo>
                <a:lnTo>
                  <a:pt x="8661" y="7802718"/>
                </a:lnTo>
                <a:lnTo>
                  <a:pt x="2197" y="7755234"/>
                </a:lnTo>
                <a:lnTo>
                  <a:pt x="0" y="7706547"/>
                </a:lnTo>
                <a:lnTo>
                  <a:pt x="0" y="536012"/>
                </a:lnTo>
                <a:lnTo>
                  <a:pt x="2197" y="487325"/>
                </a:lnTo>
                <a:lnTo>
                  <a:pt x="8661" y="439842"/>
                </a:lnTo>
                <a:lnTo>
                  <a:pt x="19201" y="393754"/>
                </a:lnTo>
                <a:lnTo>
                  <a:pt x="33626" y="349253"/>
                </a:lnTo>
                <a:lnTo>
                  <a:pt x="51743" y="306531"/>
                </a:lnTo>
                <a:lnTo>
                  <a:pt x="73362" y="265777"/>
                </a:lnTo>
                <a:lnTo>
                  <a:pt x="98291" y="227185"/>
                </a:lnTo>
                <a:lnTo>
                  <a:pt x="126338" y="190945"/>
                </a:lnTo>
                <a:lnTo>
                  <a:pt x="157313" y="157248"/>
                </a:lnTo>
                <a:lnTo>
                  <a:pt x="191024" y="126286"/>
                </a:lnTo>
                <a:lnTo>
                  <a:pt x="227279" y="98250"/>
                </a:lnTo>
                <a:lnTo>
                  <a:pt x="265888" y="73332"/>
                </a:lnTo>
                <a:lnTo>
                  <a:pt x="306658" y="51722"/>
                </a:lnTo>
                <a:lnTo>
                  <a:pt x="349398" y="33612"/>
                </a:lnTo>
                <a:lnTo>
                  <a:pt x="393917" y="19193"/>
                </a:lnTo>
                <a:lnTo>
                  <a:pt x="440024" y="8658"/>
                </a:lnTo>
                <a:lnTo>
                  <a:pt x="487527" y="2196"/>
                </a:lnTo>
                <a:lnTo>
                  <a:pt x="536235" y="0"/>
                </a:lnTo>
                <a:lnTo>
                  <a:pt x="4737757" y="0"/>
                </a:lnTo>
                <a:lnTo>
                  <a:pt x="4786464" y="2196"/>
                </a:lnTo>
                <a:lnTo>
                  <a:pt x="4833967" y="8658"/>
                </a:lnTo>
                <a:lnTo>
                  <a:pt x="4880074" y="19193"/>
                </a:lnTo>
                <a:lnTo>
                  <a:pt x="4924593" y="33612"/>
                </a:lnTo>
                <a:lnTo>
                  <a:pt x="4967334" y="51722"/>
                </a:lnTo>
                <a:lnTo>
                  <a:pt x="5008104" y="73332"/>
                </a:lnTo>
                <a:lnTo>
                  <a:pt x="5046712" y="98250"/>
                </a:lnTo>
                <a:lnTo>
                  <a:pt x="5082967" y="126286"/>
                </a:lnTo>
                <a:lnTo>
                  <a:pt x="5116678" y="157248"/>
                </a:lnTo>
                <a:lnTo>
                  <a:pt x="5147653" y="190945"/>
                </a:lnTo>
                <a:lnTo>
                  <a:pt x="5175701" y="227185"/>
                </a:lnTo>
                <a:lnTo>
                  <a:pt x="5200629" y="265777"/>
                </a:lnTo>
                <a:lnTo>
                  <a:pt x="5222248" y="306531"/>
                </a:lnTo>
                <a:lnTo>
                  <a:pt x="5240366" y="349253"/>
                </a:lnTo>
                <a:lnTo>
                  <a:pt x="5254790" y="393754"/>
                </a:lnTo>
                <a:lnTo>
                  <a:pt x="5265330" y="439842"/>
                </a:lnTo>
                <a:lnTo>
                  <a:pt x="5271795" y="487325"/>
                </a:lnTo>
                <a:lnTo>
                  <a:pt x="5273992" y="536012"/>
                </a:lnTo>
                <a:lnTo>
                  <a:pt x="5273992" y="7706547"/>
                </a:lnTo>
                <a:lnTo>
                  <a:pt x="5271795" y="7755234"/>
                </a:lnTo>
                <a:lnTo>
                  <a:pt x="5265330" y="7802718"/>
                </a:lnTo>
                <a:lnTo>
                  <a:pt x="5254790" y="7848805"/>
                </a:lnTo>
                <a:lnTo>
                  <a:pt x="5240366" y="7893306"/>
                </a:lnTo>
                <a:lnTo>
                  <a:pt x="5222248" y="7936029"/>
                </a:lnTo>
                <a:lnTo>
                  <a:pt x="5200629" y="7976782"/>
                </a:lnTo>
                <a:lnTo>
                  <a:pt x="5175701" y="8015374"/>
                </a:lnTo>
                <a:lnTo>
                  <a:pt x="5147653" y="8051615"/>
                </a:lnTo>
                <a:lnTo>
                  <a:pt x="5116678" y="8085311"/>
                </a:lnTo>
                <a:lnTo>
                  <a:pt x="5082967" y="8116273"/>
                </a:lnTo>
                <a:lnTo>
                  <a:pt x="5046712" y="8144309"/>
                </a:lnTo>
                <a:lnTo>
                  <a:pt x="5008104" y="8169228"/>
                </a:lnTo>
                <a:lnTo>
                  <a:pt x="4967334" y="8190838"/>
                </a:lnTo>
                <a:lnTo>
                  <a:pt x="4924593" y="8208947"/>
                </a:lnTo>
                <a:lnTo>
                  <a:pt x="4880074" y="8223366"/>
                </a:lnTo>
                <a:lnTo>
                  <a:pt x="4833967" y="8233902"/>
                </a:lnTo>
                <a:lnTo>
                  <a:pt x="4786464" y="8240363"/>
                </a:lnTo>
                <a:lnTo>
                  <a:pt x="4737757" y="8242560"/>
                </a:lnTo>
                <a:close/>
              </a:path>
            </a:pathLst>
          </a:custGeom>
          <a:solidFill>
            <a:srgbClr val="FF57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28958" y="1028700"/>
            <a:ext cx="13761085" cy="8246109"/>
          </a:xfrm>
          <a:custGeom>
            <a:avLst/>
            <a:gdLst/>
            <a:ahLst/>
            <a:cxnLst/>
            <a:rect l="l" t="t" r="r" b="b"/>
            <a:pathLst>
              <a:path w="13761085" h="8246109">
                <a:moveTo>
                  <a:pt x="13392905" y="8245982"/>
                </a:moveTo>
                <a:lnTo>
                  <a:pt x="368085" y="8245982"/>
                </a:lnTo>
                <a:lnTo>
                  <a:pt x="322004" y="8243105"/>
                </a:lnTo>
                <a:lnTo>
                  <a:pt x="277606" y="8234706"/>
                </a:lnTo>
                <a:lnTo>
                  <a:pt x="235239" y="8221135"/>
                </a:lnTo>
                <a:lnTo>
                  <a:pt x="195252" y="8202741"/>
                </a:lnTo>
                <a:lnTo>
                  <a:pt x="157993" y="8179872"/>
                </a:lnTo>
                <a:lnTo>
                  <a:pt x="123812" y="8152877"/>
                </a:lnTo>
                <a:lnTo>
                  <a:pt x="93056" y="8122105"/>
                </a:lnTo>
                <a:lnTo>
                  <a:pt x="66075" y="8087906"/>
                </a:lnTo>
                <a:lnTo>
                  <a:pt x="43218" y="8050628"/>
                </a:lnTo>
                <a:lnTo>
                  <a:pt x="24833" y="8010619"/>
                </a:lnTo>
                <a:lnTo>
                  <a:pt x="11269" y="7968230"/>
                </a:lnTo>
                <a:lnTo>
                  <a:pt x="2875" y="7923809"/>
                </a:lnTo>
                <a:lnTo>
                  <a:pt x="0" y="7877705"/>
                </a:lnTo>
                <a:lnTo>
                  <a:pt x="0" y="368276"/>
                </a:lnTo>
                <a:lnTo>
                  <a:pt x="2875" y="322172"/>
                </a:lnTo>
                <a:lnTo>
                  <a:pt x="11269" y="277751"/>
                </a:lnTo>
                <a:lnTo>
                  <a:pt x="24833" y="235362"/>
                </a:lnTo>
                <a:lnTo>
                  <a:pt x="43218" y="195354"/>
                </a:lnTo>
                <a:lnTo>
                  <a:pt x="66075" y="158075"/>
                </a:lnTo>
                <a:lnTo>
                  <a:pt x="93056" y="123876"/>
                </a:lnTo>
                <a:lnTo>
                  <a:pt x="123812" y="93104"/>
                </a:lnTo>
                <a:lnTo>
                  <a:pt x="157993" y="66110"/>
                </a:lnTo>
                <a:lnTo>
                  <a:pt x="195252" y="43240"/>
                </a:lnTo>
                <a:lnTo>
                  <a:pt x="235239" y="24846"/>
                </a:lnTo>
                <a:lnTo>
                  <a:pt x="277606" y="11275"/>
                </a:lnTo>
                <a:lnTo>
                  <a:pt x="322004" y="2877"/>
                </a:lnTo>
                <a:lnTo>
                  <a:pt x="368085" y="0"/>
                </a:lnTo>
                <a:lnTo>
                  <a:pt x="13392905" y="0"/>
                </a:lnTo>
                <a:lnTo>
                  <a:pt x="13438985" y="2877"/>
                </a:lnTo>
                <a:lnTo>
                  <a:pt x="13483383" y="11275"/>
                </a:lnTo>
                <a:lnTo>
                  <a:pt x="13525750" y="24846"/>
                </a:lnTo>
                <a:lnTo>
                  <a:pt x="13565737" y="43240"/>
                </a:lnTo>
                <a:lnTo>
                  <a:pt x="13602996" y="66110"/>
                </a:lnTo>
                <a:lnTo>
                  <a:pt x="13637178" y="93104"/>
                </a:lnTo>
                <a:lnTo>
                  <a:pt x="13667933" y="123876"/>
                </a:lnTo>
                <a:lnTo>
                  <a:pt x="13694914" y="158075"/>
                </a:lnTo>
                <a:lnTo>
                  <a:pt x="13717771" y="195354"/>
                </a:lnTo>
                <a:lnTo>
                  <a:pt x="13736156" y="235362"/>
                </a:lnTo>
                <a:lnTo>
                  <a:pt x="13749720" y="277751"/>
                </a:lnTo>
                <a:lnTo>
                  <a:pt x="13758114" y="322172"/>
                </a:lnTo>
                <a:lnTo>
                  <a:pt x="13760990" y="368276"/>
                </a:lnTo>
                <a:lnTo>
                  <a:pt x="13760990" y="7877705"/>
                </a:lnTo>
                <a:lnTo>
                  <a:pt x="13758114" y="7923809"/>
                </a:lnTo>
                <a:lnTo>
                  <a:pt x="13749720" y="7968230"/>
                </a:lnTo>
                <a:lnTo>
                  <a:pt x="13736156" y="8010619"/>
                </a:lnTo>
                <a:lnTo>
                  <a:pt x="13717771" y="8050628"/>
                </a:lnTo>
                <a:lnTo>
                  <a:pt x="13694914" y="8087906"/>
                </a:lnTo>
                <a:lnTo>
                  <a:pt x="13667933" y="8122105"/>
                </a:lnTo>
                <a:lnTo>
                  <a:pt x="13637178" y="8152877"/>
                </a:lnTo>
                <a:lnTo>
                  <a:pt x="13602996" y="8179872"/>
                </a:lnTo>
                <a:lnTo>
                  <a:pt x="13565737" y="8202741"/>
                </a:lnTo>
                <a:lnTo>
                  <a:pt x="13525750" y="8221135"/>
                </a:lnTo>
                <a:lnTo>
                  <a:pt x="13483383" y="8234706"/>
                </a:lnTo>
                <a:lnTo>
                  <a:pt x="13438985" y="8243105"/>
                </a:lnTo>
                <a:lnTo>
                  <a:pt x="13392905" y="82459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413713" y="7445591"/>
            <a:ext cx="1200150" cy="1200150"/>
          </a:xfrm>
          <a:custGeom>
            <a:avLst/>
            <a:gdLst/>
            <a:ahLst/>
            <a:cxnLst/>
            <a:rect l="l" t="t" r="r" b="b"/>
            <a:pathLst>
              <a:path w="1200150" h="1200150">
                <a:moveTo>
                  <a:pt x="1200134" y="1200149"/>
                </a:moveTo>
                <a:lnTo>
                  <a:pt x="600067" y="1200149"/>
                </a:lnTo>
                <a:lnTo>
                  <a:pt x="553171" y="1198344"/>
                </a:lnTo>
                <a:lnTo>
                  <a:pt x="507262" y="1193016"/>
                </a:lnTo>
                <a:lnTo>
                  <a:pt x="462473" y="1184300"/>
                </a:lnTo>
                <a:lnTo>
                  <a:pt x="418939" y="1172329"/>
                </a:lnTo>
                <a:lnTo>
                  <a:pt x="376793" y="1157235"/>
                </a:lnTo>
                <a:lnTo>
                  <a:pt x="336167" y="1139154"/>
                </a:lnTo>
                <a:lnTo>
                  <a:pt x="297196" y="1118218"/>
                </a:lnTo>
                <a:lnTo>
                  <a:pt x="260013" y="1094560"/>
                </a:lnTo>
                <a:lnTo>
                  <a:pt x="224750" y="1068314"/>
                </a:lnTo>
                <a:lnTo>
                  <a:pt x="191543" y="1039613"/>
                </a:lnTo>
                <a:lnTo>
                  <a:pt x="160523" y="1008592"/>
                </a:lnTo>
                <a:lnTo>
                  <a:pt x="131824" y="975382"/>
                </a:lnTo>
                <a:lnTo>
                  <a:pt x="105580" y="940118"/>
                </a:lnTo>
                <a:lnTo>
                  <a:pt x="81924" y="902934"/>
                </a:lnTo>
                <a:lnTo>
                  <a:pt x="60989" y="863962"/>
                </a:lnTo>
                <a:lnTo>
                  <a:pt x="42909" y="823336"/>
                </a:lnTo>
                <a:lnTo>
                  <a:pt x="27817" y="781189"/>
                </a:lnTo>
                <a:lnTo>
                  <a:pt x="15847" y="737656"/>
                </a:lnTo>
                <a:lnTo>
                  <a:pt x="7132" y="692868"/>
                </a:lnTo>
                <a:lnTo>
                  <a:pt x="1805" y="646960"/>
                </a:lnTo>
                <a:lnTo>
                  <a:pt x="0" y="600066"/>
                </a:lnTo>
                <a:lnTo>
                  <a:pt x="1805" y="553172"/>
                </a:lnTo>
                <a:lnTo>
                  <a:pt x="7132" y="507264"/>
                </a:lnTo>
                <a:lnTo>
                  <a:pt x="15847" y="462477"/>
                </a:lnTo>
                <a:lnTo>
                  <a:pt x="27817" y="418944"/>
                </a:lnTo>
                <a:lnTo>
                  <a:pt x="42909" y="376799"/>
                </a:lnTo>
                <a:lnTo>
                  <a:pt x="60989" y="336173"/>
                </a:lnTo>
                <a:lnTo>
                  <a:pt x="81923" y="297202"/>
                </a:lnTo>
                <a:lnTo>
                  <a:pt x="105579" y="260019"/>
                </a:lnTo>
                <a:lnTo>
                  <a:pt x="131824" y="224756"/>
                </a:lnTo>
                <a:lnTo>
                  <a:pt x="160522" y="191548"/>
                </a:lnTo>
                <a:lnTo>
                  <a:pt x="191542" y="160528"/>
                </a:lnTo>
                <a:lnTo>
                  <a:pt x="224750" y="131828"/>
                </a:lnTo>
                <a:lnTo>
                  <a:pt x="260012" y="105584"/>
                </a:lnTo>
                <a:lnTo>
                  <a:pt x="297196" y="81927"/>
                </a:lnTo>
                <a:lnTo>
                  <a:pt x="336167" y="60992"/>
                </a:lnTo>
                <a:lnTo>
                  <a:pt x="376792" y="42911"/>
                </a:lnTo>
                <a:lnTo>
                  <a:pt x="418939" y="27819"/>
                </a:lnTo>
                <a:lnTo>
                  <a:pt x="462473" y="15848"/>
                </a:lnTo>
                <a:lnTo>
                  <a:pt x="507261" y="7132"/>
                </a:lnTo>
                <a:lnTo>
                  <a:pt x="553170" y="1805"/>
                </a:lnTo>
                <a:lnTo>
                  <a:pt x="600067" y="0"/>
                </a:lnTo>
                <a:lnTo>
                  <a:pt x="646958" y="1805"/>
                </a:lnTo>
                <a:lnTo>
                  <a:pt x="692863" y="7132"/>
                </a:lnTo>
                <a:lnTo>
                  <a:pt x="737647" y="15848"/>
                </a:lnTo>
                <a:lnTo>
                  <a:pt x="781179" y="27819"/>
                </a:lnTo>
                <a:lnTo>
                  <a:pt x="823324" y="42911"/>
                </a:lnTo>
                <a:lnTo>
                  <a:pt x="863948" y="60992"/>
                </a:lnTo>
                <a:lnTo>
                  <a:pt x="902919" y="81927"/>
                </a:lnTo>
                <a:lnTo>
                  <a:pt x="940102" y="105584"/>
                </a:lnTo>
                <a:lnTo>
                  <a:pt x="975365" y="131828"/>
                </a:lnTo>
                <a:lnTo>
                  <a:pt x="1008574" y="160528"/>
                </a:lnTo>
                <a:lnTo>
                  <a:pt x="1039596" y="191548"/>
                </a:lnTo>
                <a:lnTo>
                  <a:pt x="1068296" y="224756"/>
                </a:lnTo>
                <a:lnTo>
                  <a:pt x="1094542" y="260019"/>
                </a:lnTo>
                <a:lnTo>
                  <a:pt x="1118200" y="297202"/>
                </a:lnTo>
                <a:lnTo>
                  <a:pt x="1139137" y="336173"/>
                </a:lnTo>
                <a:lnTo>
                  <a:pt x="1157219" y="376799"/>
                </a:lnTo>
                <a:lnTo>
                  <a:pt x="1172312" y="418944"/>
                </a:lnTo>
                <a:lnTo>
                  <a:pt x="1184284" y="462477"/>
                </a:lnTo>
                <a:lnTo>
                  <a:pt x="1193000" y="507264"/>
                </a:lnTo>
                <a:lnTo>
                  <a:pt x="1198328" y="553172"/>
                </a:lnTo>
                <a:lnTo>
                  <a:pt x="1200134" y="600066"/>
                </a:lnTo>
                <a:lnTo>
                  <a:pt x="1200134" y="1200149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850561" y="1276447"/>
            <a:ext cx="11623675" cy="7584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75285">
              <a:lnSpc>
                <a:spcPct val="114799"/>
              </a:lnSpc>
              <a:spcBef>
                <a:spcPts val="100"/>
              </a:spcBef>
            </a:pPr>
            <a:r>
              <a:rPr dirty="0" sz="3600" spc="-165">
                <a:latin typeface="Lucida Sans"/>
                <a:cs typeface="Lucida Sans"/>
              </a:rPr>
              <a:t>Psikologi: </a:t>
            </a:r>
            <a:r>
              <a:rPr dirty="0" sz="3600" spc="-215">
                <a:latin typeface="Lucida Sans"/>
                <a:cs typeface="Lucida Sans"/>
              </a:rPr>
              <a:t>Ilmu </a:t>
            </a:r>
            <a:r>
              <a:rPr dirty="0" sz="3600" spc="-114">
                <a:latin typeface="Lucida Sans"/>
                <a:cs typeface="Lucida Sans"/>
              </a:rPr>
              <a:t>yang </a:t>
            </a:r>
            <a:r>
              <a:rPr dirty="0" sz="3600" spc="-175">
                <a:latin typeface="Lucida Sans"/>
                <a:cs typeface="Lucida Sans"/>
              </a:rPr>
              <a:t>mencoba </a:t>
            </a:r>
            <a:r>
              <a:rPr dirty="0" sz="3600" spc="-215">
                <a:latin typeface="Lucida Sans"/>
                <a:cs typeface="Lucida Sans"/>
              </a:rPr>
              <a:t>untuk </a:t>
            </a:r>
            <a:r>
              <a:rPr dirty="0" sz="3600" spc="-190">
                <a:latin typeface="Lucida Sans"/>
                <a:cs typeface="Lucida Sans"/>
              </a:rPr>
              <a:t>menggambarkan,  </a:t>
            </a:r>
            <a:r>
              <a:rPr dirty="0" sz="3600" spc="-215">
                <a:latin typeface="Lucida Sans"/>
                <a:cs typeface="Lucida Sans"/>
              </a:rPr>
              <a:t>memprediksi, </a:t>
            </a:r>
            <a:r>
              <a:rPr dirty="0" sz="3600" spc="-150">
                <a:latin typeface="Lucida Sans"/>
                <a:cs typeface="Lucida Sans"/>
              </a:rPr>
              <a:t>dan </a:t>
            </a:r>
            <a:r>
              <a:rPr dirty="0" sz="3600" spc="-180">
                <a:latin typeface="Lucida Sans"/>
                <a:cs typeface="Lucida Sans"/>
              </a:rPr>
              <a:t>mengendalikan </a:t>
            </a:r>
            <a:r>
              <a:rPr dirty="0" sz="3600" spc="-110">
                <a:latin typeface="Lucida Sans"/>
                <a:cs typeface="Lucida Sans"/>
              </a:rPr>
              <a:t>peristiwa </a:t>
            </a:r>
            <a:r>
              <a:rPr dirty="0" sz="3600" spc="-175">
                <a:latin typeface="Lucida Sans"/>
                <a:cs typeface="Lucida Sans"/>
              </a:rPr>
              <a:t>mental</a:t>
            </a:r>
            <a:r>
              <a:rPr dirty="0" sz="3600" spc="-430">
                <a:latin typeface="Lucida Sans"/>
                <a:cs typeface="Lucida Sans"/>
              </a:rPr>
              <a:t> </a:t>
            </a:r>
            <a:r>
              <a:rPr dirty="0" sz="3600" spc="-150">
                <a:latin typeface="Lucida Sans"/>
                <a:cs typeface="Lucida Sans"/>
              </a:rPr>
              <a:t>dan  </a:t>
            </a:r>
            <a:r>
              <a:rPr dirty="0" sz="3600" spc="-210">
                <a:latin typeface="Lucida Sans"/>
                <a:cs typeface="Lucida Sans"/>
              </a:rPr>
              <a:t>perilaku.</a:t>
            </a:r>
            <a:r>
              <a:rPr dirty="0" sz="3600" spc="-220">
                <a:latin typeface="Lucida Sans"/>
                <a:cs typeface="Lucida Sans"/>
              </a:rPr>
              <a:t> </a:t>
            </a:r>
            <a:r>
              <a:rPr dirty="0" sz="3600" spc="-140">
                <a:latin typeface="Lucida Sans"/>
                <a:cs typeface="Lucida Sans"/>
              </a:rPr>
              <a:t>(Miller)</a:t>
            </a:r>
            <a:endParaRPr sz="36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300">
              <a:latin typeface="Times New Roman"/>
              <a:cs typeface="Times New Roman"/>
            </a:endParaRPr>
          </a:p>
          <a:p>
            <a:pPr marL="12700" marR="723900">
              <a:lnSpc>
                <a:spcPct val="114799"/>
              </a:lnSpc>
            </a:pPr>
            <a:r>
              <a:rPr dirty="0" sz="3600" spc="-210">
                <a:latin typeface="Lucida Sans"/>
                <a:cs typeface="Lucida Sans"/>
              </a:rPr>
              <a:t>Komunikasi: </a:t>
            </a:r>
            <a:r>
              <a:rPr dirty="0" sz="3600" spc="-160">
                <a:latin typeface="Lucida Sans"/>
                <a:cs typeface="Lucida Sans"/>
              </a:rPr>
              <a:t>proses </a:t>
            </a:r>
            <a:r>
              <a:rPr dirty="0" sz="3600" spc="-175">
                <a:latin typeface="Lucida Sans"/>
                <a:cs typeface="Lucida Sans"/>
              </a:rPr>
              <a:t>dimana </a:t>
            </a:r>
            <a:r>
              <a:rPr dirty="0" sz="3600" spc="-155">
                <a:latin typeface="Lucida Sans"/>
                <a:cs typeface="Lucida Sans"/>
              </a:rPr>
              <a:t>seorang </a:t>
            </a:r>
            <a:r>
              <a:rPr dirty="0" sz="3600" spc="-180">
                <a:latin typeface="Lucida Sans"/>
                <a:cs typeface="Lucida Sans"/>
              </a:rPr>
              <a:t>individu  </a:t>
            </a:r>
            <a:r>
              <a:rPr dirty="0" sz="3600" spc="-185">
                <a:latin typeface="Lucida Sans"/>
                <a:cs typeface="Lucida Sans"/>
              </a:rPr>
              <a:t>mentransmisikan </a:t>
            </a:r>
            <a:r>
              <a:rPr dirty="0" sz="3600" spc="-145">
                <a:latin typeface="Lucida Sans"/>
                <a:cs typeface="Lucida Sans"/>
              </a:rPr>
              <a:t>rangsangan </a:t>
            </a:r>
            <a:r>
              <a:rPr dirty="0" sz="3600" spc="-114">
                <a:latin typeface="Lucida Sans"/>
                <a:cs typeface="Lucida Sans"/>
              </a:rPr>
              <a:t>(biasanya </a:t>
            </a:r>
            <a:r>
              <a:rPr dirty="0" sz="3600" spc="-125">
                <a:latin typeface="Lucida Sans"/>
                <a:cs typeface="Lucida Sans"/>
              </a:rPr>
              <a:t>verbal)</a:t>
            </a:r>
            <a:r>
              <a:rPr dirty="0" sz="3600" spc="-425">
                <a:latin typeface="Lucida Sans"/>
                <a:cs typeface="Lucida Sans"/>
              </a:rPr>
              <a:t> </a:t>
            </a:r>
            <a:r>
              <a:rPr dirty="0" sz="3600" spc="-215">
                <a:latin typeface="Lucida Sans"/>
                <a:cs typeface="Lucida Sans"/>
              </a:rPr>
              <a:t>untuk  </a:t>
            </a:r>
            <a:r>
              <a:rPr dirty="0" sz="3600" spc="-180">
                <a:latin typeface="Lucida Sans"/>
                <a:cs typeface="Lucida Sans"/>
              </a:rPr>
              <a:t>mengubah </a:t>
            </a:r>
            <a:r>
              <a:rPr dirty="0" sz="3600" spc="-195">
                <a:latin typeface="Lucida Sans"/>
                <a:cs typeface="Lucida Sans"/>
              </a:rPr>
              <a:t>perilaku </a:t>
            </a:r>
            <a:r>
              <a:rPr dirty="0" sz="3600" spc="-170">
                <a:latin typeface="Lucida Sans"/>
                <a:cs typeface="Lucida Sans"/>
              </a:rPr>
              <a:t>orang </a:t>
            </a:r>
            <a:r>
              <a:rPr dirty="0" sz="3600" spc="-204">
                <a:latin typeface="Lucida Sans"/>
                <a:cs typeface="Lucida Sans"/>
              </a:rPr>
              <a:t>lain. </a:t>
            </a:r>
            <a:r>
              <a:rPr dirty="0" sz="3600" spc="-135">
                <a:latin typeface="Lucida Sans"/>
                <a:cs typeface="Lucida Sans"/>
              </a:rPr>
              <a:t>(Hovland, </a:t>
            </a:r>
            <a:r>
              <a:rPr dirty="0" sz="3600" spc="-145">
                <a:latin typeface="Lucida Sans"/>
                <a:cs typeface="Lucida Sans"/>
              </a:rPr>
              <a:t>Janis,</a:t>
            </a:r>
            <a:r>
              <a:rPr dirty="0" sz="3600" spc="-390">
                <a:latin typeface="Lucida Sans"/>
                <a:cs typeface="Lucida Sans"/>
              </a:rPr>
              <a:t> </a:t>
            </a:r>
            <a:r>
              <a:rPr dirty="0" sz="3600" spc="-120">
                <a:latin typeface="Lucida Sans"/>
                <a:cs typeface="Lucida Sans"/>
              </a:rPr>
              <a:t>Kelly)</a:t>
            </a:r>
            <a:endParaRPr sz="36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300">
              <a:latin typeface="Times New Roman"/>
              <a:cs typeface="Times New Roman"/>
            </a:endParaRPr>
          </a:p>
          <a:p>
            <a:pPr marL="12700" marR="5080">
              <a:lnSpc>
                <a:spcPct val="114799"/>
              </a:lnSpc>
            </a:pPr>
            <a:r>
              <a:rPr dirty="0" sz="3600" spc="-145">
                <a:latin typeface="Lucida Sans"/>
                <a:cs typeface="Lucida Sans"/>
              </a:rPr>
              <a:t>Psikologi </a:t>
            </a:r>
            <a:r>
              <a:rPr dirty="0" sz="3600" spc="-210">
                <a:latin typeface="Lucida Sans"/>
                <a:cs typeface="Lucida Sans"/>
              </a:rPr>
              <a:t>Komunikasi: </a:t>
            </a:r>
            <a:r>
              <a:rPr dirty="0" sz="3600" spc="-215">
                <a:latin typeface="Lucida Sans"/>
                <a:cs typeface="Lucida Sans"/>
              </a:rPr>
              <a:t>Ilmu </a:t>
            </a:r>
            <a:r>
              <a:rPr dirty="0" sz="3600" spc="-114">
                <a:latin typeface="Lucida Sans"/>
                <a:cs typeface="Lucida Sans"/>
              </a:rPr>
              <a:t>yang </a:t>
            </a:r>
            <a:r>
              <a:rPr dirty="0" sz="3600" spc="-150">
                <a:latin typeface="Lucida Sans"/>
                <a:cs typeface="Lucida Sans"/>
              </a:rPr>
              <a:t>berusaha </a:t>
            </a:r>
            <a:r>
              <a:rPr dirty="0" sz="3600" spc="-200">
                <a:latin typeface="Lucida Sans"/>
                <a:cs typeface="Lucida Sans"/>
              </a:rPr>
              <a:t>menguraikan,  </a:t>
            </a:r>
            <a:r>
              <a:rPr dirty="0" sz="3600" spc="-204">
                <a:latin typeface="Lucida Sans"/>
                <a:cs typeface="Lucida Sans"/>
              </a:rPr>
              <a:t>meramalkan, </a:t>
            </a:r>
            <a:r>
              <a:rPr dirty="0" sz="3600" spc="-150">
                <a:latin typeface="Lucida Sans"/>
                <a:cs typeface="Lucida Sans"/>
              </a:rPr>
              <a:t>dan </a:t>
            </a:r>
            <a:r>
              <a:rPr dirty="0" sz="3600" spc="-180">
                <a:latin typeface="Lucida Sans"/>
                <a:cs typeface="Lucida Sans"/>
              </a:rPr>
              <a:t>mengendalikan </a:t>
            </a:r>
            <a:r>
              <a:rPr dirty="0" sz="3600" spc="-110">
                <a:latin typeface="Lucida Sans"/>
                <a:cs typeface="Lucida Sans"/>
              </a:rPr>
              <a:t>peristiwa </a:t>
            </a:r>
            <a:r>
              <a:rPr dirty="0" sz="3600" spc="-175">
                <a:latin typeface="Lucida Sans"/>
                <a:cs typeface="Lucida Sans"/>
              </a:rPr>
              <a:t>mental </a:t>
            </a:r>
            <a:r>
              <a:rPr dirty="0" sz="3600" spc="-150">
                <a:latin typeface="Lucida Sans"/>
                <a:cs typeface="Lucida Sans"/>
              </a:rPr>
              <a:t>dan  </a:t>
            </a:r>
            <a:r>
              <a:rPr dirty="0" sz="3600" spc="-155">
                <a:latin typeface="Lucida Sans"/>
                <a:cs typeface="Lucida Sans"/>
              </a:rPr>
              <a:t>kebiasaan </a:t>
            </a:r>
            <a:r>
              <a:rPr dirty="0" sz="3600" spc="-170">
                <a:latin typeface="Lucida Sans"/>
                <a:cs typeface="Lucida Sans"/>
              </a:rPr>
              <a:t>dalam </a:t>
            </a:r>
            <a:r>
              <a:rPr dirty="0" sz="3600" spc="-195">
                <a:latin typeface="Lucida Sans"/>
                <a:cs typeface="Lucida Sans"/>
              </a:rPr>
              <a:t>perilaku </a:t>
            </a:r>
            <a:r>
              <a:rPr dirty="0" sz="3600" spc="-135">
                <a:latin typeface="Lucida Sans"/>
                <a:cs typeface="Lucida Sans"/>
              </a:rPr>
              <a:t>sebagai </a:t>
            </a:r>
            <a:r>
              <a:rPr dirty="0" sz="3600" spc="-165">
                <a:latin typeface="Lucida Sans"/>
                <a:cs typeface="Lucida Sans"/>
              </a:rPr>
              <a:t>akibat </a:t>
            </a:r>
            <a:r>
              <a:rPr dirty="0" sz="3600" spc="-155">
                <a:latin typeface="Lucida Sans"/>
                <a:cs typeface="Lucida Sans"/>
              </a:rPr>
              <a:t>berlangsungnya  </a:t>
            </a:r>
            <a:r>
              <a:rPr dirty="0" sz="3600" spc="-229">
                <a:latin typeface="Lucida Sans"/>
                <a:cs typeface="Lucida Sans"/>
              </a:rPr>
              <a:t>komunikasi.</a:t>
            </a:r>
            <a:endParaRPr sz="3600">
              <a:latin typeface="Lucida Sans"/>
              <a:cs typeface="Lucida San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502656" y="1028700"/>
            <a:ext cx="1285240" cy="1285240"/>
          </a:xfrm>
          <a:custGeom>
            <a:avLst/>
            <a:gdLst/>
            <a:ahLst/>
            <a:cxnLst/>
            <a:rect l="l" t="t" r="r" b="b"/>
            <a:pathLst>
              <a:path w="1285240" h="1285239">
                <a:moveTo>
                  <a:pt x="0" y="0"/>
                </a:moveTo>
                <a:lnTo>
                  <a:pt x="1285035" y="0"/>
                </a:lnTo>
                <a:lnTo>
                  <a:pt x="1285035" y="1285035"/>
                </a:lnTo>
                <a:lnTo>
                  <a:pt x="0" y="128503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487017" y="7975817"/>
            <a:ext cx="1285240" cy="1285240"/>
          </a:xfrm>
          <a:custGeom>
            <a:avLst/>
            <a:gdLst/>
            <a:ahLst/>
            <a:cxnLst/>
            <a:rect l="l" t="t" r="r" b="b"/>
            <a:pathLst>
              <a:path w="1285240" h="1285240">
                <a:moveTo>
                  <a:pt x="0" y="0"/>
                </a:moveTo>
                <a:lnTo>
                  <a:pt x="1285035" y="0"/>
                </a:lnTo>
                <a:lnTo>
                  <a:pt x="1285035" y="1285035"/>
                </a:lnTo>
                <a:lnTo>
                  <a:pt x="0" y="128503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340" y="2217432"/>
            <a:ext cx="5246370" cy="2491740"/>
          </a:xfrm>
          <a:custGeom>
            <a:avLst/>
            <a:gdLst/>
            <a:ahLst/>
            <a:cxnLst/>
            <a:rect l="l" t="t" r="r" b="b"/>
            <a:pathLst>
              <a:path w="5246370" h="2491740">
                <a:moveTo>
                  <a:pt x="380156" y="0"/>
                </a:moveTo>
                <a:lnTo>
                  <a:pt x="4866207" y="0"/>
                </a:lnTo>
                <a:lnTo>
                  <a:pt x="4913799" y="2976"/>
                </a:lnTo>
                <a:lnTo>
                  <a:pt x="4959653" y="11663"/>
                </a:lnTo>
                <a:lnTo>
                  <a:pt x="5003409" y="25702"/>
                </a:lnTo>
                <a:lnTo>
                  <a:pt x="5044708" y="44730"/>
                </a:lnTo>
                <a:lnTo>
                  <a:pt x="5083189" y="68387"/>
                </a:lnTo>
                <a:lnTo>
                  <a:pt x="5118491" y="96312"/>
                </a:lnTo>
                <a:lnTo>
                  <a:pt x="5150255" y="128143"/>
                </a:lnTo>
                <a:lnTo>
                  <a:pt x="5178121" y="163521"/>
                </a:lnTo>
                <a:lnTo>
                  <a:pt x="5201728" y="202083"/>
                </a:lnTo>
                <a:lnTo>
                  <a:pt x="5220716" y="243470"/>
                </a:lnTo>
                <a:lnTo>
                  <a:pt x="5234724" y="287319"/>
                </a:lnTo>
                <a:lnTo>
                  <a:pt x="5243394" y="333270"/>
                </a:lnTo>
                <a:lnTo>
                  <a:pt x="5246364" y="380963"/>
                </a:lnTo>
                <a:lnTo>
                  <a:pt x="5246364" y="2110353"/>
                </a:lnTo>
                <a:lnTo>
                  <a:pt x="5243394" y="2158045"/>
                </a:lnTo>
                <a:lnTo>
                  <a:pt x="5234724" y="2203997"/>
                </a:lnTo>
                <a:lnTo>
                  <a:pt x="5220716" y="2247846"/>
                </a:lnTo>
                <a:lnTo>
                  <a:pt x="5201728" y="2289233"/>
                </a:lnTo>
                <a:lnTo>
                  <a:pt x="5178121" y="2327795"/>
                </a:lnTo>
                <a:lnTo>
                  <a:pt x="5150255" y="2363172"/>
                </a:lnTo>
                <a:lnTo>
                  <a:pt x="5118491" y="2395004"/>
                </a:lnTo>
                <a:lnTo>
                  <a:pt x="5083189" y="2422929"/>
                </a:lnTo>
                <a:lnTo>
                  <a:pt x="5044708" y="2446586"/>
                </a:lnTo>
                <a:lnTo>
                  <a:pt x="5003409" y="2465614"/>
                </a:lnTo>
                <a:lnTo>
                  <a:pt x="4959653" y="2479652"/>
                </a:lnTo>
                <a:lnTo>
                  <a:pt x="4913799" y="2488340"/>
                </a:lnTo>
                <a:lnTo>
                  <a:pt x="4866207" y="2491316"/>
                </a:lnTo>
                <a:lnTo>
                  <a:pt x="380156" y="2491316"/>
                </a:lnTo>
                <a:lnTo>
                  <a:pt x="332564" y="2488340"/>
                </a:lnTo>
                <a:lnTo>
                  <a:pt x="286710" y="2479652"/>
                </a:lnTo>
                <a:lnTo>
                  <a:pt x="242954" y="2465614"/>
                </a:lnTo>
                <a:lnTo>
                  <a:pt x="201655" y="2446586"/>
                </a:lnTo>
                <a:lnTo>
                  <a:pt x="163174" y="2422929"/>
                </a:lnTo>
                <a:lnTo>
                  <a:pt x="127872" y="2395004"/>
                </a:lnTo>
                <a:lnTo>
                  <a:pt x="96108" y="2363172"/>
                </a:lnTo>
                <a:lnTo>
                  <a:pt x="68242" y="2327795"/>
                </a:lnTo>
                <a:lnTo>
                  <a:pt x="44635" y="2289233"/>
                </a:lnTo>
                <a:lnTo>
                  <a:pt x="25647" y="2247846"/>
                </a:lnTo>
                <a:lnTo>
                  <a:pt x="11639" y="2203997"/>
                </a:lnTo>
                <a:lnTo>
                  <a:pt x="2969" y="2158045"/>
                </a:lnTo>
                <a:lnTo>
                  <a:pt x="0" y="2110353"/>
                </a:lnTo>
                <a:lnTo>
                  <a:pt x="0" y="380963"/>
                </a:lnTo>
                <a:lnTo>
                  <a:pt x="2969" y="333270"/>
                </a:lnTo>
                <a:lnTo>
                  <a:pt x="11639" y="287319"/>
                </a:lnTo>
                <a:lnTo>
                  <a:pt x="25647" y="243470"/>
                </a:lnTo>
                <a:lnTo>
                  <a:pt x="44635" y="202083"/>
                </a:lnTo>
                <a:lnTo>
                  <a:pt x="68242" y="163521"/>
                </a:lnTo>
                <a:lnTo>
                  <a:pt x="96108" y="128143"/>
                </a:lnTo>
                <a:lnTo>
                  <a:pt x="127872" y="96312"/>
                </a:lnTo>
                <a:lnTo>
                  <a:pt x="163174" y="68387"/>
                </a:lnTo>
                <a:lnTo>
                  <a:pt x="201655" y="44730"/>
                </a:lnTo>
                <a:lnTo>
                  <a:pt x="242954" y="25702"/>
                </a:lnTo>
                <a:lnTo>
                  <a:pt x="286710" y="11663"/>
                </a:lnTo>
                <a:lnTo>
                  <a:pt x="332564" y="2976"/>
                </a:lnTo>
                <a:lnTo>
                  <a:pt x="380156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315845" marR="5080" indent="-2303780">
              <a:lnSpc>
                <a:spcPct val="115900"/>
              </a:lnSpc>
              <a:spcBef>
                <a:spcPts val="100"/>
              </a:spcBef>
            </a:pPr>
            <a:r>
              <a:rPr dirty="0" spc="55"/>
              <a:t>Penggunaan </a:t>
            </a:r>
            <a:r>
              <a:rPr dirty="0" spc="70"/>
              <a:t>Psikologi</a:t>
            </a:r>
            <a:r>
              <a:rPr dirty="0" spc="-420"/>
              <a:t> </a:t>
            </a:r>
            <a:r>
              <a:rPr dirty="0" spc="125"/>
              <a:t>Komunikasi  </a:t>
            </a:r>
            <a:r>
              <a:rPr dirty="0" spc="155"/>
              <a:t>komunikasi</a:t>
            </a:r>
            <a:r>
              <a:rPr dirty="0" spc="-165"/>
              <a:t> </a:t>
            </a:r>
            <a:r>
              <a:rPr dirty="0" spc="95"/>
              <a:t>efektif:</a:t>
            </a:r>
          </a:p>
        </p:txBody>
      </p:sp>
      <p:sp>
        <p:nvSpPr>
          <p:cNvPr id="4" name="object 4"/>
          <p:cNvSpPr/>
          <p:nvPr/>
        </p:nvSpPr>
        <p:spPr>
          <a:xfrm>
            <a:off x="2674629" y="6224641"/>
            <a:ext cx="5246370" cy="2491740"/>
          </a:xfrm>
          <a:custGeom>
            <a:avLst/>
            <a:gdLst/>
            <a:ahLst/>
            <a:cxnLst/>
            <a:rect l="l" t="t" r="r" b="b"/>
            <a:pathLst>
              <a:path w="5246370" h="2491740">
                <a:moveTo>
                  <a:pt x="380156" y="0"/>
                </a:moveTo>
                <a:lnTo>
                  <a:pt x="4866207" y="0"/>
                </a:lnTo>
                <a:lnTo>
                  <a:pt x="4913799" y="2976"/>
                </a:lnTo>
                <a:lnTo>
                  <a:pt x="4959653" y="11663"/>
                </a:lnTo>
                <a:lnTo>
                  <a:pt x="5003409" y="25702"/>
                </a:lnTo>
                <a:lnTo>
                  <a:pt x="5044708" y="44730"/>
                </a:lnTo>
                <a:lnTo>
                  <a:pt x="5083189" y="68387"/>
                </a:lnTo>
                <a:lnTo>
                  <a:pt x="5118491" y="96312"/>
                </a:lnTo>
                <a:lnTo>
                  <a:pt x="5150255" y="128143"/>
                </a:lnTo>
                <a:lnTo>
                  <a:pt x="5178121" y="163521"/>
                </a:lnTo>
                <a:lnTo>
                  <a:pt x="5201728" y="202083"/>
                </a:lnTo>
                <a:lnTo>
                  <a:pt x="5220716" y="243470"/>
                </a:lnTo>
                <a:lnTo>
                  <a:pt x="5234724" y="287319"/>
                </a:lnTo>
                <a:lnTo>
                  <a:pt x="5243394" y="333270"/>
                </a:lnTo>
                <a:lnTo>
                  <a:pt x="5246364" y="380963"/>
                </a:lnTo>
                <a:lnTo>
                  <a:pt x="5246364" y="2110353"/>
                </a:lnTo>
                <a:lnTo>
                  <a:pt x="5243394" y="2158045"/>
                </a:lnTo>
                <a:lnTo>
                  <a:pt x="5234724" y="2203997"/>
                </a:lnTo>
                <a:lnTo>
                  <a:pt x="5220716" y="2247846"/>
                </a:lnTo>
                <a:lnTo>
                  <a:pt x="5201728" y="2289233"/>
                </a:lnTo>
                <a:lnTo>
                  <a:pt x="5178121" y="2327795"/>
                </a:lnTo>
                <a:lnTo>
                  <a:pt x="5150255" y="2363172"/>
                </a:lnTo>
                <a:lnTo>
                  <a:pt x="5118491" y="2395004"/>
                </a:lnTo>
                <a:lnTo>
                  <a:pt x="5083189" y="2422929"/>
                </a:lnTo>
                <a:lnTo>
                  <a:pt x="5044708" y="2446586"/>
                </a:lnTo>
                <a:lnTo>
                  <a:pt x="5003409" y="2465614"/>
                </a:lnTo>
                <a:lnTo>
                  <a:pt x="4959653" y="2479652"/>
                </a:lnTo>
                <a:lnTo>
                  <a:pt x="4913799" y="2488340"/>
                </a:lnTo>
                <a:lnTo>
                  <a:pt x="4866207" y="2491316"/>
                </a:lnTo>
                <a:lnTo>
                  <a:pt x="380156" y="2491316"/>
                </a:lnTo>
                <a:lnTo>
                  <a:pt x="332564" y="2488340"/>
                </a:lnTo>
                <a:lnTo>
                  <a:pt x="286710" y="2479652"/>
                </a:lnTo>
                <a:lnTo>
                  <a:pt x="242954" y="2465614"/>
                </a:lnTo>
                <a:lnTo>
                  <a:pt x="201655" y="2446586"/>
                </a:lnTo>
                <a:lnTo>
                  <a:pt x="163174" y="2422929"/>
                </a:lnTo>
                <a:lnTo>
                  <a:pt x="127872" y="2395004"/>
                </a:lnTo>
                <a:lnTo>
                  <a:pt x="96108" y="2363172"/>
                </a:lnTo>
                <a:lnTo>
                  <a:pt x="68242" y="2327795"/>
                </a:lnTo>
                <a:lnTo>
                  <a:pt x="44635" y="2289233"/>
                </a:lnTo>
                <a:lnTo>
                  <a:pt x="25647" y="2247846"/>
                </a:lnTo>
                <a:lnTo>
                  <a:pt x="11639" y="2203997"/>
                </a:lnTo>
                <a:lnTo>
                  <a:pt x="2969" y="2158045"/>
                </a:lnTo>
                <a:lnTo>
                  <a:pt x="0" y="2110353"/>
                </a:lnTo>
                <a:lnTo>
                  <a:pt x="0" y="380963"/>
                </a:lnTo>
                <a:lnTo>
                  <a:pt x="2969" y="333270"/>
                </a:lnTo>
                <a:lnTo>
                  <a:pt x="11639" y="287319"/>
                </a:lnTo>
                <a:lnTo>
                  <a:pt x="25647" y="243470"/>
                </a:lnTo>
                <a:lnTo>
                  <a:pt x="44635" y="202083"/>
                </a:lnTo>
                <a:lnTo>
                  <a:pt x="68242" y="163521"/>
                </a:lnTo>
                <a:lnTo>
                  <a:pt x="96108" y="128143"/>
                </a:lnTo>
                <a:lnTo>
                  <a:pt x="127872" y="96312"/>
                </a:lnTo>
                <a:lnTo>
                  <a:pt x="163174" y="68387"/>
                </a:lnTo>
                <a:lnTo>
                  <a:pt x="201655" y="44730"/>
                </a:lnTo>
                <a:lnTo>
                  <a:pt x="242954" y="25702"/>
                </a:lnTo>
                <a:lnTo>
                  <a:pt x="286710" y="11663"/>
                </a:lnTo>
                <a:lnTo>
                  <a:pt x="332564" y="2976"/>
                </a:lnTo>
                <a:lnTo>
                  <a:pt x="380156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2673803" y="2217432"/>
            <a:ext cx="5246370" cy="2491740"/>
          </a:xfrm>
          <a:custGeom>
            <a:avLst/>
            <a:gdLst/>
            <a:ahLst/>
            <a:cxnLst/>
            <a:rect l="l" t="t" r="r" b="b"/>
            <a:pathLst>
              <a:path w="5246369" h="2491740">
                <a:moveTo>
                  <a:pt x="380156" y="0"/>
                </a:moveTo>
                <a:lnTo>
                  <a:pt x="4866207" y="0"/>
                </a:lnTo>
                <a:lnTo>
                  <a:pt x="4913799" y="2976"/>
                </a:lnTo>
                <a:lnTo>
                  <a:pt x="4959653" y="11663"/>
                </a:lnTo>
                <a:lnTo>
                  <a:pt x="5003409" y="25702"/>
                </a:lnTo>
                <a:lnTo>
                  <a:pt x="5044708" y="44730"/>
                </a:lnTo>
                <a:lnTo>
                  <a:pt x="5083189" y="68387"/>
                </a:lnTo>
                <a:lnTo>
                  <a:pt x="5118491" y="96312"/>
                </a:lnTo>
                <a:lnTo>
                  <a:pt x="5150255" y="128143"/>
                </a:lnTo>
                <a:lnTo>
                  <a:pt x="5178121" y="163521"/>
                </a:lnTo>
                <a:lnTo>
                  <a:pt x="5201728" y="202083"/>
                </a:lnTo>
                <a:lnTo>
                  <a:pt x="5220716" y="243470"/>
                </a:lnTo>
                <a:lnTo>
                  <a:pt x="5234724" y="287319"/>
                </a:lnTo>
                <a:lnTo>
                  <a:pt x="5243394" y="333270"/>
                </a:lnTo>
                <a:lnTo>
                  <a:pt x="5246364" y="380963"/>
                </a:lnTo>
                <a:lnTo>
                  <a:pt x="5246364" y="2110353"/>
                </a:lnTo>
                <a:lnTo>
                  <a:pt x="5243394" y="2158045"/>
                </a:lnTo>
                <a:lnTo>
                  <a:pt x="5234724" y="2203997"/>
                </a:lnTo>
                <a:lnTo>
                  <a:pt x="5220716" y="2247846"/>
                </a:lnTo>
                <a:lnTo>
                  <a:pt x="5201728" y="2289233"/>
                </a:lnTo>
                <a:lnTo>
                  <a:pt x="5178121" y="2327795"/>
                </a:lnTo>
                <a:lnTo>
                  <a:pt x="5150255" y="2363172"/>
                </a:lnTo>
                <a:lnTo>
                  <a:pt x="5118491" y="2395004"/>
                </a:lnTo>
                <a:lnTo>
                  <a:pt x="5083189" y="2422929"/>
                </a:lnTo>
                <a:lnTo>
                  <a:pt x="5044708" y="2446586"/>
                </a:lnTo>
                <a:lnTo>
                  <a:pt x="5003409" y="2465614"/>
                </a:lnTo>
                <a:lnTo>
                  <a:pt x="4959653" y="2479652"/>
                </a:lnTo>
                <a:lnTo>
                  <a:pt x="4913799" y="2488340"/>
                </a:lnTo>
                <a:lnTo>
                  <a:pt x="4866207" y="2491316"/>
                </a:lnTo>
                <a:lnTo>
                  <a:pt x="380156" y="2491316"/>
                </a:lnTo>
                <a:lnTo>
                  <a:pt x="332564" y="2488340"/>
                </a:lnTo>
                <a:lnTo>
                  <a:pt x="286710" y="2479652"/>
                </a:lnTo>
                <a:lnTo>
                  <a:pt x="242954" y="2465614"/>
                </a:lnTo>
                <a:lnTo>
                  <a:pt x="201655" y="2446586"/>
                </a:lnTo>
                <a:lnTo>
                  <a:pt x="163174" y="2422929"/>
                </a:lnTo>
                <a:lnTo>
                  <a:pt x="127872" y="2395004"/>
                </a:lnTo>
                <a:lnTo>
                  <a:pt x="96108" y="2363172"/>
                </a:lnTo>
                <a:lnTo>
                  <a:pt x="68242" y="2327795"/>
                </a:lnTo>
                <a:lnTo>
                  <a:pt x="44635" y="2289233"/>
                </a:lnTo>
                <a:lnTo>
                  <a:pt x="25647" y="2247846"/>
                </a:lnTo>
                <a:lnTo>
                  <a:pt x="11639" y="2203997"/>
                </a:lnTo>
                <a:lnTo>
                  <a:pt x="2969" y="2158045"/>
                </a:lnTo>
                <a:lnTo>
                  <a:pt x="0" y="2110353"/>
                </a:lnTo>
                <a:lnTo>
                  <a:pt x="0" y="380963"/>
                </a:lnTo>
                <a:lnTo>
                  <a:pt x="2969" y="333270"/>
                </a:lnTo>
                <a:lnTo>
                  <a:pt x="11639" y="287319"/>
                </a:lnTo>
                <a:lnTo>
                  <a:pt x="25647" y="243470"/>
                </a:lnTo>
                <a:lnTo>
                  <a:pt x="44635" y="202083"/>
                </a:lnTo>
                <a:lnTo>
                  <a:pt x="68242" y="163521"/>
                </a:lnTo>
                <a:lnTo>
                  <a:pt x="96108" y="128143"/>
                </a:lnTo>
                <a:lnTo>
                  <a:pt x="127872" y="96312"/>
                </a:lnTo>
                <a:lnTo>
                  <a:pt x="163174" y="68387"/>
                </a:lnTo>
                <a:lnTo>
                  <a:pt x="201655" y="44730"/>
                </a:lnTo>
                <a:lnTo>
                  <a:pt x="242954" y="25702"/>
                </a:lnTo>
                <a:lnTo>
                  <a:pt x="286710" y="11663"/>
                </a:lnTo>
                <a:lnTo>
                  <a:pt x="332564" y="2976"/>
                </a:lnTo>
                <a:lnTo>
                  <a:pt x="380156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520916" y="2217432"/>
            <a:ext cx="5246370" cy="2491740"/>
          </a:xfrm>
          <a:custGeom>
            <a:avLst/>
            <a:gdLst/>
            <a:ahLst/>
            <a:cxnLst/>
            <a:rect l="l" t="t" r="r" b="b"/>
            <a:pathLst>
              <a:path w="5246370" h="2491740">
                <a:moveTo>
                  <a:pt x="380156" y="0"/>
                </a:moveTo>
                <a:lnTo>
                  <a:pt x="4866207" y="0"/>
                </a:lnTo>
                <a:lnTo>
                  <a:pt x="4913799" y="2976"/>
                </a:lnTo>
                <a:lnTo>
                  <a:pt x="4959653" y="11663"/>
                </a:lnTo>
                <a:lnTo>
                  <a:pt x="5003409" y="25702"/>
                </a:lnTo>
                <a:lnTo>
                  <a:pt x="5044708" y="44730"/>
                </a:lnTo>
                <a:lnTo>
                  <a:pt x="5083189" y="68387"/>
                </a:lnTo>
                <a:lnTo>
                  <a:pt x="5118491" y="96312"/>
                </a:lnTo>
                <a:lnTo>
                  <a:pt x="5150255" y="128143"/>
                </a:lnTo>
                <a:lnTo>
                  <a:pt x="5178121" y="163521"/>
                </a:lnTo>
                <a:lnTo>
                  <a:pt x="5201728" y="202083"/>
                </a:lnTo>
                <a:lnTo>
                  <a:pt x="5220716" y="243470"/>
                </a:lnTo>
                <a:lnTo>
                  <a:pt x="5234724" y="287319"/>
                </a:lnTo>
                <a:lnTo>
                  <a:pt x="5243394" y="333270"/>
                </a:lnTo>
                <a:lnTo>
                  <a:pt x="5246364" y="380963"/>
                </a:lnTo>
                <a:lnTo>
                  <a:pt x="5246364" y="2110353"/>
                </a:lnTo>
                <a:lnTo>
                  <a:pt x="5243394" y="2158045"/>
                </a:lnTo>
                <a:lnTo>
                  <a:pt x="5234724" y="2203997"/>
                </a:lnTo>
                <a:lnTo>
                  <a:pt x="5220716" y="2247846"/>
                </a:lnTo>
                <a:lnTo>
                  <a:pt x="5201728" y="2289233"/>
                </a:lnTo>
                <a:lnTo>
                  <a:pt x="5178121" y="2327795"/>
                </a:lnTo>
                <a:lnTo>
                  <a:pt x="5150255" y="2363172"/>
                </a:lnTo>
                <a:lnTo>
                  <a:pt x="5118491" y="2395004"/>
                </a:lnTo>
                <a:lnTo>
                  <a:pt x="5083189" y="2422929"/>
                </a:lnTo>
                <a:lnTo>
                  <a:pt x="5044708" y="2446586"/>
                </a:lnTo>
                <a:lnTo>
                  <a:pt x="5003409" y="2465614"/>
                </a:lnTo>
                <a:lnTo>
                  <a:pt x="4959653" y="2479652"/>
                </a:lnTo>
                <a:lnTo>
                  <a:pt x="4913799" y="2488340"/>
                </a:lnTo>
                <a:lnTo>
                  <a:pt x="4866207" y="2491316"/>
                </a:lnTo>
                <a:lnTo>
                  <a:pt x="380156" y="2491316"/>
                </a:lnTo>
                <a:lnTo>
                  <a:pt x="332564" y="2488340"/>
                </a:lnTo>
                <a:lnTo>
                  <a:pt x="286710" y="2479652"/>
                </a:lnTo>
                <a:lnTo>
                  <a:pt x="242954" y="2465614"/>
                </a:lnTo>
                <a:lnTo>
                  <a:pt x="201655" y="2446586"/>
                </a:lnTo>
                <a:lnTo>
                  <a:pt x="163174" y="2422929"/>
                </a:lnTo>
                <a:lnTo>
                  <a:pt x="127872" y="2395004"/>
                </a:lnTo>
                <a:lnTo>
                  <a:pt x="96108" y="2363172"/>
                </a:lnTo>
                <a:lnTo>
                  <a:pt x="68242" y="2327795"/>
                </a:lnTo>
                <a:lnTo>
                  <a:pt x="44635" y="2289233"/>
                </a:lnTo>
                <a:lnTo>
                  <a:pt x="25647" y="2247846"/>
                </a:lnTo>
                <a:lnTo>
                  <a:pt x="11639" y="2203997"/>
                </a:lnTo>
                <a:lnTo>
                  <a:pt x="2969" y="2158045"/>
                </a:lnTo>
                <a:lnTo>
                  <a:pt x="0" y="2110353"/>
                </a:lnTo>
                <a:lnTo>
                  <a:pt x="0" y="380963"/>
                </a:lnTo>
                <a:lnTo>
                  <a:pt x="2969" y="333270"/>
                </a:lnTo>
                <a:lnTo>
                  <a:pt x="11639" y="287319"/>
                </a:lnTo>
                <a:lnTo>
                  <a:pt x="25647" y="243470"/>
                </a:lnTo>
                <a:lnTo>
                  <a:pt x="44635" y="202083"/>
                </a:lnTo>
                <a:lnTo>
                  <a:pt x="68242" y="163521"/>
                </a:lnTo>
                <a:lnTo>
                  <a:pt x="96108" y="128143"/>
                </a:lnTo>
                <a:lnTo>
                  <a:pt x="127872" y="96312"/>
                </a:lnTo>
                <a:lnTo>
                  <a:pt x="163174" y="68387"/>
                </a:lnTo>
                <a:lnTo>
                  <a:pt x="201655" y="44730"/>
                </a:lnTo>
                <a:lnTo>
                  <a:pt x="242954" y="25702"/>
                </a:lnTo>
                <a:lnTo>
                  <a:pt x="286710" y="11663"/>
                </a:lnTo>
                <a:lnTo>
                  <a:pt x="332564" y="2976"/>
                </a:lnTo>
                <a:lnTo>
                  <a:pt x="380156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0050274" y="6224641"/>
            <a:ext cx="5246370" cy="2491740"/>
          </a:xfrm>
          <a:custGeom>
            <a:avLst/>
            <a:gdLst/>
            <a:ahLst/>
            <a:cxnLst/>
            <a:rect l="l" t="t" r="r" b="b"/>
            <a:pathLst>
              <a:path w="5246369" h="2491740">
                <a:moveTo>
                  <a:pt x="380156" y="0"/>
                </a:moveTo>
                <a:lnTo>
                  <a:pt x="4866207" y="0"/>
                </a:lnTo>
                <a:lnTo>
                  <a:pt x="4913799" y="2976"/>
                </a:lnTo>
                <a:lnTo>
                  <a:pt x="4959653" y="11663"/>
                </a:lnTo>
                <a:lnTo>
                  <a:pt x="5003409" y="25702"/>
                </a:lnTo>
                <a:lnTo>
                  <a:pt x="5044708" y="44730"/>
                </a:lnTo>
                <a:lnTo>
                  <a:pt x="5083189" y="68387"/>
                </a:lnTo>
                <a:lnTo>
                  <a:pt x="5118491" y="96312"/>
                </a:lnTo>
                <a:lnTo>
                  <a:pt x="5150255" y="128143"/>
                </a:lnTo>
                <a:lnTo>
                  <a:pt x="5178121" y="163521"/>
                </a:lnTo>
                <a:lnTo>
                  <a:pt x="5201728" y="202083"/>
                </a:lnTo>
                <a:lnTo>
                  <a:pt x="5220716" y="243470"/>
                </a:lnTo>
                <a:lnTo>
                  <a:pt x="5234724" y="287319"/>
                </a:lnTo>
                <a:lnTo>
                  <a:pt x="5243394" y="333270"/>
                </a:lnTo>
                <a:lnTo>
                  <a:pt x="5246364" y="380963"/>
                </a:lnTo>
                <a:lnTo>
                  <a:pt x="5246364" y="2110353"/>
                </a:lnTo>
                <a:lnTo>
                  <a:pt x="5243394" y="2158045"/>
                </a:lnTo>
                <a:lnTo>
                  <a:pt x="5234724" y="2203997"/>
                </a:lnTo>
                <a:lnTo>
                  <a:pt x="5220716" y="2247846"/>
                </a:lnTo>
                <a:lnTo>
                  <a:pt x="5201728" y="2289233"/>
                </a:lnTo>
                <a:lnTo>
                  <a:pt x="5178121" y="2327795"/>
                </a:lnTo>
                <a:lnTo>
                  <a:pt x="5150255" y="2363172"/>
                </a:lnTo>
                <a:lnTo>
                  <a:pt x="5118491" y="2395004"/>
                </a:lnTo>
                <a:lnTo>
                  <a:pt x="5083189" y="2422929"/>
                </a:lnTo>
                <a:lnTo>
                  <a:pt x="5044708" y="2446586"/>
                </a:lnTo>
                <a:lnTo>
                  <a:pt x="5003409" y="2465614"/>
                </a:lnTo>
                <a:lnTo>
                  <a:pt x="4959653" y="2479652"/>
                </a:lnTo>
                <a:lnTo>
                  <a:pt x="4913799" y="2488340"/>
                </a:lnTo>
                <a:lnTo>
                  <a:pt x="4866207" y="2491316"/>
                </a:lnTo>
                <a:lnTo>
                  <a:pt x="380156" y="2491316"/>
                </a:lnTo>
                <a:lnTo>
                  <a:pt x="332564" y="2488340"/>
                </a:lnTo>
                <a:lnTo>
                  <a:pt x="286710" y="2479652"/>
                </a:lnTo>
                <a:lnTo>
                  <a:pt x="242954" y="2465614"/>
                </a:lnTo>
                <a:lnTo>
                  <a:pt x="201655" y="2446586"/>
                </a:lnTo>
                <a:lnTo>
                  <a:pt x="163174" y="2422929"/>
                </a:lnTo>
                <a:lnTo>
                  <a:pt x="127872" y="2395004"/>
                </a:lnTo>
                <a:lnTo>
                  <a:pt x="96108" y="2363172"/>
                </a:lnTo>
                <a:lnTo>
                  <a:pt x="68242" y="2327795"/>
                </a:lnTo>
                <a:lnTo>
                  <a:pt x="44635" y="2289233"/>
                </a:lnTo>
                <a:lnTo>
                  <a:pt x="25647" y="2247846"/>
                </a:lnTo>
                <a:lnTo>
                  <a:pt x="11639" y="2203997"/>
                </a:lnTo>
                <a:lnTo>
                  <a:pt x="2969" y="2158045"/>
                </a:lnTo>
                <a:lnTo>
                  <a:pt x="0" y="2110353"/>
                </a:lnTo>
                <a:lnTo>
                  <a:pt x="0" y="380963"/>
                </a:lnTo>
                <a:lnTo>
                  <a:pt x="2969" y="333270"/>
                </a:lnTo>
                <a:lnTo>
                  <a:pt x="11639" y="287319"/>
                </a:lnTo>
                <a:lnTo>
                  <a:pt x="25647" y="243470"/>
                </a:lnTo>
                <a:lnTo>
                  <a:pt x="44635" y="202083"/>
                </a:lnTo>
                <a:lnTo>
                  <a:pt x="68242" y="163521"/>
                </a:lnTo>
                <a:lnTo>
                  <a:pt x="96108" y="128143"/>
                </a:lnTo>
                <a:lnTo>
                  <a:pt x="127872" y="96312"/>
                </a:lnTo>
                <a:lnTo>
                  <a:pt x="163174" y="68387"/>
                </a:lnTo>
                <a:lnTo>
                  <a:pt x="201655" y="44730"/>
                </a:lnTo>
                <a:lnTo>
                  <a:pt x="242954" y="25702"/>
                </a:lnTo>
                <a:lnTo>
                  <a:pt x="286710" y="11663"/>
                </a:lnTo>
                <a:lnTo>
                  <a:pt x="332564" y="2976"/>
                </a:lnTo>
                <a:lnTo>
                  <a:pt x="380156" y="0"/>
                </a:lnTo>
                <a:close/>
              </a:path>
            </a:pathLst>
          </a:custGeom>
          <a:solidFill>
            <a:srgbClr val="2E44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408847" y="3076680"/>
            <a:ext cx="349504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90" b="1">
                <a:solidFill>
                  <a:srgbClr val="FFFFFF"/>
                </a:solidFill>
                <a:latin typeface="Tahoma"/>
                <a:cs typeface="Tahoma"/>
              </a:rPr>
              <a:t>Pengertian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078417" y="2536613"/>
            <a:ext cx="4436745" cy="1720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56360" marR="5080" indent="-1344295">
              <a:lnSpc>
                <a:spcPct val="115900"/>
              </a:lnSpc>
              <a:spcBef>
                <a:spcPts val="100"/>
              </a:spcBef>
            </a:pPr>
            <a:r>
              <a:rPr dirty="0" sz="4800" spc="125" b="1">
                <a:solidFill>
                  <a:srgbClr val="FFFFFF"/>
                </a:solidFill>
                <a:latin typeface="Tahoma"/>
                <a:cs typeface="Tahoma"/>
              </a:rPr>
              <a:t>Memengaruhi  </a:t>
            </a:r>
            <a:r>
              <a:rPr dirty="0" sz="4800" spc="55" b="1">
                <a:solidFill>
                  <a:srgbClr val="FFFFFF"/>
                </a:solidFill>
                <a:latin typeface="Tahoma"/>
                <a:cs typeface="Tahoma"/>
              </a:rPr>
              <a:t>Sikap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05328" y="3076680"/>
            <a:ext cx="387731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80" b="1">
                <a:solidFill>
                  <a:srgbClr val="FFFFFF"/>
                </a:solidFill>
                <a:latin typeface="Tahoma"/>
                <a:cs typeface="Tahoma"/>
              </a:rPr>
              <a:t>Kesenangan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35877" y="6603703"/>
            <a:ext cx="4923790" cy="16103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031875" marR="5080" indent="-1019810">
              <a:lnSpc>
                <a:spcPct val="116799"/>
              </a:lnSpc>
              <a:spcBef>
                <a:spcPts val="95"/>
              </a:spcBef>
            </a:pPr>
            <a:r>
              <a:rPr dirty="0" sz="4450" spc="95" b="1">
                <a:solidFill>
                  <a:srgbClr val="FFFFFF"/>
                </a:solidFill>
                <a:latin typeface="Tahoma"/>
                <a:cs typeface="Tahoma"/>
              </a:rPr>
              <a:t>Hubungan</a:t>
            </a:r>
            <a:r>
              <a:rPr dirty="0" sz="4450" spc="-204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450" spc="55" b="1">
                <a:solidFill>
                  <a:srgbClr val="FFFFFF"/>
                </a:solidFill>
                <a:latin typeface="Tahoma"/>
                <a:cs typeface="Tahoma"/>
              </a:rPr>
              <a:t>Sosial  </a:t>
            </a:r>
            <a:r>
              <a:rPr dirty="0" sz="4450" spc="95" b="1">
                <a:solidFill>
                  <a:srgbClr val="FFFFFF"/>
                </a:solidFill>
                <a:latin typeface="Tahoma"/>
                <a:cs typeface="Tahoma"/>
              </a:rPr>
              <a:t>yang</a:t>
            </a:r>
            <a:r>
              <a:rPr dirty="0" sz="4450" spc="-1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4450" spc="145" b="1">
                <a:solidFill>
                  <a:srgbClr val="FFFFFF"/>
                </a:solidFill>
                <a:latin typeface="Tahoma"/>
                <a:cs typeface="Tahoma"/>
              </a:rPr>
              <a:t>baik</a:t>
            </a:r>
            <a:endParaRPr sz="445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96201" y="7083876"/>
            <a:ext cx="295465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105" b="1">
                <a:solidFill>
                  <a:srgbClr val="FFFFFF"/>
                </a:solidFill>
                <a:latin typeface="Tahoma"/>
                <a:cs typeface="Tahoma"/>
              </a:rPr>
              <a:t>Tindakan</a:t>
            </a:r>
            <a:endParaRPr sz="4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Dhianya Nabilah</dc:creator>
  <cp:keywords>DAD1qO6j7Po,BADH7WE5dYU</cp:keywords>
  <dc:title>Psikologi Komunikasi Bab 1</dc:title>
  <dcterms:created xsi:type="dcterms:W3CDTF">2020-05-31T14:23:37Z</dcterms:created>
  <dcterms:modified xsi:type="dcterms:W3CDTF">2020-05-31T14:23:37Z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2020-03-05T00:00:00Z</vt:filetime>
  </property>
  <property fmtid="{D5CDD505-2E9C-101B-9397-08002B2CF9AE}" pid="3" name="Creator">
    <vt:lpwstr>Canva</vt:lpwstr>
  </property>
  <property fmtid="{D5CDD505-2E9C-101B-9397-08002B2CF9AE}" pid="4" name="LastSaved">
    <vt:filetime>2020-05-31T00:00:00Z</vt:filetime>
  </property>
</Properties>
</file>