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81" r:id="rId2"/>
    <p:sldMasterId id="2147483682" r:id="rId3"/>
    <p:sldMasterId id="2147483683" r:id="rId4"/>
    <p:sldMasterId id="2147483684" r:id="rId5"/>
    <p:sldMasterId id="2147483685" r:id="rId6"/>
    <p:sldMasterId id="2147483686" r:id="rId7"/>
    <p:sldMasterId id="2147483687" r:id="rId8"/>
    <p:sldMasterId id="2147483688" r:id="rId9"/>
    <p:sldMasterId id="2147483689" r:id="rId10"/>
  </p:sldMasterIdLst>
  <p:notesMasterIdLst>
    <p:notesMasterId r:id="rId72"/>
  </p:notesMasterIdLst>
  <p:handoutMasterIdLst>
    <p:handoutMasterId r:id="rId73"/>
  </p:handoutMasterIdLst>
  <p:sldIdLst>
    <p:sldId id="439" r:id="rId11"/>
    <p:sldId id="425" r:id="rId12"/>
    <p:sldId id="413" r:id="rId13"/>
    <p:sldId id="318" r:id="rId14"/>
    <p:sldId id="419" r:id="rId15"/>
    <p:sldId id="420" r:id="rId16"/>
    <p:sldId id="325" r:id="rId17"/>
    <p:sldId id="326" r:id="rId18"/>
    <p:sldId id="327" r:id="rId19"/>
    <p:sldId id="393" r:id="rId20"/>
    <p:sldId id="328" r:id="rId21"/>
    <p:sldId id="372" r:id="rId22"/>
    <p:sldId id="421" r:id="rId23"/>
    <p:sldId id="426" r:id="rId24"/>
    <p:sldId id="373" r:id="rId25"/>
    <p:sldId id="422" r:id="rId26"/>
    <p:sldId id="423" r:id="rId27"/>
    <p:sldId id="427" r:id="rId28"/>
    <p:sldId id="424" r:id="rId29"/>
    <p:sldId id="330" r:id="rId30"/>
    <p:sldId id="334" r:id="rId31"/>
    <p:sldId id="333" r:id="rId32"/>
    <p:sldId id="336" r:id="rId33"/>
    <p:sldId id="337" r:id="rId34"/>
    <p:sldId id="335" r:id="rId35"/>
    <p:sldId id="398" r:id="rId36"/>
    <p:sldId id="346" r:id="rId37"/>
    <p:sldId id="355" r:id="rId38"/>
    <p:sldId id="347" r:id="rId39"/>
    <p:sldId id="348" r:id="rId40"/>
    <p:sldId id="349" r:id="rId41"/>
    <p:sldId id="356" r:id="rId42"/>
    <p:sldId id="404" r:id="rId43"/>
    <p:sldId id="428" r:id="rId44"/>
    <p:sldId id="320" r:id="rId45"/>
    <p:sldId id="429" r:id="rId46"/>
    <p:sldId id="430" r:id="rId47"/>
    <p:sldId id="431" r:id="rId48"/>
    <p:sldId id="350" r:id="rId49"/>
    <p:sldId id="351" r:id="rId50"/>
    <p:sldId id="357" r:id="rId51"/>
    <p:sldId id="358" r:id="rId52"/>
    <p:sldId id="405" r:id="rId53"/>
    <p:sldId id="417" r:id="rId54"/>
    <p:sldId id="352" r:id="rId55"/>
    <p:sldId id="359" r:id="rId56"/>
    <p:sldId id="361" r:id="rId57"/>
    <p:sldId id="353" r:id="rId58"/>
    <p:sldId id="362" r:id="rId59"/>
    <p:sldId id="410" r:id="rId60"/>
    <p:sldId id="406" r:id="rId61"/>
    <p:sldId id="354" r:id="rId62"/>
    <p:sldId id="363" r:id="rId63"/>
    <p:sldId id="364" r:id="rId64"/>
    <p:sldId id="365" r:id="rId65"/>
    <p:sldId id="433" r:id="rId66"/>
    <p:sldId id="436" r:id="rId67"/>
    <p:sldId id="434" r:id="rId68"/>
    <p:sldId id="435" r:id="rId69"/>
    <p:sldId id="437" r:id="rId70"/>
    <p:sldId id="438"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408">
          <p15:clr>
            <a:srgbClr val="A4A3A4"/>
          </p15:clr>
        </p15:guide>
        <p15:guide id="2" pos="32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Parki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DAD"/>
    <a:srgbClr val="0081BC"/>
    <a:srgbClr val="66FF33"/>
    <a:srgbClr val="00FF00"/>
    <a:srgbClr val="99FF66"/>
    <a:srgbClr val="FF0000"/>
    <a:srgbClr val="600033"/>
    <a:srgbClr val="126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6" autoAdjust="0"/>
    <p:restoredTop sz="87660" autoAdjust="0"/>
  </p:normalViewPr>
  <p:slideViewPr>
    <p:cSldViewPr snapToGrid="0">
      <p:cViewPr varScale="1">
        <p:scale>
          <a:sx n="65" d="100"/>
          <a:sy n="65" d="100"/>
        </p:scale>
        <p:origin x="1674" y="72"/>
      </p:cViewPr>
      <p:guideLst>
        <p:guide orient="horz" pos="3408"/>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030"/>
    </p:cViewPr>
  </p:sorterViewPr>
  <p:notesViewPr>
    <p:cSldViewPr snapToGrid="0">
      <p:cViewPr varScale="1">
        <p:scale>
          <a:sx n="98" d="100"/>
          <a:sy n="98" d="100"/>
        </p:scale>
        <p:origin x="-2550" y="-102"/>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97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297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297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297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7315413-83A0-45F1-B83C-6CB7AF4EE6A2}" type="slidenum">
              <a:rPr lang="en-US"/>
              <a:pPr/>
              <a:t>‹#›</a:t>
            </a:fld>
            <a:endParaRPr lang="en-US"/>
          </a:p>
        </p:txBody>
      </p:sp>
    </p:spTree>
    <p:extLst>
      <p:ext uri="{BB962C8B-B14F-4D97-AF65-F5344CB8AC3E}">
        <p14:creationId xmlns:p14="http://schemas.microsoft.com/office/powerpoint/2010/main" val="3465079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45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5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5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5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45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A97FEE9-BE07-4645-9317-BAD1D2D17955}" type="slidenum">
              <a:rPr lang="en-US"/>
              <a:pPr/>
              <a:t>‹#›</a:t>
            </a:fld>
            <a:endParaRPr lang="en-US"/>
          </a:p>
        </p:txBody>
      </p:sp>
    </p:spTree>
    <p:extLst>
      <p:ext uri="{BB962C8B-B14F-4D97-AF65-F5344CB8AC3E}">
        <p14:creationId xmlns:p14="http://schemas.microsoft.com/office/powerpoint/2010/main" val="309759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531F6A-DC76-433A-B238-ABBE95AD286F}" type="slidenum">
              <a:rPr lang="en-US"/>
              <a:pPr/>
              <a:t>2</a:t>
            </a:fld>
            <a:endParaRPr lang="en-US"/>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120412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B0DCC-FC73-446B-BE0D-8F103BAFA964}" type="slidenum">
              <a:rPr lang="en-US"/>
              <a:pPr/>
              <a:t>11</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01470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39617-B3AE-43D7-A30F-4E8D1DF6F098}" type="slidenum">
              <a:rPr lang="en-US"/>
              <a:pPr/>
              <a:t>12</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893131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89A68-7B0B-4CE0-A268-35A130DB197C}" type="slidenum">
              <a:rPr lang="en-US"/>
              <a:pPr/>
              <a:t>13</a:t>
            </a:fld>
            <a:endParaRPr lang="en-US"/>
          </a:p>
        </p:txBody>
      </p:sp>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283332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B1A85-B912-4718-A164-BD0E2DE44951}" type="slidenum">
              <a:rPr lang="en-US"/>
              <a:pPr/>
              <a:t>14</a:t>
            </a:fld>
            <a:endParaRPr lang="en-US"/>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16596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BE4D7-4E9D-497B-8754-4E4F7A1CFDB4}" type="slidenum">
              <a:rPr lang="en-US"/>
              <a:pPr/>
              <a:t>15</a:t>
            </a:fld>
            <a:endParaRPr 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620754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96590-B74E-4BF5-9027-81C09353EC44}" type="slidenum">
              <a:rPr lang="en-US"/>
              <a:pPr/>
              <a:t>16</a:t>
            </a:fld>
            <a:endParaRPr lang="en-US"/>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7709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917525-20F4-4CC4-84DA-EF8237EEA2D9}" type="slidenum">
              <a:rPr lang="en-US"/>
              <a:pPr/>
              <a:t>17</a:t>
            </a:fld>
            <a:endParaRPr lang="en-US"/>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330674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15791-F9B9-4C9A-9ED1-2EE8B51926BB}" type="slidenum">
              <a:rPr lang="en-US"/>
              <a:pPr/>
              <a:t>18</a:t>
            </a:fld>
            <a:endParaRPr lang="en-US"/>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70977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DD4EAB-AE56-4D25-B6DC-3AE845E8AD9C}" type="slidenum">
              <a:rPr lang="en-US"/>
              <a:pPr/>
              <a:t>19</a:t>
            </a:fld>
            <a:endParaRPr 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666166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06FCC-2799-4F93-8A9E-71D2175CEB38}" type="slidenum">
              <a:rPr lang="en-US"/>
              <a:pPr/>
              <a:t>20</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50446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9776F8-DD4E-480F-85A8-A6B5B024597F}" type="slidenum">
              <a:rPr lang="en-US"/>
              <a:pPr/>
              <a:t>3</a:t>
            </a:fld>
            <a:endParaRPr 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67043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76AE9-9031-4523-B7D2-F6A2F4FF153A}" type="slidenum">
              <a:rPr lang="en-US"/>
              <a:pPr/>
              <a:t>21</a:t>
            </a:fld>
            <a:endParaRPr lang="en-US"/>
          </a:p>
        </p:txBody>
      </p:sp>
      <p:sp>
        <p:nvSpPr>
          <p:cNvPr id="274434" name="Rectangle 2"/>
          <p:cNvSpPr>
            <a:spLocks noGrp="1" noRot="1" noChangeAspect="1" noChangeArrowheads="1" noTextEdit="1"/>
          </p:cNvSpPr>
          <p:nvPr>
            <p:ph type="sldImg"/>
          </p:nvPr>
        </p:nvSpPr>
        <p:spPr>
          <a:ln/>
        </p:spPr>
      </p:sp>
      <p:sp>
        <p:nvSpPr>
          <p:cNvPr id="274436" name="Rectangle 4"/>
          <p:cNvSpPr>
            <a:spLocks noGrp="1" noChangeArrowheads="1"/>
          </p:cNvSpPr>
          <p:nvPr>
            <p:ph type="body" idx="1"/>
          </p:nvPr>
        </p:nvSpPr>
        <p:spPr/>
        <p:txBody>
          <a:bodyPr/>
          <a:lstStyle/>
          <a:p>
            <a:endParaRPr lang="en-CA" sz="1000"/>
          </a:p>
        </p:txBody>
      </p:sp>
    </p:spTree>
    <p:extLst>
      <p:ext uri="{BB962C8B-B14F-4D97-AF65-F5344CB8AC3E}">
        <p14:creationId xmlns:p14="http://schemas.microsoft.com/office/powerpoint/2010/main" val="3378971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D51754-6A99-4AAF-BC76-770E41DF3790}" type="slidenum">
              <a:rPr lang="en-US"/>
              <a:pPr/>
              <a:t>22</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630695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D0D702-13BF-4793-96FA-A87D5B5F6E5C}" type="slidenum">
              <a:rPr lang="en-US"/>
              <a:pPr/>
              <a:t>23</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46661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29768-015E-4AAC-9344-73F8FA648E48}" type="slidenum">
              <a:rPr lang="en-US"/>
              <a:pPr/>
              <a:t>24</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b="1" i="1"/>
              <a:t>Labor turnover and unemployment.</a:t>
            </a:r>
            <a:r>
              <a:rPr lang="en-US"/>
              <a:t> Ask in class how many students have jobs and how many of them have changed their job within the last 12 months. You can now discuss the constant movement in and out of the labor market and the consequence that frictional unemployment will always exist.</a:t>
            </a:r>
            <a:endParaRPr lang="en-CA"/>
          </a:p>
        </p:txBody>
      </p:sp>
    </p:spTree>
    <p:extLst>
      <p:ext uri="{BB962C8B-B14F-4D97-AF65-F5344CB8AC3E}">
        <p14:creationId xmlns:p14="http://schemas.microsoft.com/office/powerpoint/2010/main" val="316241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0E718-D10C-46A8-867D-3525F5D53BE4}" type="slidenum">
              <a:rPr lang="en-US"/>
              <a:pPr/>
              <a:t>25</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472582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FD394-1762-4F4C-9E73-355705FBC427}" type="slidenum">
              <a:rPr lang="en-US"/>
              <a:pPr/>
              <a:t>26</a:t>
            </a:fld>
            <a:endParaRPr lang="en-US"/>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094188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1EDBC-A457-4372-A8FA-58A3C9169604}" type="slidenum">
              <a:rPr lang="en-US"/>
              <a:pPr/>
              <a:t>27</a:t>
            </a:fld>
            <a:endParaRPr lang="en-US"/>
          </a:p>
        </p:txBody>
      </p:sp>
      <p:sp>
        <p:nvSpPr>
          <p:cNvPr id="286722" name="Rectangle 2"/>
          <p:cNvSpPr>
            <a:spLocks noGrp="1" noRot="1" noChangeAspect="1" noChangeArrowheads="1" noTextEdit="1"/>
          </p:cNvSpPr>
          <p:nvPr>
            <p:ph type="sldImg"/>
          </p:nvPr>
        </p:nvSpPr>
        <p:spPr>
          <a:ln/>
        </p:spPr>
      </p:sp>
      <p:sp>
        <p:nvSpPr>
          <p:cNvPr id="286724" name="Rectangle 4"/>
          <p:cNvSpPr>
            <a:spLocks noGrp="1" noChangeArrowheads="1"/>
          </p:cNvSpPr>
          <p:nvPr>
            <p:ph type="body" idx="1"/>
          </p:nvPr>
        </p:nvSpPr>
        <p:spPr/>
        <p:txBody>
          <a:bodyPr/>
          <a:lstStyle/>
          <a:p>
            <a:r>
              <a:rPr lang="en-US" b="1" i="1"/>
              <a:t>Identifying frictional, structural, and cyclical unemployment.</a:t>
            </a:r>
            <a:r>
              <a:rPr lang="en-US"/>
              <a:t> Ask your class if anyone they know has been laid off. Then discuss whether losing a job creates frictional, structural, or cyclical unemployment. Look at your local examples. If you live in a steel-producing area, for example, you can talk about local structural unemployment arising from the closing of a steel manufacturer due to international competition. For cyclical unemployment, ask students how they think the business cycle and cyclical unemployment is related to full-time enrollments at higher education institutions. Students often don’t think there is any relationship. But nationally during a recession, the growth rate of full-time enrollments increases. Ask students if they can explain this relationship. The answer is that during a recession and due to the increase in cyclical unemployment, the opportunity cost of school decreases. This is a great way to keep students thinking about marginal benefits and costs.</a:t>
            </a:r>
          </a:p>
          <a:p>
            <a:endParaRPr lang="en-CA"/>
          </a:p>
        </p:txBody>
      </p:sp>
    </p:spTree>
    <p:extLst>
      <p:ext uri="{BB962C8B-B14F-4D97-AF65-F5344CB8AC3E}">
        <p14:creationId xmlns:p14="http://schemas.microsoft.com/office/powerpoint/2010/main" val="1578404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D30629-84BB-4115-BF16-2C47F914B36F}" type="slidenum">
              <a:rPr lang="en-US"/>
              <a:pPr/>
              <a:t>28</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52509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AAD913-9DDB-474C-AB14-1C86B43084CE}" type="slidenum">
              <a:rPr lang="en-US"/>
              <a:pPr/>
              <a:t>29</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340266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75176-EB4B-4976-ADF8-8AD53835A988}" type="slidenum">
              <a:rPr lang="en-US"/>
              <a:pPr/>
              <a:t>30</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21619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C60476-6A59-410E-857C-F2F65DE4A562}" type="slidenum">
              <a:rPr lang="en-US"/>
              <a:pPr/>
              <a:t>4</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151901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36BEC-2339-42B2-8358-229B69E9AA88}" type="slidenum">
              <a:rPr lang="en-US"/>
              <a:pPr/>
              <a:t>31</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464349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A8DA94-AF60-4A63-85F9-E49B2390F824}" type="slidenum">
              <a:rPr lang="en-US"/>
              <a:pPr/>
              <a:t>32</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749978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1313A-346B-4AB5-96C6-E8295A49AEF6}" type="slidenum">
              <a:rPr lang="en-US"/>
              <a:pPr/>
              <a:t>33</a:t>
            </a:fld>
            <a:endParaRPr 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839286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F4454-8539-4829-85D7-AF698420980C}" type="slidenum">
              <a:rPr lang="en-US"/>
              <a:pPr/>
              <a:t>34</a:t>
            </a:fld>
            <a:endParaRPr lang="en-US"/>
          </a:p>
        </p:txBody>
      </p:sp>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787384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B09266-DFB6-4B76-9BDA-2552759D368B}" type="slidenum">
              <a:rPr lang="en-US"/>
              <a:pPr/>
              <a:t>35</a:t>
            </a:fld>
            <a:endParaRPr lang="en-US"/>
          </a:p>
        </p:txBody>
      </p:sp>
      <p:sp>
        <p:nvSpPr>
          <p:cNvPr id="292866" name="Rectangle 2"/>
          <p:cNvSpPr>
            <a:spLocks noGrp="1" noRot="1" noChangeAspect="1" noChangeArrowheads="1" noTextEdit="1"/>
          </p:cNvSpPr>
          <p:nvPr>
            <p:ph type="sldImg"/>
          </p:nvPr>
        </p:nvSpPr>
        <p:spPr>
          <a:ln/>
        </p:spPr>
      </p:sp>
      <p:sp>
        <p:nvSpPr>
          <p:cNvPr id="292868" name="Rectangle 4"/>
          <p:cNvSpPr>
            <a:spLocks noGrp="1" noChangeArrowheads="1"/>
          </p:cNvSpPr>
          <p:nvPr>
            <p:ph type="body" idx="1"/>
          </p:nvPr>
        </p:nvSpPr>
        <p:spPr/>
        <p:txBody>
          <a:bodyPr/>
          <a:lstStyle/>
          <a:p>
            <a:r>
              <a:rPr lang="en-US" b="1" i="1"/>
              <a:t>The CPI—an average.</a:t>
            </a:r>
            <a:r>
              <a:rPr lang="en-US"/>
              <a:t> It is important for students to understand that the CPI is based on the average expenditure basket, not the expenditure pattern of any given household. Displaying the detailed press releases on the Statistics Canada Web site helps make this point very forcibly: students often do not realize until they see the numbers that the CPI must include both costs of owning a house and costs of renting one; costs of buying a car and costs of public transportation; and so on.</a:t>
            </a:r>
          </a:p>
          <a:p>
            <a:endParaRPr lang="en-CA"/>
          </a:p>
        </p:txBody>
      </p:sp>
    </p:spTree>
    <p:extLst>
      <p:ext uri="{BB962C8B-B14F-4D97-AF65-F5344CB8AC3E}">
        <p14:creationId xmlns:p14="http://schemas.microsoft.com/office/powerpoint/2010/main" val="3024044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64A55-47C9-4D20-8F69-FFC0A0C5D43F}" type="slidenum">
              <a:rPr lang="en-US"/>
              <a:pPr/>
              <a:t>36</a:t>
            </a:fld>
            <a:endParaRPr lang="en-US"/>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557427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A46D39-B8F3-49F5-BFDD-AF4CEBEB3BDB}" type="slidenum">
              <a:rPr lang="en-US"/>
              <a:pPr/>
              <a:t>37</a:t>
            </a:fld>
            <a:endParaRPr lang="en-US"/>
          </a:p>
        </p:txBody>
      </p:sp>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529644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C0703-834C-4F67-9969-60379DF40134}" type="slidenum">
              <a:rPr lang="en-US"/>
              <a:pPr/>
              <a:t>38</a:t>
            </a:fld>
            <a:endParaRPr lang="en-US"/>
          </a:p>
        </p:txBody>
      </p:sp>
      <p:sp>
        <p:nvSpPr>
          <p:cNvPr id="655362" name="Rectangle 2"/>
          <p:cNvSpPr>
            <a:spLocks noGrp="1" noRot="1" noChangeAspect="1" noChangeArrowheads="1" noTextEdit="1"/>
          </p:cNvSpPr>
          <p:nvPr>
            <p:ph type="sldImg"/>
          </p:nvPr>
        </p:nvSpPr>
        <p:spPr>
          <a:ln/>
        </p:spPr>
      </p:sp>
      <p:sp>
        <p:nvSpPr>
          <p:cNvPr id="655363" name="Rectangle 3"/>
          <p:cNvSpPr>
            <a:spLocks noGrp="1" noChangeArrowheads="1"/>
          </p:cNvSpPr>
          <p:nvPr>
            <p:ph type="body" idx="1"/>
          </p:nvPr>
        </p:nvSpPr>
        <p:spPr/>
        <p:txBody>
          <a:bodyPr/>
          <a:lstStyle/>
          <a:p>
            <a:r>
              <a:rPr lang="en-US" b="1" i="1"/>
              <a:t>The CPI—an average.</a:t>
            </a:r>
            <a:r>
              <a:rPr lang="en-US"/>
              <a:t> It is important for students to understand that the CPI is based on the average expenditure basket, not the expenditure pattern of any given household. Displaying the detailed press releases on the BLS Web site helps make this point very forcibly: students often do not realize until they see the numbers that the CPI must include both costs of owning a house and costs of renting one; costs of buying a car and costs of public transportation; and so on.</a:t>
            </a:r>
          </a:p>
          <a:p>
            <a:endParaRPr lang="en-CA"/>
          </a:p>
        </p:txBody>
      </p:sp>
    </p:spTree>
    <p:extLst>
      <p:ext uri="{BB962C8B-B14F-4D97-AF65-F5344CB8AC3E}">
        <p14:creationId xmlns:p14="http://schemas.microsoft.com/office/powerpoint/2010/main" val="2978167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63EBC-9693-4C25-869D-71D13CBF5452}" type="slidenum">
              <a:rPr lang="en-US"/>
              <a:pPr/>
              <a:t>39</a:t>
            </a:fld>
            <a:endParaRPr lang="en-US"/>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862679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94F34-6327-4D3B-91E3-98943E49E197}" type="slidenum">
              <a:rPr lang="en-US"/>
              <a:pPr/>
              <a:t>40</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69376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5ADF6-FA91-4B0C-955C-6162F1D0331A}" type="slidenum">
              <a:rPr lang="en-US"/>
              <a:pPr/>
              <a:t>5</a:t>
            </a:fld>
            <a:endParaRPr lang="en-US"/>
          </a:p>
        </p:txBody>
      </p:sp>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22861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1D2EA7-B20F-4988-A0F9-D52251361D8E}" type="slidenum">
              <a:rPr lang="en-US"/>
              <a:pPr/>
              <a:t>41</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4644907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55F0F-DA3A-4A08-B0AD-5422E78A60EC}" type="slidenum">
              <a:rPr lang="en-US"/>
              <a:pPr/>
              <a:t>42</a:t>
            </a:fld>
            <a:endParaRPr lang="en-US"/>
          </a:p>
        </p:txBody>
      </p:sp>
      <p:sp>
        <p:nvSpPr>
          <p:cNvPr id="295938" name="Rectangle 2"/>
          <p:cNvSpPr>
            <a:spLocks noGrp="1" noRot="1" noChangeAspect="1" noChangeArrowheads="1" noTextEdit="1"/>
          </p:cNvSpPr>
          <p:nvPr>
            <p:ph type="sldImg"/>
          </p:nvPr>
        </p:nvSpPr>
        <p:spPr>
          <a:ln/>
        </p:spPr>
      </p:sp>
      <p:sp>
        <p:nvSpPr>
          <p:cNvPr id="295940" name="Rectangle 4"/>
          <p:cNvSpPr>
            <a:spLocks noGrp="1" noChangeArrowheads="1"/>
          </p:cNvSpPr>
          <p:nvPr>
            <p:ph type="body" idx="1"/>
          </p:nvPr>
        </p:nvSpPr>
        <p:spPr/>
        <p:txBody>
          <a:bodyPr/>
          <a:lstStyle/>
          <a:p>
            <a:r>
              <a:rPr lang="en-US" b="1" i="1"/>
              <a:t>Making the CPI personal.</a:t>
            </a:r>
            <a:r>
              <a:rPr lang="en-US"/>
              <a:t> If you have time (or want to make time) you can get your students to construct their own CPI basket. Each student makes a statement of her/his expenditure in the same categories as the CPI basket in the figure on this slide. Students then compare their expenditure patterns to the average of the CPI basket.</a:t>
            </a:r>
          </a:p>
          <a:p>
            <a:endParaRPr lang="en-US"/>
          </a:p>
          <a:p>
            <a:endParaRPr lang="en-CA"/>
          </a:p>
        </p:txBody>
      </p:sp>
    </p:spTree>
    <p:extLst>
      <p:ext uri="{BB962C8B-B14F-4D97-AF65-F5344CB8AC3E}">
        <p14:creationId xmlns:p14="http://schemas.microsoft.com/office/powerpoint/2010/main" val="2233836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280A7-5DAA-4F28-BC05-2F63B7B00D63}" type="slidenum">
              <a:rPr lang="en-US"/>
              <a:pPr/>
              <a:t>43</a:t>
            </a:fld>
            <a:endParaRPr lang="en-U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733966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6C4985-C6DB-4841-9F0C-2A2B02608AD5}" type="slidenum">
              <a:rPr lang="en-US"/>
              <a:pPr/>
              <a:t>44</a:t>
            </a:fld>
            <a:endParaRPr lang="en-US"/>
          </a:p>
        </p:txBody>
      </p:sp>
      <p:sp>
        <p:nvSpPr>
          <p:cNvPr id="567298"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246503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E45A3-CBCC-4F8F-AC4F-B84C40006A77}" type="slidenum">
              <a:rPr lang="en-US"/>
              <a:pPr/>
              <a:t>45</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7383294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FA988-4452-4C14-8AD4-6C8A75C8F174}" type="slidenum">
              <a:rPr lang="en-US"/>
              <a:pPr/>
              <a:t>46</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0106461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509F9E-8DCD-44B6-98BD-F81FC1CBA4FF}" type="slidenum">
              <a:rPr lang="en-US"/>
              <a:pPr/>
              <a:t>47</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1303561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BACCCD-4715-4BAB-ACDD-7E6AA095F584}" type="slidenum">
              <a:rPr lang="en-US"/>
              <a:pPr/>
              <a:t>48</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8939460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ACBDA-2050-49B1-9112-63DA8BD36C99}" type="slidenum">
              <a:rPr lang="en-US"/>
              <a:pPr/>
              <a:t>49</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2893128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36B03-D56B-4FF6-B071-E532C52AE4DA}" type="slidenum">
              <a:rPr lang="en-US"/>
              <a:pPr/>
              <a:t>50</a:t>
            </a:fld>
            <a:endParaRPr lang="en-US"/>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15062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ABCE39-E5D8-4354-A00B-8DC85A396045}" type="slidenum">
              <a:rPr lang="en-US"/>
              <a:pPr/>
              <a:t>6</a:t>
            </a:fld>
            <a:endParaRPr lang="en-US"/>
          </a:p>
        </p:txBody>
      </p:sp>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845157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E7AEB-9311-4934-964B-6DEFB0FAB9B6}" type="slidenum">
              <a:rPr lang="en-US"/>
              <a:pPr/>
              <a:t>51</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0710232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D5D57-0251-432E-B1B7-9500878EEC3B}" type="slidenum">
              <a:rPr lang="en-US"/>
              <a:pPr/>
              <a:t>52</a:t>
            </a:fld>
            <a:endParaRPr lang="en-US"/>
          </a:p>
        </p:txBody>
      </p:sp>
      <p:sp>
        <p:nvSpPr>
          <p:cNvPr id="304130" name="Rectangle 2"/>
          <p:cNvSpPr>
            <a:spLocks noGrp="1" noRot="1" noChangeAspect="1" noChangeArrowheads="1" noTextEdit="1"/>
          </p:cNvSpPr>
          <p:nvPr>
            <p:ph type="sldImg"/>
          </p:nvPr>
        </p:nvSpPr>
        <p:spPr>
          <a:ln/>
        </p:spPr>
      </p:sp>
      <p:sp>
        <p:nvSpPr>
          <p:cNvPr id="304132" name="Rectangle 4"/>
          <p:cNvSpPr>
            <a:spLocks noGrp="1" noChangeArrowheads="1"/>
          </p:cNvSpPr>
          <p:nvPr>
            <p:ph type="body" idx="1"/>
          </p:nvPr>
        </p:nvSpPr>
        <p:spPr/>
        <p:txBody>
          <a:bodyPr/>
          <a:lstStyle/>
          <a:p>
            <a:r>
              <a:rPr lang="en-US" b="1" i="1"/>
              <a:t>CPI biases—concrete illustrations.</a:t>
            </a:r>
            <a:r>
              <a:rPr lang="en-US"/>
              <a:t> New goods bias can be illustrated with MP3 music rather than CDs; quality change with computers and cars; commodity substitution with movies versus videos; and outlet substitution by the growth of Wal-mart, Target, and shopping on the internet.</a:t>
            </a:r>
          </a:p>
          <a:p>
            <a:endParaRPr lang="en-US"/>
          </a:p>
          <a:p>
            <a:endParaRPr lang="en-CA"/>
          </a:p>
        </p:txBody>
      </p:sp>
    </p:spTree>
    <p:extLst>
      <p:ext uri="{BB962C8B-B14F-4D97-AF65-F5344CB8AC3E}">
        <p14:creationId xmlns:p14="http://schemas.microsoft.com/office/powerpoint/2010/main" val="26785043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2A1FA-3DB3-4FD6-BC71-79CBD4499BD1}" type="slidenum">
              <a:rPr lang="en-US"/>
              <a:pPr/>
              <a:t>53</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826927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ADF4F2-508A-4CB2-942A-08CCF04B0CBD}" type="slidenum">
              <a:rPr lang="en-US"/>
              <a:pPr/>
              <a:t>54</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598286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59E46-1822-41DD-BD29-6DB6316722D2}" type="slidenum">
              <a:rPr lang="en-US"/>
              <a:pPr/>
              <a:t>55</a:t>
            </a:fld>
            <a:endParaRPr lang="en-US"/>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45538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4E50E-7943-4FB6-AADF-FC6CCA6FECC9}" type="slidenum">
              <a:rPr lang="en-US"/>
              <a:pPr/>
              <a:t>56</a:t>
            </a:fld>
            <a:endParaRPr lang="en-US"/>
          </a:p>
        </p:txBody>
      </p:sp>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5421097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A0BA04-A109-4DBD-96AF-E0CE8190576D}" type="slidenum">
              <a:rPr lang="en-US"/>
              <a:pPr/>
              <a:t>57</a:t>
            </a:fld>
            <a:endParaRPr lang="en-US"/>
          </a:p>
        </p:txBody>
      </p:sp>
      <p:sp>
        <p:nvSpPr>
          <p:cNvPr id="667650" name="Rectangle 2"/>
          <p:cNvSpPr>
            <a:spLocks noGrp="1" noRot="1" noChangeAspect="1" noChangeArrowheads="1" noTextEdit="1"/>
          </p:cNvSpPr>
          <p:nvPr>
            <p:ph type="sldImg"/>
          </p:nvPr>
        </p:nvSpPr>
        <p:spPr>
          <a:ln/>
        </p:spPr>
      </p:sp>
      <p:sp>
        <p:nvSpPr>
          <p:cNvPr id="66765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9727509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D8E08C-7EA2-4C34-97F9-D8D6B839BAB6}" type="slidenum">
              <a:rPr lang="en-US"/>
              <a:pPr/>
              <a:t>58</a:t>
            </a:fld>
            <a:endParaRPr lang="en-US"/>
          </a:p>
        </p:txBody>
      </p:sp>
      <p:sp>
        <p:nvSpPr>
          <p:cNvPr id="663554" name="Rectangle 2"/>
          <p:cNvSpPr>
            <a:spLocks noGrp="1" noRot="1" noChangeAspect="1" noChangeArrowheads="1" noTextEdit="1"/>
          </p:cNvSpPr>
          <p:nvPr>
            <p:ph type="sldImg"/>
          </p:nvPr>
        </p:nvSpPr>
        <p:spPr>
          <a:ln/>
        </p:spPr>
      </p:sp>
      <p:sp>
        <p:nvSpPr>
          <p:cNvPr id="66355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7552497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5562A-5F5D-4DD0-AF81-32E544B2ADF6}" type="slidenum">
              <a:rPr lang="en-US"/>
              <a:pPr/>
              <a:t>59</a:t>
            </a:fld>
            <a:endParaRPr lang="en-US"/>
          </a:p>
        </p:txBody>
      </p:sp>
      <p:sp>
        <p:nvSpPr>
          <p:cNvPr id="665602" name="Rectangle 2"/>
          <p:cNvSpPr>
            <a:spLocks noGrp="1" noRot="1" noChangeAspect="1" noChangeArrowheads="1" noTextEdit="1"/>
          </p:cNvSpPr>
          <p:nvPr>
            <p:ph type="sldImg"/>
          </p:nvPr>
        </p:nvSpPr>
        <p:spPr>
          <a:ln/>
        </p:spPr>
      </p:sp>
      <p:sp>
        <p:nvSpPr>
          <p:cNvPr id="66560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5286811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022E7-3522-4326-98E6-1AC21B563599}" type="slidenum">
              <a:rPr lang="en-US"/>
              <a:pPr/>
              <a:t>60</a:t>
            </a:fld>
            <a:endParaRPr lang="en-US"/>
          </a:p>
        </p:txBody>
      </p:sp>
      <p:sp>
        <p:nvSpPr>
          <p:cNvPr id="669698" name="Rectangle 2"/>
          <p:cNvSpPr>
            <a:spLocks noGrp="1" noRot="1" noChangeAspect="1" noChangeArrowheads="1" noTextEdit="1"/>
          </p:cNvSpPr>
          <p:nvPr>
            <p:ph type="sldImg"/>
          </p:nvPr>
        </p:nvSpPr>
        <p:spPr>
          <a:ln/>
        </p:spPr>
      </p:sp>
      <p:sp>
        <p:nvSpPr>
          <p:cNvPr id="66969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88690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71807-4D68-4FBD-BFA0-2236267B4455}" type="slidenum">
              <a:rPr lang="en-US"/>
              <a:pPr/>
              <a:t>7</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5884464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6727A-04CA-48C4-A268-E13A910E9CAB}" type="slidenum">
              <a:rPr lang="en-US"/>
              <a:pPr/>
              <a:t>61</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609237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B496C-808D-4F70-B605-ADB706936693}" type="slidenum">
              <a:rPr lang="en-US"/>
              <a:pPr/>
              <a:t>8</a:t>
            </a:fld>
            <a:endParaRPr lang="en-US"/>
          </a:p>
        </p:txBody>
      </p:sp>
      <p:sp>
        <p:nvSpPr>
          <p:cNvPr id="267266" name="Rectangle 2"/>
          <p:cNvSpPr>
            <a:spLocks noGrp="1" noRot="1" noChangeAspect="1" noChangeArrowheads="1" noTextEdit="1"/>
          </p:cNvSpPr>
          <p:nvPr>
            <p:ph type="sldImg"/>
          </p:nvPr>
        </p:nvSpPr>
        <p:spPr>
          <a:ln/>
        </p:spPr>
      </p:sp>
      <p:sp>
        <p:nvSpPr>
          <p:cNvPr id="267268" name="Rectangle 4"/>
          <p:cNvSpPr>
            <a:spLocks noGrp="1" noChangeArrowheads="1"/>
          </p:cNvSpPr>
          <p:nvPr>
            <p:ph type="body" idx="1"/>
          </p:nvPr>
        </p:nvSpPr>
        <p:spPr/>
        <p:txBody>
          <a:bodyPr/>
          <a:lstStyle/>
          <a:p>
            <a:r>
              <a:rPr lang="en-US" b="1" i="1"/>
              <a:t>Positive versus normative.</a:t>
            </a:r>
            <a:r>
              <a:rPr lang="en-US"/>
              <a:t> Unemployment is an emotionally charged subject and is a good one for reinforcing the important point that economics is positive in contrast to normative. The economist’s job is to try to explain why unemployment exists, what determines its rate, and assess the efficient amount of unemployment.</a:t>
            </a:r>
          </a:p>
          <a:p>
            <a:r>
              <a:rPr lang="en-US" b="1" i="1"/>
              <a:t>The benefits of unemployment.</a:t>
            </a:r>
            <a:r>
              <a:rPr lang="en-US"/>
              <a:t> It comes as a shock to most students that unemployment has benefits as well as costs and that there is an efficient amount of unemployment that is greater than zero. (Note that this statement is positive!) You might like to spend a bit of class time on this topic. If you do, here are some ideas about what to do:</a:t>
            </a:r>
            <a:endParaRPr lang="en-US" b="1"/>
          </a:p>
          <a:p>
            <a:r>
              <a:rPr lang="en-US"/>
              <a:t>A good way to introduce the idea that unemployment brings benefits is to think about the unemployment of things rather than people. Look around the campus and notice all the unemployed automobiles in the parking lots/stations. Notice the unemployed class rooms early in the morning and late at night. Notice the unemployed coffee shop seats at peak lecture times. Look around the city and notice all the unemployed automobiles in the car sales lots. Try to make a reservation at any of the hotels in the city and notice that you can almost always get a room—hence, lots of unemployed hotel rooms.</a:t>
            </a:r>
          </a:p>
          <a:p>
            <a:r>
              <a:rPr lang="en-US"/>
              <a:t>[Continued on the note for the next slide.]</a:t>
            </a:r>
            <a:endParaRPr lang="en-US" b="1"/>
          </a:p>
          <a:p>
            <a:endParaRPr lang="en-CA"/>
          </a:p>
        </p:txBody>
      </p:sp>
    </p:spTree>
    <p:extLst>
      <p:ext uri="{BB962C8B-B14F-4D97-AF65-F5344CB8AC3E}">
        <p14:creationId xmlns:p14="http://schemas.microsoft.com/office/powerpoint/2010/main" val="412764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FC49B-D937-40DB-A963-369EA20A066E}" type="slidenum">
              <a:rPr lang="en-US"/>
              <a:pPr/>
              <a:t>9</a:t>
            </a:fld>
            <a:endParaRPr lang="en-US"/>
          </a:p>
        </p:txBody>
      </p:sp>
      <p:sp>
        <p:nvSpPr>
          <p:cNvPr id="268290" name="Rectangle 2"/>
          <p:cNvSpPr>
            <a:spLocks noGrp="1" noRot="1" noChangeAspect="1" noChangeArrowheads="1" noTextEdit="1"/>
          </p:cNvSpPr>
          <p:nvPr>
            <p:ph type="sldImg"/>
          </p:nvPr>
        </p:nvSpPr>
        <p:spPr>
          <a:ln/>
        </p:spPr>
      </p:sp>
      <p:sp>
        <p:nvSpPr>
          <p:cNvPr id="268292" name="Rectangle 4"/>
          <p:cNvSpPr>
            <a:spLocks noGrp="1" noChangeArrowheads="1"/>
          </p:cNvSpPr>
          <p:nvPr>
            <p:ph type="body" idx="1"/>
          </p:nvPr>
        </p:nvSpPr>
        <p:spPr/>
        <p:txBody>
          <a:bodyPr/>
          <a:lstStyle/>
          <a:p>
            <a:r>
              <a:rPr lang="en-US"/>
              <a:t>Now ask: does all this unemployment bring benefits? The students quickly see that it would be very costly to organize rental markets in which cars don’t sit idle all day, and so on.</a:t>
            </a:r>
            <a:endParaRPr lang="en-US" b="1"/>
          </a:p>
          <a:p>
            <a:r>
              <a:rPr lang="en-US"/>
              <a:t>Now ask: do the same ideas apply to unemployed people? (Be sure to be compassionate about the misery that unemployment can bring. You are not claiming that it is not costly. You’re trying to identify the benefits, if any.)</a:t>
            </a:r>
            <a:endParaRPr lang="en-US" b="1"/>
          </a:p>
          <a:p>
            <a:r>
              <a:rPr lang="en-US"/>
              <a:t>You’ll quickly get your students to see that imagining an economy without any unemployment is nearly impossible. If consumers are free to change their decisions about what they want to buy, some goods and services must fall out of favor when others come into favor. The firms making the unfavoured products fall on hard times and often their workers are fired or laid off.</a:t>
            </a:r>
            <a:endParaRPr lang="en-US" b="1"/>
          </a:p>
          <a:p>
            <a:r>
              <a:rPr lang="en-US"/>
              <a:t>Sure, these laid off workers could start work right away, cleaning shoes or selling flowers at intersections. But they are better off (in their own opinion) being frictionally unemployed and searching for new jobs. To eliminate this source of unemployment we would need to forbid consumers from changing their buying plans or insist that no one remain idle and get on with doing any job even if it doesn’t earn a wage.</a:t>
            </a:r>
            <a:endParaRPr lang="en-US" b="1"/>
          </a:p>
          <a:p>
            <a:r>
              <a:rPr lang="en-US"/>
              <a:t>Note that if this is how we ran our economy, we’d still be using coal-fired stoves and the pony express, and we’d be wearing coonskin caps. There would be no McDonald’s, Federal Express, or Nike shoes.</a:t>
            </a:r>
          </a:p>
          <a:p>
            <a:endParaRPr lang="en-CA"/>
          </a:p>
        </p:txBody>
      </p:sp>
    </p:spTree>
    <p:extLst>
      <p:ext uri="{BB962C8B-B14F-4D97-AF65-F5344CB8AC3E}">
        <p14:creationId xmlns:p14="http://schemas.microsoft.com/office/powerpoint/2010/main" val="2322140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F76D9A-C9DB-4E36-8C48-9D6B087D5E00}" type="slidenum">
              <a:rPr lang="en-US"/>
              <a:pPr/>
              <a:t>10</a:t>
            </a:fld>
            <a:endParaRPr lang="en-US"/>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053736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85725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85725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304800"/>
            <a:ext cx="2063750" cy="6078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04800"/>
            <a:ext cx="6042025" cy="6078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274638"/>
            <a:ext cx="2062162" cy="54895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34088" cy="5489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10874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8625" y="1619250"/>
            <a:ext cx="4038600" cy="476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619250"/>
            <a:ext cx="4038600" cy="476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19050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14600" y="1600200"/>
            <a:ext cx="19050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38300"/>
            <a:ext cx="1752600" cy="4487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62200" y="1638300"/>
            <a:ext cx="1752600" cy="4487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1866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600200"/>
            <a:ext cx="18684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8625" y="1619250"/>
            <a:ext cx="4038600" cy="476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619250"/>
            <a:ext cx="4038600" cy="476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9725"/>
            <a:ext cx="4038600" cy="4621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9725"/>
            <a:ext cx="4038600" cy="4621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926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61925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161925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04800"/>
            <a:ext cx="2057400" cy="5459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6250" y="304800"/>
            <a:ext cx="6019800" cy="5459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2.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2.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vmlDrawing" Target="../drawings/vmlDrawing3.v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vmlDrawing" Target="../drawings/vmlDrawing4.v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image" Target="../media/image1.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oleObject" Target="../embeddings/oleObject4.bin"/><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vmlDrawing" Target="../drawings/vmlDrawing5.v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oleObject" Target="../embeddings/oleObject5.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vmlDrawing" Target="../drawings/vmlDrawing6.v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oleObject" Target="../embeddings/oleObject6.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4.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bwMode="auto">
          <a:xfrm>
            <a:off x="990600" y="304800"/>
            <a:ext cx="7696200" cy="1087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 and text </a:t>
            </a:r>
          </a:p>
        </p:txBody>
      </p:sp>
      <p:sp>
        <p:nvSpPr>
          <p:cNvPr id="600067" name="Rectangle 3"/>
          <p:cNvSpPr>
            <a:spLocks noGrp="1" noChangeArrowheads="1"/>
          </p:cNvSpPr>
          <p:nvPr>
            <p:ph type="body" idx="1"/>
          </p:nvPr>
        </p:nvSpPr>
        <p:spPr bwMode="auto">
          <a:xfrm>
            <a:off x="428625" y="1619250"/>
            <a:ext cx="8229600" cy="4764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graphicFrame>
        <p:nvGraphicFramePr>
          <p:cNvPr id="600068" name="Object 4"/>
          <p:cNvGraphicFramePr>
            <a:graphicFrameLocks noChangeAspect="1"/>
          </p:cNvGraphicFramePr>
          <p:nvPr/>
        </p:nvGraphicFramePr>
        <p:xfrm>
          <a:off x="457200" y="685800"/>
          <a:ext cx="558800" cy="338138"/>
        </p:xfrm>
        <a:graphic>
          <a:graphicData uri="http://schemas.openxmlformats.org/presentationml/2006/ole">
            <mc:AlternateContent xmlns:mc="http://schemas.openxmlformats.org/markup-compatibility/2006">
              <mc:Choice xmlns:v="urn:schemas-microsoft-com:vml" Requires="v">
                <p:oleObj spid="_x0000_s600072" name="Image" r:id="rId15" imgW="482710" imgH="291961" progId="Photoshop.Image.5">
                  <p:embed/>
                </p:oleObj>
              </mc:Choice>
              <mc:Fallback>
                <p:oleObj name="Image" r:id="rId15" imgW="482710" imgH="291961" progId="Photoshop.Image.5">
                  <p:embed/>
                  <p:pic>
                    <p:nvPicPr>
                      <p:cNvPr id="0"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685800"/>
                        <a:ext cx="558800" cy="3381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0070" name="Text Box 6"/>
          <p:cNvSpPr txBox="1">
            <a:spLocks noChangeArrowheads="1"/>
          </p:cNvSpPr>
          <p:nvPr userDrawn="1"/>
        </p:nvSpPr>
        <p:spPr bwMode="auto">
          <a:xfrm>
            <a:off x="457200" y="6613525"/>
            <a:ext cx="2514600" cy="244475"/>
          </a:xfrm>
          <a:prstGeom prst="rect">
            <a:avLst/>
          </a:prstGeom>
          <a:noFill/>
          <a:ln w="9525">
            <a:noFill/>
            <a:miter lim="800000"/>
            <a:headEnd/>
            <a:tailEnd/>
          </a:ln>
          <a:effectLst/>
        </p:spPr>
        <p:txBody>
          <a:bodyPr>
            <a:spAutoFit/>
          </a:bodyPr>
          <a:lstStyle/>
          <a:p>
            <a:pPr>
              <a:spcBef>
                <a:spcPct val="50000"/>
              </a:spcBef>
            </a:pPr>
            <a:r>
              <a:rPr lang="en-US" sz="1000"/>
              <a:t>© 2010 Pearson Education</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800" r:id="rId12"/>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0067">
                                            <p:txEl>
                                              <p:pRg st="0" end="0"/>
                                            </p:txEl>
                                          </p:spTgt>
                                        </p:tgtEl>
                                        <p:attrNameLst>
                                          <p:attrName>style.visibility</p:attrName>
                                        </p:attrNameLst>
                                      </p:cBhvr>
                                      <p:to>
                                        <p:strVal val="visible"/>
                                      </p:to>
                                    </p:set>
                                    <p:animEffect transition="in" filter="wipe(left)">
                                      <p:cBhvr>
                                        <p:cTn id="7" dur="1000"/>
                                        <p:tgtEl>
                                          <p:spTgt spid="600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0067">
                                            <p:txEl>
                                              <p:pRg st="1" end="1"/>
                                            </p:txEl>
                                          </p:spTgt>
                                        </p:tgtEl>
                                        <p:attrNameLst>
                                          <p:attrName>style.visibility</p:attrName>
                                        </p:attrNameLst>
                                      </p:cBhvr>
                                      <p:to>
                                        <p:strVal val="visible"/>
                                      </p:to>
                                    </p:set>
                                    <p:animEffect transition="in" filter="wipe(left)">
                                      <p:cBhvr>
                                        <p:cTn id="12" dur="1000"/>
                                        <p:tgtEl>
                                          <p:spTgt spid="600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build="p" bldLvl="3">
        <p:tmplLst>
          <p:tmpl lvl="1">
            <p:tnLst>
              <p:par>
                <p:cTn presetID="22" presetClass="entr" presetSubtype="8" fill="hold" nodeType="clickEffect">
                  <p:stCondLst>
                    <p:cond delay="0"/>
                  </p:stCondLst>
                  <p:childTnLst>
                    <p:set>
                      <p:cBhvr>
                        <p:cTn dur="1" fill="hold">
                          <p:stCondLst>
                            <p:cond delay="0"/>
                          </p:stCondLst>
                        </p:cTn>
                        <p:tgtEl>
                          <p:spTgt spid="600067"/>
                        </p:tgtEl>
                        <p:attrNameLst>
                          <p:attrName>style.visibility</p:attrName>
                        </p:attrNameLst>
                      </p:cBhvr>
                      <p:to>
                        <p:strVal val="visible"/>
                      </p:to>
                    </p:set>
                    <p:animEffect transition="in" filter="wipe(left)">
                      <p:cBhvr>
                        <p:cTn dur="1000"/>
                        <p:tgtEl>
                          <p:spTgt spid="60006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600067"/>
                        </p:tgtEl>
                        <p:attrNameLst>
                          <p:attrName>style.visibility</p:attrName>
                        </p:attrNameLst>
                      </p:cBhvr>
                      <p:to>
                        <p:strVal val="visible"/>
                      </p:to>
                    </p:set>
                    <p:animEffect transition="in" filter="wipe(left)">
                      <p:cBhvr>
                        <p:cTn dur="1000"/>
                        <p:tgtEl>
                          <p:spTgt spid="60006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600067"/>
                        </p:tgtEl>
                        <p:attrNameLst>
                          <p:attrName>style.visibility</p:attrName>
                        </p:attrNameLst>
                      </p:cBhvr>
                      <p:to>
                        <p:strVal val="visible"/>
                      </p:to>
                    </p:set>
                    <p:animEffect transition="in" filter="wipe(left)">
                      <p:cBhvr>
                        <p:cTn dur="1000"/>
                        <p:tgtEl>
                          <p:spTgt spid="600067"/>
                        </p:tgtEl>
                      </p:cBhvr>
                    </p:animEffect>
                  </p:childTnLst>
                </p:cTn>
              </p:par>
            </p:tnLst>
          </p:tmpl>
        </p:tmplLst>
      </p:bldP>
    </p:bldLst>
  </p:timing>
  <p:txStyles>
    <p:titleStyle>
      <a:lvl1pPr algn="l" rtl="0" fontAlgn="base">
        <a:spcBef>
          <a:spcPct val="0"/>
        </a:spcBef>
        <a:spcAft>
          <a:spcPct val="0"/>
        </a:spcAft>
        <a:defRPr sz="3200" b="1">
          <a:solidFill>
            <a:srgbClr val="126723"/>
          </a:solidFill>
          <a:latin typeface="+mj-lt"/>
          <a:ea typeface="+mj-ea"/>
          <a:cs typeface="+mj-cs"/>
        </a:defRPr>
      </a:lvl1pPr>
      <a:lvl2pPr algn="l" rtl="0" fontAlgn="base">
        <a:spcBef>
          <a:spcPct val="0"/>
        </a:spcBef>
        <a:spcAft>
          <a:spcPct val="0"/>
        </a:spcAft>
        <a:defRPr sz="3200" b="1">
          <a:solidFill>
            <a:srgbClr val="126723"/>
          </a:solidFill>
          <a:latin typeface="Arial" charset="0"/>
        </a:defRPr>
      </a:lvl2pPr>
      <a:lvl3pPr algn="l" rtl="0" fontAlgn="base">
        <a:spcBef>
          <a:spcPct val="0"/>
        </a:spcBef>
        <a:spcAft>
          <a:spcPct val="0"/>
        </a:spcAft>
        <a:defRPr sz="3200" b="1">
          <a:solidFill>
            <a:srgbClr val="126723"/>
          </a:solidFill>
          <a:latin typeface="Arial" charset="0"/>
        </a:defRPr>
      </a:lvl3pPr>
      <a:lvl4pPr algn="l" rtl="0" fontAlgn="base">
        <a:spcBef>
          <a:spcPct val="0"/>
        </a:spcBef>
        <a:spcAft>
          <a:spcPct val="0"/>
        </a:spcAft>
        <a:defRPr sz="3200" b="1">
          <a:solidFill>
            <a:srgbClr val="126723"/>
          </a:solidFill>
          <a:latin typeface="Arial" charset="0"/>
        </a:defRPr>
      </a:lvl4pPr>
      <a:lvl5pPr algn="l" rtl="0" fontAlgn="base">
        <a:spcBef>
          <a:spcPct val="0"/>
        </a:spcBef>
        <a:spcAft>
          <a:spcPct val="0"/>
        </a:spcAft>
        <a:defRPr sz="3200" b="1">
          <a:solidFill>
            <a:srgbClr val="126723"/>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algn="l" rtl="0" fontAlgn="base">
        <a:spcBef>
          <a:spcPct val="20000"/>
        </a:spcBef>
        <a:spcAft>
          <a:spcPct val="50000"/>
        </a:spcAft>
        <a:defRPr sz="2400" b="1">
          <a:solidFill>
            <a:srgbClr val="600033"/>
          </a:solidFill>
          <a:latin typeface="+mn-lt"/>
          <a:ea typeface="+mn-ea"/>
          <a:cs typeface="+mn-cs"/>
        </a:defRPr>
      </a:lvl1pPr>
      <a:lvl2pPr marL="114300" algn="l" rtl="0" fontAlgn="base">
        <a:spcBef>
          <a:spcPct val="20000"/>
        </a:spcBef>
        <a:spcAft>
          <a:spcPct val="50000"/>
        </a:spcAft>
        <a:buClr>
          <a:srgbClr val="FF0000"/>
        </a:buClr>
        <a:buFont typeface="Wingdings" pitchFamily="2" charset="2"/>
        <a:defRPr sz="2400">
          <a:solidFill>
            <a:schemeClr val="tx1"/>
          </a:solidFill>
          <a:latin typeface="+mn-lt"/>
        </a:defRPr>
      </a:lvl2pPr>
      <a:lvl3pPr marL="228600" algn="l" rtl="0" fontAlgn="base">
        <a:spcBef>
          <a:spcPct val="20000"/>
        </a:spcBef>
        <a:spcAft>
          <a:spcPct val="50000"/>
        </a:spcAft>
        <a:buChar char="•"/>
        <a:defRPr sz="2400">
          <a:solidFill>
            <a:schemeClr val="tx1"/>
          </a:solidFill>
          <a:latin typeface="+mn-lt"/>
        </a:defRPr>
      </a:lvl3pPr>
      <a:lvl4pPr marL="571500" algn="l" rtl="0" fontAlgn="base">
        <a:spcBef>
          <a:spcPct val="20000"/>
        </a:spcBef>
        <a:spcAft>
          <a:spcPct val="0"/>
        </a:spcAft>
        <a:buChar char="–"/>
        <a:defRPr sz="2000">
          <a:solidFill>
            <a:schemeClr val="tx1"/>
          </a:solidFill>
          <a:latin typeface="Gill Sans MT" pitchFamily="34" charset="0"/>
        </a:defRPr>
      </a:lvl4pPr>
      <a:lvl5pPr marL="742950" algn="l" rtl="0" fontAlgn="base">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8914" name="Rectangle 2"/>
          <p:cNvSpPr>
            <a:spLocks noGrp="1" noChangeArrowheads="1"/>
          </p:cNvSpPr>
          <p:nvPr>
            <p:ph type="body" idx="1"/>
          </p:nvPr>
        </p:nvSpPr>
        <p:spPr bwMode="auto">
          <a:xfrm>
            <a:off x="476250" y="857250"/>
            <a:ext cx="8229600" cy="4906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1"/>
            <a:r>
              <a:rPr lang="en-US" smtClean="0"/>
              <a:t>Second level</a:t>
            </a:r>
          </a:p>
        </p:txBody>
      </p:sp>
      <p:sp>
        <p:nvSpPr>
          <p:cNvPr id="678917" name="Text Box 5"/>
          <p:cNvSpPr txBox="1">
            <a:spLocks noChangeArrowheads="1"/>
          </p:cNvSpPr>
          <p:nvPr userDrawn="1"/>
        </p:nvSpPr>
        <p:spPr bwMode="auto">
          <a:xfrm>
            <a:off x="457200" y="6613525"/>
            <a:ext cx="2514600" cy="244475"/>
          </a:xfrm>
          <a:prstGeom prst="rect">
            <a:avLst/>
          </a:prstGeom>
          <a:noFill/>
          <a:ln w="9525">
            <a:noFill/>
            <a:miter lim="800000"/>
            <a:headEnd/>
            <a:tailEnd/>
          </a:ln>
          <a:effectLst/>
        </p:spPr>
        <p:txBody>
          <a:bodyPr>
            <a:spAutoFit/>
          </a:bodyPr>
          <a:lstStyle/>
          <a:p>
            <a:pPr>
              <a:spcBef>
                <a:spcPct val="50000"/>
              </a:spcBef>
            </a:pPr>
            <a:r>
              <a:rPr lang="en-US" sz="1000"/>
              <a:t>© 2010 Pearson Education</a:t>
            </a: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8914">
                                            <p:txEl>
                                              <p:pRg st="0" end="0"/>
                                            </p:txEl>
                                          </p:spTgt>
                                        </p:tgtEl>
                                        <p:attrNameLst>
                                          <p:attrName>style.visibility</p:attrName>
                                        </p:attrNameLst>
                                      </p:cBhvr>
                                      <p:to>
                                        <p:strVal val="visible"/>
                                      </p:to>
                                    </p:set>
                                    <p:animEffect transition="in" filter="wipe(left)">
                                      <p:cBhvr>
                                        <p:cTn id="7" dur="1000"/>
                                        <p:tgtEl>
                                          <p:spTgt spid="6789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4" grpId="0" build="p" bldLvl="3">
        <p:tmplLst>
          <p:tmpl lvl="1">
            <p:tnLst>
              <p:par>
                <p:cTn presetID="22" presetClass="entr" presetSubtype="8" fill="hold" nodeType="clickEffect">
                  <p:stCondLst>
                    <p:cond delay="0"/>
                  </p:stCondLst>
                  <p:childTnLst>
                    <p:set>
                      <p:cBhvr>
                        <p:cTn dur="1" fill="hold">
                          <p:stCondLst>
                            <p:cond delay="0"/>
                          </p:stCondLst>
                        </p:cTn>
                        <p:tgtEl>
                          <p:spTgt spid="678914"/>
                        </p:tgtEl>
                        <p:attrNameLst>
                          <p:attrName>style.visibility</p:attrName>
                        </p:attrNameLst>
                      </p:cBhvr>
                      <p:to>
                        <p:strVal val="visible"/>
                      </p:to>
                    </p:set>
                    <p:animEffect transition="in" filter="wipe(left)">
                      <p:cBhvr>
                        <p:cTn dur="1000"/>
                        <p:tgtEl>
                          <p:spTgt spid="67891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678914"/>
                        </p:tgtEl>
                        <p:attrNameLst>
                          <p:attrName>style.visibility</p:attrName>
                        </p:attrNameLst>
                      </p:cBhvr>
                      <p:to>
                        <p:strVal val="visible"/>
                      </p:to>
                    </p:set>
                    <p:animEffect transition="in" filter="wipe(left)">
                      <p:cBhvr>
                        <p:cTn dur="1000"/>
                        <p:tgtEl>
                          <p:spTgt spid="67891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678914"/>
                        </p:tgtEl>
                        <p:attrNameLst>
                          <p:attrName>style.visibility</p:attrName>
                        </p:attrNameLst>
                      </p:cBhvr>
                      <p:to>
                        <p:strVal val="visible"/>
                      </p:to>
                    </p:set>
                    <p:animEffect transition="in" filter="wipe(left)">
                      <p:cBhvr>
                        <p:cTn dur="1000"/>
                        <p:tgtEl>
                          <p:spTgt spid="678914"/>
                        </p:tgtEl>
                      </p:cBhvr>
                    </p:animEffect>
                  </p:childTnLst>
                </p:cTn>
              </p:par>
            </p:tnLst>
          </p:tmpl>
        </p:tmplLst>
      </p:bldP>
    </p:bldLst>
  </p:timing>
  <p:txStyles>
    <p:titleStyle>
      <a:lvl1pPr algn="l" rtl="0" fontAlgn="base">
        <a:spcBef>
          <a:spcPct val="0"/>
        </a:spcBef>
        <a:spcAft>
          <a:spcPct val="0"/>
        </a:spcAft>
        <a:defRPr sz="3200" b="1">
          <a:solidFill>
            <a:srgbClr val="126723"/>
          </a:solidFill>
          <a:latin typeface="+mj-lt"/>
          <a:ea typeface="+mj-ea"/>
          <a:cs typeface="+mj-cs"/>
        </a:defRPr>
      </a:lvl1pPr>
      <a:lvl2pPr algn="l" rtl="0" fontAlgn="base">
        <a:spcBef>
          <a:spcPct val="0"/>
        </a:spcBef>
        <a:spcAft>
          <a:spcPct val="0"/>
        </a:spcAft>
        <a:defRPr sz="3200" b="1">
          <a:solidFill>
            <a:srgbClr val="126723"/>
          </a:solidFill>
          <a:latin typeface="Arial" charset="0"/>
        </a:defRPr>
      </a:lvl2pPr>
      <a:lvl3pPr algn="l" rtl="0" fontAlgn="base">
        <a:spcBef>
          <a:spcPct val="0"/>
        </a:spcBef>
        <a:spcAft>
          <a:spcPct val="0"/>
        </a:spcAft>
        <a:defRPr sz="3200" b="1">
          <a:solidFill>
            <a:srgbClr val="126723"/>
          </a:solidFill>
          <a:latin typeface="Arial" charset="0"/>
        </a:defRPr>
      </a:lvl3pPr>
      <a:lvl4pPr algn="l" rtl="0" fontAlgn="base">
        <a:spcBef>
          <a:spcPct val="0"/>
        </a:spcBef>
        <a:spcAft>
          <a:spcPct val="0"/>
        </a:spcAft>
        <a:defRPr sz="3200" b="1">
          <a:solidFill>
            <a:srgbClr val="126723"/>
          </a:solidFill>
          <a:latin typeface="Arial" charset="0"/>
        </a:defRPr>
      </a:lvl4pPr>
      <a:lvl5pPr algn="l" rtl="0" fontAlgn="base">
        <a:spcBef>
          <a:spcPct val="0"/>
        </a:spcBef>
        <a:spcAft>
          <a:spcPct val="0"/>
        </a:spcAft>
        <a:defRPr sz="3200" b="1">
          <a:solidFill>
            <a:srgbClr val="126723"/>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algn="l" rtl="0" fontAlgn="base">
        <a:spcBef>
          <a:spcPct val="20000"/>
        </a:spcBef>
        <a:spcAft>
          <a:spcPct val="50000"/>
        </a:spcAft>
        <a:defRPr sz="2400" b="1">
          <a:solidFill>
            <a:srgbClr val="600033"/>
          </a:solidFill>
          <a:latin typeface="+mn-lt"/>
          <a:ea typeface="+mn-ea"/>
          <a:cs typeface="+mn-cs"/>
        </a:defRPr>
      </a:lvl1pPr>
      <a:lvl2pPr marL="114300" algn="l" rtl="0" fontAlgn="base">
        <a:spcBef>
          <a:spcPct val="20000"/>
        </a:spcBef>
        <a:spcAft>
          <a:spcPct val="50000"/>
        </a:spcAft>
        <a:buClr>
          <a:srgbClr val="FF0000"/>
        </a:buClr>
        <a:buFont typeface="Wingdings" pitchFamily="2" charset="2"/>
        <a:defRPr sz="2400">
          <a:solidFill>
            <a:schemeClr val="tx1"/>
          </a:solidFill>
          <a:latin typeface="+mn-lt"/>
        </a:defRPr>
      </a:lvl2pPr>
      <a:lvl3pPr marL="347663" algn="l" rtl="0" fontAlgn="base">
        <a:spcBef>
          <a:spcPct val="20000"/>
        </a:spcBef>
        <a:spcAft>
          <a:spcPct val="50000"/>
        </a:spcAft>
        <a:buChar char="•"/>
        <a:defRPr sz="2000">
          <a:solidFill>
            <a:schemeClr val="tx1"/>
          </a:solidFill>
          <a:latin typeface="+mn-lt"/>
        </a:defRPr>
      </a:lvl3pPr>
      <a:lvl4pPr marL="636588" algn="l" rtl="0" fontAlgn="base">
        <a:spcBef>
          <a:spcPct val="20000"/>
        </a:spcBef>
        <a:spcAft>
          <a:spcPct val="0"/>
        </a:spcAft>
        <a:buChar char="–"/>
        <a:defRPr sz="2000">
          <a:solidFill>
            <a:schemeClr val="tx1"/>
          </a:solidFill>
          <a:latin typeface="Gill Sans MT" pitchFamily="34" charset="0"/>
        </a:defRPr>
      </a:lvl4pPr>
      <a:lvl5pPr marL="750888" algn="l" rtl="0" fontAlgn="base">
        <a:spcBef>
          <a:spcPct val="20000"/>
        </a:spcBef>
        <a:spcAft>
          <a:spcPct val="0"/>
        </a:spcAft>
        <a:buChar char="»"/>
        <a:defRPr sz="2000">
          <a:solidFill>
            <a:schemeClr val="tx1"/>
          </a:solidFill>
          <a:latin typeface="Gill Sans MT" pitchFamily="34" charset="0"/>
        </a:defRPr>
      </a:lvl5pPr>
      <a:lvl6pPr marL="1208088" algn="l" rtl="0" fontAlgn="base">
        <a:spcBef>
          <a:spcPct val="20000"/>
        </a:spcBef>
        <a:spcAft>
          <a:spcPct val="0"/>
        </a:spcAft>
        <a:buChar char="»"/>
        <a:defRPr sz="2000">
          <a:solidFill>
            <a:schemeClr val="tx1"/>
          </a:solidFill>
          <a:latin typeface="Gill Sans MT" pitchFamily="34" charset="0"/>
        </a:defRPr>
      </a:lvl6pPr>
      <a:lvl7pPr marL="1665288" algn="l" rtl="0" fontAlgn="base">
        <a:spcBef>
          <a:spcPct val="20000"/>
        </a:spcBef>
        <a:spcAft>
          <a:spcPct val="0"/>
        </a:spcAft>
        <a:buChar char="»"/>
        <a:defRPr sz="2000">
          <a:solidFill>
            <a:schemeClr val="tx1"/>
          </a:solidFill>
          <a:latin typeface="Gill Sans MT" pitchFamily="34" charset="0"/>
        </a:defRPr>
      </a:lvl7pPr>
      <a:lvl8pPr marL="2122488" algn="l" rtl="0" fontAlgn="base">
        <a:spcBef>
          <a:spcPct val="20000"/>
        </a:spcBef>
        <a:spcAft>
          <a:spcPct val="0"/>
        </a:spcAft>
        <a:buChar char="»"/>
        <a:defRPr sz="2000">
          <a:solidFill>
            <a:schemeClr val="tx1"/>
          </a:solidFill>
          <a:latin typeface="Gill Sans MT" pitchFamily="34" charset="0"/>
        </a:defRPr>
      </a:lvl8pPr>
      <a:lvl9pPr marL="2579688"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1090" name="Rectangle 2"/>
          <p:cNvSpPr>
            <a:spLocks noGrp="1" noChangeArrowheads="1"/>
          </p:cNvSpPr>
          <p:nvPr>
            <p:ph type="body" idx="1"/>
          </p:nvPr>
        </p:nvSpPr>
        <p:spPr bwMode="auto">
          <a:xfrm>
            <a:off x="457200" y="1600200"/>
            <a:ext cx="39624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601091" name="Picture 3" descr="but2">
            <a:hlinkClick r:id="" action="ppaction://hlinkshowjump?jump=nextslide" tooltip="Expand figure"/>
          </p:cNvPr>
          <p:cNvPicPr>
            <a:picLocks noChangeAspect="1" noChangeArrowheads="1"/>
          </p:cNvPicPr>
          <p:nvPr userDrawn="1"/>
        </p:nvPicPr>
        <p:blipFill>
          <a:blip r:embed="rId14"/>
          <a:srcRect/>
          <a:stretch>
            <a:fillRect/>
          </a:stretch>
        </p:blipFill>
        <p:spPr bwMode="auto">
          <a:xfrm>
            <a:off x="8534400" y="942975"/>
            <a:ext cx="581025" cy="581025"/>
          </a:xfrm>
          <a:prstGeom prst="rect">
            <a:avLst/>
          </a:prstGeom>
          <a:noFill/>
        </p:spPr>
      </p:pic>
      <p:graphicFrame>
        <p:nvGraphicFramePr>
          <p:cNvPr id="601093" name="Object 5"/>
          <p:cNvGraphicFramePr>
            <a:graphicFrameLocks noChangeAspect="1"/>
          </p:cNvGraphicFramePr>
          <p:nvPr/>
        </p:nvGraphicFramePr>
        <p:xfrm>
          <a:off x="457200" y="685800"/>
          <a:ext cx="558800" cy="338138"/>
        </p:xfrm>
        <a:graphic>
          <a:graphicData uri="http://schemas.openxmlformats.org/presentationml/2006/ole">
            <mc:AlternateContent xmlns:mc="http://schemas.openxmlformats.org/markup-compatibility/2006">
              <mc:Choice xmlns:v="urn:schemas-microsoft-com:vml" Requires="v">
                <p:oleObj spid="_x0000_s601097" name="Image" r:id="rId15" imgW="482710" imgH="291961" progId="Photoshop.Image.5">
                  <p:embed/>
                </p:oleObj>
              </mc:Choice>
              <mc:Fallback>
                <p:oleObj name="Image" r:id="rId15" imgW="482710" imgH="291961" progId="Photoshop.Image.5">
                  <p:embed/>
                  <p:pic>
                    <p:nvPicPr>
                      <p:cNvPr id="0"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685800"/>
                        <a:ext cx="558800" cy="3381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1095" name="Rectangle 7"/>
          <p:cNvSpPr>
            <a:spLocks noGrp="1" noChangeArrowheads="1"/>
          </p:cNvSpPr>
          <p:nvPr>
            <p:ph type="title"/>
          </p:nvPr>
        </p:nvSpPr>
        <p:spPr bwMode="auto">
          <a:xfrm>
            <a:off x="990600" y="304800"/>
            <a:ext cx="7696200" cy="1087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 and text </a:t>
            </a:r>
          </a:p>
        </p:txBody>
      </p:sp>
      <p:sp>
        <p:nvSpPr>
          <p:cNvPr id="601096" name="Text Box 8"/>
          <p:cNvSpPr txBox="1">
            <a:spLocks noChangeArrowheads="1"/>
          </p:cNvSpPr>
          <p:nvPr userDrawn="1"/>
        </p:nvSpPr>
        <p:spPr bwMode="auto">
          <a:xfrm>
            <a:off x="457200" y="6613525"/>
            <a:ext cx="2514600" cy="244475"/>
          </a:xfrm>
          <a:prstGeom prst="rect">
            <a:avLst/>
          </a:prstGeom>
          <a:noFill/>
          <a:ln w="9525">
            <a:noFill/>
            <a:miter lim="800000"/>
            <a:headEnd/>
            <a:tailEnd/>
          </a:ln>
          <a:effectLst/>
        </p:spPr>
        <p:txBody>
          <a:bodyPr>
            <a:spAutoFit/>
          </a:bodyPr>
          <a:lstStyle/>
          <a:p>
            <a:pPr>
              <a:spcBef>
                <a:spcPct val="50000"/>
              </a:spcBef>
            </a:pPr>
            <a:r>
              <a:rPr lang="en-US" sz="1000"/>
              <a:t>© 2010 Pearson Education</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1090">
                                            <p:txEl>
                                              <p:pRg st="0" end="0"/>
                                            </p:txEl>
                                          </p:spTgt>
                                        </p:tgtEl>
                                        <p:attrNameLst>
                                          <p:attrName>style.visibility</p:attrName>
                                        </p:attrNameLst>
                                      </p:cBhvr>
                                      <p:to>
                                        <p:strVal val="visible"/>
                                      </p:to>
                                    </p:set>
                                    <p:animEffect transition="in" filter="wipe(left)">
                                      <p:cBhvr>
                                        <p:cTn id="7" dur="1000"/>
                                        <p:tgtEl>
                                          <p:spTgt spid="6010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1090">
                                            <p:txEl>
                                              <p:pRg st="1" end="1"/>
                                            </p:txEl>
                                          </p:spTgt>
                                        </p:tgtEl>
                                        <p:attrNameLst>
                                          <p:attrName>style.visibility</p:attrName>
                                        </p:attrNameLst>
                                      </p:cBhvr>
                                      <p:to>
                                        <p:strVal val="visible"/>
                                      </p:to>
                                    </p:set>
                                    <p:animEffect transition="in" filter="wipe(left)">
                                      <p:cBhvr>
                                        <p:cTn id="12" dur="1000"/>
                                        <p:tgtEl>
                                          <p:spTgt spid="601090">
                                            <p:txEl>
                                              <p:pRg st="1" end="1"/>
                                            </p:txEl>
                                          </p:spTgt>
                                        </p:tgtEl>
                                      </p:cBhvr>
                                    </p:animEffec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601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0" grpId="0" build="p" bldLvl="3">
        <p:tmplLst>
          <p:tmpl lvl="1">
            <p:tnLst>
              <p:par>
                <p:cTn presetID="22" presetClass="entr" presetSubtype="8" fill="hold" nodeType="clickEffect">
                  <p:stCondLst>
                    <p:cond delay="0"/>
                  </p:stCondLst>
                  <p:childTnLst>
                    <p:set>
                      <p:cBhvr>
                        <p:cTn dur="1" fill="hold">
                          <p:stCondLst>
                            <p:cond delay="0"/>
                          </p:stCondLst>
                        </p:cTn>
                        <p:tgtEl>
                          <p:spTgt spid="601090"/>
                        </p:tgtEl>
                        <p:attrNameLst>
                          <p:attrName>style.visibility</p:attrName>
                        </p:attrNameLst>
                      </p:cBhvr>
                      <p:to>
                        <p:strVal val="visible"/>
                      </p:to>
                    </p:set>
                    <p:animEffect transition="in" filter="wipe(left)">
                      <p:cBhvr>
                        <p:cTn dur="1000"/>
                        <p:tgtEl>
                          <p:spTgt spid="601090"/>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601090"/>
                        </p:tgtEl>
                        <p:attrNameLst>
                          <p:attrName>style.visibility</p:attrName>
                        </p:attrNameLst>
                      </p:cBhvr>
                      <p:to>
                        <p:strVal val="visible"/>
                      </p:to>
                    </p:set>
                    <p:animEffect transition="in" filter="wipe(left)">
                      <p:cBhvr>
                        <p:cTn dur="1000"/>
                        <p:tgtEl>
                          <p:spTgt spid="601090"/>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601090"/>
                        </p:tgtEl>
                        <p:attrNameLst>
                          <p:attrName>style.visibility</p:attrName>
                        </p:attrNameLst>
                      </p:cBhvr>
                      <p:to>
                        <p:strVal val="visible"/>
                      </p:to>
                    </p:set>
                    <p:animEffect transition="in" filter="wipe(left)">
                      <p:cBhvr>
                        <p:cTn dur="1000"/>
                        <p:tgtEl>
                          <p:spTgt spid="601090"/>
                        </p:tgtEl>
                      </p:cBhvr>
                    </p:animEffect>
                  </p:childTnLst>
                </p:cTn>
              </p:par>
            </p:tnLst>
          </p:tmpl>
        </p:tmplLst>
      </p:bldP>
    </p:bldLst>
  </p:timing>
  <p:txStyles>
    <p:titleStyle>
      <a:lvl1pPr algn="l" rtl="0" fontAlgn="base">
        <a:spcBef>
          <a:spcPct val="0"/>
        </a:spcBef>
        <a:spcAft>
          <a:spcPct val="0"/>
        </a:spcAft>
        <a:defRPr sz="3200" b="1">
          <a:solidFill>
            <a:srgbClr val="126723"/>
          </a:solidFill>
          <a:latin typeface="+mj-lt"/>
          <a:ea typeface="+mj-ea"/>
          <a:cs typeface="+mj-cs"/>
        </a:defRPr>
      </a:lvl1pPr>
      <a:lvl2pPr algn="l" rtl="0" fontAlgn="base">
        <a:spcBef>
          <a:spcPct val="0"/>
        </a:spcBef>
        <a:spcAft>
          <a:spcPct val="0"/>
        </a:spcAft>
        <a:defRPr sz="3200" b="1">
          <a:solidFill>
            <a:srgbClr val="126723"/>
          </a:solidFill>
          <a:latin typeface="Arial" charset="0"/>
        </a:defRPr>
      </a:lvl2pPr>
      <a:lvl3pPr algn="l" rtl="0" fontAlgn="base">
        <a:spcBef>
          <a:spcPct val="0"/>
        </a:spcBef>
        <a:spcAft>
          <a:spcPct val="0"/>
        </a:spcAft>
        <a:defRPr sz="3200" b="1">
          <a:solidFill>
            <a:srgbClr val="126723"/>
          </a:solidFill>
          <a:latin typeface="Arial" charset="0"/>
        </a:defRPr>
      </a:lvl3pPr>
      <a:lvl4pPr algn="l" rtl="0" fontAlgn="base">
        <a:spcBef>
          <a:spcPct val="0"/>
        </a:spcBef>
        <a:spcAft>
          <a:spcPct val="0"/>
        </a:spcAft>
        <a:defRPr sz="3200" b="1">
          <a:solidFill>
            <a:srgbClr val="126723"/>
          </a:solidFill>
          <a:latin typeface="Arial" charset="0"/>
        </a:defRPr>
      </a:lvl4pPr>
      <a:lvl5pPr algn="l" rtl="0" fontAlgn="base">
        <a:spcBef>
          <a:spcPct val="0"/>
        </a:spcBef>
        <a:spcAft>
          <a:spcPct val="0"/>
        </a:spcAft>
        <a:defRPr sz="3200" b="1">
          <a:solidFill>
            <a:srgbClr val="126723"/>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algn="l" rtl="0" fontAlgn="base">
        <a:spcBef>
          <a:spcPct val="20000"/>
        </a:spcBef>
        <a:spcAft>
          <a:spcPct val="50000"/>
        </a:spcAft>
        <a:defRPr sz="2400" b="1">
          <a:solidFill>
            <a:srgbClr val="600033"/>
          </a:solidFill>
          <a:latin typeface="+mn-lt"/>
          <a:ea typeface="+mn-ea"/>
          <a:cs typeface="+mn-cs"/>
        </a:defRPr>
      </a:lvl1pPr>
      <a:lvl2pPr marL="114300" algn="l" rtl="0" fontAlgn="base">
        <a:spcBef>
          <a:spcPct val="20000"/>
        </a:spcBef>
        <a:spcAft>
          <a:spcPct val="50000"/>
        </a:spcAft>
        <a:buClr>
          <a:srgbClr val="FF0000"/>
        </a:buClr>
        <a:buFont typeface="Wingdings" pitchFamily="2" charset="2"/>
        <a:defRPr sz="2400">
          <a:solidFill>
            <a:schemeClr val="tx1"/>
          </a:solidFill>
          <a:latin typeface="+mn-lt"/>
        </a:defRPr>
      </a:lvl2pPr>
      <a:lvl3pPr marL="347663" algn="l" rtl="0" fontAlgn="base">
        <a:spcBef>
          <a:spcPct val="20000"/>
        </a:spcBef>
        <a:spcAft>
          <a:spcPct val="50000"/>
        </a:spcAft>
        <a:buChar char="•"/>
        <a:defRPr sz="2000">
          <a:solidFill>
            <a:schemeClr val="tx1"/>
          </a:solidFill>
          <a:latin typeface="+mn-lt"/>
        </a:defRPr>
      </a:lvl3pPr>
      <a:lvl4pPr marL="571500" algn="l" rtl="0" fontAlgn="base">
        <a:spcBef>
          <a:spcPct val="20000"/>
        </a:spcBef>
        <a:spcAft>
          <a:spcPct val="0"/>
        </a:spcAft>
        <a:buChar char="–"/>
        <a:defRPr sz="2000">
          <a:solidFill>
            <a:schemeClr val="tx1"/>
          </a:solidFill>
          <a:latin typeface="Gill Sans MT" pitchFamily="34" charset="0"/>
        </a:defRPr>
      </a:lvl4pPr>
      <a:lvl5pPr marL="742950" algn="l" rtl="0" fontAlgn="base">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body" idx="1"/>
          </p:nvPr>
        </p:nvSpPr>
        <p:spPr bwMode="auto">
          <a:xfrm>
            <a:off x="457200" y="1638300"/>
            <a:ext cx="3657600" cy="4487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graphicFrame>
        <p:nvGraphicFramePr>
          <p:cNvPr id="602116" name="Object 4"/>
          <p:cNvGraphicFramePr>
            <a:graphicFrameLocks noChangeAspect="1"/>
          </p:cNvGraphicFramePr>
          <p:nvPr/>
        </p:nvGraphicFramePr>
        <p:xfrm>
          <a:off x="457200" y="685800"/>
          <a:ext cx="558800" cy="338138"/>
        </p:xfrm>
        <a:graphic>
          <a:graphicData uri="http://schemas.openxmlformats.org/presentationml/2006/ole">
            <mc:AlternateContent xmlns:mc="http://schemas.openxmlformats.org/markup-compatibility/2006">
              <mc:Choice xmlns:v="urn:schemas-microsoft-com:vml" Requires="v">
                <p:oleObj spid="_x0000_s602120" name="Image" r:id="rId14" imgW="482710" imgH="291961" progId="Photoshop.Image.5">
                  <p:embed/>
                </p:oleObj>
              </mc:Choice>
              <mc:Fallback>
                <p:oleObj name="Image" r:id="rId14" imgW="482710" imgH="291961" progId="Photoshop.Image.5">
                  <p:embed/>
                  <p:pic>
                    <p:nvPicPr>
                      <p:cNvPr id="0"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685800"/>
                        <a:ext cx="558800" cy="3381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2118" name="Rectangle 6"/>
          <p:cNvSpPr>
            <a:spLocks noGrp="1" noChangeArrowheads="1"/>
          </p:cNvSpPr>
          <p:nvPr>
            <p:ph type="title"/>
          </p:nvPr>
        </p:nvSpPr>
        <p:spPr bwMode="auto">
          <a:xfrm>
            <a:off x="990600" y="304800"/>
            <a:ext cx="7696200" cy="1087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 and text </a:t>
            </a:r>
          </a:p>
        </p:txBody>
      </p:sp>
      <p:sp>
        <p:nvSpPr>
          <p:cNvPr id="602119" name="Text Box 7"/>
          <p:cNvSpPr txBox="1">
            <a:spLocks noChangeArrowheads="1"/>
          </p:cNvSpPr>
          <p:nvPr userDrawn="1"/>
        </p:nvSpPr>
        <p:spPr bwMode="auto">
          <a:xfrm>
            <a:off x="457200" y="6613525"/>
            <a:ext cx="2514600" cy="244475"/>
          </a:xfrm>
          <a:prstGeom prst="rect">
            <a:avLst/>
          </a:prstGeom>
          <a:noFill/>
          <a:ln w="9525">
            <a:noFill/>
            <a:miter lim="800000"/>
            <a:headEnd/>
            <a:tailEnd/>
          </a:ln>
          <a:effectLst/>
        </p:spPr>
        <p:txBody>
          <a:bodyPr>
            <a:spAutoFit/>
          </a:bodyPr>
          <a:lstStyle/>
          <a:p>
            <a:pPr>
              <a:spcBef>
                <a:spcPct val="50000"/>
              </a:spcBef>
            </a:pPr>
            <a:r>
              <a:rPr lang="en-US" sz="1000"/>
              <a:t>© 2010 Pearson Education</a:t>
            </a: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2114">
                                            <p:txEl>
                                              <p:pRg st="0" end="0"/>
                                            </p:txEl>
                                          </p:spTgt>
                                        </p:tgtEl>
                                        <p:attrNameLst>
                                          <p:attrName>style.visibility</p:attrName>
                                        </p:attrNameLst>
                                      </p:cBhvr>
                                      <p:to>
                                        <p:strVal val="visible"/>
                                      </p:to>
                                    </p:set>
                                    <p:animEffect transition="in" filter="wipe(left)">
                                      <p:cBhvr>
                                        <p:cTn id="7" dur="1000"/>
                                        <p:tgtEl>
                                          <p:spTgt spid="602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2114">
                                            <p:txEl>
                                              <p:pRg st="1" end="1"/>
                                            </p:txEl>
                                          </p:spTgt>
                                        </p:tgtEl>
                                        <p:attrNameLst>
                                          <p:attrName>style.visibility</p:attrName>
                                        </p:attrNameLst>
                                      </p:cBhvr>
                                      <p:to>
                                        <p:strVal val="visible"/>
                                      </p:to>
                                    </p:set>
                                    <p:animEffect transition="in" filter="wipe(left)">
                                      <p:cBhvr>
                                        <p:cTn id="12" dur="1000"/>
                                        <p:tgtEl>
                                          <p:spTgt spid="6021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4" grpId="0" build="p" bldLvl="3">
        <p:tmplLst>
          <p:tmpl lvl="1">
            <p:tnLst>
              <p:par>
                <p:cTn presetID="22" presetClass="entr" presetSubtype="8" fill="hold" nodeType="clickEffect">
                  <p:stCondLst>
                    <p:cond delay="0"/>
                  </p:stCondLst>
                  <p:childTnLst>
                    <p:set>
                      <p:cBhvr>
                        <p:cTn dur="1" fill="hold">
                          <p:stCondLst>
                            <p:cond delay="0"/>
                          </p:stCondLst>
                        </p:cTn>
                        <p:tgtEl>
                          <p:spTgt spid="602114"/>
                        </p:tgtEl>
                        <p:attrNameLst>
                          <p:attrName>style.visibility</p:attrName>
                        </p:attrNameLst>
                      </p:cBhvr>
                      <p:to>
                        <p:strVal val="visible"/>
                      </p:to>
                    </p:set>
                    <p:animEffect transition="in" filter="wipe(left)">
                      <p:cBhvr>
                        <p:cTn dur="1000"/>
                        <p:tgtEl>
                          <p:spTgt spid="60211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602114"/>
                        </p:tgtEl>
                        <p:attrNameLst>
                          <p:attrName>style.visibility</p:attrName>
                        </p:attrNameLst>
                      </p:cBhvr>
                      <p:to>
                        <p:strVal val="visible"/>
                      </p:to>
                    </p:set>
                    <p:animEffect transition="in" filter="wipe(left)">
                      <p:cBhvr>
                        <p:cTn dur="1000"/>
                        <p:tgtEl>
                          <p:spTgt spid="60211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602114"/>
                        </p:tgtEl>
                        <p:attrNameLst>
                          <p:attrName>style.visibility</p:attrName>
                        </p:attrNameLst>
                      </p:cBhvr>
                      <p:to>
                        <p:strVal val="visible"/>
                      </p:to>
                    </p:set>
                    <p:animEffect transition="in" filter="wipe(left)">
                      <p:cBhvr>
                        <p:cTn dur="1000"/>
                        <p:tgtEl>
                          <p:spTgt spid="602114"/>
                        </p:tgtEl>
                      </p:cBhvr>
                    </p:animEffect>
                  </p:childTnLst>
                </p:cTn>
              </p:par>
            </p:tnLst>
          </p:tmpl>
        </p:tmplLst>
      </p:bldP>
    </p:bldLst>
  </p:timing>
  <p:txStyles>
    <p:titleStyle>
      <a:lvl1pPr algn="l" rtl="0" fontAlgn="base">
        <a:spcBef>
          <a:spcPct val="0"/>
        </a:spcBef>
        <a:spcAft>
          <a:spcPct val="0"/>
        </a:spcAft>
        <a:defRPr sz="3200" b="1">
          <a:solidFill>
            <a:srgbClr val="126723"/>
          </a:solidFill>
          <a:latin typeface="+mj-lt"/>
          <a:ea typeface="+mj-ea"/>
          <a:cs typeface="+mj-cs"/>
        </a:defRPr>
      </a:lvl1pPr>
      <a:lvl2pPr algn="l" rtl="0" fontAlgn="base">
        <a:spcBef>
          <a:spcPct val="0"/>
        </a:spcBef>
        <a:spcAft>
          <a:spcPct val="0"/>
        </a:spcAft>
        <a:defRPr sz="3200" b="1">
          <a:solidFill>
            <a:srgbClr val="126723"/>
          </a:solidFill>
          <a:latin typeface="Arial" charset="0"/>
        </a:defRPr>
      </a:lvl2pPr>
      <a:lvl3pPr algn="l" rtl="0" fontAlgn="base">
        <a:spcBef>
          <a:spcPct val="0"/>
        </a:spcBef>
        <a:spcAft>
          <a:spcPct val="0"/>
        </a:spcAft>
        <a:defRPr sz="3200" b="1">
          <a:solidFill>
            <a:srgbClr val="126723"/>
          </a:solidFill>
          <a:latin typeface="Arial" charset="0"/>
        </a:defRPr>
      </a:lvl3pPr>
      <a:lvl4pPr algn="l" rtl="0" fontAlgn="base">
        <a:spcBef>
          <a:spcPct val="0"/>
        </a:spcBef>
        <a:spcAft>
          <a:spcPct val="0"/>
        </a:spcAft>
        <a:defRPr sz="3200" b="1">
          <a:solidFill>
            <a:srgbClr val="126723"/>
          </a:solidFill>
          <a:latin typeface="Arial" charset="0"/>
        </a:defRPr>
      </a:lvl4pPr>
      <a:lvl5pPr algn="l" rtl="0" fontAlgn="base">
        <a:spcBef>
          <a:spcPct val="0"/>
        </a:spcBef>
        <a:spcAft>
          <a:spcPct val="0"/>
        </a:spcAft>
        <a:defRPr sz="3200" b="1">
          <a:solidFill>
            <a:srgbClr val="126723"/>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algn="l" rtl="0" fontAlgn="base">
        <a:spcBef>
          <a:spcPct val="20000"/>
        </a:spcBef>
        <a:spcAft>
          <a:spcPct val="50000"/>
        </a:spcAft>
        <a:defRPr sz="2400" b="1">
          <a:solidFill>
            <a:srgbClr val="600033"/>
          </a:solidFill>
          <a:latin typeface="+mn-lt"/>
          <a:ea typeface="+mn-ea"/>
          <a:cs typeface="+mn-cs"/>
        </a:defRPr>
      </a:lvl1pPr>
      <a:lvl2pPr marL="114300" algn="l" rtl="0" fontAlgn="base">
        <a:spcBef>
          <a:spcPct val="20000"/>
        </a:spcBef>
        <a:spcAft>
          <a:spcPct val="50000"/>
        </a:spcAft>
        <a:buClr>
          <a:srgbClr val="FF0000"/>
        </a:buClr>
        <a:buFont typeface="Wingdings" pitchFamily="2" charset="2"/>
        <a:defRPr sz="2400">
          <a:solidFill>
            <a:schemeClr val="tx1"/>
          </a:solidFill>
          <a:latin typeface="+mn-lt"/>
        </a:defRPr>
      </a:lvl2pPr>
      <a:lvl3pPr marL="347663" algn="l" rtl="0" fontAlgn="base">
        <a:spcBef>
          <a:spcPct val="20000"/>
        </a:spcBef>
        <a:spcAft>
          <a:spcPct val="50000"/>
        </a:spcAft>
        <a:buChar char="•"/>
        <a:defRPr sz="2000">
          <a:solidFill>
            <a:schemeClr val="tx1"/>
          </a:solidFill>
          <a:latin typeface="+mn-lt"/>
        </a:defRPr>
      </a:lvl3pPr>
      <a:lvl4pPr marL="571500" algn="l" rtl="0" fontAlgn="base">
        <a:spcBef>
          <a:spcPct val="20000"/>
        </a:spcBef>
        <a:spcAft>
          <a:spcPct val="0"/>
        </a:spcAft>
        <a:buChar char="–"/>
        <a:defRPr sz="2000">
          <a:solidFill>
            <a:schemeClr val="tx1"/>
          </a:solidFill>
          <a:latin typeface="Gill Sans MT" pitchFamily="34" charset="0"/>
        </a:defRPr>
      </a:lvl4pPr>
      <a:lvl5pPr marL="742950" algn="l" rtl="0" fontAlgn="base">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3138" name="Rectangle 2"/>
          <p:cNvSpPr>
            <a:spLocks noGrp="1" noChangeArrowheads="1"/>
          </p:cNvSpPr>
          <p:nvPr>
            <p:ph type="body" idx="1"/>
          </p:nvPr>
        </p:nvSpPr>
        <p:spPr bwMode="auto">
          <a:xfrm>
            <a:off x="457200" y="1600200"/>
            <a:ext cx="3887788"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603139" name="Picture 3" descr="but2">
            <a:hlinkClick r:id="" action="ppaction://hlinkshowjump?jump=nextslide" tooltip="Expand figure"/>
          </p:cNvPr>
          <p:cNvPicPr>
            <a:picLocks noChangeAspect="1" noChangeArrowheads="1"/>
          </p:cNvPicPr>
          <p:nvPr userDrawn="1"/>
        </p:nvPicPr>
        <p:blipFill>
          <a:blip r:embed="rId14"/>
          <a:srcRect/>
          <a:stretch>
            <a:fillRect/>
          </a:stretch>
        </p:blipFill>
        <p:spPr bwMode="auto">
          <a:xfrm>
            <a:off x="8534400" y="942975"/>
            <a:ext cx="581025" cy="581025"/>
          </a:xfrm>
          <a:prstGeom prst="rect">
            <a:avLst/>
          </a:prstGeom>
          <a:noFill/>
        </p:spPr>
      </p:pic>
      <p:graphicFrame>
        <p:nvGraphicFramePr>
          <p:cNvPr id="603141" name="Object 5"/>
          <p:cNvGraphicFramePr>
            <a:graphicFrameLocks noChangeAspect="1"/>
          </p:cNvGraphicFramePr>
          <p:nvPr/>
        </p:nvGraphicFramePr>
        <p:xfrm>
          <a:off x="457200" y="685800"/>
          <a:ext cx="558800" cy="338138"/>
        </p:xfrm>
        <a:graphic>
          <a:graphicData uri="http://schemas.openxmlformats.org/presentationml/2006/ole">
            <mc:AlternateContent xmlns:mc="http://schemas.openxmlformats.org/markup-compatibility/2006">
              <mc:Choice xmlns:v="urn:schemas-microsoft-com:vml" Requires="v">
                <p:oleObj spid="_x0000_s603145" name="Image" r:id="rId15" imgW="482710" imgH="291961" progId="Photoshop.Image.5">
                  <p:embed/>
                </p:oleObj>
              </mc:Choice>
              <mc:Fallback>
                <p:oleObj name="Image" r:id="rId15" imgW="482710" imgH="291961" progId="Photoshop.Image.5">
                  <p:embed/>
                  <p:pic>
                    <p:nvPicPr>
                      <p:cNvPr id="0"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685800"/>
                        <a:ext cx="558800" cy="3381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3143" name="Rectangle 7"/>
          <p:cNvSpPr>
            <a:spLocks noGrp="1" noChangeArrowheads="1"/>
          </p:cNvSpPr>
          <p:nvPr>
            <p:ph type="title"/>
          </p:nvPr>
        </p:nvSpPr>
        <p:spPr bwMode="auto">
          <a:xfrm>
            <a:off x="990600" y="304800"/>
            <a:ext cx="7696200" cy="1087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 and text </a:t>
            </a:r>
          </a:p>
        </p:txBody>
      </p:sp>
      <p:sp>
        <p:nvSpPr>
          <p:cNvPr id="603144" name="Text Box 8"/>
          <p:cNvSpPr txBox="1">
            <a:spLocks noChangeArrowheads="1"/>
          </p:cNvSpPr>
          <p:nvPr userDrawn="1"/>
        </p:nvSpPr>
        <p:spPr bwMode="auto">
          <a:xfrm>
            <a:off x="457200" y="6613525"/>
            <a:ext cx="2514600" cy="244475"/>
          </a:xfrm>
          <a:prstGeom prst="rect">
            <a:avLst/>
          </a:prstGeom>
          <a:noFill/>
          <a:ln w="9525">
            <a:noFill/>
            <a:miter lim="800000"/>
            <a:headEnd/>
            <a:tailEnd/>
          </a:ln>
          <a:effectLst/>
        </p:spPr>
        <p:txBody>
          <a:bodyPr>
            <a:spAutoFit/>
          </a:bodyPr>
          <a:lstStyle/>
          <a:p>
            <a:pPr>
              <a:spcBef>
                <a:spcPct val="50000"/>
              </a:spcBef>
            </a:pPr>
            <a:r>
              <a:rPr lang="en-US" sz="1000"/>
              <a:t>© 2010 Pearson Education</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3138">
                                            <p:txEl>
                                              <p:pRg st="0" end="0"/>
                                            </p:txEl>
                                          </p:spTgt>
                                        </p:tgtEl>
                                        <p:attrNameLst>
                                          <p:attrName>style.visibility</p:attrName>
                                        </p:attrNameLst>
                                      </p:cBhvr>
                                      <p:to>
                                        <p:strVal val="visible"/>
                                      </p:to>
                                    </p:set>
                                    <p:animEffect transition="in" filter="wipe(left)">
                                      <p:cBhvr>
                                        <p:cTn id="7" dur="1000"/>
                                        <p:tgtEl>
                                          <p:spTgt spid="603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3138">
                                            <p:txEl>
                                              <p:pRg st="1" end="1"/>
                                            </p:txEl>
                                          </p:spTgt>
                                        </p:tgtEl>
                                        <p:attrNameLst>
                                          <p:attrName>style.visibility</p:attrName>
                                        </p:attrNameLst>
                                      </p:cBhvr>
                                      <p:to>
                                        <p:strVal val="visible"/>
                                      </p:to>
                                    </p:set>
                                    <p:animEffect transition="in" filter="wipe(left)">
                                      <p:cBhvr>
                                        <p:cTn id="12" dur="1000"/>
                                        <p:tgtEl>
                                          <p:spTgt spid="603138">
                                            <p:txEl>
                                              <p:pRg st="1" end="1"/>
                                            </p:txEl>
                                          </p:spTgt>
                                        </p:tgtEl>
                                      </p:cBhvr>
                                    </p:animEffec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603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38" grpId="0" build="p" bldLvl="3">
        <p:tmplLst>
          <p:tmpl lvl="1">
            <p:tnLst>
              <p:par>
                <p:cTn presetID="22" presetClass="entr" presetSubtype="8" fill="hold" nodeType="clickEffect">
                  <p:stCondLst>
                    <p:cond delay="0"/>
                  </p:stCondLst>
                  <p:childTnLst>
                    <p:set>
                      <p:cBhvr>
                        <p:cTn dur="1" fill="hold">
                          <p:stCondLst>
                            <p:cond delay="0"/>
                          </p:stCondLst>
                        </p:cTn>
                        <p:tgtEl>
                          <p:spTgt spid="603138"/>
                        </p:tgtEl>
                        <p:attrNameLst>
                          <p:attrName>style.visibility</p:attrName>
                        </p:attrNameLst>
                      </p:cBhvr>
                      <p:to>
                        <p:strVal val="visible"/>
                      </p:to>
                    </p:set>
                    <p:animEffect transition="in" filter="wipe(left)">
                      <p:cBhvr>
                        <p:cTn dur="1000"/>
                        <p:tgtEl>
                          <p:spTgt spid="603138"/>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603138"/>
                        </p:tgtEl>
                        <p:attrNameLst>
                          <p:attrName>style.visibility</p:attrName>
                        </p:attrNameLst>
                      </p:cBhvr>
                      <p:to>
                        <p:strVal val="visible"/>
                      </p:to>
                    </p:set>
                    <p:animEffect transition="in" filter="wipe(left)">
                      <p:cBhvr>
                        <p:cTn dur="1000"/>
                        <p:tgtEl>
                          <p:spTgt spid="603138"/>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603138"/>
                        </p:tgtEl>
                        <p:attrNameLst>
                          <p:attrName>style.visibility</p:attrName>
                        </p:attrNameLst>
                      </p:cBhvr>
                      <p:to>
                        <p:strVal val="visible"/>
                      </p:to>
                    </p:set>
                    <p:animEffect transition="in" filter="wipe(left)">
                      <p:cBhvr>
                        <p:cTn dur="1000"/>
                        <p:tgtEl>
                          <p:spTgt spid="603138"/>
                        </p:tgtEl>
                      </p:cBhvr>
                    </p:animEffect>
                  </p:childTnLst>
                </p:cTn>
              </p:par>
            </p:tnLst>
          </p:tmpl>
        </p:tmplLst>
      </p:bldP>
    </p:bldLst>
  </p:timing>
  <p:txStyles>
    <p:titleStyle>
      <a:lvl1pPr algn="l" rtl="0" fontAlgn="base">
        <a:spcBef>
          <a:spcPct val="0"/>
        </a:spcBef>
        <a:spcAft>
          <a:spcPct val="0"/>
        </a:spcAft>
        <a:defRPr sz="3200" b="1">
          <a:solidFill>
            <a:srgbClr val="126723"/>
          </a:solidFill>
          <a:latin typeface="+mj-lt"/>
          <a:ea typeface="+mj-ea"/>
          <a:cs typeface="+mj-cs"/>
        </a:defRPr>
      </a:lvl1pPr>
      <a:lvl2pPr algn="l" rtl="0" fontAlgn="base">
        <a:spcBef>
          <a:spcPct val="0"/>
        </a:spcBef>
        <a:spcAft>
          <a:spcPct val="0"/>
        </a:spcAft>
        <a:defRPr sz="3200" b="1">
          <a:solidFill>
            <a:srgbClr val="126723"/>
          </a:solidFill>
          <a:latin typeface="Arial" charset="0"/>
        </a:defRPr>
      </a:lvl2pPr>
      <a:lvl3pPr algn="l" rtl="0" fontAlgn="base">
        <a:spcBef>
          <a:spcPct val="0"/>
        </a:spcBef>
        <a:spcAft>
          <a:spcPct val="0"/>
        </a:spcAft>
        <a:defRPr sz="3200" b="1">
          <a:solidFill>
            <a:srgbClr val="126723"/>
          </a:solidFill>
          <a:latin typeface="Arial" charset="0"/>
        </a:defRPr>
      </a:lvl3pPr>
      <a:lvl4pPr algn="l" rtl="0" fontAlgn="base">
        <a:spcBef>
          <a:spcPct val="0"/>
        </a:spcBef>
        <a:spcAft>
          <a:spcPct val="0"/>
        </a:spcAft>
        <a:defRPr sz="3200" b="1">
          <a:solidFill>
            <a:srgbClr val="126723"/>
          </a:solidFill>
          <a:latin typeface="Arial" charset="0"/>
        </a:defRPr>
      </a:lvl4pPr>
      <a:lvl5pPr algn="l" rtl="0" fontAlgn="base">
        <a:spcBef>
          <a:spcPct val="0"/>
        </a:spcBef>
        <a:spcAft>
          <a:spcPct val="0"/>
        </a:spcAft>
        <a:defRPr sz="3200" b="1">
          <a:solidFill>
            <a:srgbClr val="126723"/>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algn="l" rtl="0" fontAlgn="base">
        <a:spcBef>
          <a:spcPct val="20000"/>
        </a:spcBef>
        <a:spcAft>
          <a:spcPct val="50000"/>
        </a:spcAft>
        <a:defRPr sz="2400" b="1">
          <a:solidFill>
            <a:srgbClr val="600033"/>
          </a:solidFill>
          <a:latin typeface="+mn-lt"/>
          <a:ea typeface="+mn-ea"/>
          <a:cs typeface="+mn-cs"/>
        </a:defRPr>
      </a:lvl1pPr>
      <a:lvl2pPr marL="114300" algn="l" rtl="0" fontAlgn="base">
        <a:spcBef>
          <a:spcPct val="20000"/>
        </a:spcBef>
        <a:spcAft>
          <a:spcPct val="50000"/>
        </a:spcAft>
        <a:buClr>
          <a:srgbClr val="FF0000"/>
        </a:buClr>
        <a:buFont typeface="Wingdings" pitchFamily="2" charset="2"/>
        <a:defRPr sz="2400">
          <a:solidFill>
            <a:schemeClr val="tx1"/>
          </a:solidFill>
          <a:latin typeface="+mn-lt"/>
        </a:defRPr>
      </a:lvl2pPr>
      <a:lvl3pPr marL="347663" algn="l" rtl="0" fontAlgn="base">
        <a:spcBef>
          <a:spcPct val="20000"/>
        </a:spcBef>
        <a:spcAft>
          <a:spcPct val="50000"/>
        </a:spcAft>
        <a:buChar char="•"/>
        <a:defRPr sz="2000">
          <a:solidFill>
            <a:schemeClr val="tx1"/>
          </a:solidFill>
          <a:latin typeface="+mn-lt"/>
        </a:defRPr>
      </a:lvl3pPr>
      <a:lvl4pPr marL="571500" algn="l" rtl="0" fontAlgn="base">
        <a:spcBef>
          <a:spcPct val="20000"/>
        </a:spcBef>
        <a:spcAft>
          <a:spcPct val="0"/>
        </a:spcAft>
        <a:buChar char="–"/>
        <a:defRPr sz="2000">
          <a:solidFill>
            <a:schemeClr val="tx1"/>
          </a:solidFill>
          <a:latin typeface="Gill Sans MT" pitchFamily="34" charset="0"/>
        </a:defRPr>
      </a:lvl4pPr>
      <a:lvl5pPr marL="742950" algn="l" rtl="0" fontAlgn="base">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04162" name="Picture 2" descr="but1">
            <a:hlinkClick r:id="" action="ppaction://hlinkshowjump?jump=previousslide" tooltip="Back to previous slide"/>
          </p:cNvPr>
          <p:cNvPicPr>
            <a:picLocks noChangeAspect="1" noChangeArrowheads="1"/>
          </p:cNvPicPr>
          <p:nvPr/>
        </p:nvPicPr>
        <p:blipFill>
          <a:blip r:embed="rId13"/>
          <a:srcRect/>
          <a:stretch>
            <a:fillRect/>
          </a:stretch>
        </p:blipFill>
        <p:spPr bwMode="auto">
          <a:xfrm>
            <a:off x="8524875" y="935038"/>
            <a:ext cx="617538" cy="617537"/>
          </a:xfrm>
          <a:prstGeom prst="rect">
            <a:avLst/>
          </a:prstGeom>
          <a:noFill/>
        </p:spPr>
      </p:pic>
      <p:sp>
        <p:nvSpPr>
          <p:cNvPr id="604164" name="Text Box 4"/>
          <p:cNvSpPr txBox="1">
            <a:spLocks noChangeArrowheads="1"/>
          </p:cNvSpPr>
          <p:nvPr userDrawn="1"/>
        </p:nvSpPr>
        <p:spPr bwMode="auto">
          <a:xfrm>
            <a:off x="457200" y="6613525"/>
            <a:ext cx="2514600" cy="244475"/>
          </a:xfrm>
          <a:prstGeom prst="rect">
            <a:avLst/>
          </a:prstGeom>
          <a:noFill/>
          <a:ln w="9525">
            <a:noFill/>
            <a:miter lim="800000"/>
            <a:headEnd/>
            <a:tailEnd/>
          </a:ln>
          <a:effectLst/>
        </p:spPr>
        <p:txBody>
          <a:bodyPr>
            <a:spAutoFit/>
          </a:bodyPr>
          <a:lstStyle/>
          <a:p>
            <a:pPr>
              <a:spcBef>
                <a:spcPct val="50000"/>
              </a:spcBef>
            </a:pPr>
            <a:r>
              <a:rPr lang="en-US" sz="1000"/>
              <a:t>© 2010 Pearson Education</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med">
    <p:zoom/>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5187" name="Rectangle 3"/>
          <p:cNvSpPr>
            <a:spLocks noGrp="1" noChangeArrowheads="1"/>
          </p:cNvSpPr>
          <p:nvPr>
            <p:ph type="body" idx="1"/>
          </p:nvPr>
        </p:nvSpPr>
        <p:spPr bwMode="auto">
          <a:xfrm>
            <a:off x="457200" y="1609725"/>
            <a:ext cx="8229600" cy="4621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graphicFrame>
        <p:nvGraphicFramePr>
          <p:cNvPr id="605188" name="Object 4"/>
          <p:cNvGraphicFramePr>
            <a:graphicFrameLocks noChangeAspect="1"/>
          </p:cNvGraphicFramePr>
          <p:nvPr/>
        </p:nvGraphicFramePr>
        <p:xfrm>
          <a:off x="457200" y="685800"/>
          <a:ext cx="558800" cy="338138"/>
        </p:xfrm>
        <a:graphic>
          <a:graphicData uri="http://schemas.openxmlformats.org/presentationml/2006/ole">
            <mc:AlternateContent xmlns:mc="http://schemas.openxmlformats.org/markup-compatibility/2006">
              <mc:Choice xmlns:v="urn:schemas-microsoft-com:vml" Requires="v">
                <p:oleObj spid="_x0000_s605192" name="Image" r:id="rId14" imgW="482710" imgH="291961" progId="Photoshop.Image.5">
                  <p:embed/>
                </p:oleObj>
              </mc:Choice>
              <mc:Fallback>
                <p:oleObj name="Image" r:id="rId14" imgW="482710" imgH="291961" progId="Photoshop.Image.5">
                  <p:embed/>
                  <p:pic>
                    <p:nvPicPr>
                      <p:cNvPr id="0"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685800"/>
                        <a:ext cx="558800" cy="3381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5190" name="Rectangle 6"/>
          <p:cNvSpPr>
            <a:spLocks noGrp="1" noChangeArrowheads="1"/>
          </p:cNvSpPr>
          <p:nvPr>
            <p:ph type="title"/>
          </p:nvPr>
        </p:nvSpPr>
        <p:spPr bwMode="auto">
          <a:xfrm>
            <a:off x="990600" y="304800"/>
            <a:ext cx="7696200" cy="1087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 and text </a:t>
            </a:r>
          </a:p>
        </p:txBody>
      </p:sp>
      <p:sp>
        <p:nvSpPr>
          <p:cNvPr id="605191" name="Text Box 7"/>
          <p:cNvSpPr txBox="1">
            <a:spLocks noChangeArrowheads="1"/>
          </p:cNvSpPr>
          <p:nvPr userDrawn="1"/>
        </p:nvSpPr>
        <p:spPr bwMode="auto">
          <a:xfrm>
            <a:off x="457200" y="6613525"/>
            <a:ext cx="2514600" cy="244475"/>
          </a:xfrm>
          <a:prstGeom prst="rect">
            <a:avLst/>
          </a:prstGeom>
          <a:noFill/>
          <a:ln w="9525">
            <a:noFill/>
            <a:miter lim="800000"/>
            <a:headEnd/>
            <a:tailEnd/>
          </a:ln>
          <a:effectLst/>
        </p:spPr>
        <p:txBody>
          <a:bodyPr>
            <a:spAutoFit/>
          </a:bodyPr>
          <a:lstStyle/>
          <a:p>
            <a:pPr>
              <a:spcBef>
                <a:spcPct val="50000"/>
              </a:spcBef>
            </a:pPr>
            <a:r>
              <a:rPr lang="en-US" sz="1000"/>
              <a:t>© 2010 Pearson Education</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animEffect transition="in" filter="wipe(left)">
                                      <p:cBhvr>
                                        <p:cTn id="7" dur="1000"/>
                                        <p:tgtEl>
                                          <p:spTgt spid="605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5187">
                                            <p:txEl>
                                              <p:pRg st="1" end="1"/>
                                            </p:txEl>
                                          </p:spTgt>
                                        </p:tgtEl>
                                        <p:attrNameLst>
                                          <p:attrName>style.visibility</p:attrName>
                                        </p:attrNameLst>
                                      </p:cBhvr>
                                      <p:to>
                                        <p:strVal val="visible"/>
                                      </p:to>
                                    </p:set>
                                    <p:animEffect transition="in" filter="wipe(left)">
                                      <p:cBhvr>
                                        <p:cTn id="12" dur="1000"/>
                                        <p:tgtEl>
                                          <p:spTgt spid="6051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3">
        <p:tmplLst>
          <p:tmpl lvl="1">
            <p:tnLst>
              <p:par>
                <p:cTn presetID="22" presetClass="entr" presetSubtype="8" fill="hold" nodeType="clickEffect">
                  <p:stCondLst>
                    <p:cond delay="0"/>
                  </p:stCondLst>
                  <p:childTnLst>
                    <p:set>
                      <p:cBhvr>
                        <p:cTn dur="1" fill="hold">
                          <p:stCondLst>
                            <p:cond delay="0"/>
                          </p:stCondLst>
                        </p:cTn>
                        <p:tgtEl>
                          <p:spTgt spid="605187"/>
                        </p:tgtEl>
                        <p:attrNameLst>
                          <p:attrName>style.visibility</p:attrName>
                        </p:attrNameLst>
                      </p:cBhvr>
                      <p:to>
                        <p:strVal val="visible"/>
                      </p:to>
                    </p:set>
                    <p:animEffect transition="in" filter="wipe(left)">
                      <p:cBhvr>
                        <p:cTn dur="1000"/>
                        <p:tgtEl>
                          <p:spTgt spid="60518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605187"/>
                        </p:tgtEl>
                        <p:attrNameLst>
                          <p:attrName>style.visibility</p:attrName>
                        </p:attrNameLst>
                      </p:cBhvr>
                      <p:to>
                        <p:strVal val="visible"/>
                      </p:to>
                    </p:set>
                    <p:animEffect transition="in" filter="wipe(left)">
                      <p:cBhvr>
                        <p:cTn dur="1000"/>
                        <p:tgtEl>
                          <p:spTgt spid="60518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605187"/>
                        </p:tgtEl>
                        <p:attrNameLst>
                          <p:attrName>style.visibility</p:attrName>
                        </p:attrNameLst>
                      </p:cBhvr>
                      <p:to>
                        <p:strVal val="visible"/>
                      </p:to>
                    </p:set>
                    <p:animEffect transition="in" filter="wipe(left)">
                      <p:cBhvr>
                        <p:cTn dur="1000"/>
                        <p:tgtEl>
                          <p:spTgt spid="605187"/>
                        </p:tgtEl>
                      </p:cBhvr>
                    </p:animEffect>
                  </p:childTnLst>
                </p:cTn>
              </p:par>
            </p:tnLst>
          </p:tmpl>
        </p:tmplLst>
      </p:bldP>
    </p:bldLst>
  </p:timing>
  <p:txStyles>
    <p:titleStyle>
      <a:lvl1pPr algn="l" rtl="0" fontAlgn="base">
        <a:spcBef>
          <a:spcPct val="0"/>
        </a:spcBef>
        <a:spcAft>
          <a:spcPct val="0"/>
        </a:spcAft>
        <a:defRPr sz="3200" b="1">
          <a:solidFill>
            <a:srgbClr val="126723"/>
          </a:solidFill>
          <a:latin typeface="+mj-lt"/>
          <a:ea typeface="+mj-ea"/>
          <a:cs typeface="+mj-cs"/>
        </a:defRPr>
      </a:lvl1pPr>
      <a:lvl2pPr algn="l" rtl="0" fontAlgn="base">
        <a:spcBef>
          <a:spcPct val="0"/>
        </a:spcBef>
        <a:spcAft>
          <a:spcPct val="0"/>
        </a:spcAft>
        <a:defRPr sz="3200" b="1">
          <a:solidFill>
            <a:srgbClr val="126723"/>
          </a:solidFill>
          <a:latin typeface="Arial" charset="0"/>
        </a:defRPr>
      </a:lvl2pPr>
      <a:lvl3pPr algn="l" rtl="0" fontAlgn="base">
        <a:spcBef>
          <a:spcPct val="0"/>
        </a:spcBef>
        <a:spcAft>
          <a:spcPct val="0"/>
        </a:spcAft>
        <a:defRPr sz="3200" b="1">
          <a:solidFill>
            <a:srgbClr val="126723"/>
          </a:solidFill>
          <a:latin typeface="Arial" charset="0"/>
        </a:defRPr>
      </a:lvl3pPr>
      <a:lvl4pPr algn="l" rtl="0" fontAlgn="base">
        <a:spcBef>
          <a:spcPct val="0"/>
        </a:spcBef>
        <a:spcAft>
          <a:spcPct val="0"/>
        </a:spcAft>
        <a:defRPr sz="3200" b="1">
          <a:solidFill>
            <a:srgbClr val="126723"/>
          </a:solidFill>
          <a:latin typeface="Arial" charset="0"/>
        </a:defRPr>
      </a:lvl4pPr>
      <a:lvl5pPr algn="l" rtl="0" fontAlgn="base">
        <a:spcBef>
          <a:spcPct val="0"/>
        </a:spcBef>
        <a:spcAft>
          <a:spcPct val="0"/>
        </a:spcAft>
        <a:defRPr sz="3200" b="1">
          <a:solidFill>
            <a:srgbClr val="126723"/>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algn="l" rtl="0" fontAlgn="base">
        <a:spcBef>
          <a:spcPct val="20000"/>
        </a:spcBef>
        <a:spcAft>
          <a:spcPct val="50000"/>
        </a:spcAft>
        <a:defRPr sz="2400" b="1">
          <a:solidFill>
            <a:srgbClr val="600033"/>
          </a:solidFill>
          <a:latin typeface="+mn-lt"/>
          <a:ea typeface="+mn-ea"/>
          <a:cs typeface="+mn-cs"/>
        </a:defRPr>
      </a:lvl1pPr>
      <a:lvl2pPr marL="114300" algn="l" rtl="0" fontAlgn="base">
        <a:spcBef>
          <a:spcPct val="20000"/>
        </a:spcBef>
        <a:spcAft>
          <a:spcPct val="50000"/>
        </a:spcAft>
        <a:buClr>
          <a:srgbClr val="FF0000"/>
        </a:buClr>
        <a:buFont typeface="Wingdings" pitchFamily="2" charset="2"/>
        <a:defRPr sz="2400">
          <a:solidFill>
            <a:schemeClr val="tx1"/>
          </a:solidFill>
          <a:latin typeface="+mn-lt"/>
        </a:defRPr>
      </a:lvl2pPr>
      <a:lvl3pPr marL="347663" algn="l" rtl="0" fontAlgn="base">
        <a:spcBef>
          <a:spcPct val="20000"/>
        </a:spcBef>
        <a:spcAft>
          <a:spcPct val="50000"/>
        </a:spcAft>
        <a:buChar char="•"/>
        <a:defRPr sz="2000">
          <a:solidFill>
            <a:schemeClr val="tx1"/>
          </a:solidFill>
          <a:latin typeface="+mn-lt"/>
        </a:defRPr>
      </a:lvl3pPr>
      <a:lvl4pPr marL="571500" algn="l" rtl="0" fontAlgn="base">
        <a:spcBef>
          <a:spcPct val="20000"/>
        </a:spcBef>
        <a:spcAft>
          <a:spcPct val="0"/>
        </a:spcAft>
        <a:buChar char="–"/>
        <a:defRPr sz="2000">
          <a:solidFill>
            <a:schemeClr val="tx1"/>
          </a:solidFill>
          <a:latin typeface="Gill Sans MT" pitchFamily="34" charset="0"/>
        </a:defRPr>
      </a:lvl4pPr>
      <a:lvl5pPr marL="742950" algn="l" rtl="0" fontAlgn="base">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6210"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2"/>
            <a:endParaRPr lang="en-GB" smtClean="0"/>
          </a:p>
        </p:txBody>
      </p:sp>
      <p:sp>
        <p:nvSpPr>
          <p:cNvPr id="606211" name="Rectangle 3"/>
          <p:cNvSpPr>
            <a:spLocks noGrp="1" noChangeArrowheads="1"/>
          </p:cNvSpPr>
          <p:nvPr>
            <p:ph type="title"/>
          </p:nvPr>
        </p:nvSpPr>
        <p:spPr bwMode="auto">
          <a:xfrm>
            <a:off x="457200" y="685800"/>
            <a:ext cx="8229600" cy="792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6213" name="Text Box 5"/>
          <p:cNvSpPr txBox="1">
            <a:spLocks noChangeArrowheads="1"/>
          </p:cNvSpPr>
          <p:nvPr userDrawn="1"/>
        </p:nvSpPr>
        <p:spPr bwMode="auto">
          <a:xfrm>
            <a:off x="457200" y="6613525"/>
            <a:ext cx="2514600" cy="244475"/>
          </a:xfrm>
          <a:prstGeom prst="rect">
            <a:avLst/>
          </a:prstGeom>
          <a:noFill/>
          <a:ln w="9525">
            <a:noFill/>
            <a:miter lim="800000"/>
            <a:headEnd/>
            <a:tailEnd/>
          </a:ln>
          <a:effectLst/>
        </p:spPr>
        <p:txBody>
          <a:bodyPr>
            <a:spAutoFit/>
          </a:bodyPr>
          <a:lstStyle/>
          <a:p>
            <a:pPr>
              <a:spcBef>
                <a:spcPct val="50000"/>
              </a:spcBef>
            </a:pPr>
            <a:r>
              <a:rPr lang="en-US" sz="1000"/>
              <a:t>© 2010 Pearson Education</a:t>
            </a: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06210">
                                            <p:txEl>
                                              <p:pRg st="0" end="0"/>
                                            </p:txEl>
                                          </p:spTgt>
                                        </p:tgtEl>
                                        <p:attrNameLst>
                                          <p:attrName>style.visibility</p:attrName>
                                        </p:attrNameLst>
                                      </p:cBhvr>
                                      <p:to>
                                        <p:strVal val="visible"/>
                                      </p:to>
                                    </p:set>
                                    <p:animEffect transition="in" filter="wipe(left)">
                                      <p:cBhvr>
                                        <p:cTn id="7" dur="1000"/>
                                        <p:tgtEl>
                                          <p:spTgt spid="6062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0" grpId="0" build="p" bldLvl="3">
        <p:tmplLst>
          <p:tmpl lvl="1">
            <p:tnLst>
              <p:par>
                <p:cTn presetID="22" presetClass="entr" presetSubtype="8" fill="hold" nodeType="clickEffect">
                  <p:stCondLst>
                    <p:cond delay="0"/>
                  </p:stCondLst>
                  <p:childTnLst>
                    <p:set>
                      <p:cBhvr>
                        <p:cTn dur="1" fill="hold">
                          <p:stCondLst>
                            <p:cond delay="0"/>
                          </p:stCondLst>
                        </p:cTn>
                        <p:tgtEl>
                          <p:spTgt spid="606210"/>
                        </p:tgtEl>
                        <p:attrNameLst>
                          <p:attrName>style.visibility</p:attrName>
                        </p:attrNameLst>
                      </p:cBhvr>
                      <p:to>
                        <p:strVal val="visible"/>
                      </p:to>
                    </p:set>
                    <p:animEffect transition="in" filter="wipe(left)">
                      <p:cBhvr>
                        <p:cTn dur="1000"/>
                        <p:tgtEl>
                          <p:spTgt spid="606210"/>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606210"/>
                        </p:tgtEl>
                        <p:attrNameLst>
                          <p:attrName>style.visibility</p:attrName>
                        </p:attrNameLst>
                      </p:cBhvr>
                      <p:to>
                        <p:strVal val="visible"/>
                      </p:to>
                    </p:set>
                    <p:animEffect transition="in" filter="wipe(left)">
                      <p:cBhvr>
                        <p:cTn dur="1000"/>
                        <p:tgtEl>
                          <p:spTgt spid="606210"/>
                        </p:tgtEl>
                      </p:cBhvr>
                    </p:animEffect>
                  </p:childTnLst>
                </p:cTn>
              </p:par>
            </p:tnLst>
          </p:tmpl>
          <p:tmpl lvl="3">
            <p:tnLst>
              <p:par>
                <p:cTn presetID="22" presetClass="entr" presetSubtype="8" fill="hold" nodeType="clickEffect" nodePh="1">
                  <p:stCondLst>
                    <p:cond delay="0"/>
                  </p:stCondLst>
                  <p:endCondLst>
                    <p:cond delay="0"/>
                  </p:endCondLst>
                  <p:childTnLst>
                    <p:set>
                      <p:cBhvr>
                        <p:cTn dur="1" fill="hold">
                          <p:stCondLst>
                            <p:cond delay="0"/>
                          </p:stCondLst>
                        </p:cTn>
                        <p:tgtEl>
                          <p:spTgt spid="606210"/>
                        </p:tgtEl>
                        <p:attrNameLst>
                          <p:attrName>style.visibility</p:attrName>
                        </p:attrNameLst>
                      </p:cBhvr>
                      <p:to>
                        <p:strVal val="visible"/>
                      </p:to>
                    </p:set>
                    <p:animEffect transition="in" filter="wipe(left)">
                      <p:cBhvr>
                        <p:cTn dur="1000"/>
                        <p:tgtEl>
                          <p:spTgt spid="606210"/>
                        </p:tgtEl>
                      </p:cBhvr>
                    </p:animEffect>
                  </p:childTnLst>
                </p:cTn>
              </p:par>
            </p:tnLst>
          </p:tmpl>
        </p:tmplLst>
      </p:bldP>
    </p:bldLst>
  </p:timing>
  <p:txStyles>
    <p:titleStyle>
      <a:lvl1pPr algn="l" rtl="0" fontAlgn="base">
        <a:spcBef>
          <a:spcPct val="0"/>
        </a:spcBef>
        <a:spcAft>
          <a:spcPct val="0"/>
        </a:spcAft>
        <a:defRPr sz="2400" b="1">
          <a:solidFill>
            <a:srgbClr val="8B037E"/>
          </a:solidFill>
          <a:latin typeface="+mj-lt"/>
          <a:ea typeface="+mj-ea"/>
          <a:cs typeface="+mj-cs"/>
        </a:defRPr>
      </a:lvl1pPr>
      <a:lvl2pPr algn="l" rtl="0" fontAlgn="base">
        <a:spcBef>
          <a:spcPct val="0"/>
        </a:spcBef>
        <a:spcAft>
          <a:spcPct val="0"/>
        </a:spcAft>
        <a:defRPr sz="2400" b="1">
          <a:solidFill>
            <a:srgbClr val="8B037E"/>
          </a:solidFill>
          <a:latin typeface="Arial" charset="0"/>
        </a:defRPr>
      </a:lvl2pPr>
      <a:lvl3pPr algn="l" rtl="0" fontAlgn="base">
        <a:spcBef>
          <a:spcPct val="0"/>
        </a:spcBef>
        <a:spcAft>
          <a:spcPct val="0"/>
        </a:spcAft>
        <a:defRPr sz="2400" b="1">
          <a:solidFill>
            <a:srgbClr val="8B037E"/>
          </a:solidFill>
          <a:latin typeface="Arial" charset="0"/>
        </a:defRPr>
      </a:lvl3pPr>
      <a:lvl4pPr algn="l" rtl="0" fontAlgn="base">
        <a:spcBef>
          <a:spcPct val="0"/>
        </a:spcBef>
        <a:spcAft>
          <a:spcPct val="0"/>
        </a:spcAft>
        <a:defRPr sz="2400" b="1">
          <a:solidFill>
            <a:srgbClr val="8B037E"/>
          </a:solidFill>
          <a:latin typeface="Arial" charset="0"/>
        </a:defRPr>
      </a:lvl4pPr>
      <a:lvl5pPr algn="l" rtl="0" fontAlgn="base">
        <a:spcBef>
          <a:spcPct val="0"/>
        </a:spcBef>
        <a:spcAft>
          <a:spcPct val="0"/>
        </a:spcAft>
        <a:defRPr sz="2400" b="1">
          <a:solidFill>
            <a:srgbClr val="8B037E"/>
          </a:solidFill>
          <a:latin typeface="Arial" charset="0"/>
        </a:defRPr>
      </a:lvl5pPr>
      <a:lvl6pPr marL="457200" algn="l" rtl="0" fontAlgn="base">
        <a:spcBef>
          <a:spcPct val="0"/>
        </a:spcBef>
        <a:spcAft>
          <a:spcPct val="0"/>
        </a:spcAft>
        <a:defRPr sz="2400" b="1">
          <a:solidFill>
            <a:srgbClr val="8B037E"/>
          </a:solidFill>
          <a:latin typeface="Arial" charset="0"/>
        </a:defRPr>
      </a:lvl6pPr>
      <a:lvl7pPr marL="914400" algn="l" rtl="0" fontAlgn="base">
        <a:spcBef>
          <a:spcPct val="0"/>
        </a:spcBef>
        <a:spcAft>
          <a:spcPct val="0"/>
        </a:spcAft>
        <a:defRPr sz="2400" b="1">
          <a:solidFill>
            <a:srgbClr val="8B037E"/>
          </a:solidFill>
          <a:latin typeface="Arial" charset="0"/>
        </a:defRPr>
      </a:lvl7pPr>
      <a:lvl8pPr marL="1371600" algn="l" rtl="0" fontAlgn="base">
        <a:spcBef>
          <a:spcPct val="0"/>
        </a:spcBef>
        <a:spcAft>
          <a:spcPct val="0"/>
        </a:spcAft>
        <a:defRPr sz="2400" b="1">
          <a:solidFill>
            <a:srgbClr val="8B037E"/>
          </a:solidFill>
          <a:latin typeface="Arial" charset="0"/>
        </a:defRPr>
      </a:lvl8pPr>
      <a:lvl9pPr marL="1828800" algn="l" rtl="0" fontAlgn="base">
        <a:spcBef>
          <a:spcPct val="0"/>
        </a:spcBef>
        <a:spcAft>
          <a:spcPct val="0"/>
        </a:spcAft>
        <a:defRPr sz="2400" b="1">
          <a:solidFill>
            <a:srgbClr val="8B037E"/>
          </a:solidFill>
          <a:latin typeface="Arial" charset="0"/>
        </a:defRPr>
      </a:lvl9pPr>
    </p:titleStyle>
    <p:bodyStyle>
      <a:lvl1pPr algn="l" rtl="0" fontAlgn="base">
        <a:spcBef>
          <a:spcPct val="20000"/>
        </a:spcBef>
        <a:spcAft>
          <a:spcPct val="0"/>
        </a:spcAft>
        <a:defRPr sz="2400" b="1">
          <a:solidFill>
            <a:srgbClr val="FF4C0B"/>
          </a:solidFill>
          <a:latin typeface="+mn-lt"/>
          <a:ea typeface="+mn-ea"/>
          <a:cs typeface="+mn-cs"/>
        </a:defRPr>
      </a:lvl1pPr>
      <a:lvl2pPr marL="179388" algn="l" rtl="0" fontAlgn="base">
        <a:spcBef>
          <a:spcPct val="20000"/>
        </a:spcBef>
        <a:spcAft>
          <a:spcPct val="0"/>
        </a:spcAft>
        <a:buChar char="–"/>
        <a:defRPr sz="2800">
          <a:solidFill>
            <a:schemeClr val="tx1"/>
          </a:solidFill>
          <a:latin typeface="+mn-lt"/>
        </a:defRPr>
      </a:lvl2pPr>
      <a:lvl3pPr marL="358775" algn="l" rtl="0" fontAlgn="base">
        <a:spcBef>
          <a:spcPct val="20000"/>
        </a:spcBef>
        <a:spcAft>
          <a:spcPct val="0"/>
        </a:spcAft>
        <a:buClr>
          <a:srgbClr val="FF4C0B"/>
        </a:buClr>
        <a:buFont typeface="Webdings" pitchFamily="18" charset="2"/>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7235" name="Rectangle 3"/>
          <p:cNvSpPr>
            <a:spLocks noGrp="1" noChangeArrowheads="1"/>
          </p:cNvSpPr>
          <p:nvPr>
            <p:ph type="body" idx="1"/>
          </p:nvPr>
        </p:nvSpPr>
        <p:spPr bwMode="auto">
          <a:xfrm>
            <a:off x="476250" y="1619250"/>
            <a:ext cx="8229600" cy="4144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graphicFrame>
        <p:nvGraphicFramePr>
          <p:cNvPr id="607236" name="Object 4"/>
          <p:cNvGraphicFramePr>
            <a:graphicFrameLocks noChangeAspect="1"/>
          </p:cNvGraphicFramePr>
          <p:nvPr/>
        </p:nvGraphicFramePr>
        <p:xfrm>
          <a:off x="457200" y="685800"/>
          <a:ext cx="558800" cy="338138"/>
        </p:xfrm>
        <a:graphic>
          <a:graphicData uri="http://schemas.openxmlformats.org/presentationml/2006/ole">
            <mc:AlternateContent xmlns:mc="http://schemas.openxmlformats.org/markup-compatibility/2006">
              <mc:Choice xmlns:v="urn:schemas-microsoft-com:vml" Requires="v">
                <p:oleObj spid="_x0000_s607240" name="Image" r:id="rId14" imgW="482710" imgH="291961" progId="Photoshop.Image.5">
                  <p:embed/>
                </p:oleObj>
              </mc:Choice>
              <mc:Fallback>
                <p:oleObj name="Image" r:id="rId14" imgW="482710" imgH="291961" progId="Photoshop.Image.5">
                  <p:embed/>
                  <p:pic>
                    <p:nvPicPr>
                      <p:cNvPr id="0"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685800"/>
                        <a:ext cx="558800" cy="3381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7238" name="Rectangle 6"/>
          <p:cNvSpPr>
            <a:spLocks noGrp="1" noChangeArrowheads="1"/>
          </p:cNvSpPr>
          <p:nvPr>
            <p:ph type="title"/>
          </p:nvPr>
        </p:nvSpPr>
        <p:spPr bwMode="auto">
          <a:xfrm>
            <a:off x="990600" y="304800"/>
            <a:ext cx="7696200" cy="1087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 and text </a:t>
            </a:r>
          </a:p>
        </p:txBody>
      </p:sp>
      <p:sp>
        <p:nvSpPr>
          <p:cNvPr id="607239" name="Text Box 7"/>
          <p:cNvSpPr txBox="1">
            <a:spLocks noChangeArrowheads="1"/>
          </p:cNvSpPr>
          <p:nvPr userDrawn="1"/>
        </p:nvSpPr>
        <p:spPr bwMode="auto">
          <a:xfrm>
            <a:off x="457200" y="6613525"/>
            <a:ext cx="2514600" cy="244475"/>
          </a:xfrm>
          <a:prstGeom prst="rect">
            <a:avLst/>
          </a:prstGeom>
          <a:noFill/>
          <a:ln w="9525">
            <a:noFill/>
            <a:miter lim="800000"/>
            <a:headEnd/>
            <a:tailEnd/>
          </a:ln>
          <a:effectLst/>
        </p:spPr>
        <p:txBody>
          <a:bodyPr>
            <a:spAutoFit/>
          </a:bodyPr>
          <a:lstStyle/>
          <a:p>
            <a:pPr>
              <a:spcBef>
                <a:spcPct val="50000"/>
              </a:spcBef>
            </a:pPr>
            <a:r>
              <a:rPr lang="en-US" sz="1000"/>
              <a:t>© 2010 Pearson Education</a:t>
            </a: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7235">
                                            <p:txEl>
                                              <p:pRg st="0" end="0"/>
                                            </p:txEl>
                                          </p:spTgt>
                                        </p:tgtEl>
                                        <p:attrNameLst>
                                          <p:attrName>style.visibility</p:attrName>
                                        </p:attrNameLst>
                                      </p:cBhvr>
                                      <p:to>
                                        <p:strVal val="visible"/>
                                      </p:to>
                                    </p:set>
                                    <p:animEffect transition="in" filter="wipe(left)">
                                      <p:cBhvr>
                                        <p:cTn id="7" dur="1000"/>
                                        <p:tgtEl>
                                          <p:spTgt spid="607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7235">
                                            <p:txEl>
                                              <p:pRg st="1" end="1"/>
                                            </p:txEl>
                                          </p:spTgt>
                                        </p:tgtEl>
                                        <p:attrNameLst>
                                          <p:attrName>style.visibility</p:attrName>
                                        </p:attrNameLst>
                                      </p:cBhvr>
                                      <p:to>
                                        <p:strVal val="visible"/>
                                      </p:to>
                                    </p:set>
                                    <p:animEffect transition="in" filter="wipe(left)">
                                      <p:cBhvr>
                                        <p:cTn id="12" dur="1000"/>
                                        <p:tgtEl>
                                          <p:spTgt spid="607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7235">
                                            <p:txEl>
                                              <p:pRg st="2" end="2"/>
                                            </p:txEl>
                                          </p:spTgt>
                                        </p:tgtEl>
                                        <p:attrNameLst>
                                          <p:attrName>style.visibility</p:attrName>
                                        </p:attrNameLst>
                                      </p:cBhvr>
                                      <p:to>
                                        <p:strVal val="visible"/>
                                      </p:to>
                                    </p:set>
                                    <p:animEffect transition="in" filter="wipe(left)">
                                      <p:cBhvr>
                                        <p:cTn id="17" dur="1000"/>
                                        <p:tgtEl>
                                          <p:spTgt spid="6072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5" grpId="0" build="p" bldLvl="3">
        <p:tmplLst>
          <p:tmpl lvl="1">
            <p:tnLst>
              <p:par>
                <p:cTn presetID="22" presetClass="entr" presetSubtype="8" fill="hold" nodeType="clickEffect">
                  <p:stCondLst>
                    <p:cond delay="0"/>
                  </p:stCondLst>
                  <p:childTnLst>
                    <p:set>
                      <p:cBhvr>
                        <p:cTn dur="1" fill="hold">
                          <p:stCondLst>
                            <p:cond delay="0"/>
                          </p:stCondLst>
                        </p:cTn>
                        <p:tgtEl>
                          <p:spTgt spid="607235"/>
                        </p:tgtEl>
                        <p:attrNameLst>
                          <p:attrName>style.visibility</p:attrName>
                        </p:attrNameLst>
                      </p:cBhvr>
                      <p:to>
                        <p:strVal val="visible"/>
                      </p:to>
                    </p:set>
                    <p:animEffect transition="in" filter="wipe(left)">
                      <p:cBhvr>
                        <p:cTn dur="1000"/>
                        <p:tgtEl>
                          <p:spTgt spid="607235"/>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607235"/>
                        </p:tgtEl>
                        <p:attrNameLst>
                          <p:attrName>style.visibility</p:attrName>
                        </p:attrNameLst>
                      </p:cBhvr>
                      <p:to>
                        <p:strVal val="visible"/>
                      </p:to>
                    </p:set>
                    <p:animEffect transition="in" filter="wipe(left)">
                      <p:cBhvr>
                        <p:cTn dur="1000"/>
                        <p:tgtEl>
                          <p:spTgt spid="607235"/>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607235"/>
                        </p:tgtEl>
                        <p:attrNameLst>
                          <p:attrName>style.visibility</p:attrName>
                        </p:attrNameLst>
                      </p:cBhvr>
                      <p:to>
                        <p:strVal val="visible"/>
                      </p:to>
                    </p:set>
                    <p:animEffect transition="in" filter="wipe(left)">
                      <p:cBhvr>
                        <p:cTn dur="1000"/>
                        <p:tgtEl>
                          <p:spTgt spid="607235"/>
                        </p:tgtEl>
                      </p:cBhvr>
                    </p:animEffect>
                  </p:childTnLst>
                </p:cTn>
              </p:par>
            </p:tnLst>
          </p:tmpl>
        </p:tmplLst>
      </p:bldP>
    </p:bldLst>
  </p:timing>
  <p:txStyles>
    <p:titleStyle>
      <a:lvl1pPr algn="l" rtl="0" fontAlgn="base">
        <a:spcBef>
          <a:spcPct val="0"/>
        </a:spcBef>
        <a:spcAft>
          <a:spcPct val="0"/>
        </a:spcAft>
        <a:defRPr sz="3200" b="1">
          <a:solidFill>
            <a:srgbClr val="126723"/>
          </a:solidFill>
          <a:latin typeface="+mj-lt"/>
          <a:ea typeface="+mj-ea"/>
          <a:cs typeface="+mj-cs"/>
        </a:defRPr>
      </a:lvl1pPr>
      <a:lvl2pPr algn="l" rtl="0" fontAlgn="base">
        <a:spcBef>
          <a:spcPct val="0"/>
        </a:spcBef>
        <a:spcAft>
          <a:spcPct val="0"/>
        </a:spcAft>
        <a:defRPr sz="3200" b="1">
          <a:solidFill>
            <a:srgbClr val="126723"/>
          </a:solidFill>
          <a:latin typeface="Arial" charset="0"/>
        </a:defRPr>
      </a:lvl2pPr>
      <a:lvl3pPr algn="l" rtl="0" fontAlgn="base">
        <a:spcBef>
          <a:spcPct val="0"/>
        </a:spcBef>
        <a:spcAft>
          <a:spcPct val="0"/>
        </a:spcAft>
        <a:defRPr sz="3200" b="1">
          <a:solidFill>
            <a:srgbClr val="126723"/>
          </a:solidFill>
          <a:latin typeface="Arial" charset="0"/>
        </a:defRPr>
      </a:lvl3pPr>
      <a:lvl4pPr algn="l" rtl="0" fontAlgn="base">
        <a:spcBef>
          <a:spcPct val="0"/>
        </a:spcBef>
        <a:spcAft>
          <a:spcPct val="0"/>
        </a:spcAft>
        <a:defRPr sz="3200" b="1">
          <a:solidFill>
            <a:srgbClr val="126723"/>
          </a:solidFill>
          <a:latin typeface="Arial" charset="0"/>
        </a:defRPr>
      </a:lvl4pPr>
      <a:lvl5pPr algn="l" rtl="0" fontAlgn="base">
        <a:spcBef>
          <a:spcPct val="0"/>
        </a:spcBef>
        <a:spcAft>
          <a:spcPct val="0"/>
        </a:spcAft>
        <a:defRPr sz="3200" b="1">
          <a:solidFill>
            <a:srgbClr val="126723"/>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algn="l" rtl="0" fontAlgn="base">
        <a:spcBef>
          <a:spcPct val="20000"/>
        </a:spcBef>
        <a:spcAft>
          <a:spcPct val="50000"/>
        </a:spcAft>
        <a:defRPr sz="2400" b="1">
          <a:solidFill>
            <a:srgbClr val="600033"/>
          </a:solidFill>
          <a:latin typeface="+mn-lt"/>
          <a:ea typeface="+mn-ea"/>
          <a:cs typeface="+mn-cs"/>
        </a:defRPr>
      </a:lvl1pPr>
      <a:lvl2pPr marL="114300" algn="l" rtl="0" fontAlgn="base">
        <a:spcBef>
          <a:spcPct val="20000"/>
        </a:spcBef>
        <a:spcAft>
          <a:spcPct val="50000"/>
        </a:spcAft>
        <a:buClr>
          <a:srgbClr val="FF0000"/>
        </a:buClr>
        <a:buFont typeface="Wingdings" pitchFamily="2" charset="2"/>
        <a:defRPr sz="2400">
          <a:solidFill>
            <a:schemeClr val="tx1"/>
          </a:solidFill>
          <a:latin typeface="+mn-lt"/>
        </a:defRPr>
      </a:lvl2pPr>
      <a:lvl3pPr marL="347663" algn="l" rtl="0" fontAlgn="base">
        <a:spcBef>
          <a:spcPct val="20000"/>
        </a:spcBef>
        <a:spcAft>
          <a:spcPct val="50000"/>
        </a:spcAft>
        <a:buChar char="•"/>
        <a:defRPr sz="2000">
          <a:solidFill>
            <a:schemeClr val="tx1"/>
          </a:solidFill>
          <a:latin typeface="+mn-lt"/>
        </a:defRPr>
      </a:lvl3pPr>
      <a:lvl4pPr marL="636588" algn="l" rtl="0" fontAlgn="base">
        <a:spcBef>
          <a:spcPct val="20000"/>
        </a:spcBef>
        <a:spcAft>
          <a:spcPct val="0"/>
        </a:spcAft>
        <a:buChar char="–"/>
        <a:defRPr sz="2000">
          <a:solidFill>
            <a:schemeClr val="tx1"/>
          </a:solidFill>
          <a:latin typeface="Gill Sans MT" pitchFamily="34" charset="0"/>
        </a:defRPr>
      </a:lvl4pPr>
      <a:lvl5pPr marL="750888" algn="l" rtl="0" fontAlgn="base">
        <a:spcBef>
          <a:spcPct val="20000"/>
        </a:spcBef>
        <a:spcAft>
          <a:spcPct val="0"/>
        </a:spcAft>
        <a:buChar char="»"/>
        <a:defRPr sz="2000">
          <a:solidFill>
            <a:schemeClr val="tx1"/>
          </a:solidFill>
          <a:latin typeface="Gill Sans MT" pitchFamily="34" charset="0"/>
        </a:defRPr>
      </a:lvl5pPr>
      <a:lvl6pPr marL="1208088" algn="l" rtl="0" fontAlgn="base">
        <a:spcBef>
          <a:spcPct val="20000"/>
        </a:spcBef>
        <a:spcAft>
          <a:spcPct val="0"/>
        </a:spcAft>
        <a:buChar char="»"/>
        <a:defRPr sz="2000">
          <a:solidFill>
            <a:schemeClr val="tx1"/>
          </a:solidFill>
          <a:latin typeface="Gill Sans MT" pitchFamily="34" charset="0"/>
        </a:defRPr>
      </a:lvl6pPr>
      <a:lvl7pPr marL="1665288" algn="l" rtl="0" fontAlgn="base">
        <a:spcBef>
          <a:spcPct val="20000"/>
        </a:spcBef>
        <a:spcAft>
          <a:spcPct val="0"/>
        </a:spcAft>
        <a:buChar char="»"/>
        <a:defRPr sz="2000">
          <a:solidFill>
            <a:schemeClr val="tx1"/>
          </a:solidFill>
          <a:latin typeface="Gill Sans MT" pitchFamily="34" charset="0"/>
        </a:defRPr>
      </a:lvl7pPr>
      <a:lvl8pPr marL="2122488" algn="l" rtl="0" fontAlgn="base">
        <a:spcBef>
          <a:spcPct val="20000"/>
        </a:spcBef>
        <a:spcAft>
          <a:spcPct val="0"/>
        </a:spcAft>
        <a:buChar char="»"/>
        <a:defRPr sz="2000">
          <a:solidFill>
            <a:schemeClr val="tx1"/>
          </a:solidFill>
          <a:latin typeface="Gill Sans MT" pitchFamily="34" charset="0"/>
        </a:defRPr>
      </a:lvl8pPr>
      <a:lvl9pPr marL="2579688"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bwMode="auto">
          <a:xfrm>
            <a:off x="457200" y="274638"/>
            <a:ext cx="8229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82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Second level</a:t>
            </a:r>
          </a:p>
        </p:txBody>
      </p:sp>
      <p:sp>
        <p:nvSpPr>
          <p:cNvPr id="608261" name="Text Box 5"/>
          <p:cNvSpPr txBox="1">
            <a:spLocks noChangeArrowheads="1"/>
          </p:cNvSpPr>
          <p:nvPr userDrawn="1"/>
        </p:nvSpPr>
        <p:spPr bwMode="auto">
          <a:xfrm>
            <a:off x="457200" y="6613525"/>
            <a:ext cx="2514600" cy="244475"/>
          </a:xfrm>
          <a:prstGeom prst="rect">
            <a:avLst/>
          </a:prstGeom>
          <a:noFill/>
          <a:ln w="9525">
            <a:noFill/>
            <a:miter lim="800000"/>
            <a:headEnd/>
            <a:tailEnd/>
          </a:ln>
          <a:effectLst/>
        </p:spPr>
        <p:txBody>
          <a:bodyPr>
            <a:spAutoFit/>
          </a:bodyPr>
          <a:lstStyle/>
          <a:p>
            <a:pPr>
              <a:spcBef>
                <a:spcPct val="50000"/>
              </a:spcBef>
            </a:pPr>
            <a:r>
              <a:rPr lang="en-US" sz="1000"/>
              <a:t>© 2010 Pearson Education</a:t>
            </a: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iming>
    <p:tnLst>
      <p:par>
        <p:cTn id="1" dur="indefinite" restart="never" nodeType="tmRoot"/>
      </p:par>
    </p:tnLst>
  </p:timing>
  <p:txStyles>
    <p:titleStyle>
      <a:lvl1pPr algn="l" rtl="0" fontAlgn="base">
        <a:spcBef>
          <a:spcPct val="0"/>
        </a:spcBef>
        <a:spcAft>
          <a:spcPct val="0"/>
        </a:spcAft>
        <a:defRPr sz="2400" b="1">
          <a:solidFill>
            <a:srgbClr val="FF4C0B"/>
          </a:solidFill>
          <a:latin typeface="+mj-lt"/>
          <a:ea typeface="+mj-ea"/>
          <a:cs typeface="+mj-cs"/>
        </a:defRPr>
      </a:lvl1pPr>
      <a:lvl2pPr algn="l" rtl="0" fontAlgn="base">
        <a:spcBef>
          <a:spcPct val="0"/>
        </a:spcBef>
        <a:spcAft>
          <a:spcPct val="0"/>
        </a:spcAft>
        <a:defRPr sz="2400" b="1">
          <a:solidFill>
            <a:srgbClr val="FF4C0B"/>
          </a:solidFill>
          <a:latin typeface="Arial" charset="0"/>
        </a:defRPr>
      </a:lvl2pPr>
      <a:lvl3pPr algn="l" rtl="0" fontAlgn="base">
        <a:spcBef>
          <a:spcPct val="0"/>
        </a:spcBef>
        <a:spcAft>
          <a:spcPct val="0"/>
        </a:spcAft>
        <a:defRPr sz="2400" b="1">
          <a:solidFill>
            <a:srgbClr val="FF4C0B"/>
          </a:solidFill>
          <a:latin typeface="Arial" charset="0"/>
        </a:defRPr>
      </a:lvl3pPr>
      <a:lvl4pPr algn="l" rtl="0" fontAlgn="base">
        <a:spcBef>
          <a:spcPct val="0"/>
        </a:spcBef>
        <a:spcAft>
          <a:spcPct val="0"/>
        </a:spcAft>
        <a:defRPr sz="2400" b="1">
          <a:solidFill>
            <a:srgbClr val="FF4C0B"/>
          </a:solidFill>
          <a:latin typeface="Arial" charset="0"/>
        </a:defRPr>
      </a:lvl4pPr>
      <a:lvl5pPr algn="l" rtl="0" fontAlgn="base">
        <a:spcBef>
          <a:spcPct val="0"/>
        </a:spcBef>
        <a:spcAft>
          <a:spcPct val="0"/>
        </a:spcAft>
        <a:defRPr sz="2400" b="1">
          <a:solidFill>
            <a:srgbClr val="FF4C0B"/>
          </a:solidFill>
          <a:latin typeface="Arial" charset="0"/>
        </a:defRPr>
      </a:lvl5pPr>
      <a:lvl6pPr marL="457200" algn="l" rtl="0" fontAlgn="base">
        <a:spcBef>
          <a:spcPct val="0"/>
        </a:spcBef>
        <a:spcAft>
          <a:spcPct val="0"/>
        </a:spcAft>
        <a:defRPr sz="2400" b="1">
          <a:solidFill>
            <a:srgbClr val="FF4C0B"/>
          </a:solidFill>
          <a:latin typeface="Arial" charset="0"/>
        </a:defRPr>
      </a:lvl6pPr>
      <a:lvl7pPr marL="914400" algn="l" rtl="0" fontAlgn="base">
        <a:spcBef>
          <a:spcPct val="0"/>
        </a:spcBef>
        <a:spcAft>
          <a:spcPct val="0"/>
        </a:spcAft>
        <a:defRPr sz="2400" b="1">
          <a:solidFill>
            <a:srgbClr val="FF4C0B"/>
          </a:solidFill>
          <a:latin typeface="Arial" charset="0"/>
        </a:defRPr>
      </a:lvl7pPr>
      <a:lvl8pPr marL="1371600" algn="l" rtl="0" fontAlgn="base">
        <a:spcBef>
          <a:spcPct val="0"/>
        </a:spcBef>
        <a:spcAft>
          <a:spcPct val="0"/>
        </a:spcAft>
        <a:defRPr sz="2400" b="1">
          <a:solidFill>
            <a:srgbClr val="FF4C0B"/>
          </a:solidFill>
          <a:latin typeface="Arial" charset="0"/>
        </a:defRPr>
      </a:lvl8pPr>
      <a:lvl9pPr marL="1828800" algn="l" rtl="0" fontAlgn="base">
        <a:spcBef>
          <a:spcPct val="0"/>
        </a:spcBef>
        <a:spcAft>
          <a:spcPct val="0"/>
        </a:spcAft>
        <a:defRPr sz="2400" b="1">
          <a:solidFill>
            <a:srgbClr val="FF4C0B"/>
          </a:solidFill>
          <a:latin typeface="Arial" charset="0"/>
        </a:defRPr>
      </a:lvl9pPr>
    </p:titleStyle>
    <p:bodyStyle>
      <a:lvl1pPr marL="342900" indent="-342900" algn="l" rtl="0" fontAlgn="base">
        <a:spcBef>
          <a:spcPct val="20000"/>
        </a:spcBef>
        <a:spcAft>
          <a:spcPct val="0"/>
        </a:spcAft>
        <a:buBlip>
          <a:blip r:embed="rId13"/>
        </a:buBlip>
        <a:defRPr sz="2400">
          <a:solidFill>
            <a:schemeClr val="tx1"/>
          </a:solidFill>
          <a:latin typeface="+mn-lt"/>
          <a:ea typeface="+mn-ea"/>
          <a:cs typeface="+mn-cs"/>
        </a:defRPr>
      </a:lvl1pPr>
      <a:lvl2pPr marL="742950" indent="-285750" algn="l" rtl="0" fontAlgn="base">
        <a:spcBef>
          <a:spcPct val="20000"/>
        </a:spcBef>
        <a:spcAft>
          <a:spcPct val="0"/>
        </a:spcAft>
        <a:buFont typeface="Arial" charset="0"/>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5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oleObject" Target="../embeddings/oleObject7.bin"/><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slide" Target="slide3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2.png"/><Relationship Id="rId5" Type="http://schemas.openxmlformats.org/officeDocument/2006/relationships/image" Target="../media/image42.png"/><Relationship Id="rId10" Type="http://schemas.openxmlformats.org/officeDocument/2006/relationships/slide" Target="slide33.xml"/><Relationship Id="rId4" Type="http://schemas.openxmlformats.org/officeDocument/2006/relationships/image" Target="../media/image41.png"/><Relationship Id="rId9"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52.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3.png"/><Relationship Id="rId7" Type="http://schemas.openxmlformats.org/officeDocument/2006/relationships/slide" Target="slide32.xml"/><Relationship Id="rId2" Type="http://schemas.openxmlformats.org/officeDocument/2006/relationships/notesSlide" Target="../notesSlides/notesSlide33.xml"/><Relationship Id="rId1" Type="http://schemas.openxmlformats.org/officeDocument/2006/relationships/slideLayout" Target="../slideLayouts/slideLayout7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4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5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56.png"/><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2.png"/><Relationship Id="rId7"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36.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1.png"/><Relationship Id="rId4" Type="http://schemas.openxmlformats.org/officeDocument/2006/relationships/image" Target="../media/image63.png"/><Relationship Id="rId9" Type="http://schemas.openxmlformats.org/officeDocument/2006/relationships/image" Target="../media/image60.png"/></Relationships>
</file>

<file path=ppt/slides/_rels/slide5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2.png"/><Relationship Id="rId7"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47.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1.png"/><Relationship Id="rId4" Type="http://schemas.openxmlformats.org/officeDocument/2006/relationships/image" Target="../media/image63.png"/><Relationship Id="rId9" Type="http://schemas.openxmlformats.org/officeDocument/2006/relationships/image" Target="../media/image6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7.xml"/><Relationship Id="rId1" Type="http://schemas.openxmlformats.org/officeDocument/2006/relationships/slideLayout" Target="../slideLayouts/slideLayout14.xml"/><Relationship Id="rId5" Type="http://schemas.openxmlformats.org/officeDocument/2006/relationships/image" Target="../media/image68.png"/><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8.xml"/><Relationship Id="rId1" Type="http://schemas.openxmlformats.org/officeDocument/2006/relationships/slideLayout" Target="../slideLayouts/slideLayout52.xml"/><Relationship Id="rId5" Type="http://schemas.openxmlformats.org/officeDocument/2006/relationships/image" Target="../media/image68.png"/><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90600" y="293783"/>
            <a:ext cx="7696200" cy="1087438"/>
          </a:xfrm>
          <a:prstGeom prst="rect">
            <a:avLst/>
          </a:prstGeom>
        </p:spPr>
        <p:txBody>
          <a:bodyPr/>
          <a:lstStyle>
            <a:lvl1pPr algn="l" rtl="0" fontAlgn="base">
              <a:spcBef>
                <a:spcPct val="0"/>
              </a:spcBef>
              <a:spcAft>
                <a:spcPct val="0"/>
              </a:spcAft>
              <a:defRPr sz="3200" b="1">
                <a:solidFill>
                  <a:srgbClr val="126723"/>
                </a:solidFill>
                <a:latin typeface="+mj-lt"/>
                <a:ea typeface="+mj-ea"/>
                <a:cs typeface="+mj-cs"/>
              </a:defRPr>
            </a:lvl1pPr>
            <a:lvl2pPr algn="l" rtl="0" fontAlgn="base">
              <a:spcBef>
                <a:spcPct val="0"/>
              </a:spcBef>
              <a:spcAft>
                <a:spcPct val="0"/>
              </a:spcAft>
              <a:defRPr sz="3200" b="1">
                <a:solidFill>
                  <a:srgbClr val="126723"/>
                </a:solidFill>
                <a:latin typeface="Arial" charset="0"/>
              </a:defRPr>
            </a:lvl2pPr>
            <a:lvl3pPr algn="l" rtl="0" fontAlgn="base">
              <a:spcBef>
                <a:spcPct val="0"/>
              </a:spcBef>
              <a:spcAft>
                <a:spcPct val="0"/>
              </a:spcAft>
              <a:defRPr sz="3200" b="1">
                <a:solidFill>
                  <a:srgbClr val="126723"/>
                </a:solidFill>
                <a:latin typeface="Arial" charset="0"/>
              </a:defRPr>
            </a:lvl3pPr>
            <a:lvl4pPr algn="l" rtl="0" fontAlgn="base">
              <a:spcBef>
                <a:spcPct val="0"/>
              </a:spcBef>
              <a:spcAft>
                <a:spcPct val="0"/>
              </a:spcAft>
              <a:defRPr sz="3200" b="1">
                <a:solidFill>
                  <a:srgbClr val="126723"/>
                </a:solidFill>
                <a:latin typeface="Arial" charset="0"/>
              </a:defRPr>
            </a:lvl4pPr>
            <a:lvl5pPr algn="l" rtl="0" fontAlgn="base">
              <a:spcBef>
                <a:spcPct val="0"/>
              </a:spcBef>
              <a:spcAft>
                <a:spcPct val="0"/>
              </a:spcAft>
              <a:defRPr sz="3200" b="1">
                <a:solidFill>
                  <a:srgbClr val="126723"/>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a:lstStyle>
          <a:p>
            <a:r>
              <a:rPr lang="id-ID" sz="2400" dirty="0"/>
              <a:t>KULIAH 03</a:t>
            </a:r>
          </a:p>
          <a:p>
            <a:r>
              <a:rPr lang="id-ID" sz="2400" dirty="0"/>
              <a:t>MEMANTAU LAPANGAN PEKERJAAN DAN INFLASI</a:t>
            </a:r>
          </a:p>
        </p:txBody>
      </p:sp>
      <p:sp>
        <p:nvSpPr>
          <p:cNvPr id="4" name="Rectangle 3"/>
          <p:cNvSpPr txBox="1">
            <a:spLocks noChangeArrowheads="1"/>
          </p:cNvSpPr>
          <p:nvPr/>
        </p:nvSpPr>
        <p:spPr>
          <a:xfrm>
            <a:off x="428625" y="1700213"/>
            <a:ext cx="8229600" cy="4491037"/>
          </a:xfrm>
          <a:prstGeom prst="rect">
            <a:avLst/>
          </a:prstGeom>
        </p:spPr>
        <p:txBody>
          <a:bodyPr/>
          <a:lstStyle>
            <a:lvl1pPr algn="l" rtl="0" fontAlgn="base">
              <a:spcBef>
                <a:spcPct val="20000"/>
              </a:spcBef>
              <a:spcAft>
                <a:spcPct val="50000"/>
              </a:spcAft>
              <a:defRPr sz="2400" b="1">
                <a:solidFill>
                  <a:srgbClr val="600033"/>
                </a:solidFill>
                <a:latin typeface="+mn-lt"/>
                <a:ea typeface="+mn-ea"/>
                <a:cs typeface="+mn-cs"/>
              </a:defRPr>
            </a:lvl1pPr>
            <a:lvl2pPr marL="114300" algn="l" rtl="0" fontAlgn="base">
              <a:spcBef>
                <a:spcPct val="20000"/>
              </a:spcBef>
              <a:spcAft>
                <a:spcPct val="50000"/>
              </a:spcAft>
              <a:buClr>
                <a:srgbClr val="FF0000"/>
              </a:buClr>
              <a:buFont typeface="Wingdings" pitchFamily="2" charset="2"/>
              <a:defRPr sz="2400">
                <a:solidFill>
                  <a:schemeClr val="tx1"/>
                </a:solidFill>
                <a:latin typeface="+mn-lt"/>
              </a:defRPr>
            </a:lvl2pPr>
            <a:lvl3pPr marL="228600" algn="l" rtl="0" fontAlgn="base">
              <a:spcBef>
                <a:spcPct val="20000"/>
              </a:spcBef>
              <a:spcAft>
                <a:spcPct val="50000"/>
              </a:spcAft>
              <a:buChar char="•"/>
              <a:defRPr sz="2400">
                <a:solidFill>
                  <a:schemeClr val="tx1"/>
                </a:solidFill>
                <a:latin typeface="+mn-lt"/>
              </a:defRPr>
            </a:lvl3pPr>
            <a:lvl4pPr marL="571500" algn="l" rtl="0" fontAlgn="base">
              <a:spcBef>
                <a:spcPct val="20000"/>
              </a:spcBef>
              <a:spcAft>
                <a:spcPct val="0"/>
              </a:spcAft>
              <a:buChar char="–"/>
              <a:defRPr sz="2000">
                <a:solidFill>
                  <a:schemeClr val="tx1"/>
                </a:solidFill>
                <a:latin typeface="Gill Sans MT" pitchFamily="34" charset="0"/>
              </a:defRPr>
            </a:lvl4pPr>
            <a:lvl5pPr marL="742950" algn="l" rtl="0" fontAlgn="base">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a:lstStyle>
          <a:p>
            <a:pPr marL="342900" indent="-342900">
              <a:lnSpc>
                <a:spcPct val="90000"/>
              </a:lnSpc>
              <a:buFont typeface="Arial" pitchFamily="34" charset="0"/>
              <a:buChar char="•"/>
              <a:tabLst>
                <a:tab pos="461963" algn="l"/>
              </a:tabLst>
            </a:pPr>
            <a:r>
              <a:rPr lang="id-ID" b="0" dirty="0" smtClean="0">
                <a:solidFill>
                  <a:schemeClr val="tx1"/>
                </a:solidFill>
              </a:rPr>
              <a:t>Setelah mengikuti kuliah ini, Anda diharapkan mampu untuk:</a:t>
            </a:r>
          </a:p>
          <a:p>
            <a:pPr marL="457200" lvl="1" indent="-342900">
              <a:lnSpc>
                <a:spcPct val="90000"/>
              </a:lnSpc>
              <a:buFont typeface="Arial" pitchFamily="34" charset="0"/>
              <a:buChar char="•"/>
              <a:tabLst>
                <a:tab pos="461963" algn="l"/>
              </a:tabLst>
            </a:pPr>
            <a:r>
              <a:rPr lang="id-ID" dirty="0" smtClean="0"/>
              <a:t>Menjelaskan mengapa pengangguran merupakan masalah dan bagaimana kita mengukur tingkat pengangguran dan indikator-indikator pasar tenaga kerja lainnya;</a:t>
            </a:r>
          </a:p>
          <a:p>
            <a:pPr marL="457200" lvl="1" indent="-342900">
              <a:lnSpc>
                <a:spcPct val="90000"/>
              </a:lnSpc>
              <a:buFont typeface="Arial" pitchFamily="34" charset="0"/>
              <a:buChar char="•"/>
              <a:tabLst>
                <a:tab pos="461963" algn="l"/>
              </a:tabLst>
            </a:pPr>
            <a:r>
              <a:rPr lang="id-ID" b="0" dirty="0" smtClean="0">
                <a:solidFill>
                  <a:schemeClr val="tx1"/>
                </a:solidFill>
              </a:rPr>
              <a:t>Menjelaskan mengapa pengangguran terjadi dan mengapa ada bahkan pada saat tingkat pengerjaan penuh (full emplyment);</a:t>
            </a:r>
          </a:p>
          <a:p>
            <a:pPr marL="457200" lvl="1" indent="-342900">
              <a:lnSpc>
                <a:spcPct val="90000"/>
              </a:lnSpc>
              <a:buFont typeface="Arial" pitchFamily="34" charset="0"/>
              <a:buChar char="•"/>
              <a:tabLst>
                <a:tab pos="461963" algn="l"/>
              </a:tabLst>
            </a:pPr>
            <a:r>
              <a:rPr lang="id-ID" dirty="0" smtClean="0"/>
              <a:t>Menjelaskan mengapa inflasi merupakan masalah dan bagaimana kita mengukur tingkat inflasi.</a:t>
            </a:r>
            <a:endParaRPr lang="en-US" b="0" dirty="0">
              <a:solidFill>
                <a:schemeClr val="tx1"/>
              </a:solidFill>
            </a:endParaRPr>
          </a:p>
        </p:txBody>
      </p:sp>
    </p:spTree>
    <p:extLst>
      <p:ext uri="{BB962C8B-B14F-4D97-AF65-F5344CB8AC3E}">
        <p14:creationId xmlns:p14="http://schemas.microsoft.com/office/powerpoint/2010/main" val="2112555875"/>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7567" name="Picture 15" descr="fig22"/>
          <p:cNvPicPr>
            <a:picLocks noChangeAspect="1" noChangeArrowheads="1"/>
          </p:cNvPicPr>
          <p:nvPr/>
        </p:nvPicPr>
        <p:blipFill>
          <a:blip r:embed="rId3"/>
          <a:srcRect/>
          <a:stretch>
            <a:fillRect/>
          </a:stretch>
        </p:blipFill>
        <p:spPr bwMode="auto">
          <a:xfrm>
            <a:off x="1876425" y="1052513"/>
            <a:ext cx="5391150" cy="4752975"/>
          </a:xfrm>
          <a:prstGeom prst="rect">
            <a:avLst/>
          </a:prstGeom>
          <a:noFill/>
        </p:spPr>
      </p:pic>
      <p:pic>
        <p:nvPicPr>
          <p:cNvPr id="407568" name="Picture 16" descr="fig22"/>
          <p:cNvPicPr>
            <a:picLocks noChangeAspect="1" noChangeArrowheads="1"/>
          </p:cNvPicPr>
          <p:nvPr/>
        </p:nvPicPr>
        <p:blipFill>
          <a:blip r:embed="rId4"/>
          <a:srcRect/>
          <a:stretch>
            <a:fillRect/>
          </a:stretch>
        </p:blipFill>
        <p:spPr bwMode="auto">
          <a:xfrm>
            <a:off x="1876425" y="1052513"/>
            <a:ext cx="5391150" cy="4752975"/>
          </a:xfrm>
          <a:prstGeom prst="rect">
            <a:avLst/>
          </a:prstGeom>
          <a:noFill/>
        </p:spPr>
      </p:pic>
      <p:pic>
        <p:nvPicPr>
          <p:cNvPr id="407569" name="Picture 17" descr="fig22"/>
          <p:cNvPicPr>
            <a:picLocks noChangeAspect="1" noChangeArrowheads="1"/>
          </p:cNvPicPr>
          <p:nvPr/>
        </p:nvPicPr>
        <p:blipFill>
          <a:blip r:embed="rId5"/>
          <a:srcRect/>
          <a:stretch>
            <a:fillRect/>
          </a:stretch>
        </p:blipFill>
        <p:spPr bwMode="auto">
          <a:xfrm>
            <a:off x="1876425" y="1052513"/>
            <a:ext cx="5391150" cy="4752975"/>
          </a:xfrm>
          <a:prstGeom prst="rect">
            <a:avLst/>
          </a:prstGeom>
          <a:noFill/>
        </p:spPr>
      </p:pic>
      <p:pic>
        <p:nvPicPr>
          <p:cNvPr id="407570" name="Picture 18" descr="fig22"/>
          <p:cNvPicPr>
            <a:picLocks noChangeAspect="1" noChangeArrowheads="1"/>
          </p:cNvPicPr>
          <p:nvPr/>
        </p:nvPicPr>
        <p:blipFill>
          <a:blip r:embed="rId6"/>
          <a:srcRect/>
          <a:stretch>
            <a:fillRect/>
          </a:stretch>
        </p:blipFill>
        <p:spPr bwMode="auto">
          <a:xfrm>
            <a:off x="1876425" y="1052513"/>
            <a:ext cx="5391150" cy="4752975"/>
          </a:xfrm>
          <a:prstGeom prst="rect">
            <a:avLst/>
          </a:prstGeom>
          <a:noFill/>
        </p:spPr>
      </p:pic>
      <p:pic>
        <p:nvPicPr>
          <p:cNvPr id="407571" name="Picture 19" descr="fig22"/>
          <p:cNvPicPr>
            <a:picLocks noChangeAspect="1" noChangeArrowheads="1"/>
          </p:cNvPicPr>
          <p:nvPr/>
        </p:nvPicPr>
        <p:blipFill>
          <a:blip r:embed="rId7"/>
          <a:srcRect/>
          <a:stretch>
            <a:fillRect/>
          </a:stretch>
        </p:blipFill>
        <p:spPr bwMode="auto">
          <a:xfrm>
            <a:off x="1876425" y="1052513"/>
            <a:ext cx="5391150" cy="4752975"/>
          </a:xfrm>
          <a:prstGeom prst="rect">
            <a:avLst/>
          </a:prstGeom>
          <a:noFill/>
        </p:spPr>
      </p:pic>
      <p:pic>
        <p:nvPicPr>
          <p:cNvPr id="407572" name="Picture 20" descr="fig22"/>
          <p:cNvPicPr>
            <a:picLocks noChangeAspect="1" noChangeArrowheads="1"/>
          </p:cNvPicPr>
          <p:nvPr/>
        </p:nvPicPr>
        <p:blipFill>
          <a:blip r:embed="rId8"/>
          <a:srcRect/>
          <a:stretch>
            <a:fillRect/>
          </a:stretch>
        </p:blipFill>
        <p:spPr bwMode="auto">
          <a:xfrm>
            <a:off x="1876425" y="1052513"/>
            <a:ext cx="5391150" cy="4752975"/>
          </a:xfrm>
          <a:prstGeom prst="rect">
            <a:avLst/>
          </a:prstGeom>
          <a:noFill/>
        </p:spPr>
      </p:pic>
      <p:pic>
        <p:nvPicPr>
          <p:cNvPr id="407573" name="Picture 21" descr="fig22"/>
          <p:cNvPicPr>
            <a:picLocks noChangeAspect="1" noChangeArrowheads="1"/>
          </p:cNvPicPr>
          <p:nvPr/>
        </p:nvPicPr>
        <p:blipFill>
          <a:blip r:embed="rId9"/>
          <a:srcRect/>
          <a:stretch>
            <a:fillRect/>
          </a:stretch>
        </p:blipFill>
        <p:spPr bwMode="auto">
          <a:xfrm>
            <a:off x="1876425" y="1052513"/>
            <a:ext cx="5391150" cy="4752975"/>
          </a:xfrm>
          <a:prstGeom prst="rect">
            <a:avLst/>
          </a:prstGeom>
          <a:noFill/>
        </p:spPr>
      </p:pic>
      <p:pic>
        <p:nvPicPr>
          <p:cNvPr id="407574" name="Picture 22" descr="fig22"/>
          <p:cNvPicPr>
            <a:picLocks noChangeAspect="1" noChangeArrowheads="1"/>
          </p:cNvPicPr>
          <p:nvPr/>
        </p:nvPicPr>
        <p:blipFill>
          <a:blip r:embed="rId10"/>
          <a:srcRect/>
          <a:stretch>
            <a:fillRect/>
          </a:stretch>
        </p:blipFill>
        <p:spPr bwMode="auto">
          <a:xfrm>
            <a:off x="1876425" y="1052513"/>
            <a:ext cx="5391150" cy="4752975"/>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7568"/>
                                        </p:tgtEl>
                                        <p:attrNameLst>
                                          <p:attrName>style.visibility</p:attrName>
                                        </p:attrNameLst>
                                      </p:cBhvr>
                                      <p:to>
                                        <p:strVal val="visible"/>
                                      </p:to>
                                    </p:set>
                                    <p:animEffect transition="in" filter="wipe(left)">
                                      <p:cBhvr>
                                        <p:cTn id="7" dur="1000"/>
                                        <p:tgtEl>
                                          <p:spTgt spid="4075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07569"/>
                                        </p:tgtEl>
                                        <p:attrNameLst>
                                          <p:attrName>style.visibility</p:attrName>
                                        </p:attrNameLst>
                                      </p:cBhvr>
                                      <p:to>
                                        <p:strVal val="visible"/>
                                      </p:to>
                                    </p:set>
                                    <p:animEffect transition="in" filter="wipe(up)">
                                      <p:cBhvr>
                                        <p:cTn id="12" dur="1000"/>
                                        <p:tgtEl>
                                          <p:spTgt spid="4075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7570"/>
                                        </p:tgtEl>
                                        <p:attrNameLst>
                                          <p:attrName>style.visibility</p:attrName>
                                        </p:attrNameLst>
                                      </p:cBhvr>
                                      <p:to>
                                        <p:strVal val="visible"/>
                                      </p:to>
                                    </p:set>
                                    <p:animEffect transition="in" filter="wipe(left)">
                                      <p:cBhvr>
                                        <p:cTn id="17" dur="1000"/>
                                        <p:tgtEl>
                                          <p:spTgt spid="4075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07571"/>
                                        </p:tgtEl>
                                        <p:attrNameLst>
                                          <p:attrName>style.visibility</p:attrName>
                                        </p:attrNameLst>
                                      </p:cBhvr>
                                      <p:to>
                                        <p:strVal val="visible"/>
                                      </p:to>
                                    </p:set>
                                    <p:animEffect transition="in" filter="wipe(up)">
                                      <p:cBhvr>
                                        <p:cTn id="22" dur="1000"/>
                                        <p:tgtEl>
                                          <p:spTgt spid="4075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7572"/>
                                        </p:tgtEl>
                                        <p:attrNameLst>
                                          <p:attrName>style.visibility</p:attrName>
                                        </p:attrNameLst>
                                      </p:cBhvr>
                                      <p:to>
                                        <p:strVal val="visible"/>
                                      </p:to>
                                    </p:set>
                                    <p:animEffect transition="in" filter="wipe(left)">
                                      <p:cBhvr>
                                        <p:cTn id="27" dur="1000"/>
                                        <p:tgtEl>
                                          <p:spTgt spid="4075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07573"/>
                                        </p:tgtEl>
                                        <p:attrNameLst>
                                          <p:attrName>style.visibility</p:attrName>
                                        </p:attrNameLst>
                                      </p:cBhvr>
                                      <p:to>
                                        <p:strVal val="visible"/>
                                      </p:to>
                                    </p:set>
                                    <p:animEffect transition="in" filter="wipe(up)">
                                      <p:cBhvr>
                                        <p:cTn id="32" dur="1000"/>
                                        <p:tgtEl>
                                          <p:spTgt spid="40757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07574"/>
                                        </p:tgtEl>
                                        <p:attrNameLst>
                                          <p:attrName>style.visibility</p:attrName>
                                        </p:attrNameLst>
                                      </p:cBhvr>
                                      <p:to>
                                        <p:strVal val="visible"/>
                                      </p:to>
                                    </p:set>
                                    <p:animEffect transition="in" filter="wipe(left)">
                                      <p:cBhvr>
                                        <p:cTn id="37" dur="1000"/>
                                        <p:tgtEl>
                                          <p:spTgt spid="407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t>Employment and Unemployment</a:t>
            </a:r>
          </a:p>
        </p:txBody>
      </p:sp>
      <p:sp>
        <p:nvSpPr>
          <p:cNvPr id="217091" name="Rectangle 3"/>
          <p:cNvSpPr>
            <a:spLocks noGrp="1" noChangeArrowheads="1"/>
          </p:cNvSpPr>
          <p:nvPr>
            <p:ph type="body" idx="1"/>
          </p:nvPr>
        </p:nvSpPr>
        <p:spPr>
          <a:xfrm>
            <a:off x="409575" y="1628775"/>
            <a:ext cx="8229600" cy="3127375"/>
          </a:xfrm>
        </p:spPr>
        <p:txBody>
          <a:bodyPr/>
          <a:lstStyle/>
          <a:p>
            <a:r>
              <a:rPr lang="en-US"/>
              <a:t>Three Labor Market Indicators</a:t>
            </a:r>
          </a:p>
          <a:p>
            <a:pPr lvl="1">
              <a:buClr>
                <a:srgbClr val="126723"/>
              </a:buClr>
              <a:buSzPct val="75000"/>
              <a:buFont typeface="Webdings" pitchFamily="18" charset="2"/>
              <a:buChar char="&lt;"/>
            </a:pPr>
            <a:r>
              <a:rPr lang="en-US"/>
              <a:t> The unemployment rate</a:t>
            </a:r>
          </a:p>
          <a:p>
            <a:pPr lvl="1">
              <a:buClr>
                <a:srgbClr val="126723"/>
              </a:buClr>
              <a:buSzPct val="75000"/>
              <a:buFont typeface="Webdings" pitchFamily="18" charset="2"/>
              <a:buChar char="&lt;"/>
            </a:pPr>
            <a:r>
              <a:rPr lang="en-US"/>
              <a:t>The employment-to-population ratio</a:t>
            </a:r>
          </a:p>
          <a:p>
            <a:pPr lvl="1">
              <a:buClr>
                <a:srgbClr val="126723"/>
              </a:buClr>
              <a:buSzPct val="75000"/>
              <a:buFont typeface="Webdings" pitchFamily="18" charset="2"/>
              <a:buChar char="&lt;"/>
            </a:pPr>
            <a:r>
              <a:rPr lang="en-US"/>
              <a:t> The labor force participation rate</a:t>
            </a:r>
          </a:p>
          <a:p>
            <a:pPr lvl="1">
              <a:buClr>
                <a:srgbClr val="3399E1"/>
              </a:buClr>
            </a:pPr>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7091">
                                            <p:txEl>
                                              <p:pRg st="1" end="1"/>
                                            </p:txEl>
                                          </p:spTgt>
                                        </p:tgtEl>
                                        <p:attrNameLst>
                                          <p:attrName>style.visibility</p:attrName>
                                        </p:attrNameLst>
                                      </p:cBhvr>
                                      <p:to>
                                        <p:strVal val="visible"/>
                                      </p:to>
                                    </p:set>
                                    <p:animEffect transition="in" filter="wipe(left)">
                                      <p:cBhvr>
                                        <p:cTn id="7" dur="1000"/>
                                        <p:tgtEl>
                                          <p:spTgt spid="2170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7091">
                                            <p:txEl>
                                              <p:pRg st="2" end="2"/>
                                            </p:txEl>
                                          </p:spTgt>
                                        </p:tgtEl>
                                        <p:attrNameLst>
                                          <p:attrName>style.visibility</p:attrName>
                                        </p:attrNameLst>
                                      </p:cBhvr>
                                      <p:to>
                                        <p:strVal val="visible"/>
                                      </p:to>
                                    </p:set>
                                    <p:animEffect transition="in" filter="wipe(left)">
                                      <p:cBhvr>
                                        <p:cTn id="12" dur="1000"/>
                                        <p:tgtEl>
                                          <p:spTgt spid="2170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7091">
                                            <p:txEl>
                                              <p:pRg st="3" end="3"/>
                                            </p:txEl>
                                          </p:spTgt>
                                        </p:tgtEl>
                                        <p:attrNameLst>
                                          <p:attrName>style.visibility</p:attrName>
                                        </p:attrNameLst>
                                      </p:cBhvr>
                                      <p:to>
                                        <p:strVal val="visible"/>
                                      </p:to>
                                    </p:set>
                                    <p:animEffect transition="in" filter="wipe(left)">
                                      <p:cBhvr>
                                        <p:cTn id="17" dur="1000"/>
                                        <p:tgtEl>
                                          <p:spTgt spid="2170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uiExpand="1" build="p" bldLvl="3"/>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en-US"/>
              <a:t>Employment and Unemployment</a:t>
            </a:r>
          </a:p>
        </p:txBody>
      </p:sp>
      <p:sp>
        <p:nvSpPr>
          <p:cNvPr id="344067" name="Rectangle 3"/>
          <p:cNvSpPr>
            <a:spLocks noGrp="1" noChangeArrowheads="1"/>
          </p:cNvSpPr>
          <p:nvPr>
            <p:ph type="body" idx="1"/>
          </p:nvPr>
        </p:nvSpPr>
        <p:spPr>
          <a:xfrm>
            <a:off x="428625" y="1620838"/>
            <a:ext cx="8229600" cy="4776787"/>
          </a:xfrm>
        </p:spPr>
        <p:txBody>
          <a:bodyPr/>
          <a:lstStyle/>
          <a:p>
            <a:r>
              <a:rPr lang="en-US">
                <a:solidFill>
                  <a:srgbClr val="126723"/>
                </a:solidFill>
              </a:rPr>
              <a:t>The Unemployment Rate</a:t>
            </a:r>
          </a:p>
          <a:p>
            <a:pPr lvl="1"/>
            <a:r>
              <a:rPr lang="en-US"/>
              <a:t>The </a:t>
            </a:r>
            <a:r>
              <a:rPr lang="en-US" b="1">
                <a:solidFill>
                  <a:srgbClr val="FF0000"/>
                </a:solidFill>
              </a:rPr>
              <a:t>unemployment rate</a:t>
            </a:r>
            <a:r>
              <a:rPr lang="en-US"/>
              <a:t> is the percentage of the labor force that is unemployed.</a:t>
            </a:r>
          </a:p>
          <a:p>
            <a:pPr lvl="1"/>
            <a:r>
              <a:rPr lang="en-US"/>
              <a:t>The unemployment rate is </a:t>
            </a:r>
            <a:br>
              <a:rPr lang="en-US"/>
            </a:br>
            <a:r>
              <a:rPr lang="en-US"/>
              <a:t>(Number of people unemployed </a:t>
            </a:r>
            <a:r>
              <a:rPr lang="en-US">
                <a:cs typeface="Arial" charset="0"/>
              </a:rPr>
              <a:t>÷ </a:t>
            </a:r>
            <a:r>
              <a:rPr lang="en-US"/>
              <a:t>labor force) </a:t>
            </a:r>
            <a:r>
              <a:rPr lang="en-US">
                <a:sym typeface="Symbol" pitchFamily="18" charset="2"/>
              </a:rPr>
              <a:t></a:t>
            </a:r>
            <a:r>
              <a:rPr lang="en-US"/>
              <a:t> 100.</a:t>
            </a:r>
          </a:p>
          <a:p>
            <a:pPr lvl="1"/>
            <a:r>
              <a:rPr lang="en-US"/>
              <a:t>In 2008, the labor force was 154.6 million and 8.8 million were unemployed, so the unemployment rate was 5.7 percent.</a:t>
            </a:r>
          </a:p>
          <a:p>
            <a:pPr lvl="1"/>
            <a:r>
              <a:rPr lang="en-US"/>
              <a:t>The unemployment rate reaches its peaks during recessions.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4067">
                                            <p:txEl>
                                              <p:pRg st="1" end="1"/>
                                            </p:txEl>
                                          </p:spTgt>
                                        </p:tgtEl>
                                        <p:attrNameLst>
                                          <p:attrName>style.visibility</p:attrName>
                                        </p:attrNameLst>
                                      </p:cBhvr>
                                      <p:to>
                                        <p:strVal val="visible"/>
                                      </p:to>
                                    </p:set>
                                    <p:animEffect transition="in" filter="wipe(left)">
                                      <p:cBhvr>
                                        <p:cTn id="7" dur="1000"/>
                                        <p:tgtEl>
                                          <p:spTgt spid="3440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4067">
                                            <p:txEl>
                                              <p:pRg st="2" end="2"/>
                                            </p:txEl>
                                          </p:spTgt>
                                        </p:tgtEl>
                                        <p:attrNameLst>
                                          <p:attrName>style.visibility</p:attrName>
                                        </p:attrNameLst>
                                      </p:cBhvr>
                                      <p:to>
                                        <p:strVal val="visible"/>
                                      </p:to>
                                    </p:set>
                                    <p:animEffect transition="in" filter="wipe(left)">
                                      <p:cBhvr>
                                        <p:cTn id="12" dur="1000"/>
                                        <p:tgtEl>
                                          <p:spTgt spid="3440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4067">
                                            <p:txEl>
                                              <p:pRg st="3" end="3"/>
                                            </p:txEl>
                                          </p:spTgt>
                                        </p:tgtEl>
                                        <p:attrNameLst>
                                          <p:attrName>style.visibility</p:attrName>
                                        </p:attrNameLst>
                                      </p:cBhvr>
                                      <p:to>
                                        <p:strVal val="visible"/>
                                      </p:to>
                                    </p:set>
                                    <p:animEffect transition="in" filter="wipe(left)">
                                      <p:cBhvr>
                                        <p:cTn id="17" dur="1000"/>
                                        <p:tgtEl>
                                          <p:spTgt spid="3440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4067">
                                            <p:txEl>
                                              <p:pRg st="4" end="4"/>
                                            </p:txEl>
                                          </p:spTgt>
                                        </p:tgtEl>
                                        <p:attrNameLst>
                                          <p:attrName>style.visibility</p:attrName>
                                        </p:attrNameLst>
                                      </p:cBhvr>
                                      <p:to>
                                        <p:strVal val="visible"/>
                                      </p:to>
                                    </p:set>
                                    <p:animEffect transition="in" filter="wipe(left)">
                                      <p:cBhvr>
                                        <p:cTn id="22" dur="1000"/>
                                        <p:tgtEl>
                                          <p:spTgt spid="344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r>
              <a:rPr lang="en-US"/>
              <a:t>Employment and Unemployment</a:t>
            </a:r>
          </a:p>
        </p:txBody>
      </p:sp>
      <p:sp>
        <p:nvSpPr>
          <p:cNvPr id="621571" name="Rectangle 3"/>
          <p:cNvSpPr>
            <a:spLocks noGrp="1" noChangeArrowheads="1"/>
          </p:cNvSpPr>
          <p:nvPr>
            <p:ph type="body" idx="1"/>
          </p:nvPr>
        </p:nvSpPr>
        <p:spPr>
          <a:xfrm>
            <a:off x="304800" y="1333500"/>
            <a:ext cx="8229600" cy="4429125"/>
          </a:xfrm>
        </p:spPr>
        <p:txBody>
          <a:bodyPr/>
          <a:lstStyle/>
          <a:p>
            <a:pPr lvl="1"/>
            <a:r>
              <a:rPr lang="en-US"/>
              <a:t>Figure 22.1 shows the unemployment rate: 1960–2008.</a:t>
            </a:r>
          </a:p>
          <a:p>
            <a:pPr lvl="1"/>
            <a:r>
              <a:rPr lang="en-US"/>
              <a:t>The unemployment rate increases in a recession.</a:t>
            </a:r>
          </a:p>
        </p:txBody>
      </p:sp>
      <p:pic>
        <p:nvPicPr>
          <p:cNvPr id="621577" name="Picture 9" descr="fig22"/>
          <p:cNvPicPr>
            <a:picLocks noChangeAspect="1" noChangeArrowheads="1"/>
          </p:cNvPicPr>
          <p:nvPr/>
        </p:nvPicPr>
        <p:blipFill>
          <a:blip r:embed="rId3"/>
          <a:srcRect/>
          <a:stretch>
            <a:fillRect/>
          </a:stretch>
        </p:blipFill>
        <p:spPr bwMode="auto">
          <a:xfrm>
            <a:off x="1066800" y="2705100"/>
            <a:ext cx="7105650" cy="3962400"/>
          </a:xfrm>
          <a:prstGeom prst="rect">
            <a:avLst/>
          </a:prstGeom>
          <a:noFill/>
        </p:spPr>
      </p:pic>
      <p:pic>
        <p:nvPicPr>
          <p:cNvPr id="621578" name="Picture 10" descr="fig22"/>
          <p:cNvPicPr>
            <a:picLocks noChangeAspect="1" noChangeArrowheads="1"/>
          </p:cNvPicPr>
          <p:nvPr/>
        </p:nvPicPr>
        <p:blipFill>
          <a:blip r:embed="rId4"/>
          <a:srcRect/>
          <a:stretch>
            <a:fillRect/>
          </a:stretch>
        </p:blipFill>
        <p:spPr bwMode="auto">
          <a:xfrm>
            <a:off x="1066800" y="2705100"/>
            <a:ext cx="7105650" cy="3962400"/>
          </a:xfrm>
          <a:prstGeom prst="rect">
            <a:avLst/>
          </a:prstGeom>
          <a:noFill/>
        </p:spPr>
      </p:pic>
      <p:pic>
        <p:nvPicPr>
          <p:cNvPr id="621579" name="Picture 11" descr="fig22"/>
          <p:cNvPicPr>
            <a:picLocks noChangeAspect="1" noChangeArrowheads="1"/>
          </p:cNvPicPr>
          <p:nvPr/>
        </p:nvPicPr>
        <p:blipFill>
          <a:blip r:embed="rId5"/>
          <a:srcRect/>
          <a:stretch>
            <a:fillRect/>
          </a:stretch>
        </p:blipFill>
        <p:spPr bwMode="auto">
          <a:xfrm>
            <a:off x="1066800" y="2705100"/>
            <a:ext cx="7105650" cy="3962400"/>
          </a:xfrm>
          <a:prstGeom prst="rect">
            <a:avLst/>
          </a:prstGeom>
          <a:noFill/>
        </p:spPr>
      </p:pic>
      <p:pic>
        <p:nvPicPr>
          <p:cNvPr id="621580" name="Picture 12" descr="fig22"/>
          <p:cNvPicPr>
            <a:picLocks noChangeAspect="1" noChangeArrowheads="1"/>
          </p:cNvPicPr>
          <p:nvPr/>
        </p:nvPicPr>
        <p:blipFill>
          <a:blip r:embed="rId6"/>
          <a:srcRect/>
          <a:stretch>
            <a:fillRect/>
          </a:stretch>
        </p:blipFill>
        <p:spPr bwMode="auto">
          <a:xfrm>
            <a:off x="1066800" y="2705100"/>
            <a:ext cx="7105650" cy="3962400"/>
          </a:xfrm>
          <a:prstGeom prst="rect">
            <a:avLst/>
          </a:prstGeom>
          <a:noFill/>
        </p:spPr>
      </p:pic>
      <p:pic>
        <p:nvPicPr>
          <p:cNvPr id="621581" name="Picture 13" descr="fig22"/>
          <p:cNvPicPr>
            <a:picLocks noChangeAspect="1" noChangeArrowheads="1"/>
          </p:cNvPicPr>
          <p:nvPr/>
        </p:nvPicPr>
        <p:blipFill>
          <a:blip r:embed="rId7"/>
          <a:srcRect/>
          <a:stretch>
            <a:fillRect/>
          </a:stretch>
        </p:blipFill>
        <p:spPr bwMode="auto">
          <a:xfrm>
            <a:off x="1066800" y="2705100"/>
            <a:ext cx="7105650" cy="396240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1578"/>
                                        </p:tgtEl>
                                        <p:attrNameLst>
                                          <p:attrName>style.visibility</p:attrName>
                                        </p:attrNameLst>
                                      </p:cBhvr>
                                      <p:to>
                                        <p:strVal val="visible"/>
                                      </p:to>
                                    </p:set>
                                    <p:animEffect transition="in" filter="wipe(left)">
                                      <p:cBhvr>
                                        <p:cTn id="7" dur="1000"/>
                                        <p:tgtEl>
                                          <p:spTgt spid="62157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21579"/>
                                        </p:tgtEl>
                                        <p:attrNameLst>
                                          <p:attrName>style.visibility</p:attrName>
                                        </p:attrNameLst>
                                      </p:cBhvr>
                                      <p:to>
                                        <p:strVal val="visible"/>
                                      </p:to>
                                    </p:set>
                                    <p:animEffect transition="in" filter="wipe(left)">
                                      <p:cBhvr>
                                        <p:cTn id="11" dur="1000"/>
                                        <p:tgtEl>
                                          <p:spTgt spid="62157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21571">
                                            <p:txEl>
                                              <p:pRg st="1" end="1"/>
                                            </p:txEl>
                                          </p:spTgt>
                                        </p:tgtEl>
                                        <p:attrNameLst>
                                          <p:attrName>style.visibility</p:attrName>
                                        </p:attrNameLst>
                                      </p:cBhvr>
                                      <p:to>
                                        <p:strVal val="visible"/>
                                      </p:to>
                                    </p:set>
                                    <p:animEffect transition="in" filter="wipe(left)">
                                      <p:cBhvr>
                                        <p:cTn id="16" dur="1000"/>
                                        <p:tgtEl>
                                          <p:spTgt spid="621571">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21580"/>
                                        </p:tgtEl>
                                        <p:attrNameLst>
                                          <p:attrName>style.visibility</p:attrName>
                                        </p:attrNameLst>
                                      </p:cBhvr>
                                      <p:to>
                                        <p:strVal val="visible"/>
                                      </p:to>
                                    </p:set>
                                    <p:animEffect transition="in" filter="fade">
                                      <p:cBhvr>
                                        <p:cTn id="20" dur="500"/>
                                        <p:tgtEl>
                                          <p:spTgt spid="621580"/>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21581"/>
                                        </p:tgtEl>
                                        <p:attrNameLst>
                                          <p:attrName>style.visibility</p:attrName>
                                        </p:attrNameLst>
                                      </p:cBhvr>
                                      <p:to>
                                        <p:strVal val="visible"/>
                                      </p:to>
                                    </p:set>
                                    <p:animEffect transition="in" filter="fade">
                                      <p:cBhvr>
                                        <p:cTn id="24" dur="500"/>
                                        <p:tgtEl>
                                          <p:spTgt spid="621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4098" name="Picture 2" descr="fig22"/>
          <p:cNvPicPr>
            <a:picLocks noChangeAspect="1" noChangeArrowheads="1"/>
          </p:cNvPicPr>
          <p:nvPr/>
        </p:nvPicPr>
        <p:blipFill>
          <a:blip r:embed="rId3"/>
          <a:srcRect/>
          <a:stretch>
            <a:fillRect/>
          </a:stretch>
        </p:blipFill>
        <p:spPr bwMode="auto">
          <a:xfrm>
            <a:off x="438150" y="1123950"/>
            <a:ext cx="8267700" cy="4610100"/>
          </a:xfrm>
          <a:prstGeom prst="rect">
            <a:avLst/>
          </a:prstGeom>
          <a:noFill/>
        </p:spPr>
      </p:pic>
      <p:pic>
        <p:nvPicPr>
          <p:cNvPr id="644099" name="Picture 3" descr="fig22"/>
          <p:cNvPicPr>
            <a:picLocks noChangeAspect="1" noChangeArrowheads="1"/>
          </p:cNvPicPr>
          <p:nvPr/>
        </p:nvPicPr>
        <p:blipFill>
          <a:blip r:embed="rId4"/>
          <a:srcRect/>
          <a:stretch>
            <a:fillRect/>
          </a:stretch>
        </p:blipFill>
        <p:spPr bwMode="auto">
          <a:xfrm>
            <a:off x="438150" y="1123950"/>
            <a:ext cx="8267700" cy="4610100"/>
          </a:xfrm>
          <a:prstGeom prst="rect">
            <a:avLst/>
          </a:prstGeom>
          <a:noFill/>
        </p:spPr>
      </p:pic>
      <p:pic>
        <p:nvPicPr>
          <p:cNvPr id="644100" name="Picture 4" descr="fig22"/>
          <p:cNvPicPr>
            <a:picLocks noChangeAspect="1" noChangeArrowheads="1"/>
          </p:cNvPicPr>
          <p:nvPr/>
        </p:nvPicPr>
        <p:blipFill>
          <a:blip r:embed="rId5"/>
          <a:srcRect/>
          <a:stretch>
            <a:fillRect/>
          </a:stretch>
        </p:blipFill>
        <p:spPr bwMode="auto">
          <a:xfrm>
            <a:off x="438150" y="1123950"/>
            <a:ext cx="8267700" cy="4610100"/>
          </a:xfrm>
          <a:prstGeom prst="rect">
            <a:avLst/>
          </a:prstGeom>
          <a:noFill/>
        </p:spPr>
      </p:pic>
      <p:pic>
        <p:nvPicPr>
          <p:cNvPr id="644101" name="Picture 5" descr="fig22"/>
          <p:cNvPicPr>
            <a:picLocks noChangeAspect="1" noChangeArrowheads="1"/>
          </p:cNvPicPr>
          <p:nvPr/>
        </p:nvPicPr>
        <p:blipFill>
          <a:blip r:embed="rId6"/>
          <a:srcRect/>
          <a:stretch>
            <a:fillRect/>
          </a:stretch>
        </p:blipFill>
        <p:spPr bwMode="auto">
          <a:xfrm>
            <a:off x="438150" y="1123950"/>
            <a:ext cx="8267700" cy="4610100"/>
          </a:xfrm>
          <a:prstGeom prst="rect">
            <a:avLst/>
          </a:prstGeom>
          <a:noFill/>
        </p:spPr>
      </p:pic>
      <p:pic>
        <p:nvPicPr>
          <p:cNvPr id="644102" name="Picture 6" descr="fig22"/>
          <p:cNvPicPr>
            <a:picLocks noChangeAspect="1" noChangeArrowheads="1"/>
          </p:cNvPicPr>
          <p:nvPr/>
        </p:nvPicPr>
        <p:blipFill>
          <a:blip r:embed="rId7"/>
          <a:srcRect/>
          <a:stretch>
            <a:fillRect/>
          </a:stretch>
        </p:blipFill>
        <p:spPr bwMode="auto">
          <a:xfrm>
            <a:off x="438150" y="1123950"/>
            <a:ext cx="8267700" cy="461010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4099"/>
                                        </p:tgtEl>
                                        <p:attrNameLst>
                                          <p:attrName>style.visibility</p:attrName>
                                        </p:attrNameLst>
                                      </p:cBhvr>
                                      <p:to>
                                        <p:strVal val="visible"/>
                                      </p:to>
                                    </p:set>
                                    <p:animEffect transition="in" filter="wipe(left)">
                                      <p:cBhvr>
                                        <p:cTn id="7" dur="1000"/>
                                        <p:tgtEl>
                                          <p:spTgt spid="6440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4100"/>
                                        </p:tgtEl>
                                        <p:attrNameLst>
                                          <p:attrName>style.visibility</p:attrName>
                                        </p:attrNameLst>
                                      </p:cBhvr>
                                      <p:to>
                                        <p:strVal val="visible"/>
                                      </p:to>
                                    </p:set>
                                    <p:animEffect transition="in" filter="wipe(left)">
                                      <p:cBhvr>
                                        <p:cTn id="12" dur="1000"/>
                                        <p:tgtEl>
                                          <p:spTgt spid="64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4101"/>
                                        </p:tgtEl>
                                        <p:attrNameLst>
                                          <p:attrName>style.visibility</p:attrName>
                                        </p:attrNameLst>
                                      </p:cBhvr>
                                      <p:to>
                                        <p:strVal val="visible"/>
                                      </p:to>
                                    </p:set>
                                    <p:animEffect transition="in" filter="fade">
                                      <p:cBhvr>
                                        <p:cTn id="17" dur="500"/>
                                        <p:tgtEl>
                                          <p:spTgt spid="644101"/>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44102"/>
                                        </p:tgtEl>
                                        <p:attrNameLst>
                                          <p:attrName>style.visibility</p:attrName>
                                        </p:attrNameLst>
                                      </p:cBhvr>
                                      <p:to>
                                        <p:strVal val="visible"/>
                                      </p:to>
                                    </p:set>
                                    <p:animEffect transition="in" filter="fade">
                                      <p:cBhvr>
                                        <p:cTn id="21" dur="500"/>
                                        <p:tgtEl>
                                          <p:spTgt spid="64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r>
              <a:rPr lang="en-US"/>
              <a:t>Employment and Unemployment</a:t>
            </a:r>
          </a:p>
        </p:txBody>
      </p:sp>
      <p:sp>
        <p:nvSpPr>
          <p:cNvPr id="346115" name="Rectangle 3"/>
          <p:cNvSpPr>
            <a:spLocks noGrp="1" noChangeArrowheads="1"/>
          </p:cNvSpPr>
          <p:nvPr>
            <p:ph type="body" idx="1"/>
          </p:nvPr>
        </p:nvSpPr>
        <p:spPr>
          <a:xfrm>
            <a:off x="428625" y="1779588"/>
            <a:ext cx="8229600" cy="4492625"/>
          </a:xfrm>
        </p:spPr>
        <p:txBody>
          <a:bodyPr/>
          <a:lstStyle/>
          <a:p>
            <a:r>
              <a:rPr lang="en-US">
                <a:solidFill>
                  <a:srgbClr val="126723"/>
                </a:solidFill>
              </a:rPr>
              <a:t>The Employment-to-Population Ratio</a:t>
            </a:r>
          </a:p>
          <a:p>
            <a:pPr lvl="1"/>
            <a:r>
              <a:rPr lang="en-US"/>
              <a:t>The </a:t>
            </a:r>
            <a:r>
              <a:rPr lang="en-US" b="1">
                <a:solidFill>
                  <a:srgbClr val="FF0000"/>
                </a:solidFill>
              </a:rPr>
              <a:t>employment-to-population ratio</a:t>
            </a:r>
            <a:r>
              <a:rPr lang="en-US"/>
              <a:t> is the percentage of the working-age population who have jobs.</a:t>
            </a:r>
          </a:p>
          <a:p>
            <a:pPr lvl="1"/>
            <a:r>
              <a:rPr lang="en-US"/>
              <a:t>The employment-to-population ratio is </a:t>
            </a:r>
            <a:br>
              <a:rPr lang="en-US"/>
            </a:br>
            <a:r>
              <a:rPr lang="en-US"/>
              <a:t>(Employment </a:t>
            </a:r>
            <a:r>
              <a:rPr lang="en-US">
                <a:cs typeface="Arial" charset="0"/>
              </a:rPr>
              <a:t>÷ </a:t>
            </a:r>
            <a:r>
              <a:rPr lang="en-US"/>
              <a:t>Working-age population) </a:t>
            </a:r>
            <a:r>
              <a:rPr lang="en-US">
                <a:sym typeface="Symbol" pitchFamily="18" charset="2"/>
              </a:rPr>
              <a:t></a:t>
            </a:r>
            <a:r>
              <a:rPr lang="en-US"/>
              <a:t> 100.</a:t>
            </a:r>
          </a:p>
          <a:p>
            <a:pPr lvl="1"/>
            <a:r>
              <a:rPr lang="en-US"/>
              <a:t>In 2008, the employment was 145.8 million million and the working-age population was 233.8 million. </a:t>
            </a:r>
          </a:p>
          <a:p>
            <a:pPr lvl="1"/>
            <a:r>
              <a:rPr lang="en-US"/>
              <a:t>The employment-to-population ratio was 62.4 percent.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6115">
                                            <p:txEl>
                                              <p:pRg st="1" end="1"/>
                                            </p:txEl>
                                          </p:spTgt>
                                        </p:tgtEl>
                                        <p:attrNameLst>
                                          <p:attrName>style.visibility</p:attrName>
                                        </p:attrNameLst>
                                      </p:cBhvr>
                                      <p:to>
                                        <p:strVal val="visible"/>
                                      </p:to>
                                    </p:set>
                                    <p:animEffect transition="in" filter="wipe(left)">
                                      <p:cBhvr>
                                        <p:cTn id="7" dur="1000"/>
                                        <p:tgtEl>
                                          <p:spTgt spid="3461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6115">
                                            <p:txEl>
                                              <p:pRg st="2" end="2"/>
                                            </p:txEl>
                                          </p:spTgt>
                                        </p:tgtEl>
                                        <p:attrNameLst>
                                          <p:attrName>style.visibility</p:attrName>
                                        </p:attrNameLst>
                                      </p:cBhvr>
                                      <p:to>
                                        <p:strVal val="visible"/>
                                      </p:to>
                                    </p:set>
                                    <p:animEffect transition="in" filter="wipe(left)">
                                      <p:cBhvr>
                                        <p:cTn id="12" dur="1000"/>
                                        <p:tgtEl>
                                          <p:spTgt spid="3461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6115">
                                            <p:txEl>
                                              <p:pRg st="3" end="3"/>
                                            </p:txEl>
                                          </p:spTgt>
                                        </p:tgtEl>
                                        <p:attrNameLst>
                                          <p:attrName>style.visibility</p:attrName>
                                        </p:attrNameLst>
                                      </p:cBhvr>
                                      <p:to>
                                        <p:strVal val="visible"/>
                                      </p:to>
                                    </p:set>
                                    <p:animEffect transition="in" filter="wipe(left)">
                                      <p:cBhvr>
                                        <p:cTn id="17" dur="1000"/>
                                        <p:tgtEl>
                                          <p:spTgt spid="3461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6115">
                                            <p:txEl>
                                              <p:pRg st="4" end="4"/>
                                            </p:txEl>
                                          </p:spTgt>
                                        </p:tgtEl>
                                        <p:attrNameLst>
                                          <p:attrName>style.visibility</p:attrName>
                                        </p:attrNameLst>
                                      </p:cBhvr>
                                      <p:to>
                                        <p:strVal val="visible"/>
                                      </p:to>
                                    </p:set>
                                    <p:animEffect transition="in" filter="wipe(left)">
                                      <p:cBhvr>
                                        <p:cTn id="22" dur="1000"/>
                                        <p:tgtEl>
                                          <p:spTgt spid="346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uiExpand="1"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r>
              <a:rPr lang="en-US"/>
              <a:t>Employment and Unemployment</a:t>
            </a:r>
          </a:p>
        </p:txBody>
      </p:sp>
      <p:sp>
        <p:nvSpPr>
          <p:cNvPr id="623619" name="Rectangle 3"/>
          <p:cNvSpPr>
            <a:spLocks noGrp="1" noChangeArrowheads="1"/>
          </p:cNvSpPr>
          <p:nvPr>
            <p:ph type="body" idx="1"/>
          </p:nvPr>
        </p:nvSpPr>
        <p:spPr>
          <a:xfrm>
            <a:off x="428625" y="1779588"/>
            <a:ext cx="8229600" cy="4492625"/>
          </a:xfrm>
        </p:spPr>
        <p:txBody>
          <a:bodyPr/>
          <a:lstStyle/>
          <a:p>
            <a:r>
              <a:rPr lang="en-US">
                <a:solidFill>
                  <a:srgbClr val="126723"/>
                </a:solidFill>
              </a:rPr>
              <a:t>The Labor Force Participation Rate</a:t>
            </a:r>
          </a:p>
          <a:p>
            <a:pPr lvl="1"/>
            <a:r>
              <a:rPr lang="en-US"/>
              <a:t>The </a:t>
            </a:r>
            <a:r>
              <a:rPr lang="en-US" b="1">
                <a:solidFill>
                  <a:srgbClr val="FF0000"/>
                </a:solidFill>
              </a:rPr>
              <a:t>labor force participation rate</a:t>
            </a:r>
            <a:r>
              <a:rPr lang="en-US"/>
              <a:t> is the percentage of the working-age population who are members of the labor force.</a:t>
            </a:r>
          </a:p>
          <a:p>
            <a:pPr lvl="1"/>
            <a:r>
              <a:rPr lang="en-US"/>
              <a:t>The labor force participation rate is </a:t>
            </a:r>
            <a:br>
              <a:rPr lang="en-US"/>
            </a:br>
            <a:r>
              <a:rPr lang="en-US"/>
              <a:t>(Labor force </a:t>
            </a:r>
            <a:r>
              <a:rPr lang="en-US">
                <a:cs typeface="Arial" charset="0"/>
              </a:rPr>
              <a:t>÷ </a:t>
            </a:r>
            <a:r>
              <a:rPr lang="en-US"/>
              <a:t>Working-age population) </a:t>
            </a:r>
            <a:r>
              <a:rPr lang="en-US">
                <a:sym typeface="Symbol" pitchFamily="18" charset="2"/>
              </a:rPr>
              <a:t></a:t>
            </a:r>
            <a:r>
              <a:rPr lang="en-US"/>
              <a:t> 100.</a:t>
            </a:r>
          </a:p>
          <a:p>
            <a:pPr lvl="1"/>
            <a:r>
              <a:rPr lang="en-US"/>
              <a:t>In 2008, the labor force was 154.6 million and the working-age population was 233.8 million.</a:t>
            </a:r>
          </a:p>
          <a:p>
            <a:pPr lvl="1"/>
            <a:r>
              <a:rPr lang="en-US"/>
              <a:t>The labor force participation rate was 66.1 percent.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3619">
                                            <p:txEl>
                                              <p:pRg st="1" end="1"/>
                                            </p:txEl>
                                          </p:spTgt>
                                        </p:tgtEl>
                                        <p:attrNameLst>
                                          <p:attrName>style.visibility</p:attrName>
                                        </p:attrNameLst>
                                      </p:cBhvr>
                                      <p:to>
                                        <p:strVal val="visible"/>
                                      </p:to>
                                    </p:set>
                                    <p:animEffect transition="in" filter="wipe(left)">
                                      <p:cBhvr>
                                        <p:cTn id="7" dur="1000"/>
                                        <p:tgtEl>
                                          <p:spTgt spid="6236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3619">
                                            <p:txEl>
                                              <p:pRg st="2" end="2"/>
                                            </p:txEl>
                                          </p:spTgt>
                                        </p:tgtEl>
                                        <p:attrNameLst>
                                          <p:attrName>style.visibility</p:attrName>
                                        </p:attrNameLst>
                                      </p:cBhvr>
                                      <p:to>
                                        <p:strVal val="visible"/>
                                      </p:to>
                                    </p:set>
                                    <p:animEffect transition="in" filter="wipe(left)">
                                      <p:cBhvr>
                                        <p:cTn id="12" dur="1000"/>
                                        <p:tgtEl>
                                          <p:spTgt spid="6236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3619">
                                            <p:txEl>
                                              <p:pRg st="3" end="3"/>
                                            </p:txEl>
                                          </p:spTgt>
                                        </p:tgtEl>
                                        <p:attrNameLst>
                                          <p:attrName>style.visibility</p:attrName>
                                        </p:attrNameLst>
                                      </p:cBhvr>
                                      <p:to>
                                        <p:strVal val="visible"/>
                                      </p:to>
                                    </p:set>
                                    <p:animEffect transition="in" filter="wipe(left)">
                                      <p:cBhvr>
                                        <p:cTn id="17" dur="1000"/>
                                        <p:tgtEl>
                                          <p:spTgt spid="6236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3619">
                                            <p:txEl>
                                              <p:pRg st="4" end="4"/>
                                            </p:txEl>
                                          </p:spTgt>
                                        </p:tgtEl>
                                        <p:attrNameLst>
                                          <p:attrName>style.visibility</p:attrName>
                                        </p:attrNameLst>
                                      </p:cBhvr>
                                      <p:to>
                                        <p:strVal val="visible"/>
                                      </p:to>
                                    </p:set>
                                    <p:animEffect transition="in" filter="wipe(left)">
                                      <p:cBhvr>
                                        <p:cTn id="22" dur="1000"/>
                                        <p:tgtEl>
                                          <p:spTgt spid="623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9" grpId="0" uiExpand="1"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p:txBody>
          <a:bodyPr/>
          <a:lstStyle/>
          <a:p>
            <a:r>
              <a:rPr lang="en-US"/>
              <a:t>Employment and Unemployment</a:t>
            </a:r>
          </a:p>
        </p:txBody>
      </p:sp>
      <p:sp>
        <p:nvSpPr>
          <p:cNvPr id="625667" name="Rectangle 3"/>
          <p:cNvSpPr>
            <a:spLocks noGrp="1" noChangeArrowheads="1"/>
          </p:cNvSpPr>
          <p:nvPr>
            <p:ph type="body" idx="1"/>
          </p:nvPr>
        </p:nvSpPr>
        <p:spPr>
          <a:xfrm>
            <a:off x="428625" y="1379538"/>
            <a:ext cx="8305800" cy="1225550"/>
          </a:xfrm>
        </p:spPr>
        <p:txBody>
          <a:bodyPr/>
          <a:lstStyle/>
          <a:p>
            <a:r>
              <a:rPr lang="en-US" b="0">
                <a:solidFill>
                  <a:schemeClr val="tx1"/>
                </a:solidFill>
              </a:rPr>
              <a:t>Figure 22.3 shows the labor force participation rate and employment-to-population ratio both have upward trends before 2000 and no trend after 2000.</a:t>
            </a:r>
          </a:p>
        </p:txBody>
      </p:sp>
      <p:pic>
        <p:nvPicPr>
          <p:cNvPr id="625668" name="Picture 4" descr="fig22"/>
          <p:cNvPicPr>
            <a:picLocks noChangeAspect="1" noChangeArrowheads="1"/>
          </p:cNvPicPr>
          <p:nvPr/>
        </p:nvPicPr>
        <p:blipFill>
          <a:blip r:embed="rId3"/>
          <a:srcRect/>
          <a:stretch>
            <a:fillRect/>
          </a:stretch>
        </p:blipFill>
        <p:spPr bwMode="auto">
          <a:xfrm>
            <a:off x="990600" y="2676525"/>
            <a:ext cx="7215188" cy="3990975"/>
          </a:xfrm>
          <a:prstGeom prst="rect">
            <a:avLst/>
          </a:prstGeom>
          <a:noFill/>
        </p:spPr>
      </p:pic>
      <p:pic>
        <p:nvPicPr>
          <p:cNvPr id="625669" name="Picture 5" descr="fig22"/>
          <p:cNvPicPr>
            <a:picLocks noChangeAspect="1" noChangeArrowheads="1"/>
          </p:cNvPicPr>
          <p:nvPr/>
        </p:nvPicPr>
        <p:blipFill>
          <a:blip r:embed="rId4"/>
          <a:srcRect/>
          <a:stretch>
            <a:fillRect/>
          </a:stretch>
        </p:blipFill>
        <p:spPr bwMode="auto">
          <a:xfrm>
            <a:off x="990600" y="2676525"/>
            <a:ext cx="7215188" cy="3990975"/>
          </a:xfrm>
          <a:prstGeom prst="rect">
            <a:avLst/>
          </a:prstGeom>
          <a:noFill/>
        </p:spPr>
      </p:pic>
      <p:pic>
        <p:nvPicPr>
          <p:cNvPr id="625670" name="Picture 6" descr="fig22"/>
          <p:cNvPicPr>
            <a:picLocks noChangeAspect="1" noChangeArrowheads="1"/>
          </p:cNvPicPr>
          <p:nvPr/>
        </p:nvPicPr>
        <p:blipFill>
          <a:blip r:embed="rId5"/>
          <a:srcRect/>
          <a:stretch>
            <a:fillRect/>
          </a:stretch>
        </p:blipFill>
        <p:spPr bwMode="auto">
          <a:xfrm>
            <a:off x="990600" y="2676525"/>
            <a:ext cx="7215188" cy="3990975"/>
          </a:xfrm>
          <a:prstGeom prst="rect">
            <a:avLst/>
          </a:prstGeom>
          <a:noFill/>
        </p:spPr>
      </p:pic>
      <p:pic>
        <p:nvPicPr>
          <p:cNvPr id="625671" name="Picture 7" descr="fig22"/>
          <p:cNvPicPr>
            <a:picLocks noChangeAspect="1" noChangeArrowheads="1"/>
          </p:cNvPicPr>
          <p:nvPr/>
        </p:nvPicPr>
        <p:blipFill>
          <a:blip r:embed="rId6"/>
          <a:srcRect/>
          <a:stretch>
            <a:fillRect/>
          </a:stretch>
        </p:blipFill>
        <p:spPr bwMode="auto">
          <a:xfrm>
            <a:off x="990600" y="2676525"/>
            <a:ext cx="7215188" cy="3990975"/>
          </a:xfrm>
          <a:prstGeom prst="rect">
            <a:avLst/>
          </a:prstGeom>
          <a:noFill/>
        </p:spPr>
      </p:pic>
      <p:pic>
        <p:nvPicPr>
          <p:cNvPr id="625672" name="Picture 8" descr="fig22"/>
          <p:cNvPicPr>
            <a:picLocks noChangeAspect="1" noChangeArrowheads="1"/>
          </p:cNvPicPr>
          <p:nvPr/>
        </p:nvPicPr>
        <p:blipFill>
          <a:blip r:embed="rId7"/>
          <a:srcRect/>
          <a:stretch>
            <a:fillRect/>
          </a:stretch>
        </p:blipFill>
        <p:spPr bwMode="auto">
          <a:xfrm>
            <a:off x="990600" y="2676525"/>
            <a:ext cx="7215188" cy="3990975"/>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5669"/>
                                        </p:tgtEl>
                                        <p:attrNameLst>
                                          <p:attrName>style.visibility</p:attrName>
                                        </p:attrNameLst>
                                      </p:cBhvr>
                                      <p:to>
                                        <p:strVal val="visible"/>
                                      </p:to>
                                    </p:set>
                                    <p:animEffect transition="in" filter="wipe(left)">
                                      <p:cBhvr>
                                        <p:cTn id="7" dur="1000"/>
                                        <p:tgtEl>
                                          <p:spTgt spid="6256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25670"/>
                                        </p:tgtEl>
                                        <p:attrNameLst>
                                          <p:attrName>style.visibility</p:attrName>
                                        </p:attrNameLst>
                                      </p:cBhvr>
                                      <p:to>
                                        <p:strVal val="visible"/>
                                      </p:to>
                                    </p:set>
                                    <p:animEffect transition="in" filter="wipe(left)">
                                      <p:cBhvr>
                                        <p:cTn id="12" dur="1000"/>
                                        <p:tgtEl>
                                          <p:spTgt spid="6256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5671"/>
                                        </p:tgtEl>
                                        <p:attrNameLst>
                                          <p:attrName>style.visibility</p:attrName>
                                        </p:attrNameLst>
                                      </p:cBhvr>
                                      <p:to>
                                        <p:strVal val="visible"/>
                                      </p:to>
                                    </p:set>
                                    <p:animEffect transition="in" filter="fade">
                                      <p:cBhvr>
                                        <p:cTn id="17" dur="500"/>
                                        <p:tgtEl>
                                          <p:spTgt spid="625671"/>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25672"/>
                                        </p:tgtEl>
                                        <p:attrNameLst>
                                          <p:attrName>style.visibility</p:attrName>
                                        </p:attrNameLst>
                                      </p:cBhvr>
                                      <p:to>
                                        <p:strVal val="visible"/>
                                      </p:to>
                                    </p:set>
                                    <p:animEffect transition="in" filter="fade">
                                      <p:cBhvr>
                                        <p:cTn id="21" dur="500"/>
                                        <p:tgtEl>
                                          <p:spTgt spid="625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6146" name="Picture 2" descr="fig22"/>
          <p:cNvPicPr>
            <a:picLocks noChangeAspect="1" noChangeArrowheads="1"/>
          </p:cNvPicPr>
          <p:nvPr/>
        </p:nvPicPr>
        <p:blipFill>
          <a:blip r:embed="rId3"/>
          <a:srcRect/>
          <a:stretch>
            <a:fillRect/>
          </a:stretch>
        </p:blipFill>
        <p:spPr bwMode="auto">
          <a:xfrm>
            <a:off x="404813" y="1123950"/>
            <a:ext cx="8334375" cy="4610100"/>
          </a:xfrm>
          <a:prstGeom prst="rect">
            <a:avLst/>
          </a:prstGeom>
          <a:noFill/>
        </p:spPr>
      </p:pic>
      <p:pic>
        <p:nvPicPr>
          <p:cNvPr id="646147" name="Picture 3" descr="fig22"/>
          <p:cNvPicPr>
            <a:picLocks noChangeAspect="1" noChangeArrowheads="1"/>
          </p:cNvPicPr>
          <p:nvPr/>
        </p:nvPicPr>
        <p:blipFill>
          <a:blip r:embed="rId4"/>
          <a:srcRect/>
          <a:stretch>
            <a:fillRect/>
          </a:stretch>
        </p:blipFill>
        <p:spPr bwMode="auto">
          <a:xfrm>
            <a:off x="404813" y="1123950"/>
            <a:ext cx="8334375" cy="4610100"/>
          </a:xfrm>
          <a:prstGeom prst="rect">
            <a:avLst/>
          </a:prstGeom>
          <a:noFill/>
        </p:spPr>
      </p:pic>
      <p:pic>
        <p:nvPicPr>
          <p:cNvPr id="646148" name="Picture 4" descr="fig22"/>
          <p:cNvPicPr>
            <a:picLocks noChangeAspect="1" noChangeArrowheads="1"/>
          </p:cNvPicPr>
          <p:nvPr/>
        </p:nvPicPr>
        <p:blipFill>
          <a:blip r:embed="rId5"/>
          <a:srcRect/>
          <a:stretch>
            <a:fillRect/>
          </a:stretch>
        </p:blipFill>
        <p:spPr bwMode="auto">
          <a:xfrm>
            <a:off x="404813" y="1123950"/>
            <a:ext cx="8334375" cy="4610100"/>
          </a:xfrm>
          <a:prstGeom prst="rect">
            <a:avLst/>
          </a:prstGeom>
          <a:noFill/>
        </p:spPr>
      </p:pic>
      <p:pic>
        <p:nvPicPr>
          <p:cNvPr id="646149" name="Picture 5" descr="fig22"/>
          <p:cNvPicPr>
            <a:picLocks noChangeAspect="1" noChangeArrowheads="1"/>
          </p:cNvPicPr>
          <p:nvPr/>
        </p:nvPicPr>
        <p:blipFill>
          <a:blip r:embed="rId6"/>
          <a:srcRect/>
          <a:stretch>
            <a:fillRect/>
          </a:stretch>
        </p:blipFill>
        <p:spPr bwMode="auto">
          <a:xfrm>
            <a:off x="404813" y="1123950"/>
            <a:ext cx="8334375" cy="4610100"/>
          </a:xfrm>
          <a:prstGeom prst="rect">
            <a:avLst/>
          </a:prstGeom>
          <a:noFill/>
        </p:spPr>
      </p:pic>
      <p:pic>
        <p:nvPicPr>
          <p:cNvPr id="646150" name="Picture 6" descr="fig22"/>
          <p:cNvPicPr>
            <a:picLocks noChangeAspect="1" noChangeArrowheads="1"/>
          </p:cNvPicPr>
          <p:nvPr/>
        </p:nvPicPr>
        <p:blipFill>
          <a:blip r:embed="rId7"/>
          <a:srcRect/>
          <a:stretch>
            <a:fillRect/>
          </a:stretch>
        </p:blipFill>
        <p:spPr bwMode="auto">
          <a:xfrm>
            <a:off x="404813" y="1123950"/>
            <a:ext cx="8334375" cy="461010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6147"/>
                                        </p:tgtEl>
                                        <p:attrNameLst>
                                          <p:attrName>style.visibility</p:attrName>
                                        </p:attrNameLst>
                                      </p:cBhvr>
                                      <p:to>
                                        <p:strVal val="visible"/>
                                      </p:to>
                                    </p:set>
                                    <p:animEffect transition="in" filter="wipe(left)">
                                      <p:cBhvr>
                                        <p:cTn id="7" dur="1000"/>
                                        <p:tgtEl>
                                          <p:spTgt spid="6461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6148"/>
                                        </p:tgtEl>
                                        <p:attrNameLst>
                                          <p:attrName>style.visibility</p:attrName>
                                        </p:attrNameLst>
                                      </p:cBhvr>
                                      <p:to>
                                        <p:strVal val="visible"/>
                                      </p:to>
                                    </p:set>
                                    <p:animEffect transition="in" filter="wipe(left)">
                                      <p:cBhvr>
                                        <p:cTn id="12" dur="1000"/>
                                        <p:tgtEl>
                                          <p:spTgt spid="646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6149"/>
                                        </p:tgtEl>
                                        <p:attrNameLst>
                                          <p:attrName>style.visibility</p:attrName>
                                        </p:attrNameLst>
                                      </p:cBhvr>
                                      <p:to>
                                        <p:strVal val="visible"/>
                                      </p:to>
                                    </p:set>
                                    <p:animEffect transition="in" filter="fade">
                                      <p:cBhvr>
                                        <p:cTn id="17" dur="500"/>
                                        <p:tgtEl>
                                          <p:spTgt spid="64614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46150"/>
                                        </p:tgtEl>
                                        <p:attrNameLst>
                                          <p:attrName>style.visibility</p:attrName>
                                        </p:attrNameLst>
                                      </p:cBhvr>
                                      <p:to>
                                        <p:strVal val="visible"/>
                                      </p:to>
                                    </p:set>
                                    <p:animEffect transition="in" filter="fade">
                                      <p:cBhvr>
                                        <p:cTn id="21" dur="500"/>
                                        <p:tgtEl>
                                          <p:spTgt spid="64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r>
              <a:rPr lang="en-US"/>
              <a:t>Unemployment and Full Employment</a:t>
            </a:r>
          </a:p>
        </p:txBody>
      </p:sp>
      <p:sp>
        <p:nvSpPr>
          <p:cNvPr id="627715" name="Rectangle 3"/>
          <p:cNvSpPr>
            <a:spLocks noGrp="1" noChangeArrowheads="1"/>
          </p:cNvSpPr>
          <p:nvPr>
            <p:ph type="body" idx="1"/>
          </p:nvPr>
        </p:nvSpPr>
        <p:spPr>
          <a:xfrm>
            <a:off x="457200" y="1524000"/>
            <a:ext cx="8010525" cy="4648200"/>
          </a:xfrm>
        </p:spPr>
        <p:txBody>
          <a:bodyPr/>
          <a:lstStyle/>
          <a:p>
            <a:pPr lvl="1"/>
            <a:r>
              <a:rPr lang="en-US"/>
              <a:t>The purpose of the unemployment rate is to measure the underutilization of labor resources.</a:t>
            </a:r>
          </a:p>
          <a:p>
            <a:pPr lvl="1"/>
            <a:r>
              <a:rPr lang="en-US"/>
              <a:t>It is an imperfect measure for two sets of reasons:</a:t>
            </a:r>
          </a:p>
          <a:p>
            <a:pPr lvl="1">
              <a:buClr>
                <a:srgbClr val="600033"/>
              </a:buClr>
              <a:buSzPct val="75000"/>
              <a:buFont typeface="Webdings" pitchFamily="18" charset="2"/>
              <a:buChar char="&lt;"/>
            </a:pPr>
            <a:r>
              <a:rPr lang="en-US"/>
              <a:t> It excludes some underutilized labor</a:t>
            </a:r>
          </a:p>
          <a:p>
            <a:pPr lvl="1">
              <a:buClr>
                <a:srgbClr val="600033"/>
              </a:buClr>
              <a:buSzPct val="75000"/>
              <a:buFont typeface="Webdings" pitchFamily="18" charset="2"/>
              <a:buChar char="&lt;"/>
            </a:pPr>
            <a:r>
              <a:rPr lang="en-US"/>
              <a:t> Some unemployment is unavoidable—is “natural.”</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7715">
                                            <p:txEl>
                                              <p:pRg st="0" end="0"/>
                                            </p:txEl>
                                          </p:spTgt>
                                        </p:tgtEl>
                                        <p:attrNameLst>
                                          <p:attrName>style.visibility</p:attrName>
                                        </p:attrNameLst>
                                      </p:cBhvr>
                                      <p:to>
                                        <p:strVal val="visible"/>
                                      </p:to>
                                    </p:set>
                                    <p:animEffect transition="in" filter="wipe(left)">
                                      <p:cBhvr>
                                        <p:cTn id="7" dur="1000"/>
                                        <p:tgtEl>
                                          <p:spTgt spid="627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27715">
                                            <p:txEl>
                                              <p:pRg st="1" end="1"/>
                                            </p:txEl>
                                          </p:spTgt>
                                        </p:tgtEl>
                                        <p:attrNameLst>
                                          <p:attrName>style.visibility</p:attrName>
                                        </p:attrNameLst>
                                      </p:cBhvr>
                                      <p:to>
                                        <p:strVal val="visible"/>
                                      </p:to>
                                    </p:set>
                                    <p:animEffect transition="in" filter="wipe(left)">
                                      <p:cBhvr>
                                        <p:cTn id="12" dur="1000"/>
                                        <p:tgtEl>
                                          <p:spTgt spid="627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27715">
                                            <p:txEl>
                                              <p:pRg st="2" end="2"/>
                                            </p:txEl>
                                          </p:spTgt>
                                        </p:tgtEl>
                                        <p:attrNameLst>
                                          <p:attrName>style.visibility</p:attrName>
                                        </p:attrNameLst>
                                      </p:cBhvr>
                                      <p:to>
                                        <p:strVal val="visible"/>
                                      </p:to>
                                    </p:set>
                                    <p:animEffect transition="in" filter="wipe(left)">
                                      <p:cBhvr>
                                        <p:cTn id="17" dur="1000"/>
                                        <p:tgtEl>
                                          <p:spTgt spid="6277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27715">
                                            <p:txEl>
                                              <p:pRg st="3" end="3"/>
                                            </p:txEl>
                                          </p:spTgt>
                                        </p:tgtEl>
                                        <p:attrNameLst>
                                          <p:attrName>style.visibility</p:attrName>
                                        </p:attrNameLst>
                                      </p:cBhvr>
                                      <p:to>
                                        <p:strVal val="visible"/>
                                      </p:to>
                                    </p:set>
                                    <p:animEffect transition="in" filter="wipe(left)">
                                      <p:cBhvr>
                                        <p:cTn id="22" dur="1000"/>
                                        <p:tgtEl>
                                          <p:spTgt spid="6277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0786" name="Object 2"/>
          <p:cNvGraphicFramePr>
            <a:graphicFrameLocks noChangeAspect="1"/>
          </p:cNvGraphicFramePr>
          <p:nvPr/>
        </p:nvGraphicFramePr>
        <p:xfrm>
          <a:off x="0" y="304800"/>
          <a:ext cx="6934200" cy="1155700"/>
        </p:xfrm>
        <a:graphic>
          <a:graphicData uri="http://schemas.openxmlformats.org/presentationml/2006/ole">
            <mc:AlternateContent xmlns:mc="http://schemas.openxmlformats.org/markup-compatibility/2006">
              <mc:Choice xmlns:v="urn:schemas-microsoft-com:vml" Requires="v">
                <p:oleObj spid="_x0000_s630790" name="Image" r:id="rId4" imgW="12732792" imgH="2122132" progId="Photoshop.Image.5">
                  <p:embed/>
                </p:oleObj>
              </mc:Choice>
              <mc:Fallback>
                <p:oleObj name="Image" r:id="rId4" imgW="12732792" imgH="2122132" progId="Photoshop.Image.5">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00"/>
                        <a:ext cx="69342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30787" name="Picture 3" descr="ch22a"/>
          <p:cNvPicPr>
            <a:picLocks noChangeAspect="1" noChangeArrowheads="1"/>
          </p:cNvPicPr>
          <p:nvPr/>
        </p:nvPicPr>
        <p:blipFill>
          <a:blip r:embed="rId6"/>
          <a:srcRect/>
          <a:stretch>
            <a:fillRect/>
          </a:stretch>
        </p:blipFill>
        <p:spPr bwMode="auto">
          <a:xfrm>
            <a:off x="2214563" y="2362200"/>
            <a:ext cx="4714875" cy="3438525"/>
          </a:xfrm>
          <a:prstGeom prst="rect">
            <a:avLst/>
          </a:prstGeom>
          <a:noFill/>
        </p:spPr>
      </p:pic>
      <p:pic>
        <p:nvPicPr>
          <p:cNvPr id="630788" name="Picture 4" descr="ch22b"/>
          <p:cNvPicPr>
            <a:picLocks noChangeAspect="1" noChangeArrowheads="1"/>
          </p:cNvPicPr>
          <p:nvPr/>
        </p:nvPicPr>
        <p:blipFill>
          <a:blip r:embed="rId7"/>
          <a:srcRect/>
          <a:stretch>
            <a:fillRect/>
          </a:stretch>
        </p:blipFill>
        <p:spPr bwMode="auto">
          <a:xfrm>
            <a:off x="2214563" y="2362200"/>
            <a:ext cx="4714875" cy="3438525"/>
          </a:xfrm>
          <a:prstGeom prst="rect">
            <a:avLst/>
          </a:prstGeom>
          <a:noFill/>
        </p:spPr>
      </p:pic>
      <p:pic>
        <p:nvPicPr>
          <p:cNvPr id="630789" name="Picture 5" descr="ch22c"/>
          <p:cNvPicPr>
            <a:picLocks noChangeAspect="1" noChangeArrowheads="1"/>
          </p:cNvPicPr>
          <p:nvPr/>
        </p:nvPicPr>
        <p:blipFill>
          <a:blip r:embed="rId8"/>
          <a:srcRect/>
          <a:stretch>
            <a:fillRect/>
          </a:stretch>
        </p:blipFill>
        <p:spPr bwMode="auto">
          <a:xfrm>
            <a:off x="2214563" y="2362200"/>
            <a:ext cx="4714875" cy="3438525"/>
          </a:xfrm>
          <a:prstGeom prst="rect">
            <a:avLst/>
          </a:prstGeom>
          <a:noFill/>
        </p:spPr>
      </p:pic>
      <p:pic>
        <p:nvPicPr>
          <p:cNvPr id="630790" name="Picture 6" descr="ch22d"/>
          <p:cNvPicPr>
            <a:picLocks noChangeAspect="1" noChangeArrowheads="1"/>
          </p:cNvPicPr>
          <p:nvPr/>
        </p:nvPicPr>
        <p:blipFill>
          <a:blip r:embed="rId9"/>
          <a:srcRect/>
          <a:stretch>
            <a:fillRect/>
          </a:stretch>
        </p:blipFill>
        <p:spPr bwMode="auto">
          <a:xfrm>
            <a:off x="2214563" y="2362200"/>
            <a:ext cx="4714875" cy="3438525"/>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0788"/>
                                        </p:tgtEl>
                                        <p:attrNameLst>
                                          <p:attrName>style.visibility</p:attrName>
                                        </p:attrNameLst>
                                      </p:cBhvr>
                                      <p:to>
                                        <p:strVal val="visible"/>
                                      </p:to>
                                    </p:set>
                                    <p:animEffect transition="in" filter="wipe(left)">
                                      <p:cBhvr>
                                        <p:cTn id="7" dur="1000"/>
                                        <p:tgtEl>
                                          <p:spTgt spid="6307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0789"/>
                                        </p:tgtEl>
                                        <p:attrNameLst>
                                          <p:attrName>style.visibility</p:attrName>
                                        </p:attrNameLst>
                                      </p:cBhvr>
                                      <p:to>
                                        <p:strVal val="visible"/>
                                      </p:to>
                                    </p:set>
                                    <p:animEffect transition="in" filter="wipe(left)">
                                      <p:cBhvr>
                                        <p:cTn id="12" dur="1000"/>
                                        <p:tgtEl>
                                          <p:spTgt spid="6307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30790"/>
                                        </p:tgtEl>
                                        <p:attrNameLst>
                                          <p:attrName>style.visibility</p:attrName>
                                        </p:attrNameLst>
                                      </p:cBhvr>
                                      <p:to>
                                        <p:strVal val="visible"/>
                                      </p:to>
                                    </p:set>
                                    <p:animEffect transition="in" filter="wipe(left)">
                                      <p:cBhvr>
                                        <p:cTn id="17" dur="1000"/>
                                        <p:tgtEl>
                                          <p:spTgt spid="630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t>Unemployment and Full Employment</a:t>
            </a:r>
          </a:p>
        </p:txBody>
      </p:sp>
      <p:sp>
        <p:nvSpPr>
          <p:cNvPr id="223235" name="Rectangle 3"/>
          <p:cNvSpPr>
            <a:spLocks noGrp="1" noChangeArrowheads="1"/>
          </p:cNvSpPr>
          <p:nvPr>
            <p:ph type="body" idx="1"/>
          </p:nvPr>
        </p:nvSpPr>
        <p:spPr>
          <a:xfrm>
            <a:off x="428625" y="1649413"/>
            <a:ext cx="8229600" cy="4760912"/>
          </a:xfrm>
        </p:spPr>
        <p:txBody>
          <a:bodyPr/>
          <a:lstStyle/>
          <a:p>
            <a:pPr lvl="1">
              <a:lnSpc>
                <a:spcPct val="90000"/>
              </a:lnSpc>
            </a:pPr>
            <a:r>
              <a:rPr lang="en-US"/>
              <a:t>Two types of underutilized labor that are excluded from the official unemployment measure are</a:t>
            </a:r>
          </a:p>
          <a:p>
            <a:pPr lvl="1">
              <a:lnSpc>
                <a:spcPct val="90000"/>
              </a:lnSpc>
              <a:buClr>
                <a:srgbClr val="126723"/>
              </a:buClr>
              <a:buSzPct val="75000"/>
              <a:buFont typeface="Webdings" pitchFamily="18" charset="2"/>
              <a:buChar char="&lt;"/>
            </a:pPr>
            <a:r>
              <a:rPr lang="en-US"/>
              <a:t> Marginally attached workers</a:t>
            </a:r>
          </a:p>
          <a:p>
            <a:pPr lvl="1">
              <a:lnSpc>
                <a:spcPct val="90000"/>
              </a:lnSpc>
              <a:buClr>
                <a:srgbClr val="126723"/>
              </a:buClr>
              <a:buSzPct val="75000"/>
              <a:buFont typeface="Webdings" pitchFamily="18" charset="2"/>
              <a:buChar char="&lt;"/>
            </a:pPr>
            <a:r>
              <a:rPr lang="en-US"/>
              <a:t> Part-time workers who want full-time jobs</a:t>
            </a:r>
          </a:p>
          <a:p>
            <a:pPr lvl="1">
              <a:lnSpc>
                <a:spcPct val="90000"/>
              </a:lnSpc>
            </a:pPr>
            <a:r>
              <a:rPr lang="en-US"/>
              <a:t>A </a:t>
            </a:r>
            <a:r>
              <a:rPr lang="en-US" b="1">
                <a:solidFill>
                  <a:srgbClr val="FF0000"/>
                </a:solidFill>
              </a:rPr>
              <a:t>marginally attached worker</a:t>
            </a:r>
            <a:r>
              <a:rPr lang="en-US" b="1"/>
              <a:t> </a:t>
            </a:r>
            <a:r>
              <a:rPr lang="en-US"/>
              <a:t>is a person who currently is neither working nor looking for work but has indicated that he or she wants and is available for a job and has looked for work sometime in the recent past.</a:t>
            </a:r>
          </a:p>
          <a:p>
            <a:pPr lvl="1">
              <a:lnSpc>
                <a:spcPct val="90000"/>
              </a:lnSpc>
            </a:pPr>
            <a:r>
              <a:rPr lang="en-US"/>
              <a:t>A </a:t>
            </a:r>
            <a:r>
              <a:rPr lang="en-US" b="1">
                <a:solidFill>
                  <a:srgbClr val="FF0000"/>
                </a:solidFill>
              </a:rPr>
              <a:t>discouraged worker </a:t>
            </a:r>
            <a:r>
              <a:rPr lang="en-US"/>
              <a:t>is a marginally attached worker who has stopped looking for a job because of repeated failure to find one.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3235">
                                            <p:txEl>
                                              <p:pRg st="1" end="1"/>
                                            </p:txEl>
                                          </p:spTgt>
                                        </p:tgtEl>
                                        <p:attrNameLst>
                                          <p:attrName>style.visibility</p:attrName>
                                        </p:attrNameLst>
                                      </p:cBhvr>
                                      <p:to>
                                        <p:strVal val="visible"/>
                                      </p:to>
                                    </p:set>
                                    <p:animEffect transition="in" filter="wipe(left)">
                                      <p:cBhvr>
                                        <p:cTn id="7" dur="1000"/>
                                        <p:tgtEl>
                                          <p:spTgt spid="2232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3235">
                                            <p:txEl>
                                              <p:pRg st="2" end="2"/>
                                            </p:txEl>
                                          </p:spTgt>
                                        </p:tgtEl>
                                        <p:attrNameLst>
                                          <p:attrName>style.visibility</p:attrName>
                                        </p:attrNameLst>
                                      </p:cBhvr>
                                      <p:to>
                                        <p:strVal val="visible"/>
                                      </p:to>
                                    </p:set>
                                    <p:animEffect transition="in" filter="wipe(left)">
                                      <p:cBhvr>
                                        <p:cTn id="12" dur="1000"/>
                                        <p:tgtEl>
                                          <p:spTgt spid="2232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3235">
                                            <p:txEl>
                                              <p:pRg st="3" end="3"/>
                                            </p:txEl>
                                          </p:spTgt>
                                        </p:tgtEl>
                                        <p:attrNameLst>
                                          <p:attrName>style.visibility</p:attrName>
                                        </p:attrNameLst>
                                      </p:cBhvr>
                                      <p:to>
                                        <p:strVal val="visible"/>
                                      </p:to>
                                    </p:set>
                                    <p:animEffect transition="in" filter="wipe(left)">
                                      <p:cBhvr>
                                        <p:cTn id="17" dur="1000"/>
                                        <p:tgtEl>
                                          <p:spTgt spid="2232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3235">
                                            <p:txEl>
                                              <p:pRg st="4" end="4"/>
                                            </p:txEl>
                                          </p:spTgt>
                                        </p:tgtEl>
                                        <p:attrNameLst>
                                          <p:attrName>style.visibility</p:attrName>
                                        </p:attrNameLst>
                                      </p:cBhvr>
                                      <p:to>
                                        <p:strVal val="visible"/>
                                      </p:to>
                                    </p:set>
                                    <p:animEffect transition="in" filter="wipe(left)">
                                      <p:cBhvr>
                                        <p:cTn id="22" dur="1000"/>
                                        <p:tgtEl>
                                          <p:spTgt spid="223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uiExpand="1"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a:t>Unemployment and Full Employment</a:t>
            </a:r>
          </a:p>
        </p:txBody>
      </p:sp>
      <p:sp>
        <p:nvSpPr>
          <p:cNvPr id="227331" name="Rectangle 3"/>
          <p:cNvSpPr>
            <a:spLocks noGrp="1" noChangeArrowheads="1"/>
          </p:cNvSpPr>
          <p:nvPr>
            <p:ph type="body" idx="1"/>
          </p:nvPr>
        </p:nvSpPr>
        <p:spPr>
          <a:xfrm>
            <a:off x="381000" y="1457325"/>
            <a:ext cx="8124825" cy="5010150"/>
          </a:xfrm>
        </p:spPr>
        <p:txBody>
          <a:bodyPr/>
          <a:lstStyle/>
          <a:p>
            <a:pPr lvl="1">
              <a:spcAft>
                <a:spcPct val="40000"/>
              </a:spcAft>
            </a:pPr>
            <a:r>
              <a:rPr lang="en-US"/>
              <a:t>Many part-time workers want to work part time. </a:t>
            </a:r>
          </a:p>
          <a:p>
            <a:pPr lvl="1">
              <a:spcAft>
                <a:spcPct val="40000"/>
              </a:spcAft>
            </a:pPr>
            <a:r>
              <a:rPr lang="en-US"/>
              <a:t>But some part-time workers would like fulltime jobs and can’t find them. </a:t>
            </a:r>
          </a:p>
          <a:p>
            <a:pPr lvl="1">
              <a:spcAft>
                <a:spcPct val="40000"/>
              </a:spcAft>
            </a:pPr>
            <a:r>
              <a:rPr lang="en-US"/>
              <a:t>In the official statistics, these workers are called </a:t>
            </a:r>
            <a:r>
              <a:rPr lang="en-US" i="1"/>
              <a:t>economic part-time workers </a:t>
            </a:r>
            <a:r>
              <a:rPr lang="en-US"/>
              <a:t>and they are partly unemployed.</a:t>
            </a:r>
          </a:p>
          <a:p>
            <a:pPr lvl="1">
              <a:spcAft>
                <a:spcPct val="40000"/>
              </a:spcAft>
            </a:pPr>
            <a:r>
              <a:rPr lang="en-US"/>
              <a:t>In August 2008, when the official unemployment rate was 6.1 percent, the economic part-time unemployment rate was 3.7 percent. </a:t>
            </a:r>
          </a:p>
          <a:p>
            <a:pPr lvl="1">
              <a:spcAft>
                <a:spcPct val="40000"/>
              </a:spcAft>
            </a:pPr>
            <a:r>
              <a:rPr lang="en-US"/>
              <a:t>The overall unemployment rate including marginally attached workers was 10.7 percent of the labor force.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7331">
                                            <p:txEl>
                                              <p:pRg st="1" end="1"/>
                                            </p:txEl>
                                          </p:spTgt>
                                        </p:tgtEl>
                                        <p:attrNameLst>
                                          <p:attrName>style.visibility</p:attrName>
                                        </p:attrNameLst>
                                      </p:cBhvr>
                                      <p:to>
                                        <p:strVal val="visible"/>
                                      </p:to>
                                    </p:set>
                                    <p:animEffect transition="in" filter="wipe(left)">
                                      <p:cBhvr>
                                        <p:cTn id="7" dur="1000"/>
                                        <p:tgtEl>
                                          <p:spTgt spid="2273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7331">
                                            <p:txEl>
                                              <p:pRg st="2" end="2"/>
                                            </p:txEl>
                                          </p:spTgt>
                                        </p:tgtEl>
                                        <p:attrNameLst>
                                          <p:attrName>style.visibility</p:attrName>
                                        </p:attrNameLst>
                                      </p:cBhvr>
                                      <p:to>
                                        <p:strVal val="visible"/>
                                      </p:to>
                                    </p:set>
                                    <p:animEffect transition="in" filter="wipe(left)">
                                      <p:cBhvr>
                                        <p:cTn id="12" dur="1000"/>
                                        <p:tgtEl>
                                          <p:spTgt spid="2273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7331">
                                            <p:txEl>
                                              <p:pRg st="3" end="3"/>
                                            </p:txEl>
                                          </p:spTgt>
                                        </p:tgtEl>
                                        <p:attrNameLst>
                                          <p:attrName>style.visibility</p:attrName>
                                        </p:attrNameLst>
                                      </p:cBhvr>
                                      <p:to>
                                        <p:strVal val="visible"/>
                                      </p:to>
                                    </p:set>
                                    <p:animEffect transition="in" filter="wipe(left)">
                                      <p:cBhvr>
                                        <p:cTn id="17" dur="1000"/>
                                        <p:tgtEl>
                                          <p:spTgt spid="2273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7331">
                                            <p:txEl>
                                              <p:pRg st="4" end="4"/>
                                            </p:txEl>
                                          </p:spTgt>
                                        </p:tgtEl>
                                        <p:attrNameLst>
                                          <p:attrName>style.visibility</p:attrName>
                                        </p:attrNameLst>
                                      </p:cBhvr>
                                      <p:to>
                                        <p:strVal val="visible"/>
                                      </p:to>
                                    </p:set>
                                    <p:animEffect transition="in" filter="wipe(left)">
                                      <p:cBhvr>
                                        <p:cTn id="22" dur="1000"/>
                                        <p:tgtEl>
                                          <p:spTgt spid="227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000125" y="285750"/>
            <a:ext cx="7696200" cy="1087438"/>
          </a:xfrm>
        </p:spPr>
        <p:txBody>
          <a:bodyPr/>
          <a:lstStyle/>
          <a:p>
            <a:r>
              <a:rPr lang="en-US"/>
              <a:t>Unemployment and Full Employment</a:t>
            </a:r>
          </a:p>
        </p:txBody>
      </p:sp>
      <p:sp>
        <p:nvSpPr>
          <p:cNvPr id="226307" name="Rectangle 3"/>
          <p:cNvSpPr>
            <a:spLocks noGrp="1" noChangeArrowheads="1"/>
          </p:cNvSpPr>
          <p:nvPr>
            <p:ph type="body" idx="1"/>
          </p:nvPr>
        </p:nvSpPr>
        <p:spPr>
          <a:xfrm>
            <a:off x="428625" y="1860550"/>
            <a:ext cx="8229600" cy="4662488"/>
          </a:xfrm>
        </p:spPr>
        <p:txBody>
          <a:bodyPr/>
          <a:lstStyle/>
          <a:p>
            <a:r>
              <a:rPr lang="en-US"/>
              <a:t>“Natural” Unemployment</a:t>
            </a:r>
          </a:p>
          <a:p>
            <a:pPr lvl="1"/>
            <a:r>
              <a:rPr lang="en-US"/>
              <a:t>Unemployment arises from job search activity.</a:t>
            </a:r>
          </a:p>
          <a:p>
            <a:pPr lvl="1"/>
            <a:r>
              <a:rPr lang="en-US"/>
              <a:t>There is always someone without a job who is searching for one, so there is always some unemployment.</a:t>
            </a:r>
          </a:p>
          <a:p>
            <a:pPr lvl="1"/>
            <a:r>
              <a:rPr lang="en-US"/>
              <a:t>The key reason why there is always someone who is searching for a job is that the economy is a complex mechanism that is always changing—it is a churning economy.</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6307">
                                            <p:txEl>
                                              <p:pRg st="1" end="1"/>
                                            </p:txEl>
                                          </p:spTgt>
                                        </p:tgtEl>
                                        <p:attrNameLst>
                                          <p:attrName>style.visibility</p:attrName>
                                        </p:attrNameLst>
                                      </p:cBhvr>
                                      <p:to>
                                        <p:strVal val="visible"/>
                                      </p:to>
                                    </p:set>
                                    <p:animEffect transition="in" filter="wipe(left)">
                                      <p:cBhvr>
                                        <p:cTn id="7" dur="1000"/>
                                        <p:tgtEl>
                                          <p:spTgt spid="2263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6307">
                                            <p:txEl>
                                              <p:pRg st="2" end="2"/>
                                            </p:txEl>
                                          </p:spTgt>
                                        </p:tgtEl>
                                        <p:attrNameLst>
                                          <p:attrName>style.visibility</p:attrName>
                                        </p:attrNameLst>
                                      </p:cBhvr>
                                      <p:to>
                                        <p:strVal val="visible"/>
                                      </p:to>
                                    </p:set>
                                    <p:animEffect transition="in" filter="wipe(left)">
                                      <p:cBhvr>
                                        <p:cTn id="12" dur="1000"/>
                                        <p:tgtEl>
                                          <p:spTgt spid="2263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6307">
                                            <p:txEl>
                                              <p:pRg st="3" end="3"/>
                                            </p:txEl>
                                          </p:spTgt>
                                        </p:tgtEl>
                                        <p:attrNameLst>
                                          <p:attrName>style.visibility</p:attrName>
                                        </p:attrNameLst>
                                      </p:cBhvr>
                                      <p:to>
                                        <p:strVal val="visible"/>
                                      </p:to>
                                    </p:set>
                                    <p:animEffect transition="in" filter="wipe(left)">
                                      <p:cBhvr>
                                        <p:cTn id="17" dur="1000"/>
                                        <p:tgtEl>
                                          <p:spTgt spid="226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uiExpand="1" build="p" bldLvl="3"/>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9" name="Rectangle 3"/>
          <p:cNvSpPr>
            <a:spLocks noGrp="1" noChangeArrowheads="1"/>
          </p:cNvSpPr>
          <p:nvPr>
            <p:ph type="body" idx="1"/>
          </p:nvPr>
        </p:nvSpPr>
        <p:spPr>
          <a:xfrm>
            <a:off x="428625" y="1587500"/>
            <a:ext cx="8229600" cy="4840288"/>
          </a:xfrm>
        </p:spPr>
        <p:txBody>
          <a:bodyPr/>
          <a:lstStyle/>
          <a:p>
            <a:pPr lvl="1"/>
            <a:r>
              <a:rPr lang="en-US" b="1">
                <a:solidFill>
                  <a:srgbClr val="126723"/>
                </a:solidFill>
              </a:rPr>
              <a:t>The Churning Economy</a:t>
            </a:r>
            <a:r>
              <a:rPr lang="en-US" b="1"/>
              <a:t> </a:t>
            </a:r>
          </a:p>
          <a:p>
            <a:pPr lvl="1"/>
            <a:r>
              <a:rPr lang="en-US"/>
              <a:t>Some of the change in the churning economy comes from the transitions that people make through the stages of life:</a:t>
            </a:r>
          </a:p>
          <a:p>
            <a:pPr lvl="1"/>
            <a:r>
              <a:rPr lang="en-US"/>
              <a:t>From being in school to finding a job, to working, perhaps to becoming unhappy with a job and looking for a new one, and finally, to retiring from full-time work.</a:t>
            </a:r>
          </a:p>
          <a:p>
            <a:pPr lvl="1"/>
            <a:r>
              <a:rPr lang="en-US"/>
              <a:t>In the United States in 2008, more than 3 million new workers entered the labor force and more than 2.5 million workers retired.</a:t>
            </a:r>
          </a:p>
        </p:txBody>
      </p:sp>
      <p:sp>
        <p:nvSpPr>
          <p:cNvPr id="229393" name="Rectangle 17"/>
          <p:cNvSpPr>
            <a:spLocks noGrp="1" noChangeArrowheads="1"/>
          </p:cNvSpPr>
          <p:nvPr>
            <p:ph type="title"/>
          </p:nvPr>
        </p:nvSpPr>
        <p:spPr>
          <a:xfrm>
            <a:off x="1000125" y="285750"/>
            <a:ext cx="7696200" cy="1087438"/>
          </a:xfrm>
          <a:noFill/>
          <a:ln/>
        </p:spPr>
        <p:txBody>
          <a:bodyPr/>
          <a:lstStyle/>
          <a:p>
            <a:r>
              <a:rPr lang="en-US"/>
              <a:t>Unemployment and Full Employment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9379">
                                            <p:txEl>
                                              <p:pRg st="1" end="1"/>
                                            </p:txEl>
                                          </p:spTgt>
                                        </p:tgtEl>
                                        <p:attrNameLst>
                                          <p:attrName>style.visibility</p:attrName>
                                        </p:attrNameLst>
                                      </p:cBhvr>
                                      <p:to>
                                        <p:strVal val="visible"/>
                                      </p:to>
                                    </p:set>
                                    <p:animEffect transition="in" filter="wipe(left)">
                                      <p:cBhvr>
                                        <p:cTn id="7" dur="1000"/>
                                        <p:tgtEl>
                                          <p:spTgt spid="2293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9379">
                                            <p:txEl>
                                              <p:pRg st="2" end="2"/>
                                            </p:txEl>
                                          </p:spTgt>
                                        </p:tgtEl>
                                        <p:attrNameLst>
                                          <p:attrName>style.visibility</p:attrName>
                                        </p:attrNameLst>
                                      </p:cBhvr>
                                      <p:to>
                                        <p:strVal val="visible"/>
                                      </p:to>
                                    </p:set>
                                    <p:animEffect transition="in" filter="wipe(left)">
                                      <p:cBhvr>
                                        <p:cTn id="12" dur="1000"/>
                                        <p:tgtEl>
                                          <p:spTgt spid="2293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9379">
                                            <p:txEl>
                                              <p:pRg st="3" end="3"/>
                                            </p:txEl>
                                          </p:spTgt>
                                        </p:tgtEl>
                                        <p:attrNameLst>
                                          <p:attrName>style.visibility</p:attrName>
                                        </p:attrNameLst>
                                      </p:cBhvr>
                                      <p:to>
                                        <p:strVal val="visible"/>
                                      </p:to>
                                    </p:set>
                                    <p:animEffect transition="in" filter="wipe(left)">
                                      <p:cBhvr>
                                        <p:cTn id="17" dur="1000"/>
                                        <p:tgtEl>
                                          <p:spTgt spid="229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16" name="Rectangle 16"/>
          <p:cNvSpPr>
            <a:spLocks noGrp="1" noChangeArrowheads="1"/>
          </p:cNvSpPr>
          <p:nvPr>
            <p:ph type="body" idx="1"/>
          </p:nvPr>
        </p:nvSpPr>
        <p:spPr>
          <a:xfrm>
            <a:off x="428625" y="1614488"/>
            <a:ext cx="8229600" cy="4760912"/>
          </a:xfrm>
          <a:noFill/>
          <a:ln/>
        </p:spPr>
        <p:txBody>
          <a:bodyPr/>
          <a:lstStyle/>
          <a:p>
            <a:pPr lvl="1">
              <a:lnSpc>
                <a:spcPct val="90000"/>
              </a:lnSpc>
            </a:pPr>
            <a:r>
              <a:rPr lang="en-US" b="1">
                <a:solidFill>
                  <a:srgbClr val="126723"/>
                </a:solidFill>
              </a:rPr>
              <a:t>The Sources of Unemployment</a:t>
            </a:r>
            <a:r>
              <a:rPr lang="en-US" b="1"/>
              <a:t> </a:t>
            </a:r>
          </a:p>
          <a:p>
            <a:pPr lvl="1">
              <a:lnSpc>
                <a:spcPct val="90000"/>
              </a:lnSpc>
            </a:pPr>
            <a:r>
              <a:rPr lang="en-US"/>
              <a:t>People become unemployed if they</a:t>
            </a:r>
          </a:p>
          <a:p>
            <a:pPr lvl="1">
              <a:lnSpc>
                <a:spcPct val="90000"/>
              </a:lnSpc>
            </a:pPr>
            <a:r>
              <a:rPr lang="en-US"/>
              <a:t>1. Lose their jobs and search for another job.</a:t>
            </a:r>
          </a:p>
          <a:p>
            <a:pPr lvl="1">
              <a:lnSpc>
                <a:spcPct val="90000"/>
              </a:lnSpc>
            </a:pPr>
            <a:r>
              <a:rPr lang="en-US"/>
              <a:t>2. Leave their jobs and search for another job.</a:t>
            </a:r>
          </a:p>
          <a:p>
            <a:pPr lvl="1">
              <a:lnSpc>
                <a:spcPct val="90000"/>
              </a:lnSpc>
            </a:pPr>
            <a:r>
              <a:rPr lang="en-US"/>
              <a:t>3. Enter or reenter the labor force to search for a job.</a:t>
            </a:r>
          </a:p>
          <a:p>
            <a:pPr lvl="1">
              <a:lnSpc>
                <a:spcPct val="90000"/>
              </a:lnSpc>
            </a:pPr>
            <a:r>
              <a:rPr lang="en-US"/>
              <a:t>People end a spell of unemployment if they</a:t>
            </a:r>
          </a:p>
          <a:p>
            <a:pPr lvl="1">
              <a:lnSpc>
                <a:spcPct val="90000"/>
              </a:lnSpc>
            </a:pPr>
            <a:r>
              <a:rPr lang="en-US"/>
              <a:t>1. Are hired or recalled.</a:t>
            </a:r>
          </a:p>
          <a:p>
            <a:pPr lvl="1">
              <a:lnSpc>
                <a:spcPct val="90000"/>
              </a:lnSpc>
            </a:pPr>
            <a:r>
              <a:rPr lang="en-US"/>
              <a:t>2. Withdraw from the labor force.</a:t>
            </a:r>
          </a:p>
        </p:txBody>
      </p:sp>
      <p:sp>
        <p:nvSpPr>
          <p:cNvPr id="230425" name="Rectangle 25"/>
          <p:cNvSpPr>
            <a:spLocks noGrp="1" noChangeArrowheads="1"/>
          </p:cNvSpPr>
          <p:nvPr>
            <p:ph type="title"/>
          </p:nvPr>
        </p:nvSpPr>
        <p:spPr>
          <a:noFill/>
          <a:ln/>
        </p:spPr>
        <p:txBody>
          <a:bodyPr/>
          <a:lstStyle/>
          <a:p>
            <a:r>
              <a:rPr lang="en-US"/>
              <a:t>Unemployment and Full Employment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0416">
                                            <p:txEl>
                                              <p:pRg st="1" end="1"/>
                                            </p:txEl>
                                          </p:spTgt>
                                        </p:tgtEl>
                                        <p:attrNameLst>
                                          <p:attrName>style.visibility</p:attrName>
                                        </p:attrNameLst>
                                      </p:cBhvr>
                                      <p:to>
                                        <p:strVal val="visible"/>
                                      </p:to>
                                    </p:set>
                                    <p:animEffect transition="in" filter="wipe(left)">
                                      <p:cBhvr>
                                        <p:cTn id="7" dur="1000"/>
                                        <p:tgtEl>
                                          <p:spTgt spid="2304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0416">
                                            <p:txEl>
                                              <p:pRg st="2" end="2"/>
                                            </p:txEl>
                                          </p:spTgt>
                                        </p:tgtEl>
                                        <p:attrNameLst>
                                          <p:attrName>style.visibility</p:attrName>
                                        </p:attrNameLst>
                                      </p:cBhvr>
                                      <p:to>
                                        <p:strVal val="visible"/>
                                      </p:to>
                                    </p:set>
                                    <p:animEffect transition="in" filter="wipe(left)">
                                      <p:cBhvr>
                                        <p:cTn id="12" dur="1000"/>
                                        <p:tgtEl>
                                          <p:spTgt spid="2304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0416">
                                            <p:txEl>
                                              <p:pRg st="3" end="3"/>
                                            </p:txEl>
                                          </p:spTgt>
                                        </p:tgtEl>
                                        <p:attrNameLst>
                                          <p:attrName>style.visibility</p:attrName>
                                        </p:attrNameLst>
                                      </p:cBhvr>
                                      <p:to>
                                        <p:strVal val="visible"/>
                                      </p:to>
                                    </p:set>
                                    <p:animEffect transition="in" filter="wipe(left)">
                                      <p:cBhvr>
                                        <p:cTn id="17" dur="1000"/>
                                        <p:tgtEl>
                                          <p:spTgt spid="2304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0416">
                                            <p:txEl>
                                              <p:pRg st="4" end="4"/>
                                            </p:txEl>
                                          </p:spTgt>
                                        </p:tgtEl>
                                        <p:attrNameLst>
                                          <p:attrName>style.visibility</p:attrName>
                                        </p:attrNameLst>
                                      </p:cBhvr>
                                      <p:to>
                                        <p:strVal val="visible"/>
                                      </p:to>
                                    </p:set>
                                    <p:animEffect transition="in" filter="wipe(left)">
                                      <p:cBhvr>
                                        <p:cTn id="22" dur="1000"/>
                                        <p:tgtEl>
                                          <p:spTgt spid="2304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0416">
                                            <p:txEl>
                                              <p:pRg st="5" end="5"/>
                                            </p:txEl>
                                          </p:spTgt>
                                        </p:tgtEl>
                                        <p:attrNameLst>
                                          <p:attrName>style.visibility</p:attrName>
                                        </p:attrNameLst>
                                      </p:cBhvr>
                                      <p:to>
                                        <p:strVal val="visible"/>
                                      </p:to>
                                    </p:set>
                                    <p:animEffect transition="in" filter="wipe(left)">
                                      <p:cBhvr>
                                        <p:cTn id="27" dur="1000"/>
                                        <p:tgtEl>
                                          <p:spTgt spid="2304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0416">
                                            <p:txEl>
                                              <p:pRg st="6" end="6"/>
                                            </p:txEl>
                                          </p:spTgt>
                                        </p:tgtEl>
                                        <p:attrNameLst>
                                          <p:attrName>style.visibility</p:attrName>
                                        </p:attrNameLst>
                                      </p:cBhvr>
                                      <p:to>
                                        <p:strVal val="visible"/>
                                      </p:to>
                                    </p:set>
                                    <p:animEffect transition="in" filter="wipe(left)">
                                      <p:cBhvr>
                                        <p:cTn id="32" dur="1000"/>
                                        <p:tgtEl>
                                          <p:spTgt spid="23041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0416">
                                            <p:txEl>
                                              <p:pRg st="7" end="7"/>
                                            </p:txEl>
                                          </p:spTgt>
                                        </p:tgtEl>
                                        <p:attrNameLst>
                                          <p:attrName>style.visibility</p:attrName>
                                        </p:attrNameLst>
                                      </p:cBhvr>
                                      <p:to>
                                        <p:strVal val="visible"/>
                                      </p:to>
                                    </p:set>
                                    <p:animEffect transition="in" filter="wipe(left)">
                                      <p:cBhvr>
                                        <p:cTn id="37" dur="1000"/>
                                        <p:tgtEl>
                                          <p:spTgt spid="2304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5" name="Rectangle 3"/>
          <p:cNvSpPr>
            <a:spLocks noGrp="1" noChangeArrowheads="1"/>
          </p:cNvSpPr>
          <p:nvPr>
            <p:ph type="body" idx="1"/>
          </p:nvPr>
        </p:nvSpPr>
        <p:spPr>
          <a:xfrm>
            <a:off x="457200" y="1752600"/>
            <a:ext cx="3810000" cy="4648200"/>
          </a:xfrm>
        </p:spPr>
        <p:txBody>
          <a:bodyPr/>
          <a:lstStyle/>
          <a:p>
            <a:pPr lvl="1"/>
            <a:r>
              <a:rPr lang="en-US"/>
              <a:t>Figure 22.4 shows unemployment by reason.</a:t>
            </a:r>
          </a:p>
          <a:p>
            <a:pPr lvl="1"/>
            <a:r>
              <a:rPr lang="en-CA"/>
              <a:t>Job leavers are the smallest group.</a:t>
            </a:r>
          </a:p>
          <a:p>
            <a:pPr lvl="1"/>
            <a:r>
              <a:rPr lang="en-CA"/>
              <a:t>Entrants and reentrants are the next smallest group.</a:t>
            </a:r>
          </a:p>
          <a:p>
            <a:pPr lvl="1"/>
            <a:r>
              <a:rPr lang="en-CA"/>
              <a:t>Job losers are the largest and the most cyclical group.</a:t>
            </a:r>
            <a:endParaRPr lang="en-US"/>
          </a:p>
        </p:txBody>
      </p:sp>
      <p:pic>
        <p:nvPicPr>
          <p:cNvPr id="228367" name="Picture 15" descr="fig22"/>
          <p:cNvPicPr>
            <a:picLocks noChangeAspect="1" noChangeArrowheads="1"/>
          </p:cNvPicPr>
          <p:nvPr/>
        </p:nvPicPr>
        <p:blipFill>
          <a:blip r:embed="rId3"/>
          <a:srcRect/>
          <a:stretch>
            <a:fillRect/>
          </a:stretch>
        </p:blipFill>
        <p:spPr bwMode="auto">
          <a:xfrm>
            <a:off x="4648200" y="1925638"/>
            <a:ext cx="4324350" cy="3813175"/>
          </a:xfrm>
          <a:prstGeom prst="rect">
            <a:avLst/>
          </a:prstGeom>
          <a:noFill/>
        </p:spPr>
      </p:pic>
      <p:pic>
        <p:nvPicPr>
          <p:cNvPr id="228368" name="Picture 16" descr="fig22"/>
          <p:cNvPicPr>
            <a:picLocks noChangeAspect="1" noChangeArrowheads="1"/>
          </p:cNvPicPr>
          <p:nvPr/>
        </p:nvPicPr>
        <p:blipFill>
          <a:blip r:embed="rId4"/>
          <a:srcRect/>
          <a:stretch>
            <a:fillRect/>
          </a:stretch>
        </p:blipFill>
        <p:spPr bwMode="auto">
          <a:xfrm>
            <a:off x="4648200" y="1925638"/>
            <a:ext cx="4324350" cy="3813175"/>
          </a:xfrm>
          <a:prstGeom prst="rect">
            <a:avLst/>
          </a:prstGeom>
          <a:noFill/>
        </p:spPr>
      </p:pic>
      <p:pic>
        <p:nvPicPr>
          <p:cNvPr id="228369" name="Picture 17" descr="fig22"/>
          <p:cNvPicPr>
            <a:picLocks noChangeAspect="1" noChangeArrowheads="1"/>
          </p:cNvPicPr>
          <p:nvPr/>
        </p:nvPicPr>
        <p:blipFill>
          <a:blip r:embed="rId5"/>
          <a:srcRect/>
          <a:stretch>
            <a:fillRect/>
          </a:stretch>
        </p:blipFill>
        <p:spPr bwMode="auto">
          <a:xfrm>
            <a:off x="4648200" y="1925638"/>
            <a:ext cx="4324350" cy="3813175"/>
          </a:xfrm>
          <a:prstGeom prst="rect">
            <a:avLst/>
          </a:prstGeom>
          <a:noFill/>
        </p:spPr>
      </p:pic>
      <p:pic>
        <p:nvPicPr>
          <p:cNvPr id="228370" name="Picture 18" descr="fig22"/>
          <p:cNvPicPr>
            <a:picLocks noChangeAspect="1" noChangeArrowheads="1"/>
          </p:cNvPicPr>
          <p:nvPr/>
        </p:nvPicPr>
        <p:blipFill>
          <a:blip r:embed="rId6"/>
          <a:srcRect/>
          <a:stretch>
            <a:fillRect/>
          </a:stretch>
        </p:blipFill>
        <p:spPr bwMode="auto">
          <a:xfrm>
            <a:off x="4648200" y="1925638"/>
            <a:ext cx="4324350" cy="3813175"/>
          </a:xfrm>
          <a:prstGeom prst="rect">
            <a:avLst/>
          </a:prstGeom>
          <a:noFill/>
        </p:spPr>
      </p:pic>
      <p:sp>
        <p:nvSpPr>
          <p:cNvPr id="228372" name="Rectangle 20"/>
          <p:cNvSpPr>
            <a:spLocks noGrp="1" noChangeArrowheads="1"/>
          </p:cNvSpPr>
          <p:nvPr>
            <p:ph type="title"/>
          </p:nvPr>
        </p:nvSpPr>
        <p:spPr>
          <a:noFill/>
          <a:ln/>
        </p:spPr>
        <p:txBody>
          <a:bodyPr/>
          <a:lstStyle/>
          <a:p>
            <a:r>
              <a:rPr lang="en-US"/>
              <a:t>Unemployment and Full Employment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8355">
                                            <p:txEl>
                                              <p:pRg st="1" end="1"/>
                                            </p:txEl>
                                          </p:spTgt>
                                        </p:tgtEl>
                                        <p:attrNameLst>
                                          <p:attrName>style.visibility</p:attrName>
                                        </p:attrNameLst>
                                      </p:cBhvr>
                                      <p:to>
                                        <p:strVal val="visible"/>
                                      </p:to>
                                    </p:set>
                                    <p:animEffect transition="in" filter="wipe(left)">
                                      <p:cBhvr>
                                        <p:cTn id="7" dur="1000"/>
                                        <p:tgtEl>
                                          <p:spTgt spid="228355">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28368"/>
                                        </p:tgtEl>
                                        <p:attrNameLst>
                                          <p:attrName>style.visibility</p:attrName>
                                        </p:attrNameLst>
                                      </p:cBhvr>
                                      <p:to>
                                        <p:strVal val="visible"/>
                                      </p:to>
                                    </p:set>
                                    <p:animEffect transition="in" filter="wipe(left)">
                                      <p:cBhvr>
                                        <p:cTn id="11" dur="1000"/>
                                        <p:tgtEl>
                                          <p:spTgt spid="22836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8355">
                                            <p:txEl>
                                              <p:pRg st="2" end="2"/>
                                            </p:txEl>
                                          </p:spTgt>
                                        </p:tgtEl>
                                        <p:attrNameLst>
                                          <p:attrName>style.visibility</p:attrName>
                                        </p:attrNameLst>
                                      </p:cBhvr>
                                      <p:to>
                                        <p:strVal val="visible"/>
                                      </p:to>
                                    </p:set>
                                    <p:animEffect transition="in" filter="wipe(left)">
                                      <p:cBhvr>
                                        <p:cTn id="16" dur="1000"/>
                                        <p:tgtEl>
                                          <p:spTgt spid="228355">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28369"/>
                                        </p:tgtEl>
                                        <p:attrNameLst>
                                          <p:attrName>style.visibility</p:attrName>
                                        </p:attrNameLst>
                                      </p:cBhvr>
                                      <p:to>
                                        <p:strVal val="visible"/>
                                      </p:to>
                                    </p:set>
                                    <p:animEffect transition="in" filter="wipe(left)">
                                      <p:cBhvr>
                                        <p:cTn id="20" dur="1000"/>
                                        <p:tgtEl>
                                          <p:spTgt spid="22836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8355">
                                            <p:txEl>
                                              <p:pRg st="3" end="3"/>
                                            </p:txEl>
                                          </p:spTgt>
                                        </p:tgtEl>
                                        <p:attrNameLst>
                                          <p:attrName>style.visibility</p:attrName>
                                        </p:attrNameLst>
                                      </p:cBhvr>
                                      <p:to>
                                        <p:strVal val="visible"/>
                                      </p:to>
                                    </p:set>
                                    <p:animEffect transition="in" filter="wipe(left)">
                                      <p:cBhvr>
                                        <p:cTn id="25" dur="1000"/>
                                        <p:tgtEl>
                                          <p:spTgt spid="228355">
                                            <p:txEl>
                                              <p:pRg st="3" end="3"/>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28370"/>
                                        </p:tgtEl>
                                        <p:attrNameLst>
                                          <p:attrName>style.visibility</p:attrName>
                                        </p:attrNameLst>
                                      </p:cBhvr>
                                      <p:to>
                                        <p:strVal val="visible"/>
                                      </p:to>
                                    </p:set>
                                    <p:animEffect transition="in" filter="wipe(left)">
                                      <p:cBhvr>
                                        <p:cTn id="29" dur="1000"/>
                                        <p:tgtEl>
                                          <p:spTgt spid="22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uiExpand="1" build="p" bldLvl="3"/>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2681" name="Picture 9" descr="fig22"/>
          <p:cNvPicPr>
            <a:picLocks noChangeAspect="1" noChangeArrowheads="1"/>
          </p:cNvPicPr>
          <p:nvPr/>
        </p:nvPicPr>
        <p:blipFill>
          <a:blip r:embed="rId3"/>
          <a:srcRect/>
          <a:stretch>
            <a:fillRect/>
          </a:stretch>
        </p:blipFill>
        <p:spPr bwMode="auto">
          <a:xfrm>
            <a:off x="1952625" y="1119188"/>
            <a:ext cx="5238750" cy="4619625"/>
          </a:xfrm>
          <a:prstGeom prst="rect">
            <a:avLst/>
          </a:prstGeom>
          <a:noFill/>
        </p:spPr>
      </p:pic>
      <p:pic>
        <p:nvPicPr>
          <p:cNvPr id="412682" name="Picture 10" descr="fig22"/>
          <p:cNvPicPr>
            <a:picLocks noChangeAspect="1" noChangeArrowheads="1"/>
          </p:cNvPicPr>
          <p:nvPr/>
        </p:nvPicPr>
        <p:blipFill>
          <a:blip r:embed="rId4"/>
          <a:srcRect/>
          <a:stretch>
            <a:fillRect/>
          </a:stretch>
        </p:blipFill>
        <p:spPr bwMode="auto">
          <a:xfrm>
            <a:off x="1952625" y="1119188"/>
            <a:ext cx="5238750" cy="4619625"/>
          </a:xfrm>
          <a:prstGeom prst="rect">
            <a:avLst/>
          </a:prstGeom>
          <a:noFill/>
        </p:spPr>
      </p:pic>
      <p:pic>
        <p:nvPicPr>
          <p:cNvPr id="412683" name="Picture 11" descr="fig22"/>
          <p:cNvPicPr>
            <a:picLocks noChangeAspect="1" noChangeArrowheads="1"/>
          </p:cNvPicPr>
          <p:nvPr/>
        </p:nvPicPr>
        <p:blipFill>
          <a:blip r:embed="rId5"/>
          <a:srcRect/>
          <a:stretch>
            <a:fillRect/>
          </a:stretch>
        </p:blipFill>
        <p:spPr bwMode="auto">
          <a:xfrm>
            <a:off x="1952625" y="1119188"/>
            <a:ext cx="5238750" cy="4619625"/>
          </a:xfrm>
          <a:prstGeom prst="rect">
            <a:avLst/>
          </a:prstGeom>
          <a:noFill/>
        </p:spPr>
      </p:pic>
      <p:pic>
        <p:nvPicPr>
          <p:cNvPr id="412684" name="Picture 12" descr="fig22"/>
          <p:cNvPicPr>
            <a:picLocks noChangeAspect="1" noChangeArrowheads="1"/>
          </p:cNvPicPr>
          <p:nvPr/>
        </p:nvPicPr>
        <p:blipFill>
          <a:blip r:embed="rId6"/>
          <a:srcRect/>
          <a:stretch>
            <a:fillRect/>
          </a:stretch>
        </p:blipFill>
        <p:spPr bwMode="auto">
          <a:xfrm>
            <a:off x="1952625" y="1119188"/>
            <a:ext cx="5238750" cy="4619625"/>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2682"/>
                                        </p:tgtEl>
                                        <p:attrNameLst>
                                          <p:attrName>style.visibility</p:attrName>
                                        </p:attrNameLst>
                                      </p:cBhvr>
                                      <p:to>
                                        <p:strVal val="visible"/>
                                      </p:to>
                                    </p:set>
                                    <p:animEffect transition="in" filter="wipe(left)">
                                      <p:cBhvr>
                                        <p:cTn id="7" dur="1000"/>
                                        <p:tgtEl>
                                          <p:spTgt spid="4126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2683"/>
                                        </p:tgtEl>
                                        <p:attrNameLst>
                                          <p:attrName>style.visibility</p:attrName>
                                        </p:attrNameLst>
                                      </p:cBhvr>
                                      <p:to>
                                        <p:strVal val="visible"/>
                                      </p:to>
                                    </p:set>
                                    <p:animEffect transition="in" filter="wipe(left)">
                                      <p:cBhvr>
                                        <p:cTn id="12" dur="1000"/>
                                        <p:tgtEl>
                                          <p:spTgt spid="4126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2684"/>
                                        </p:tgtEl>
                                        <p:attrNameLst>
                                          <p:attrName>style.visibility</p:attrName>
                                        </p:attrNameLst>
                                      </p:cBhvr>
                                      <p:to>
                                        <p:strVal val="visible"/>
                                      </p:to>
                                    </p:set>
                                    <p:animEffect transition="in" filter="wipe(left)">
                                      <p:cBhvr>
                                        <p:cTn id="17" dur="1000"/>
                                        <p:tgtEl>
                                          <p:spTgt spid="412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t>Unemployment and Full Employment</a:t>
            </a:r>
          </a:p>
        </p:txBody>
      </p:sp>
      <p:sp>
        <p:nvSpPr>
          <p:cNvPr id="239619" name="Rectangle 3"/>
          <p:cNvSpPr>
            <a:spLocks noGrp="1" noChangeArrowheads="1"/>
          </p:cNvSpPr>
          <p:nvPr>
            <p:ph type="body" idx="1"/>
          </p:nvPr>
        </p:nvSpPr>
        <p:spPr>
          <a:xfrm>
            <a:off x="428625" y="1733550"/>
            <a:ext cx="8229600" cy="3448050"/>
          </a:xfrm>
        </p:spPr>
        <p:txBody>
          <a:bodyPr/>
          <a:lstStyle/>
          <a:p>
            <a:pPr lvl="1"/>
            <a:r>
              <a:rPr lang="en-US" b="1">
                <a:solidFill>
                  <a:srgbClr val="126723"/>
                </a:solidFill>
              </a:rPr>
              <a:t>Frictions, Structural Change, and Cycles</a:t>
            </a:r>
          </a:p>
          <a:p>
            <a:pPr lvl="1"/>
            <a:r>
              <a:rPr lang="en-US"/>
              <a:t>Unemployment can be classified into three types:</a:t>
            </a:r>
          </a:p>
          <a:p>
            <a:pPr lvl="1">
              <a:buClr>
                <a:srgbClr val="126723"/>
              </a:buClr>
              <a:buSzPct val="75000"/>
              <a:buFont typeface="Webdings" pitchFamily="18" charset="2"/>
              <a:buChar char="&lt;"/>
            </a:pPr>
            <a:r>
              <a:rPr lang="en-US"/>
              <a:t> Frictional</a:t>
            </a:r>
          </a:p>
          <a:p>
            <a:pPr lvl="1">
              <a:buClr>
                <a:srgbClr val="126723"/>
              </a:buClr>
              <a:buSzPct val="75000"/>
              <a:buFont typeface="Webdings" pitchFamily="18" charset="2"/>
              <a:buChar char="&lt;"/>
            </a:pPr>
            <a:r>
              <a:rPr lang="en-US"/>
              <a:t> Structural</a:t>
            </a:r>
          </a:p>
          <a:p>
            <a:pPr lvl="1">
              <a:buClr>
                <a:srgbClr val="126723"/>
              </a:buClr>
              <a:buSzPct val="75000"/>
              <a:buFont typeface="Webdings" pitchFamily="18" charset="2"/>
              <a:buChar char="&lt;"/>
            </a:pPr>
            <a:r>
              <a:rPr lang="en-US"/>
              <a:t> Cyclical</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9619">
                                            <p:txEl>
                                              <p:pRg st="1" end="1"/>
                                            </p:txEl>
                                          </p:spTgt>
                                        </p:tgtEl>
                                        <p:attrNameLst>
                                          <p:attrName>style.visibility</p:attrName>
                                        </p:attrNameLst>
                                      </p:cBhvr>
                                      <p:to>
                                        <p:strVal val="visible"/>
                                      </p:to>
                                    </p:set>
                                    <p:animEffect transition="in" filter="wipe(left)">
                                      <p:cBhvr>
                                        <p:cTn id="7" dur="1000"/>
                                        <p:tgtEl>
                                          <p:spTgt spid="2396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9619">
                                            <p:txEl>
                                              <p:pRg st="2" end="2"/>
                                            </p:txEl>
                                          </p:spTgt>
                                        </p:tgtEl>
                                        <p:attrNameLst>
                                          <p:attrName>style.visibility</p:attrName>
                                        </p:attrNameLst>
                                      </p:cBhvr>
                                      <p:to>
                                        <p:strVal val="visible"/>
                                      </p:to>
                                    </p:set>
                                    <p:animEffect transition="in" filter="wipe(left)">
                                      <p:cBhvr>
                                        <p:cTn id="12" dur="1000"/>
                                        <p:tgtEl>
                                          <p:spTgt spid="2396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9619">
                                            <p:txEl>
                                              <p:pRg st="3" end="3"/>
                                            </p:txEl>
                                          </p:spTgt>
                                        </p:tgtEl>
                                        <p:attrNameLst>
                                          <p:attrName>style.visibility</p:attrName>
                                        </p:attrNameLst>
                                      </p:cBhvr>
                                      <p:to>
                                        <p:strVal val="visible"/>
                                      </p:to>
                                    </p:set>
                                    <p:animEffect transition="in" filter="wipe(left)">
                                      <p:cBhvr>
                                        <p:cTn id="17" dur="1000"/>
                                        <p:tgtEl>
                                          <p:spTgt spid="2396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9619">
                                            <p:txEl>
                                              <p:pRg st="4" end="4"/>
                                            </p:txEl>
                                          </p:spTgt>
                                        </p:tgtEl>
                                        <p:attrNameLst>
                                          <p:attrName>style.visibility</p:attrName>
                                        </p:attrNameLst>
                                      </p:cBhvr>
                                      <p:to>
                                        <p:strVal val="visible"/>
                                      </p:to>
                                    </p:set>
                                    <p:animEffect transition="in" filter="wipe(left)">
                                      <p:cBhvr>
                                        <p:cTn id="22" dur="1000"/>
                                        <p:tgtEl>
                                          <p:spTgt spid="239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uiExpand="1"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a:t>Unemployment and Full Employment</a:t>
            </a:r>
          </a:p>
        </p:txBody>
      </p:sp>
      <p:sp>
        <p:nvSpPr>
          <p:cNvPr id="248835" name="Rectangle 3"/>
          <p:cNvSpPr>
            <a:spLocks noGrp="1" noChangeArrowheads="1"/>
          </p:cNvSpPr>
          <p:nvPr>
            <p:ph type="body" idx="1"/>
          </p:nvPr>
        </p:nvSpPr>
        <p:spPr>
          <a:xfrm>
            <a:off x="428625" y="1779588"/>
            <a:ext cx="8229600" cy="3930650"/>
          </a:xfrm>
        </p:spPr>
        <p:txBody>
          <a:bodyPr/>
          <a:lstStyle/>
          <a:p>
            <a:pPr lvl="1"/>
            <a:r>
              <a:rPr lang="en-US" b="1">
                <a:solidFill>
                  <a:srgbClr val="FF0000"/>
                </a:solidFill>
              </a:rPr>
              <a:t>Frictional unemployment</a:t>
            </a:r>
            <a:r>
              <a:rPr lang="en-US"/>
              <a:t> is unemployment that arises from normal labor market turnover.</a:t>
            </a:r>
          </a:p>
          <a:p>
            <a:pPr lvl="1"/>
            <a:r>
              <a:rPr lang="en-US"/>
              <a:t>The creation and destruction of jobs requires that unemployed workers search for new jobs.</a:t>
            </a:r>
          </a:p>
          <a:p>
            <a:pPr lvl="1"/>
            <a:r>
              <a:rPr lang="en-US"/>
              <a:t>Increases in the number of people entering and reentering the labor force and increases in unemployment compensation raise frictional unemployment.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8835">
                                            <p:txEl>
                                              <p:pRg st="1" end="1"/>
                                            </p:txEl>
                                          </p:spTgt>
                                        </p:tgtEl>
                                        <p:attrNameLst>
                                          <p:attrName>style.visibility</p:attrName>
                                        </p:attrNameLst>
                                      </p:cBhvr>
                                      <p:to>
                                        <p:strVal val="visible"/>
                                      </p:to>
                                    </p:set>
                                    <p:animEffect transition="in" filter="wipe(left)">
                                      <p:cBhvr>
                                        <p:cTn id="7" dur="1000"/>
                                        <p:tgtEl>
                                          <p:spTgt spid="2488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8835">
                                            <p:txEl>
                                              <p:pRg st="2" end="2"/>
                                            </p:txEl>
                                          </p:spTgt>
                                        </p:tgtEl>
                                        <p:attrNameLst>
                                          <p:attrName>style.visibility</p:attrName>
                                        </p:attrNameLst>
                                      </p:cBhvr>
                                      <p:to>
                                        <p:strVal val="visible"/>
                                      </p:to>
                                    </p:set>
                                    <p:animEffect transition="in" filter="wipe(left)">
                                      <p:cBhvr>
                                        <p:cTn id="12" dur="1000"/>
                                        <p:tgtEl>
                                          <p:spTgt spid="2488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uiExpand="1" build="p" bldLvl="3"/>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t>Unemployment and Full Employment</a:t>
            </a:r>
          </a:p>
        </p:txBody>
      </p:sp>
      <p:sp>
        <p:nvSpPr>
          <p:cNvPr id="240643" name="Rectangle 3"/>
          <p:cNvSpPr>
            <a:spLocks noGrp="1" noChangeArrowheads="1"/>
          </p:cNvSpPr>
          <p:nvPr>
            <p:ph type="body" idx="1"/>
          </p:nvPr>
        </p:nvSpPr>
        <p:spPr>
          <a:xfrm>
            <a:off x="457200" y="1524000"/>
            <a:ext cx="8229600" cy="4648200"/>
          </a:xfrm>
        </p:spPr>
        <p:txBody>
          <a:bodyPr/>
          <a:lstStyle/>
          <a:p>
            <a:pPr lvl="1"/>
            <a:r>
              <a:rPr lang="en-US" b="1">
                <a:solidFill>
                  <a:srgbClr val="FF0000"/>
                </a:solidFill>
              </a:rPr>
              <a:t>Structural unemployment</a:t>
            </a:r>
            <a:r>
              <a:rPr lang="en-US"/>
              <a:t> is unemployment created by changes in technology and foreign competition that change the skills needed to perform jobs or the locations of jobs.</a:t>
            </a:r>
          </a:p>
          <a:p>
            <a:pPr lvl="1"/>
            <a:r>
              <a:rPr lang="en-US"/>
              <a:t>Structural unemployment lasts longer than frictional unemployment.</a:t>
            </a:r>
          </a:p>
          <a:p>
            <a:pPr lvl="1"/>
            <a:r>
              <a:rPr lang="en-US" b="1">
                <a:solidFill>
                  <a:srgbClr val="FF0000"/>
                </a:solidFill>
              </a:rPr>
              <a:t>Cyclical unemployment</a:t>
            </a:r>
            <a:r>
              <a:rPr lang="en-US"/>
              <a:t> is the fluctuating unemployment over the business cycle.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0643">
                                            <p:txEl>
                                              <p:pRg st="1" end="1"/>
                                            </p:txEl>
                                          </p:spTgt>
                                        </p:tgtEl>
                                        <p:attrNameLst>
                                          <p:attrName>style.visibility</p:attrName>
                                        </p:attrNameLst>
                                      </p:cBhvr>
                                      <p:to>
                                        <p:strVal val="visible"/>
                                      </p:to>
                                    </p:set>
                                    <p:animEffect transition="in" filter="wipe(left)">
                                      <p:cBhvr>
                                        <p:cTn id="7" dur="1000"/>
                                        <p:tgtEl>
                                          <p:spTgt spid="2406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0643">
                                            <p:txEl>
                                              <p:pRg st="2" end="2"/>
                                            </p:txEl>
                                          </p:spTgt>
                                        </p:tgtEl>
                                        <p:attrNameLst>
                                          <p:attrName>style.visibility</p:attrName>
                                        </p:attrNameLst>
                                      </p:cBhvr>
                                      <p:to>
                                        <p:strVal val="visible"/>
                                      </p:to>
                                    </p:set>
                                    <p:animEffect transition="in" filter="wipe(left)">
                                      <p:cBhvr>
                                        <p:cTn id="12" dur="1000"/>
                                        <p:tgtEl>
                                          <p:spTgt spid="2406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uiExpand="1" build="p" bldLvl="3"/>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7667" name="Rectangle 3"/>
          <p:cNvSpPr>
            <a:spLocks noGrp="1" noChangeArrowheads="1"/>
          </p:cNvSpPr>
          <p:nvPr>
            <p:ph type="body" idx="1"/>
          </p:nvPr>
        </p:nvSpPr>
        <p:spPr>
          <a:xfrm>
            <a:off x="457200" y="942974"/>
            <a:ext cx="8220075" cy="5457825"/>
          </a:xfrm>
        </p:spPr>
        <p:txBody>
          <a:bodyPr/>
          <a:lstStyle/>
          <a:p>
            <a:pPr>
              <a:spcBef>
                <a:spcPct val="25000"/>
              </a:spcBef>
              <a:spcAft>
                <a:spcPct val="25000"/>
              </a:spcAft>
            </a:pPr>
            <a:r>
              <a:rPr lang="id-ID" b="0" dirty="0">
                <a:solidFill>
                  <a:schemeClr val="tx1"/>
                </a:solidFill>
              </a:rPr>
              <a:t>Setiap bulan, </a:t>
            </a:r>
            <a:r>
              <a:rPr lang="id-ID" b="0" dirty="0" smtClean="0">
                <a:solidFill>
                  <a:schemeClr val="tx1"/>
                </a:solidFill>
              </a:rPr>
              <a:t>kita </a:t>
            </a:r>
            <a:r>
              <a:rPr lang="id-ID" b="0" dirty="0">
                <a:solidFill>
                  <a:schemeClr val="tx1"/>
                </a:solidFill>
              </a:rPr>
              <a:t>memetakan arah pengangguran sebagai ukuran kesehatan </a:t>
            </a:r>
            <a:r>
              <a:rPr lang="id-ID" b="0" dirty="0" smtClean="0">
                <a:solidFill>
                  <a:schemeClr val="tx1"/>
                </a:solidFill>
              </a:rPr>
              <a:t>ekonomi:</a:t>
            </a:r>
            <a:endParaRPr lang="en-US" b="0" dirty="0">
              <a:solidFill>
                <a:schemeClr val="tx1"/>
              </a:solidFill>
            </a:endParaRPr>
          </a:p>
          <a:p>
            <a:pPr>
              <a:spcBef>
                <a:spcPct val="25000"/>
              </a:spcBef>
              <a:spcAft>
                <a:spcPct val="25000"/>
              </a:spcAft>
              <a:buSzPct val="75000"/>
              <a:buFont typeface="Webdings" pitchFamily="18" charset="2"/>
              <a:buChar char="&lt;"/>
            </a:pPr>
            <a:r>
              <a:rPr lang="en-US" b="0" dirty="0">
                <a:solidFill>
                  <a:schemeClr val="tx1"/>
                </a:solidFill>
              </a:rPr>
              <a:t> </a:t>
            </a:r>
            <a:r>
              <a:rPr lang="id-ID" sz="2200" b="0" dirty="0" smtClean="0">
                <a:solidFill>
                  <a:schemeClr val="tx1"/>
                </a:solidFill>
              </a:rPr>
              <a:t>Bagaimana kita mengukur pengangguran</a:t>
            </a:r>
            <a:r>
              <a:rPr lang="en-US" sz="2200" b="0" dirty="0" smtClean="0">
                <a:solidFill>
                  <a:schemeClr val="tx1"/>
                </a:solidFill>
              </a:rPr>
              <a:t>?</a:t>
            </a:r>
            <a:endParaRPr lang="en-US" sz="2200" b="0" dirty="0">
              <a:solidFill>
                <a:schemeClr val="tx1"/>
              </a:solidFill>
            </a:endParaRPr>
          </a:p>
          <a:p>
            <a:pPr>
              <a:spcBef>
                <a:spcPct val="25000"/>
              </a:spcBef>
              <a:spcAft>
                <a:spcPct val="25000"/>
              </a:spcAft>
              <a:buSzPct val="75000"/>
              <a:buFont typeface="Webdings" pitchFamily="18" charset="2"/>
              <a:buChar char="&lt;"/>
            </a:pPr>
            <a:r>
              <a:rPr lang="en-US" sz="2200" b="0" dirty="0">
                <a:solidFill>
                  <a:schemeClr val="tx1"/>
                </a:solidFill>
              </a:rPr>
              <a:t> </a:t>
            </a:r>
            <a:r>
              <a:rPr lang="id-ID" sz="2200" b="0" dirty="0" smtClean="0">
                <a:solidFill>
                  <a:schemeClr val="tx1"/>
                </a:solidFill>
              </a:rPr>
              <a:t>Data apa yang kita gunakan untuk memonitor pasar tenaga kerja</a:t>
            </a:r>
            <a:r>
              <a:rPr lang="en-US" sz="2200" b="0" dirty="0" smtClean="0">
                <a:solidFill>
                  <a:schemeClr val="tx1"/>
                </a:solidFill>
              </a:rPr>
              <a:t>?</a:t>
            </a:r>
            <a:endParaRPr lang="en-US" sz="2200" b="0" dirty="0">
              <a:solidFill>
                <a:schemeClr val="tx1"/>
              </a:solidFill>
            </a:endParaRPr>
          </a:p>
          <a:p>
            <a:pPr>
              <a:spcBef>
                <a:spcPct val="25000"/>
              </a:spcBef>
              <a:spcAft>
                <a:spcPct val="25000"/>
              </a:spcAft>
            </a:pPr>
            <a:r>
              <a:rPr lang="id-ID" b="0" dirty="0" smtClean="0">
                <a:solidFill>
                  <a:schemeClr val="tx1"/>
                </a:solidFill>
              </a:rPr>
              <a:t>Memiliki pekerjaan dengan upah yang layak tidak menentukan standar hidup; namun, biaya hidup juga penting.</a:t>
            </a:r>
            <a:endParaRPr lang="en-US" b="0" dirty="0">
              <a:solidFill>
                <a:schemeClr val="tx1"/>
              </a:solidFill>
            </a:endParaRPr>
          </a:p>
          <a:p>
            <a:pPr>
              <a:spcBef>
                <a:spcPct val="25000"/>
              </a:spcBef>
              <a:spcAft>
                <a:spcPct val="25000"/>
              </a:spcAft>
            </a:pPr>
            <a:r>
              <a:rPr lang="id-ID" b="0" dirty="0" smtClean="0">
                <a:solidFill>
                  <a:schemeClr val="tx1"/>
                </a:solidFill>
              </a:rPr>
              <a:t>Jadi kita juga perlu mengetahui</a:t>
            </a:r>
            <a:r>
              <a:rPr lang="en-US" b="0" dirty="0" smtClean="0">
                <a:solidFill>
                  <a:schemeClr val="tx1"/>
                </a:solidFill>
              </a:rPr>
              <a:t>:</a:t>
            </a:r>
            <a:endParaRPr lang="en-US" b="0" dirty="0">
              <a:solidFill>
                <a:schemeClr val="tx1"/>
              </a:solidFill>
            </a:endParaRPr>
          </a:p>
          <a:p>
            <a:pPr>
              <a:spcBef>
                <a:spcPct val="25000"/>
              </a:spcBef>
              <a:spcAft>
                <a:spcPct val="25000"/>
              </a:spcAft>
              <a:buSzPct val="75000"/>
              <a:buFont typeface="Webdings" pitchFamily="18" charset="2"/>
              <a:buChar char="&lt;"/>
            </a:pPr>
            <a:r>
              <a:rPr lang="en-US" b="0" dirty="0">
                <a:solidFill>
                  <a:schemeClr val="tx1"/>
                </a:solidFill>
              </a:rPr>
              <a:t> </a:t>
            </a:r>
            <a:r>
              <a:rPr lang="id-ID" sz="2200" b="0" dirty="0" smtClean="0">
                <a:solidFill>
                  <a:schemeClr val="tx1"/>
                </a:solidFill>
              </a:rPr>
              <a:t>Apa itu Indeks Harga Konsumen (IHK)</a:t>
            </a:r>
            <a:r>
              <a:rPr lang="en-US" sz="2200" b="0" dirty="0" smtClean="0">
                <a:solidFill>
                  <a:schemeClr val="tx1"/>
                </a:solidFill>
              </a:rPr>
              <a:t>?</a:t>
            </a:r>
            <a:endParaRPr lang="en-US" sz="2200" b="0" dirty="0">
              <a:solidFill>
                <a:schemeClr val="tx1"/>
              </a:solidFill>
            </a:endParaRPr>
          </a:p>
          <a:p>
            <a:pPr>
              <a:spcBef>
                <a:spcPct val="25000"/>
              </a:spcBef>
              <a:spcAft>
                <a:spcPct val="25000"/>
              </a:spcAft>
              <a:buSzPct val="75000"/>
              <a:buFont typeface="Webdings" pitchFamily="18" charset="2"/>
              <a:buChar char="&lt;"/>
            </a:pPr>
            <a:r>
              <a:rPr lang="en-US" sz="2200" b="0" dirty="0">
                <a:solidFill>
                  <a:schemeClr val="tx1"/>
                </a:solidFill>
              </a:rPr>
              <a:t> </a:t>
            </a:r>
            <a:r>
              <a:rPr lang="id-ID" sz="2200" b="0" dirty="0" smtClean="0">
                <a:solidFill>
                  <a:schemeClr val="tx1"/>
                </a:solidFill>
              </a:rPr>
              <a:t>Bagaimana cara mengukurnya, dan bagaimana cara menggunakannya</a:t>
            </a:r>
            <a:endParaRPr lang="en-US" sz="2200" b="0" dirty="0">
              <a:solidFill>
                <a:schemeClr val="tx1"/>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animEffect transition="in" filter="wipe(left)">
                                      <p:cBhvr>
                                        <p:cTn id="7" dur="1000"/>
                                        <p:tgtEl>
                                          <p:spTgt spid="497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7667">
                                            <p:txEl>
                                              <p:pRg st="1" end="1"/>
                                            </p:txEl>
                                          </p:spTgt>
                                        </p:tgtEl>
                                        <p:attrNameLst>
                                          <p:attrName>style.visibility</p:attrName>
                                        </p:attrNameLst>
                                      </p:cBhvr>
                                      <p:to>
                                        <p:strVal val="visible"/>
                                      </p:to>
                                    </p:set>
                                    <p:animEffect transition="in" filter="wipe(left)">
                                      <p:cBhvr>
                                        <p:cTn id="12" dur="1000"/>
                                        <p:tgtEl>
                                          <p:spTgt spid="497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7667">
                                            <p:txEl>
                                              <p:pRg st="2" end="2"/>
                                            </p:txEl>
                                          </p:spTgt>
                                        </p:tgtEl>
                                        <p:attrNameLst>
                                          <p:attrName>style.visibility</p:attrName>
                                        </p:attrNameLst>
                                      </p:cBhvr>
                                      <p:to>
                                        <p:strVal val="visible"/>
                                      </p:to>
                                    </p:set>
                                    <p:animEffect transition="in" filter="wipe(left)">
                                      <p:cBhvr>
                                        <p:cTn id="17" dur="1000"/>
                                        <p:tgtEl>
                                          <p:spTgt spid="4976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7667">
                                            <p:txEl>
                                              <p:pRg st="3" end="3"/>
                                            </p:txEl>
                                          </p:spTgt>
                                        </p:tgtEl>
                                        <p:attrNameLst>
                                          <p:attrName>style.visibility</p:attrName>
                                        </p:attrNameLst>
                                      </p:cBhvr>
                                      <p:to>
                                        <p:strVal val="visible"/>
                                      </p:to>
                                    </p:set>
                                    <p:animEffect transition="in" filter="wipe(left)">
                                      <p:cBhvr>
                                        <p:cTn id="22" dur="1000"/>
                                        <p:tgtEl>
                                          <p:spTgt spid="4976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7667">
                                            <p:txEl>
                                              <p:pRg st="4" end="4"/>
                                            </p:txEl>
                                          </p:spTgt>
                                        </p:tgtEl>
                                        <p:attrNameLst>
                                          <p:attrName>style.visibility</p:attrName>
                                        </p:attrNameLst>
                                      </p:cBhvr>
                                      <p:to>
                                        <p:strVal val="visible"/>
                                      </p:to>
                                    </p:set>
                                    <p:animEffect transition="in" filter="wipe(left)">
                                      <p:cBhvr>
                                        <p:cTn id="27" dur="1000"/>
                                        <p:tgtEl>
                                          <p:spTgt spid="4976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7667">
                                            <p:txEl>
                                              <p:pRg st="5" end="5"/>
                                            </p:txEl>
                                          </p:spTgt>
                                        </p:tgtEl>
                                        <p:attrNameLst>
                                          <p:attrName>style.visibility</p:attrName>
                                        </p:attrNameLst>
                                      </p:cBhvr>
                                      <p:to>
                                        <p:strVal val="visible"/>
                                      </p:to>
                                    </p:set>
                                    <p:animEffect transition="in" filter="wipe(left)">
                                      <p:cBhvr>
                                        <p:cTn id="32" dur="1000"/>
                                        <p:tgtEl>
                                          <p:spTgt spid="4976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7667">
                                            <p:txEl>
                                              <p:pRg st="6" end="6"/>
                                            </p:txEl>
                                          </p:spTgt>
                                        </p:tgtEl>
                                        <p:attrNameLst>
                                          <p:attrName>style.visibility</p:attrName>
                                        </p:attrNameLst>
                                      </p:cBhvr>
                                      <p:to>
                                        <p:strVal val="visible"/>
                                      </p:to>
                                    </p:set>
                                    <p:animEffect transition="in" filter="wipe(left)">
                                      <p:cBhvr>
                                        <p:cTn id="37" dur="1000"/>
                                        <p:tgtEl>
                                          <p:spTgt spid="4976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7" grpId="0" uiExpand="1" build="p" bldLvl="3"/>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a:t>Unemployment and Full Employment</a:t>
            </a:r>
          </a:p>
        </p:txBody>
      </p:sp>
      <p:sp>
        <p:nvSpPr>
          <p:cNvPr id="241667" name="Rectangle 3"/>
          <p:cNvSpPr>
            <a:spLocks noGrp="1" noChangeArrowheads="1"/>
          </p:cNvSpPr>
          <p:nvPr>
            <p:ph type="body" idx="1"/>
          </p:nvPr>
        </p:nvSpPr>
        <p:spPr>
          <a:xfrm>
            <a:off x="428625" y="1860550"/>
            <a:ext cx="8229600" cy="4170363"/>
          </a:xfrm>
        </p:spPr>
        <p:txBody>
          <a:bodyPr/>
          <a:lstStyle/>
          <a:p>
            <a:r>
              <a:rPr lang="en-US">
                <a:solidFill>
                  <a:srgbClr val="126723"/>
                </a:solidFill>
              </a:rPr>
              <a:t>What is “Natural Unemployment”?</a:t>
            </a:r>
          </a:p>
          <a:p>
            <a:pPr lvl="1"/>
            <a:r>
              <a:rPr lang="en-US"/>
              <a:t>The unemployment rate at full employment is called the </a:t>
            </a:r>
            <a:r>
              <a:rPr lang="en-US" b="1">
                <a:solidFill>
                  <a:srgbClr val="FF0000"/>
                </a:solidFill>
              </a:rPr>
              <a:t>natural unemployment rate</a:t>
            </a:r>
            <a:r>
              <a:rPr lang="en-US"/>
              <a:t>.</a:t>
            </a:r>
          </a:p>
          <a:p>
            <a:pPr lvl="1"/>
            <a:r>
              <a:rPr lang="en-US" b="1">
                <a:solidFill>
                  <a:srgbClr val="FF0000"/>
                </a:solidFill>
              </a:rPr>
              <a:t>Full employment</a:t>
            </a:r>
            <a:r>
              <a:rPr lang="en-US"/>
              <a:t> occurs when there is no cyclical unemployment or, equivalently, when all unemployment is frictional and structural.</a:t>
            </a:r>
          </a:p>
          <a:p>
            <a:pPr lvl="1"/>
            <a:r>
              <a:rPr lang="en-US"/>
              <a:t>The natural unemployment rate was high during the early 1980s but has gradually decreased.</a:t>
            </a: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a:t>Unemployment and Full Employment</a:t>
            </a:r>
          </a:p>
        </p:txBody>
      </p:sp>
      <p:sp>
        <p:nvSpPr>
          <p:cNvPr id="242691" name="Rectangle 3"/>
          <p:cNvSpPr>
            <a:spLocks noGrp="1" noChangeArrowheads="1"/>
          </p:cNvSpPr>
          <p:nvPr>
            <p:ph type="body" idx="1"/>
          </p:nvPr>
        </p:nvSpPr>
        <p:spPr>
          <a:xfrm>
            <a:off x="428625" y="1779588"/>
            <a:ext cx="8229600" cy="4483100"/>
          </a:xfrm>
        </p:spPr>
        <p:txBody>
          <a:bodyPr/>
          <a:lstStyle/>
          <a:p>
            <a:r>
              <a:rPr lang="en-US"/>
              <a:t>Real GDP and Unemployment Over the Cycle</a:t>
            </a:r>
          </a:p>
          <a:p>
            <a:pPr lvl="1"/>
            <a:r>
              <a:rPr lang="en-US" i="1"/>
              <a:t>Potential GDP</a:t>
            </a:r>
            <a:r>
              <a:rPr lang="en-US"/>
              <a:t> is the quantity of real GDP produced at full employment. </a:t>
            </a:r>
          </a:p>
          <a:p>
            <a:pPr lvl="1"/>
            <a:r>
              <a:rPr lang="en-US"/>
              <a:t>Potential GDP corresponds to the capacity of the economy to produce output on a sustained basis.</a:t>
            </a:r>
          </a:p>
          <a:p>
            <a:pPr lvl="1"/>
            <a:r>
              <a:rPr lang="en-US"/>
              <a:t>Real GDP minus potential GDP is the </a:t>
            </a:r>
            <a:r>
              <a:rPr lang="en-US" b="1"/>
              <a:t>output gap</a:t>
            </a:r>
            <a:r>
              <a:rPr lang="en-US"/>
              <a:t>.</a:t>
            </a:r>
          </a:p>
          <a:p>
            <a:pPr lvl="1"/>
            <a:r>
              <a:rPr lang="en-US"/>
              <a:t>Over the business cycle, the output gap fluctuates and the unemployment rate fluctuates around the natural unemployment rate.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2691">
                                            <p:txEl>
                                              <p:pRg st="1" end="1"/>
                                            </p:txEl>
                                          </p:spTgt>
                                        </p:tgtEl>
                                        <p:attrNameLst>
                                          <p:attrName>style.visibility</p:attrName>
                                        </p:attrNameLst>
                                      </p:cBhvr>
                                      <p:to>
                                        <p:strVal val="visible"/>
                                      </p:to>
                                    </p:set>
                                    <p:animEffect transition="in" filter="wipe(left)">
                                      <p:cBhvr>
                                        <p:cTn id="7" dur="1000"/>
                                        <p:tgtEl>
                                          <p:spTgt spid="2426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2691">
                                            <p:txEl>
                                              <p:pRg st="2" end="2"/>
                                            </p:txEl>
                                          </p:spTgt>
                                        </p:tgtEl>
                                        <p:attrNameLst>
                                          <p:attrName>style.visibility</p:attrName>
                                        </p:attrNameLst>
                                      </p:cBhvr>
                                      <p:to>
                                        <p:strVal val="visible"/>
                                      </p:to>
                                    </p:set>
                                    <p:animEffect transition="in" filter="wipe(left)">
                                      <p:cBhvr>
                                        <p:cTn id="12" dur="1000"/>
                                        <p:tgtEl>
                                          <p:spTgt spid="2426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2691">
                                            <p:txEl>
                                              <p:pRg st="3" end="3"/>
                                            </p:txEl>
                                          </p:spTgt>
                                        </p:tgtEl>
                                        <p:attrNameLst>
                                          <p:attrName>style.visibility</p:attrName>
                                        </p:attrNameLst>
                                      </p:cBhvr>
                                      <p:to>
                                        <p:strVal val="visible"/>
                                      </p:to>
                                    </p:set>
                                    <p:animEffect transition="in" filter="wipe(left)">
                                      <p:cBhvr>
                                        <p:cTn id="17" dur="1000"/>
                                        <p:tgtEl>
                                          <p:spTgt spid="2426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2691">
                                            <p:txEl>
                                              <p:pRg st="4" end="4"/>
                                            </p:txEl>
                                          </p:spTgt>
                                        </p:tgtEl>
                                        <p:attrNameLst>
                                          <p:attrName>style.visibility</p:attrName>
                                        </p:attrNameLst>
                                      </p:cBhvr>
                                      <p:to>
                                        <p:strVal val="visible"/>
                                      </p:to>
                                    </p:set>
                                    <p:animEffect transition="in" filter="wipe(left)">
                                      <p:cBhvr>
                                        <p:cTn id="22" dur="1000"/>
                                        <p:tgtEl>
                                          <p:spTgt spid="242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uiExpand="1" build="p" bldLvl="3"/>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66" name="Rectangle 10"/>
          <p:cNvSpPr>
            <a:spLocks noChangeArrowheads="1"/>
          </p:cNvSpPr>
          <p:nvPr/>
        </p:nvSpPr>
        <p:spPr bwMode="auto">
          <a:xfrm>
            <a:off x="485775" y="1352550"/>
            <a:ext cx="8343900" cy="1057275"/>
          </a:xfrm>
          <a:prstGeom prst="rect">
            <a:avLst/>
          </a:prstGeom>
          <a:noFill/>
          <a:ln w="9525">
            <a:noFill/>
            <a:miter lim="800000"/>
            <a:headEnd/>
            <a:tailEnd/>
          </a:ln>
          <a:effectLst/>
        </p:spPr>
        <p:txBody>
          <a:bodyPr/>
          <a:lstStyle/>
          <a:p>
            <a:pPr marL="114300" lvl="1">
              <a:spcBef>
                <a:spcPct val="20000"/>
              </a:spcBef>
              <a:spcAft>
                <a:spcPct val="50000"/>
              </a:spcAft>
              <a:buClr>
                <a:srgbClr val="FF0000"/>
              </a:buClr>
              <a:buFont typeface="Wingdings" pitchFamily="2" charset="2"/>
              <a:buNone/>
            </a:pPr>
            <a:r>
              <a:rPr lang="en-CA" sz="2400"/>
              <a:t>Figure 22.5 shows the output gap and the fluctuations of unemployment around the natural rate.</a:t>
            </a:r>
          </a:p>
        </p:txBody>
      </p:sp>
      <p:sp>
        <p:nvSpPr>
          <p:cNvPr id="249876" name="Rectangle 20"/>
          <p:cNvSpPr>
            <a:spLocks noGrp="1" noChangeArrowheads="1"/>
          </p:cNvSpPr>
          <p:nvPr>
            <p:ph type="title"/>
          </p:nvPr>
        </p:nvSpPr>
        <p:spPr>
          <a:noFill/>
          <a:ln/>
        </p:spPr>
        <p:txBody>
          <a:bodyPr/>
          <a:lstStyle/>
          <a:p>
            <a:r>
              <a:rPr lang="en-US"/>
              <a:t>Unemployment and Full Employment</a:t>
            </a:r>
          </a:p>
        </p:txBody>
      </p:sp>
      <p:pic>
        <p:nvPicPr>
          <p:cNvPr id="249877" name="Picture 21" descr="fig22"/>
          <p:cNvPicPr>
            <a:picLocks noChangeAspect="1" noChangeArrowheads="1"/>
          </p:cNvPicPr>
          <p:nvPr/>
        </p:nvPicPr>
        <p:blipFill>
          <a:blip r:embed="rId3"/>
          <a:srcRect/>
          <a:stretch>
            <a:fillRect/>
          </a:stretch>
        </p:blipFill>
        <p:spPr bwMode="auto">
          <a:xfrm>
            <a:off x="247650" y="2514600"/>
            <a:ext cx="4233863" cy="3846513"/>
          </a:xfrm>
          <a:prstGeom prst="rect">
            <a:avLst/>
          </a:prstGeom>
          <a:noFill/>
        </p:spPr>
      </p:pic>
      <p:pic>
        <p:nvPicPr>
          <p:cNvPr id="249878" name="Picture 22" descr="fig22"/>
          <p:cNvPicPr>
            <a:picLocks noChangeAspect="1" noChangeArrowheads="1"/>
          </p:cNvPicPr>
          <p:nvPr/>
        </p:nvPicPr>
        <p:blipFill>
          <a:blip r:embed="rId4"/>
          <a:srcRect/>
          <a:stretch>
            <a:fillRect/>
          </a:stretch>
        </p:blipFill>
        <p:spPr bwMode="auto">
          <a:xfrm>
            <a:off x="247650" y="2514600"/>
            <a:ext cx="4233863" cy="3846513"/>
          </a:xfrm>
          <a:prstGeom prst="rect">
            <a:avLst/>
          </a:prstGeom>
          <a:noFill/>
        </p:spPr>
      </p:pic>
      <p:pic>
        <p:nvPicPr>
          <p:cNvPr id="249879" name="Picture 23" descr="fig22"/>
          <p:cNvPicPr>
            <a:picLocks noChangeAspect="1" noChangeArrowheads="1"/>
          </p:cNvPicPr>
          <p:nvPr/>
        </p:nvPicPr>
        <p:blipFill>
          <a:blip r:embed="rId5"/>
          <a:srcRect/>
          <a:stretch>
            <a:fillRect/>
          </a:stretch>
        </p:blipFill>
        <p:spPr bwMode="auto">
          <a:xfrm>
            <a:off x="247650" y="2514600"/>
            <a:ext cx="4233863" cy="3846513"/>
          </a:xfrm>
          <a:prstGeom prst="rect">
            <a:avLst/>
          </a:prstGeom>
          <a:noFill/>
        </p:spPr>
      </p:pic>
      <p:pic>
        <p:nvPicPr>
          <p:cNvPr id="249880" name="Picture 24" descr="fig22"/>
          <p:cNvPicPr>
            <a:picLocks noChangeAspect="1" noChangeArrowheads="1"/>
          </p:cNvPicPr>
          <p:nvPr/>
        </p:nvPicPr>
        <p:blipFill>
          <a:blip r:embed="rId6"/>
          <a:srcRect/>
          <a:stretch>
            <a:fillRect/>
          </a:stretch>
        </p:blipFill>
        <p:spPr bwMode="auto">
          <a:xfrm>
            <a:off x="4829175" y="2503488"/>
            <a:ext cx="4200525" cy="3816350"/>
          </a:xfrm>
          <a:prstGeom prst="rect">
            <a:avLst/>
          </a:prstGeom>
          <a:noFill/>
        </p:spPr>
      </p:pic>
      <p:pic>
        <p:nvPicPr>
          <p:cNvPr id="249881" name="Picture 25" descr="fig22"/>
          <p:cNvPicPr>
            <a:picLocks noChangeAspect="1" noChangeArrowheads="1"/>
          </p:cNvPicPr>
          <p:nvPr/>
        </p:nvPicPr>
        <p:blipFill>
          <a:blip r:embed="rId7"/>
          <a:srcRect/>
          <a:stretch>
            <a:fillRect/>
          </a:stretch>
        </p:blipFill>
        <p:spPr bwMode="auto">
          <a:xfrm>
            <a:off x="4829175" y="2503488"/>
            <a:ext cx="4200525" cy="3816350"/>
          </a:xfrm>
          <a:prstGeom prst="rect">
            <a:avLst/>
          </a:prstGeom>
          <a:noFill/>
        </p:spPr>
      </p:pic>
      <p:pic>
        <p:nvPicPr>
          <p:cNvPr id="249882" name="Picture 26" descr="fig22"/>
          <p:cNvPicPr>
            <a:picLocks noChangeAspect="1" noChangeArrowheads="1"/>
          </p:cNvPicPr>
          <p:nvPr/>
        </p:nvPicPr>
        <p:blipFill>
          <a:blip r:embed="rId8"/>
          <a:srcRect/>
          <a:stretch>
            <a:fillRect/>
          </a:stretch>
        </p:blipFill>
        <p:spPr bwMode="auto">
          <a:xfrm>
            <a:off x="4829175" y="2503488"/>
            <a:ext cx="4200525" cy="3816350"/>
          </a:xfrm>
          <a:prstGeom prst="rect">
            <a:avLst/>
          </a:prstGeom>
          <a:noFill/>
        </p:spPr>
      </p:pic>
      <p:pic>
        <p:nvPicPr>
          <p:cNvPr id="249883" name="Picture 27" descr="fig22"/>
          <p:cNvPicPr>
            <a:picLocks noChangeAspect="1" noChangeArrowheads="1"/>
          </p:cNvPicPr>
          <p:nvPr/>
        </p:nvPicPr>
        <p:blipFill>
          <a:blip r:embed="rId9"/>
          <a:srcRect/>
          <a:stretch>
            <a:fillRect/>
          </a:stretch>
        </p:blipFill>
        <p:spPr bwMode="auto">
          <a:xfrm>
            <a:off x="4829175" y="2503488"/>
            <a:ext cx="4200525" cy="3816350"/>
          </a:xfrm>
          <a:prstGeom prst="rect">
            <a:avLst/>
          </a:prstGeom>
          <a:noFill/>
        </p:spPr>
      </p:pic>
      <p:pic>
        <p:nvPicPr>
          <p:cNvPr id="249884" name="Picture 28" descr="but2">
            <a:hlinkClick r:id="rId10" action="ppaction://hlinksldjump" tooltip="Expand figure"/>
          </p:cNvPr>
          <p:cNvPicPr>
            <a:picLocks noChangeAspect="1" noChangeArrowheads="1"/>
          </p:cNvPicPr>
          <p:nvPr/>
        </p:nvPicPr>
        <p:blipFill>
          <a:blip r:embed="rId11"/>
          <a:srcRect/>
          <a:stretch>
            <a:fillRect/>
          </a:stretch>
        </p:blipFill>
        <p:spPr bwMode="auto">
          <a:xfrm>
            <a:off x="2114550" y="5991225"/>
            <a:ext cx="581025" cy="581025"/>
          </a:xfrm>
          <a:prstGeom prst="rect">
            <a:avLst/>
          </a:prstGeom>
          <a:noFill/>
        </p:spPr>
      </p:pic>
      <p:pic>
        <p:nvPicPr>
          <p:cNvPr id="249885" name="Picture 29" descr="but2">
            <a:hlinkClick r:id="rId12" action="ppaction://hlinksldjump" tooltip="Expand figure"/>
          </p:cNvPr>
          <p:cNvPicPr>
            <a:picLocks noChangeAspect="1" noChangeArrowheads="1"/>
          </p:cNvPicPr>
          <p:nvPr/>
        </p:nvPicPr>
        <p:blipFill>
          <a:blip r:embed="rId11"/>
          <a:srcRect/>
          <a:stretch>
            <a:fillRect/>
          </a:stretch>
        </p:blipFill>
        <p:spPr bwMode="auto">
          <a:xfrm>
            <a:off x="7038975" y="6010275"/>
            <a:ext cx="581025" cy="581025"/>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9878"/>
                                        </p:tgtEl>
                                        <p:attrNameLst>
                                          <p:attrName>style.visibility</p:attrName>
                                        </p:attrNameLst>
                                      </p:cBhvr>
                                      <p:to>
                                        <p:strVal val="visible"/>
                                      </p:to>
                                    </p:set>
                                    <p:animEffect transition="in" filter="wipe(left)">
                                      <p:cBhvr>
                                        <p:cTn id="7" dur="1000"/>
                                        <p:tgtEl>
                                          <p:spTgt spid="24987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9879"/>
                                        </p:tgtEl>
                                        <p:attrNameLst>
                                          <p:attrName>style.visibility</p:attrName>
                                        </p:attrNameLst>
                                      </p:cBhvr>
                                      <p:to>
                                        <p:strVal val="visible"/>
                                      </p:to>
                                    </p:set>
                                    <p:animEffect transition="in" filter="fade">
                                      <p:cBhvr>
                                        <p:cTn id="11" dur="500"/>
                                        <p:tgtEl>
                                          <p:spTgt spid="24987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9881"/>
                                        </p:tgtEl>
                                        <p:attrNameLst>
                                          <p:attrName>style.visibility</p:attrName>
                                        </p:attrNameLst>
                                      </p:cBhvr>
                                      <p:to>
                                        <p:strVal val="visible"/>
                                      </p:to>
                                    </p:set>
                                    <p:animEffect transition="in" filter="wipe(left)">
                                      <p:cBhvr>
                                        <p:cTn id="16" dur="1000"/>
                                        <p:tgtEl>
                                          <p:spTgt spid="24988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9882"/>
                                        </p:tgtEl>
                                        <p:attrNameLst>
                                          <p:attrName>style.visibility</p:attrName>
                                        </p:attrNameLst>
                                      </p:cBhvr>
                                      <p:to>
                                        <p:strVal val="visible"/>
                                      </p:to>
                                    </p:set>
                                    <p:animEffect transition="in" filter="wipe(left)">
                                      <p:cBhvr>
                                        <p:cTn id="21" dur="1000"/>
                                        <p:tgtEl>
                                          <p:spTgt spid="249882"/>
                                        </p:tgtEl>
                                      </p:cBhvr>
                                    </p:animEffect>
                                  </p:childTnLst>
                                </p:cTn>
                              </p:par>
                              <p:par>
                                <p:cTn id="22" presetID="10" presetClass="entr" presetSubtype="0" fill="hold" nodeType="withEffect">
                                  <p:stCondLst>
                                    <p:cond delay="0"/>
                                  </p:stCondLst>
                                  <p:childTnLst>
                                    <p:set>
                                      <p:cBhvr>
                                        <p:cTn id="23" dur="1" fill="hold">
                                          <p:stCondLst>
                                            <p:cond delay="0"/>
                                          </p:stCondLst>
                                        </p:cTn>
                                        <p:tgtEl>
                                          <p:spTgt spid="249883"/>
                                        </p:tgtEl>
                                        <p:attrNameLst>
                                          <p:attrName>style.visibility</p:attrName>
                                        </p:attrNameLst>
                                      </p:cBhvr>
                                      <p:to>
                                        <p:strVal val="visible"/>
                                      </p:to>
                                    </p:set>
                                    <p:animEffect transition="in" filter="fade">
                                      <p:cBhvr>
                                        <p:cTn id="24" dur="500"/>
                                        <p:tgtEl>
                                          <p:spTgt spid="249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52" name="Picture 12" descr="fig22"/>
          <p:cNvPicPr>
            <a:picLocks noChangeAspect="1" noChangeArrowheads="1"/>
          </p:cNvPicPr>
          <p:nvPr/>
        </p:nvPicPr>
        <p:blipFill>
          <a:blip r:embed="rId3"/>
          <a:srcRect/>
          <a:stretch>
            <a:fillRect/>
          </a:stretch>
        </p:blipFill>
        <p:spPr bwMode="auto">
          <a:xfrm>
            <a:off x="1862138" y="966788"/>
            <a:ext cx="5419725" cy="4924425"/>
          </a:xfrm>
          <a:prstGeom prst="rect">
            <a:avLst/>
          </a:prstGeom>
          <a:noFill/>
        </p:spPr>
      </p:pic>
      <p:pic>
        <p:nvPicPr>
          <p:cNvPr id="419853" name="Picture 13" descr="fig22"/>
          <p:cNvPicPr>
            <a:picLocks noChangeAspect="1" noChangeArrowheads="1"/>
          </p:cNvPicPr>
          <p:nvPr/>
        </p:nvPicPr>
        <p:blipFill>
          <a:blip r:embed="rId4"/>
          <a:srcRect/>
          <a:stretch>
            <a:fillRect/>
          </a:stretch>
        </p:blipFill>
        <p:spPr bwMode="auto">
          <a:xfrm>
            <a:off x="1862138" y="966788"/>
            <a:ext cx="5419725" cy="4924425"/>
          </a:xfrm>
          <a:prstGeom prst="rect">
            <a:avLst/>
          </a:prstGeom>
          <a:noFill/>
        </p:spPr>
      </p:pic>
      <p:pic>
        <p:nvPicPr>
          <p:cNvPr id="419854" name="Picture 14" descr="fig22"/>
          <p:cNvPicPr>
            <a:picLocks noChangeAspect="1" noChangeArrowheads="1"/>
          </p:cNvPicPr>
          <p:nvPr/>
        </p:nvPicPr>
        <p:blipFill>
          <a:blip r:embed="rId5"/>
          <a:srcRect/>
          <a:stretch>
            <a:fillRect/>
          </a:stretch>
        </p:blipFill>
        <p:spPr bwMode="auto">
          <a:xfrm>
            <a:off x="1862138" y="966788"/>
            <a:ext cx="5419725" cy="4924425"/>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9853"/>
                                        </p:tgtEl>
                                        <p:attrNameLst>
                                          <p:attrName>style.visibility</p:attrName>
                                        </p:attrNameLst>
                                      </p:cBhvr>
                                      <p:to>
                                        <p:strVal val="visible"/>
                                      </p:to>
                                    </p:set>
                                    <p:animEffect transition="in" filter="wipe(left)">
                                      <p:cBhvr>
                                        <p:cTn id="7" dur="1000"/>
                                        <p:tgtEl>
                                          <p:spTgt spid="4198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54"/>
                                        </p:tgtEl>
                                        <p:attrNameLst>
                                          <p:attrName>style.visibility</p:attrName>
                                        </p:attrNameLst>
                                      </p:cBhvr>
                                      <p:to>
                                        <p:strVal val="visible"/>
                                      </p:to>
                                    </p:set>
                                    <p:animEffect transition="in" filter="fade">
                                      <p:cBhvr>
                                        <p:cTn id="12" dur="500"/>
                                        <p:tgtEl>
                                          <p:spTgt spid="419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8198" name="Picture 6" descr="fig22"/>
          <p:cNvPicPr>
            <a:picLocks noChangeAspect="1" noChangeArrowheads="1"/>
          </p:cNvPicPr>
          <p:nvPr/>
        </p:nvPicPr>
        <p:blipFill>
          <a:blip r:embed="rId3"/>
          <a:srcRect/>
          <a:stretch>
            <a:fillRect/>
          </a:stretch>
        </p:blipFill>
        <p:spPr bwMode="auto">
          <a:xfrm>
            <a:off x="1862138" y="966788"/>
            <a:ext cx="5419725" cy="4924425"/>
          </a:xfrm>
          <a:prstGeom prst="rect">
            <a:avLst/>
          </a:prstGeom>
          <a:noFill/>
        </p:spPr>
      </p:pic>
      <p:pic>
        <p:nvPicPr>
          <p:cNvPr id="648199" name="Picture 7" descr="fig22"/>
          <p:cNvPicPr>
            <a:picLocks noChangeAspect="1" noChangeArrowheads="1"/>
          </p:cNvPicPr>
          <p:nvPr/>
        </p:nvPicPr>
        <p:blipFill>
          <a:blip r:embed="rId4"/>
          <a:srcRect/>
          <a:stretch>
            <a:fillRect/>
          </a:stretch>
        </p:blipFill>
        <p:spPr bwMode="auto">
          <a:xfrm>
            <a:off x="1862138" y="966788"/>
            <a:ext cx="5419725" cy="4924425"/>
          </a:xfrm>
          <a:prstGeom prst="rect">
            <a:avLst/>
          </a:prstGeom>
          <a:noFill/>
        </p:spPr>
      </p:pic>
      <p:pic>
        <p:nvPicPr>
          <p:cNvPr id="648200" name="Picture 8" descr="fig22"/>
          <p:cNvPicPr>
            <a:picLocks noChangeAspect="1" noChangeArrowheads="1"/>
          </p:cNvPicPr>
          <p:nvPr/>
        </p:nvPicPr>
        <p:blipFill>
          <a:blip r:embed="rId5"/>
          <a:srcRect/>
          <a:stretch>
            <a:fillRect/>
          </a:stretch>
        </p:blipFill>
        <p:spPr bwMode="auto">
          <a:xfrm>
            <a:off x="1862138" y="966788"/>
            <a:ext cx="5419725" cy="4924425"/>
          </a:xfrm>
          <a:prstGeom prst="rect">
            <a:avLst/>
          </a:prstGeom>
          <a:noFill/>
        </p:spPr>
      </p:pic>
      <p:pic>
        <p:nvPicPr>
          <p:cNvPr id="648201" name="Picture 9" descr="fig22"/>
          <p:cNvPicPr>
            <a:picLocks noChangeAspect="1" noChangeArrowheads="1"/>
          </p:cNvPicPr>
          <p:nvPr/>
        </p:nvPicPr>
        <p:blipFill>
          <a:blip r:embed="rId6"/>
          <a:srcRect/>
          <a:stretch>
            <a:fillRect/>
          </a:stretch>
        </p:blipFill>
        <p:spPr bwMode="auto">
          <a:xfrm>
            <a:off x="1862138" y="966788"/>
            <a:ext cx="5419725" cy="4924425"/>
          </a:xfrm>
          <a:prstGeom prst="rect">
            <a:avLst/>
          </a:prstGeom>
          <a:noFill/>
        </p:spPr>
      </p:pic>
      <p:pic>
        <p:nvPicPr>
          <p:cNvPr id="648202" name="Picture 10" descr="but2">
            <a:hlinkClick r:id="rId7" action="ppaction://hlinksldjump" tooltip="Expand figure"/>
          </p:cNvPr>
          <p:cNvPicPr>
            <a:picLocks noChangeAspect="1" noChangeArrowheads="1"/>
          </p:cNvPicPr>
          <p:nvPr/>
        </p:nvPicPr>
        <p:blipFill>
          <a:blip r:embed="rId8"/>
          <a:srcRect/>
          <a:stretch>
            <a:fillRect/>
          </a:stretch>
        </p:blipFill>
        <p:spPr bwMode="auto">
          <a:xfrm>
            <a:off x="8239125" y="942975"/>
            <a:ext cx="600075" cy="600075"/>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8199"/>
                                        </p:tgtEl>
                                        <p:attrNameLst>
                                          <p:attrName>style.visibility</p:attrName>
                                        </p:attrNameLst>
                                      </p:cBhvr>
                                      <p:to>
                                        <p:strVal val="visible"/>
                                      </p:to>
                                    </p:set>
                                    <p:animEffect transition="in" filter="wipe(left)">
                                      <p:cBhvr>
                                        <p:cTn id="7" dur="1000"/>
                                        <p:tgtEl>
                                          <p:spTgt spid="6481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8200"/>
                                        </p:tgtEl>
                                        <p:attrNameLst>
                                          <p:attrName>style.visibility</p:attrName>
                                        </p:attrNameLst>
                                      </p:cBhvr>
                                      <p:to>
                                        <p:strVal val="visible"/>
                                      </p:to>
                                    </p:set>
                                    <p:animEffect transition="in" filter="wipe(left)">
                                      <p:cBhvr>
                                        <p:cTn id="12" dur="1000"/>
                                        <p:tgtEl>
                                          <p:spTgt spid="6482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8201"/>
                                        </p:tgtEl>
                                        <p:attrNameLst>
                                          <p:attrName>style.visibility</p:attrName>
                                        </p:attrNameLst>
                                      </p:cBhvr>
                                      <p:to>
                                        <p:strVal val="visible"/>
                                      </p:to>
                                    </p:set>
                                    <p:animEffect transition="in" filter="fade">
                                      <p:cBhvr>
                                        <p:cTn id="17" dur="500"/>
                                        <p:tgtEl>
                                          <p:spTgt spid="648201"/>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648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t>Price Level and Inflation</a:t>
            </a:r>
          </a:p>
        </p:txBody>
      </p:sp>
      <p:sp>
        <p:nvSpPr>
          <p:cNvPr id="207875" name="Rectangle 3"/>
          <p:cNvSpPr>
            <a:spLocks noGrp="1" noChangeArrowheads="1"/>
          </p:cNvSpPr>
          <p:nvPr>
            <p:ph type="body" idx="1"/>
          </p:nvPr>
        </p:nvSpPr>
        <p:spPr>
          <a:xfrm>
            <a:off x="428625" y="1731963"/>
            <a:ext cx="8229600" cy="4471987"/>
          </a:xfrm>
        </p:spPr>
        <p:txBody>
          <a:bodyPr/>
          <a:lstStyle/>
          <a:p>
            <a:pPr lvl="1" defTabSz="457200"/>
            <a:r>
              <a:rPr lang="en-US"/>
              <a:t>The </a:t>
            </a:r>
            <a:r>
              <a:rPr lang="en-US" b="1">
                <a:solidFill>
                  <a:srgbClr val="FF0000"/>
                </a:solidFill>
              </a:rPr>
              <a:t>price level</a:t>
            </a:r>
            <a:r>
              <a:rPr lang="en-US"/>
              <a:t> is the average level of prices and the value of money.</a:t>
            </a:r>
          </a:p>
          <a:p>
            <a:pPr lvl="1" defTabSz="457200"/>
            <a:r>
              <a:rPr lang="en-US"/>
              <a:t>The </a:t>
            </a:r>
            <a:r>
              <a:rPr lang="en-US" b="1">
                <a:solidFill>
                  <a:srgbClr val="FF0000"/>
                </a:solidFill>
              </a:rPr>
              <a:t>inflation rate</a:t>
            </a:r>
            <a:r>
              <a:rPr lang="en-US"/>
              <a:t> is the annual percentage change in the price level. </a:t>
            </a:r>
          </a:p>
          <a:p>
            <a:pPr lvl="1" defTabSz="457200"/>
            <a:r>
              <a:rPr lang="en-US"/>
              <a:t>We are interested in the price level because we want to</a:t>
            </a:r>
          </a:p>
          <a:p>
            <a:pPr lvl="1" defTabSz="457200">
              <a:buClr>
                <a:schemeClr val="tx1"/>
              </a:buClr>
              <a:buSzPct val="75000"/>
              <a:buFont typeface="Webdings" pitchFamily="18" charset="2"/>
              <a:buChar char="&lt;"/>
            </a:pPr>
            <a:r>
              <a:rPr lang="en-US"/>
              <a:t> Measure the inflation rate</a:t>
            </a:r>
          </a:p>
          <a:p>
            <a:pPr lvl="1" defTabSz="457200">
              <a:buClr>
                <a:schemeClr val="tx1"/>
              </a:buClr>
              <a:buSzPct val="75000"/>
              <a:buFont typeface="Webdings" pitchFamily="18" charset="2"/>
              <a:buChar char="&lt;"/>
            </a:pPr>
            <a:r>
              <a:rPr lang="en-US"/>
              <a:t> Distinguish between real and nominal values of 	economic variables.</a:t>
            </a:r>
          </a:p>
        </p:txBody>
      </p:sp>
    </p:spTree>
  </p:cSld>
  <p:clrMapOvr>
    <a:masterClrMapping/>
  </p:clrMapOvr>
  <p:transition spd="med">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0243" name="Rectangle 3"/>
          <p:cNvSpPr>
            <a:spLocks noGrp="1" noChangeArrowheads="1"/>
          </p:cNvSpPr>
          <p:nvPr>
            <p:ph type="body" idx="1"/>
          </p:nvPr>
        </p:nvSpPr>
        <p:spPr>
          <a:xfrm>
            <a:off x="457200" y="1752600"/>
            <a:ext cx="8229600" cy="4419600"/>
          </a:xfrm>
        </p:spPr>
        <p:txBody>
          <a:bodyPr/>
          <a:lstStyle/>
          <a:p>
            <a:pPr lvl="1"/>
            <a:r>
              <a:rPr lang="en-CA" b="1">
                <a:solidFill>
                  <a:srgbClr val="600033"/>
                </a:solidFill>
              </a:rPr>
              <a:t>Why Inflation Is a Problem </a:t>
            </a:r>
          </a:p>
          <a:p>
            <a:pPr lvl="1"/>
            <a:r>
              <a:rPr lang="en-CA"/>
              <a:t>Inflation is a problem for many reasons, but the main one is that once it takes hold, it is unpredictable. </a:t>
            </a:r>
          </a:p>
          <a:p>
            <a:pPr lvl="1"/>
            <a:r>
              <a:rPr lang="en-CA"/>
              <a:t>Unpredictable inflation is a problem because it</a:t>
            </a:r>
          </a:p>
          <a:p>
            <a:pPr lvl="1">
              <a:buClr>
                <a:srgbClr val="126723"/>
              </a:buClr>
              <a:buSzPct val="75000"/>
              <a:buFont typeface="Webdings" pitchFamily="18" charset="2"/>
              <a:buChar char="&lt;"/>
            </a:pPr>
            <a:r>
              <a:rPr lang="en-CA"/>
              <a:t> Redistributes income and wealth</a:t>
            </a:r>
          </a:p>
          <a:p>
            <a:pPr lvl="1">
              <a:buClr>
                <a:srgbClr val="126723"/>
              </a:buClr>
              <a:buSzPct val="75000"/>
              <a:buFont typeface="Webdings" pitchFamily="18" charset="2"/>
              <a:buChar char="&lt;"/>
            </a:pPr>
            <a:r>
              <a:rPr lang="en-CA"/>
              <a:t> Diverts resources from production</a:t>
            </a:r>
          </a:p>
        </p:txBody>
      </p:sp>
      <p:sp>
        <p:nvSpPr>
          <p:cNvPr id="650245" name="Rectangle 5"/>
          <p:cNvSpPr>
            <a:spLocks noGrp="1" noChangeArrowheads="1"/>
          </p:cNvSpPr>
          <p:nvPr>
            <p:ph type="title"/>
          </p:nvPr>
        </p:nvSpPr>
        <p:spPr>
          <a:noFill/>
          <a:ln/>
        </p:spPr>
        <p:txBody>
          <a:bodyPr/>
          <a:lstStyle/>
          <a:p>
            <a:r>
              <a:rPr lang="en-US"/>
              <a:t>Price Level and Inflation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0243">
                                            <p:txEl>
                                              <p:pRg st="0" end="0"/>
                                            </p:txEl>
                                          </p:spTgt>
                                        </p:tgtEl>
                                        <p:attrNameLst>
                                          <p:attrName>style.visibility</p:attrName>
                                        </p:attrNameLst>
                                      </p:cBhvr>
                                      <p:to>
                                        <p:strVal val="visible"/>
                                      </p:to>
                                    </p:set>
                                    <p:animEffect transition="in" filter="wipe(left)">
                                      <p:cBhvr>
                                        <p:cTn id="7" dur="1000"/>
                                        <p:tgtEl>
                                          <p:spTgt spid="65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0243">
                                            <p:txEl>
                                              <p:pRg st="1" end="1"/>
                                            </p:txEl>
                                          </p:spTgt>
                                        </p:tgtEl>
                                        <p:attrNameLst>
                                          <p:attrName>style.visibility</p:attrName>
                                        </p:attrNameLst>
                                      </p:cBhvr>
                                      <p:to>
                                        <p:strVal val="visible"/>
                                      </p:to>
                                    </p:set>
                                    <p:animEffect transition="in" filter="wipe(left)">
                                      <p:cBhvr>
                                        <p:cTn id="12" dur="1000"/>
                                        <p:tgtEl>
                                          <p:spTgt spid="65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0243">
                                            <p:txEl>
                                              <p:pRg st="2" end="2"/>
                                            </p:txEl>
                                          </p:spTgt>
                                        </p:tgtEl>
                                        <p:attrNameLst>
                                          <p:attrName>style.visibility</p:attrName>
                                        </p:attrNameLst>
                                      </p:cBhvr>
                                      <p:to>
                                        <p:strVal val="visible"/>
                                      </p:to>
                                    </p:set>
                                    <p:animEffect transition="in" filter="wipe(left)">
                                      <p:cBhvr>
                                        <p:cTn id="17" dur="1000"/>
                                        <p:tgtEl>
                                          <p:spTgt spid="65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0243">
                                            <p:txEl>
                                              <p:pRg st="3" end="3"/>
                                            </p:txEl>
                                          </p:spTgt>
                                        </p:tgtEl>
                                        <p:attrNameLst>
                                          <p:attrName>style.visibility</p:attrName>
                                        </p:attrNameLst>
                                      </p:cBhvr>
                                      <p:to>
                                        <p:strVal val="visible"/>
                                      </p:to>
                                    </p:set>
                                    <p:animEffect transition="in" filter="wipe(left)">
                                      <p:cBhvr>
                                        <p:cTn id="22" dur="1000"/>
                                        <p:tgtEl>
                                          <p:spTgt spid="65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0243">
                                            <p:txEl>
                                              <p:pRg st="4" end="4"/>
                                            </p:txEl>
                                          </p:spTgt>
                                        </p:tgtEl>
                                        <p:attrNameLst>
                                          <p:attrName>style.visibility</p:attrName>
                                        </p:attrNameLst>
                                      </p:cBhvr>
                                      <p:to>
                                        <p:strVal val="visible"/>
                                      </p:to>
                                    </p:set>
                                    <p:animEffect transition="in" filter="wipe(left)">
                                      <p:cBhvr>
                                        <p:cTn id="27" dur="1000"/>
                                        <p:tgtEl>
                                          <p:spTgt spid="65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3"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2291" name="Rectangle 3"/>
          <p:cNvSpPr>
            <a:spLocks noGrp="1" noChangeArrowheads="1"/>
          </p:cNvSpPr>
          <p:nvPr>
            <p:ph type="body" idx="1"/>
          </p:nvPr>
        </p:nvSpPr>
        <p:spPr>
          <a:xfrm>
            <a:off x="457200" y="1752600"/>
            <a:ext cx="8229600" cy="4676775"/>
          </a:xfrm>
        </p:spPr>
        <p:txBody>
          <a:bodyPr/>
          <a:lstStyle/>
          <a:p>
            <a:pPr lvl="1"/>
            <a:r>
              <a:rPr lang="en-CA"/>
              <a:t>Unpredictable changes in the inflation rate redistribute income in arbitrary ways between employers and workers and between borrowers and lenders.</a:t>
            </a:r>
          </a:p>
          <a:p>
            <a:pPr lvl="1"/>
            <a:r>
              <a:rPr lang="en-CA"/>
              <a:t>A high inflation rate is a problem because it diverts resources from productive activities to inflation forecasting.</a:t>
            </a:r>
          </a:p>
          <a:p>
            <a:pPr lvl="1"/>
            <a:r>
              <a:rPr lang="en-CA"/>
              <a:t>From a social perspective, this waste of resources is a cost of inflation.</a:t>
            </a:r>
          </a:p>
          <a:p>
            <a:pPr lvl="1"/>
            <a:r>
              <a:rPr lang="en-CA"/>
              <a:t>At its worse, inflation becomes </a:t>
            </a:r>
            <a:r>
              <a:rPr lang="en-CA" b="1">
                <a:solidFill>
                  <a:srgbClr val="FF0000"/>
                </a:solidFill>
              </a:rPr>
              <a:t>hyperinflation</a:t>
            </a:r>
            <a:r>
              <a:rPr lang="en-US" sz="2000"/>
              <a:t>—</a:t>
            </a:r>
            <a:r>
              <a:rPr lang="en-CA"/>
              <a:t>an inflation rate that is so rapid that workers are paid twice a day because money loses its value so quickly.</a:t>
            </a:r>
          </a:p>
        </p:txBody>
      </p:sp>
      <p:sp>
        <p:nvSpPr>
          <p:cNvPr id="652293" name="Rectangle 5"/>
          <p:cNvSpPr>
            <a:spLocks noGrp="1" noChangeArrowheads="1"/>
          </p:cNvSpPr>
          <p:nvPr>
            <p:ph type="title"/>
          </p:nvPr>
        </p:nvSpPr>
        <p:spPr>
          <a:noFill/>
          <a:ln/>
        </p:spPr>
        <p:txBody>
          <a:bodyPr/>
          <a:lstStyle/>
          <a:p>
            <a:r>
              <a:rPr lang="en-US"/>
              <a:t>Price Level and Inflation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2291">
                                            <p:txEl>
                                              <p:pRg st="0" end="0"/>
                                            </p:txEl>
                                          </p:spTgt>
                                        </p:tgtEl>
                                        <p:attrNameLst>
                                          <p:attrName>style.visibility</p:attrName>
                                        </p:attrNameLst>
                                      </p:cBhvr>
                                      <p:to>
                                        <p:strVal val="visible"/>
                                      </p:to>
                                    </p:set>
                                    <p:animEffect transition="in" filter="wipe(left)">
                                      <p:cBhvr>
                                        <p:cTn id="7" dur="1000"/>
                                        <p:tgtEl>
                                          <p:spTgt spid="65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2291">
                                            <p:txEl>
                                              <p:pRg st="1" end="1"/>
                                            </p:txEl>
                                          </p:spTgt>
                                        </p:tgtEl>
                                        <p:attrNameLst>
                                          <p:attrName>style.visibility</p:attrName>
                                        </p:attrNameLst>
                                      </p:cBhvr>
                                      <p:to>
                                        <p:strVal val="visible"/>
                                      </p:to>
                                    </p:set>
                                    <p:animEffect transition="in" filter="wipe(left)">
                                      <p:cBhvr>
                                        <p:cTn id="12" dur="1000"/>
                                        <p:tgtEl>
                                          <p:spTgt spid="65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2291">
                                            <p:txEl>
                                              <p:pRg st="2" end="2"/>
                                            </p:txEl>
                                          </p:spTgt>
                                        </p:tgtEl>
                                        <p:attrNameLst>
                                          <p:attrName>style.visibility</p:attrName>
                                        </p:attrNameLst>
                                      </p:cBhvr>
                                      <p:to>
                                        <p:strVal val="visible"/>
                                      </p:to>
                                    </p:set>
                                    <p:animEffect transition="in" filter="wipe(left)">
                                      <p:cBhvr>
                                        <p:cTn id="17" dur="1000"/>
                                        <p:tgtEl>
                                          <p:spTgt spid="65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2291">
                                            <p:txEl>
                                              <p:pRg st="3" end="3"/>
                                            </p:txEl>
                                          </p:spTgt>
                                        </p:tgtEl>
                                        <p:attrNameLst>
                                          <p:attrName>style.visibility</p:attrName>
                                        </p:attrNameLst>
                                      </p:cBhvr>
                                      <p:to>
                                        <p:strVal val="visible"/>
                                      </p:to>
                                    </p:set>
                                    <p:animEffect transition="in" filter="wipe(left)">
                                      <p:cBhvr>
                                        <p:cTn id="22" dur="1000"/>
                                        <p:tgtEl>
                                          <p:spTgt spid="65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1"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p:txBody>
          <a:bodyPr/>
          <a:lstStyle/>
          <a:p>
            <a:r>
              <a:rPr lang="en-US"/>
              <a:t>Price Level and Inflation</a:t>
            </a:r>
          </a:p>
        </p:txBody>
      </p:sp>
      <p:sp>
        <p:nvSpPr>
          <p:cNvPr id="654339" name="Rectangle 3"/>
          <p:cNvSpPr>
            <a:spLocks noGrp="1" noChangeArrowheads="1"/>
          </p:cNvSpPr>
          <p:nvPr>
            <p:ph type="body" idx="1"/>
          </p:nvPr>
        </p:nvSpPr>
        <p:spPr>
          <a:xfrm>
            <a:off x="428625" y="1731963"/>
            <a:ext cx="8229600" cy="4471987"/>
          </a:xfrm>
        </p:spPr>
        <p:txBody>
          <a:bodyPr/>
          <a:lstStyle/>
          <a:p>
            <a:pPr lvl="1"/>
            <a:r>
              <a:rPr lang="en-US" b="1">
                <a:solidFill>
                  <a:srgbClr val="600033"/>
                </a:solidFill>
              </a:rPr>
              <a:t>The Consumer Price Index</a:t>
            </a:r>
          </a:p>
          <a:p>
            <a:pPr lvl="1"/>
            <a:r>
              <a:rPr lang="en-US"/>
              <a:t>The </a:t>
            </a:r>
            <a:r>
              <a:rPr lang="en-US" b="1">
                <a:solidFill>
                  <a:srgbClr val="FF0000"/>
                </a:solidFill>
              </a:rPr>
              <a:t>Consumer Price Index</a:t>
            </a:r>
            <a:r>
              <a:rPr lang="en-US"/>
              <a:t>, or </a:t>
            </a:r>
            <a:r>
              <a:rPr lang="en-US" b="1">
                <a:solidFill>
                  <a:srgbClr val="FF0000"/>
                </a:solidFill>
              </a:rPr>
              <a:t>CPI</a:t>
            </a:r>
            <a:r>
              <a:rPr lang="en-US"/>
              <a:t>, measures the average of the prices paid by urban consumers for a “fixed” basket of consumer goods and services.</a:t>
            </a:r>
          </a:p>
        </p:txBody>
      </p:sp>
    </p:spTree>
  </p:cSld>
  <p:clrMapOvr>
    <a:masterClrMapping/>
  </p:clrMapOvr>
  <p:transition spd="med">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a:t>Price Level and Inflation</a:t>
            </a:r>
          </a:p>
        </p:txBody>
      </p:sp>
      <p:sp>
        <p:nvSpPr>
          <p:cNvPr id="243715" name="Rectangle 3"/>
          <p:cNvSpPr>
            <a:spLocks noGrp="1" noChangeArrowheads="1"/>
          </p:cNvSpPr>
          <p:nvPr>
            <p:ph type="body" idx="1"/>
          </p:nvPr>
        </p:nvSpPr>
        <p:spPr>
          <a:xfrm>
            <a:off x="457200" y="1381125"/>
            <a:ext cx="8229600" cy="4981575"/>
          </a:xfrm>
        </p:spPr>
        <p:txBody>
          <a:bodyPr/>
          <a:lstStyle/>
          <a:p>
            <a:r>
              <a:rPr lang="en-US"/>
              <a:t>Reading the CPI Numbers</a:t>
            </a:r>
          </a:p>
          <a:p>
            <a:pPr lvl="1"/>
            <a:r>
              <a:rPr lang="en-US"/>
              <a:t>The CPI is defined to equal 100 for the </a:t>
            </a:r>
            <a:r>
              <a:rPr lang="en-US" b="1">
                <a:solidFill>
                  <a:srgbClr val="FF0000"/>
                </a:solidFill>
              </a:rPr>
              <a:t>reference base period</a:t>
            </a:r>
            <a:r>
              <a:rPr lang="en-US"/>
              <a:t>. </a:t>
            </a:r>
          </a:p>
          <a:p>
            <a:pPr lvl="1"/>
            <a:r>
              <a:rPr lang="en-US"/>
              <a:t>Currently, the reference base period is 1982</a:t>
            </a:r>
            <a:r>
              <a:rPr lang="en-US">
                <a:sym typeface="Symbol" pitchFamily="18" charset="2"/>
              </a:rPr>
              <a:t>1984</a:t>
            </a:r>
            <a:r>
              <a:rPr lang="en-US"/>
              <a:t>.</a:t>
            </a:r>
          </a:p>
          <a:p>
            <a:pPr lvl="1"/>
            <a:r>
              <a:rPr lang="en-US"/>
              <a:t>That is, for the average of the 36 months from January 1982 through December 1984, the CPI equals 100.</a:t>
            </a:r>
          </a:p>
          <a:p>
            <a:pPr lvl="1"/>
            <a:r>
              <a:rPr lang="en-US"/>
              <a:t>In July 2008, the CPI was 220.</a:t>
            </a:r>
          </a:p>
          <a:p>
            <a:pPr lvl="1"/>
            <a:r>
              <a:rPr lang="en-US"/>
              <a:t>This number tells us that the average of the prices paid by urban consumers for a fixed basket of goods was 120 percent higher in 2008 than it was during 1982</a:t>
            </a:r>
            <a:r>
              <a:rPr lang="en-US">
                <a:sym typeface="Symbol" pitchFamily="18" charset="2"/>
              </a:rPr>
              <a:t>1984</a:t>
            </a:r>
            <a:r>
              <a:rPr lang="en-US"/>
              <a: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3715">
                                            <p:txEl>
                                              <p:pRg st="1" end="1"/>
                                            </p:txEl>
                                          </p:spTgt>
                                        </p:tgtEl>
                                        <p:attrNameLst>
                                          <p:attrName>style.visibility</p:attrName>
                                        </p:attrNameLst>
                                      </p:cBhvr>
                                      <p:to>
                                        <p:strVal val="visible"/>
                                      </p:to>
                                    </p:set>
                                    <p:animEffect transition="in" filter="wipe(left)">
                                      <p:cBhvr>
                                        <p:cTn id="7" dur="1000"/>
                                        <p:tgtEl>
                                          <p:spTgt spid="2437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3715">
                                            <p:txEl>
                                              <p:pRg st="2" end="2"/>
                                            </p:txEl>
                                          </p:spTgt>
                                        </p:tgtEl>
                                        <p:attrNameLst>
                                          <p:attrName>style.visibility</p:attrName>
                                        </p:attrNameLst>
                                      </p:cBhvr>
                                      <p:to>
                                        <p:strVal val="visible"/>
                                      </p:to>
                                    </p:set>
                                    <p:animEffect transition="in" filter="wipe(left)">
                                      <p:cBhvr>
                                        <p:cTn id="12" dur="1000"/>
                                        <p:tgtEl>
                                          <p:spTgt spid="2437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3715">
                                            <p:txEl>
                                              <p:pRg st="3" end="3"/>
                                            </p:txEl>
                                          </p:spTgt>
                                        </p:tgtEl>
                                        <p:attrNameLst>
                                          <p:attrName>style.visibility</p:attrName>
                                        </p:attrNameLst>
                                      </p:cBhvr>
                                      <p:to>
                                        <p:strVal val="visible"/>
                                      </p:to>
                                    </p:set>
                                    <p:animEffect transition="in" filter="wipe(left)">
                                      <p:cBhvr>
                                        <p:cTn id="17" dur="1000"/>
                                        <p:tgtEl>
                                          <p:spTgt spid="2437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3715">
                                            <p:txEl>
                                              <p:pRg st="4" end="4"/>
                                            </p:txEl>
                                          </p:spTgt>
                                        </p:tgtEl>
                                        <p:attrNameLst>
                                          <p:attrName>style.visibility</p:attrName>
                                        </p:attrNameLst>
                                      </p:cBhvr>
                                      <p:to>
                                        <p:strVal val="visible"/>
                                      </p:to>
                                    </p:set>
                                    <p:animEffect transition="in" filter="wipe(left)">
                                      <p:cBhvr>
                                        <p:cTn id="22" dur="1000"/>
                                        <p:tgtEl>
                                          <p:spTgt spid="2437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3715">
                                            <p:txEl>
                                              <p:pRg st="5" end="5"/>
                                            </p:txEl>
                                          </p:spTgt>
                                        </p:tgtEl>
                                        <p:attrNameLst>
                                          <p:attrName>style.visibility</p:attrName>
                                        </p:attrNameLst>
                                      </p:cBhvr>
                                      <p:to>
                                        <p:strVal val="visible"/>
                                      </p:to>
                                    </p:set>
                                    <p:animEffect transition="in" filter="wipe(left)">
                                      <p:cBhvr>
                                        <p:cTn id="27" dur="1000"/>
                                        <p:tgtEl>
                                          <p:spTgt spid="243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uiExpand="1" build="p" bldLvl="3"/>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dirty="0"/>
              <a:t>Employment and Unemployment</a:t>
            </a:r>
          </a:p>
        </p:txBody>
      </p:sp>
      <p:sp>
        <p:nvSpPr>
          <p:cNvPr id="205827" name="Rectangle 3"/>
          <p:cNvSpPr>
            <a:spLocks noGrp="1" noChangeArrowheads="1"/>
          </p:cNvSpPr>
          <p:nvPr>
            <p:ph type="body" idx="1"/>
          </p:nvPr>
        </p:nvSpPr>
        <p:spPr>
          <a:xfrm>
            <a:off x="428625" y="1700213"/>
            <a:ext cx="8229600" cy="4491037"/>
          </a:xfrm>
        </p:spPr>
        <p:txBody>
          <a:bodyPr/>
          <a:lstStyle/>
          <a:p>
            <a:r>
              <a:rPr lang="id-ID" b="0" dirty="0">
                <a:solidFill>
                  <a:schemeClr val="tx1"/>
                </a:solidFill>
              </a:rPr>
              <a:t>Ekonomi A.S. adalah mesin pencipta lapangan kerja yang luar biasa.</a:t>
            </a:r>
            <a:br>
              <a:rPr lang="id-ID" b="0" dirty="0">
                <a:solidFill>
                  <a:schemeClr val="tx1"/>
                </a:solidFill>
              </a:rPr>
            </a:br>
            <a:r>
              <a:rPr lang="id-ID" b="0" dirty="0" smtClean="0">
                <a:solidFill>
                  <a:schemeClr val="tx1"/>
                </a:solidFill>
              </a:rPr>
              <a:t>	Pada </a:t>
            </a:r>
            <a:r>
              <a:rPr lang="id-ID" b="0" dirty="0">
                <a:solidFill>
                  <a:schemeClr val="tx1"/>
                </a:solidFill>
              </a:rPr>
              <a:t>2008, 146 juta orang memiliki pekerjaan, yaitu </a:t>
            </a:r>
            <a:r>
              <a:rPr lang="id-ID" b="0" dirty="0" smtClean="0">
                <a:solidFill>
                  <a:schemeClr val="tx1"/>
                </a:solidFill>
              </a:rPr>
              <a:t>	15 </a:t>
            </a:r>
            <a:r>
              <a:rPr lang="id-ID" b="0" dirty="0">
                <a:solidFill>
                  <a:schemeClr val="tx1"/>
                </a:solidFill>
              </a:rPr>
              <a:t>juta lebih banyak dari pada tahun 1998 dan 31 </a:t>
            </a:r>
            <a:r>
              <a:rPr lang="id-ID" b="0" dirty="0" smtClean="0">
                <a:solidFill>
                  <a:schemeClr val="tx1"/>
                </a:solidFill>
              </a:rPr>
              <a:t>	juta </a:t>
            </a:r>
            <a:r>
              <a:rPr lang="id-ID" b="0" dirty="0">
                <a:solidFill>
                  <a:schemeClr val="tx1"/>
                </a:solidFill>
              </a:rPr>
              <a:t>lebih banyak dari pada tahun 1988.</a:t>
            </a:r>
            <a:br>
              <a:rPr lang="id-ID" b="0" dirty="0">
                <a:solidFill>
                  <a:schemeClr val="tx1"/>
                </a:solidFill>
              </a:rPr>
            </a:br>
            <a:r>
              <a:rPr lang="id-ID" b="0" dirty="0" smtClean="0">
                <a:solidFill>
                  <a:schemeClr val="tx1"/>
                </a:solidFill>
              </a:rPr>
              <a:t>	Tetapi </a:t>
            </a:r>
            <a:r>
              <a:rPr lang="id-ID" b="0" dirty="0">
                <a:solidFill>
                  <a:schemeClr val="tx1"/>
                </a:solidFill>
              </a:rPr>
              <a:t>tidak semua orang yang menginginkan </a:t>
            </a:r>
            <a:r>
              <a:rPr lang="id-ID" b="0" dirty="0" smtClean="0">
                <a:solidFill>
                  <a:schemeClr val="tx1"/>
                </a:solidFill>
              </a:rPr>
              <a:t>	pekerjaan </a:t>
            </a:r>
            <a:r>
              <a:rPr lang="id-ID" b="0" dirty="0">
                <a:solidFill>
                  <a:schemeClr val="tx1"/>
                </a:solidFill>
              </a:rPr>
              <a:t>dapat menemukannya.</a:t>
            </a:r>
            <a:br>
              <a:rPr lang="id-ID" b="0" dirty="0">
                <a:solidFill>
                  <a:schemeClr val="tx1"/>
                </a:solidFill>
              </a:rPr>
            </a:br>
            <a:r>
              <a:rPr lang="id-ID" b="0" dirty="0" smtClean="0">
                <a:solidFill>
                  <a:schemeClr val="tx1"/>
                </a:solidFill>
              </a:rPr>
              <a:t>	Pada </a:t>
            </a:r>
            <a:r>
              <a:rPr lang="id-ID" b="0" dirty="0">
                <a:solidFill>
                  <a:schemeClr val="tx1"/>
                </a:solidFill>
              </a:rPr>
              <a:t>hari-hari biasa, 7 juta orang menganggur.</a:t>
            </a:r>
            <a:br>
              <a:rPr lang="id-ID" b="0" dirty="0">
                <a:solidFill>
                  <a:schemeClr val="tx1"/>
                </a:solidFill>
              </a:rPr>
            </a:br>
            <a:r>
              <a:rPr lang="id-ID" b="0" dirty="0" smtClean="0">
                <a:solidFill>
                  <a:schemeClr val="tx1"/>
                </a:solidFill>
              </a:rPr>
              <a:t>	Selama </a:t>
            </a:r>
            <a:r>
              <a:rPr lang="id-ID" b="0" dirty="0">
                <a:solidFill>
                  <a:schemeClr val="tx1"/>
                </a:solidFill>
              </a:rPr>
              <a:t>resesi, jumlah ini naik dan selama tahun </a:t>
            </a:r>
            <a:r>
              <a:rPr lang="id-ID" b="0" dirty="0" smtClean="0">
                <a:solidFill>
                  <a:schemeClr val="tx1"/>
                </a:solidFill>
              </a:rPr>
              <a:t>	boom </a:t>
            </a:r>
            <a:r>
              <a:rPr lang="id-ID" b="0" dirty="0">
                <a:solidFill>
                  <a:schemeClr val="tx1"/>
                </a:solidFill>
              </a:rPr>
              <a:t>turun.</a:t>
            </a:r>
            <a:br>
              <a:rPr lang="id-ID" b="0" dirty="0">
                <a:solidFill>
                  <a:schemeClr val="tx1"/>
                </a:solidFill>
              </a:rPr>
            </a:br>
            <a:r>
              <a:rPr lang="id-ID" b="0" dirty="0" smtClean="0">
                <a:solidFill>
                  <a:schemeClr val="tx1"/>
                </a:solidFill>
              </a:rPr>
              <a:t>	</a:t>
            </a:r>
            <a:r>
              <a:rPr lang="id-ID" b="0" smtClean="0">
                <a:solidFill>
                  <a:schemeClr val="tx1"/>
                </a:solidFill>
              </a:rPr>
              <a:t>Paling </a:t>
            </a:r>
            <a:r>
              <a:rPr lang="id-ID" b="0" dirty="0">
                <a:solidFill>
                  <a:schemeClr val="tx1"/>
                </a:solidFill>
              </a:rPr>
              <a:t>buruk, selama Depresi Hebat, satu dari </a:t>
            </a:r>
            <a:r>
              <a:rPr lang="id-ID" b="0">
                <a:solidFill>
                  <a:schemeClr val="tx1"/>
                </a:solidFill>
              </a:rPr>
              <a:t>setiap </a:t>
            </a:r>
            <a:r>
              <a:rPr lang="id-ID" b="0" smtClean="0">
                <a:solidFill>
                  <a:schemeClr val="tx1"/>
                </a:solidFill>
              </a:rPr>
              <a:t>	empat </a:t>
            </a:r>
            <a:r>
              <a:rPr lang="id-ID" b="0" dirty="0">
                <a:solidFill>
                  <a:schemeClr val="tx1"/>
                </a:solidFill>
              </a:rPr>
              <a:t>pekerja menganggur.</a:t>
            </a:r>
          </a:p>
        </p:txBody>
      </p:sp>
    </p:spTree>
  </p:cSld>
  <p:clrMapOvr>
    <a:masterClrMapping/>
  </p:clrMapOvr>
  <p:transition spd="med">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a:t>Price Level and Inflation</a:t>
            </a:r>
          </a:p>
        </p:txBody>
      </p:sp>
      <p:sp>
        <p:nvSpPr>
          <p:cNvPr id="244739" name="Rectangle 3"/>
          <p:cNvSpPr>
            <a:spLocks noGrp="1" noChangeArrowheads="1"/>
          </p:cNvSpPr>
          <p:nvPr>
            <p:ph type="body" idx="1"/>
          </p:nvPr>
        </p:nvSpPr>
        <p:spPr>
          <a:xfrm>
            <a:off x="428625" y="1633538"/>
            <a:ext cx="8229600" cy="3863975"/>
          </a:xfrm>
        </p:spPr>
        <p:txBody>
          <a:bodyPr/>
          <a:lstStyle/>
          <a:p>
            <a:r>
              <a:rPr lang="en-US"/>
              <a:t>Constructing the CPI</a:t>
            </a:r>
          </a:p>
          <a:p>
            <a:pPr lvl="1"/>
            <a:r>
              <a:rPr lang="en-US"/>
              <a:t>Constructing the CPI involves three stages:</a:t>
            </a:r>
          </a:p>
          <a:p>
            <a:pPr lvl="1">
              <a:buClr>
                <a:srgbClr val="126723"/>
              </a:buClr>
              <a:buSzPct val="75000"/>
              <a:buFont typeface="Webdings" pitchFamily="18" charset="2"/>
              <a:buChar char="&lt;"/>
            </a:pPr>
            <a:r>
              <a:rPr lang="en-US"/>
              <a:t> Selecting the CPI basket</a:t>
            </a:r>
          </a:p>
          <a:p>
            <a:pPr lvl="1">
              <a:buClr>
                <a:srgbClr val="126723"/>
              </a:buClr>
              <a:buSzPct val="75000"/>
              <a:buFont typeface="Webdings" pitchFamily="18" charset="2"/>
              <a:buChar char="&lt;"/>
            </a:pPr>
            <a:r>
              <a:rPr lang="en-US"/>
              <a:t> Conducting a monthly price survey</a:t>
            </a:r>
          </a:p>
          <a:p>
            <a:pPr lvl="1">
              <a:buClr>
                <a:srgbClr val="126723"/>
              </a:buClr>
              <a:buSzPct val="75000"/>
              <a:buFont typeface="Webdings" pitchFamily="18" charset="2"/>
              <a:buChar char="&lt;"/>
            </a:pPr>
            <a:r>
              <a:rPr lang="en-US"/>
              <a:t> Calculating the CPI</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4739">
                                            <p:txEl>
                                              <p:pRg st="1" end="1"/>
                                            </p:txEl>
                                          </p:spTgt>
                                        </p:tgtEl>
                                        <p:attrNameLst>
                                          <p:attrName>style.visibility</p:attrName>
                                        </p:attrNameLst>
                                      </p:cBhvr>
                                      <p:to>
                                        <p:strVal val="visible"/>
                                      </p:to>
                                    </p:set>
                                    <p:animEffect transition="in" filter="wipe(left)">
                                      <p:cBhvr>
                                        <p:cTn id="7" dur="1000"/>
                                        <p:tgtEl>
                                          <p:spTgt spid="2447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4739">
                                            <p:txEl>
                                              <p:pRg st="2" end="2"/>
                                            </p:txEl>
                                          </p:spTgt>
                                        </p:tgtEl>
                                        <p:attrNameLst>
                                          <p:attrName>style.visibility</p:attrName>
                                        </p:attrNameLst>
                                      </p:cBhvr>
                                      <p:to>
                                        <p:strVal val="visible"/>
                                      </p:to>
                                    </p:set>
                                    <p:animEffect transition="in" filter="wipe(left)">
                                      <p:cBhvr>
                                        <p:cTn id="12" dur="1000"/>
                                        <p:tgtEl>
                                          <p:spTgt spid="2447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4739">
                                            <p:txEl>
                                              <p:pRg st="3" end="3"/>
                                            </p:txEl>
                                          </p:spTgt>
                                        </p:tgtEl>
                                        <p:attrNameLst>
                                          <p:attrName>style.visibility</p:attrName>
                                        </p:attrNameLst>
                                      </p:cBhvr>
                                      <p:to>
                                        <p:strVal val="visible"/>
                                      </p:to>
                                    </p:set>
                                    <p:animEffect transition="in" filter="wipe(left)">
                                      <p:cBhvr>
                                        <p:cTn id="17" dur="1000"/>
                                        <p:tgtEl>
                                          <p:spTgt spid="2447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4739">
                                            <p:txEl>
                                              <p:pRg st="4" end="4"/>
                                            </p:txEl>
                                          </p:spTgt>
                                        </p:tgtEl>
                                        <p:attrNameLst>
                                          <p:attrName>style.visibility</p:attrName>
                                        </p:attrNameLst>
                                      </p:cBhvr>
                                      <p:to>
                                        <p:strVal val="visible"/>
                                      </p:to>
                                    </p:set>
                                    <p:animEffect transition="in" filter="wipe(left)">
                                      <p:cBhvr>
                                        <p:cTn id="22" dur="1000"/>
                                        <p:tgtEl>
                                          <p:spTgt spid="244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uiExpand="1" build="p" bldLvl="3"/>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a:t>Price Level and Inflation</a:t>
            </a:r>
          </a:p>
        </p:txBody>
      </p:sp>
      <p:sp>
        <p:nvSpPr>
          <p:cNvPr id="250883" name="Rectangle 3"/>
          <p:cNvSpPr>
            <a:spLocks noGrp="1" noChangeArrowheads="1"/>
          </p:cNvSpPr>
          <p:nvPr>
            <p:ph type="body" idx="1"/>
          </p:nvPr>
        </p:nvSpPr>
        <p:spPr>
          <a:xfrm>
            <a:off x="428625" y="1779588"/>
            <a:ext cx="8229600" cy="4411662"/>
          </a:xfrm>
        </p:spPr>
        <p:txBody>
          <a:bodyPr/>
          <a:lstStyle/>
          <a:p>
            <a:pPr lvl="1"/>
            <a:r>
              <a:rPr lang="en-US" b="1">
                <a:solidFill>
                  <a:srgbClr val="126723"/>
                </a:solidFill>
              </a:rPr>
              <a:t>The CPI Basket</a:t>
            </a:r>
          </a:p>
          <a:p>
            <a:pPr lvl="1"/>
            <a:r>
              <a:rPr lang="en-US"/>
              <a:t>The CPI basket is based on a Consumer Expenditure Survey, which is undertaken infrequently.</a:t>
            </a:r>
          </a:p>
          <a:p>
            <a:pPr lvl="1"/>
            <a:r>
              <a:rPr lang="en-US"/>
              <a:t>The CPI basket today is based on data collected in the Consumer Expenditure Survey of 2001</a:t>
            </a:r>
            <a:r>
              <a:rPr lang="en-US">
                <a:sym typeface="Symbol" pitchFamily="18" charset="2"/>
              </a:rPr>
              <a:t></a:t>
            </a:r>
            <a:r>
              <a:rPr lang="en-US"/>
              <a:t>2002.</a:t>
            </a:r>
          </a:p>
          <a:p>
            <a:pPr lvl="1"/>
            <a:r>
              <a:rPr lang="en-US"/>
              <a:t>The CPI basket contains 80,000 goods.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0883">
                                            <p:txEl>
                                              <p:pRg st="1" end="1"/>
                                            </p:txEl>
                                          </p:spTgt>
                                        </p:tgtEl>
                                        <p:attrNameLst>
                                          <p:attrName>style.visibility</p:attrName>
                                        </p:attrNameLst>
                                      </p:cBhvr>
                                      <p:to>
                                        <p:strVal val="visible"/>
                                      </p:to>
                                    </p:set>
                                    <p:animEffect transition="in" filter="wipe(left)">
                                      <p:cBhvr>
                                        <p:cTn id="7" dur="1000"/>
                                        <p:tgtEl>
                                          <p:spTgt spid="2508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0883">
                                            <p:txEl>
                                              <p:pRg st="2" end="2"/>
                                            </p:txEl>
                                          </p:spTgt>
                                        </p:tgtEl>
                                        <p:attrNameLst>
                                          <p:attrName>style.visibility</p:attrName>
                                        </p:attrNameLst>
                                      </p:cBhvr>
                                      <p:to>
                                        <p:strVal val="visible"/>
                                      </p:to>
                                    </p:set>
                                    <p:animEffect transition="in" filter="wipe(left)">
                                      <p:cBhvr>
                                        <p:cTn id="12" dur="1000"/>
                                        <p:tgtEl>
                                          <p:spTgt spid="2508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0883">
                                            <p:txEl>
                                              <p:pRg st="3" end="3"/>
                                            </p:txEl>
                                          </p:spTgt>
                                        </p:tgtEl>
                                        <p:attrNameLst>
                                          <p:attrName>style.visibility</p:attrName>
                                        </p:attrNameLst>
                                      </p:cBhvr>
                                      <p:to>
                                        <p:strVal val="visible"/>
                                      </p:to>
                                    </p:set>
                                    <p:animEffect transition="in" filter="wipe(left)">
                                      <p:cBhvr>
                                        <p:cTn id="17" dur="1000"/>
                                        <p:tgtEl>
                                          <p:spTgt spid="2508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uiExpand="1" build="p" bldLvl="3"/>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a:t>Price Level and Inflation</a:t>
            </a:r>
          </a:p>
        </p:txBody>
      </p:sp>
      <p:sp>
        <p:nvSpPr>
          <p:cNvPr id="251907" name="Rectangle 3"/>
          <p:cNvSpPr>
            <a:spLocks noGrp="1" noChangeArrowheads="1"/>
          </p:cNvSpPr>
          <p:nvPr>
            <p:ph type="body" idx="1"/>
          </p:nvPr>
        </p:nvSpPr>
        <p:spPr>
          <a:xfrm>
            <a:off x="457200" y="1600200"/>
            <a:ext cx="4102100" cy="4830763"/>
          </a:xfrm>
        </p:spPr>
        <p:txBody>
          <a:bodyPr/>
          <a:lstStyle/>
          <a:p>
            <a:pPr lvl="1"/>
            <a:r>
              <a:rPr lang="en-US"/>
              <a:t>Figure 22.6 illustrates the CPI basket.</a:t>
            </a:r>
          </a:p>
          <a:p>
            <a:pPr lvl="1"/>
            <a:r>
              <a:rPr lang="en-US"/>
              <a:t>Housing is the largest component.</a:t>
            </a:r>
          </a:p>
          <a:p>
            <a:pPr lvl="1"/>
            <a:r>
              <a:rPr lang="en-US"/>
              <a:t>Transportation and food and beverages are the next largest components.</a:t>
            </a:r>
          </a:p>
          <a:p>
            <a:pPr lvl="1"/>
            <a:r>
              <a:rPr lang="en-US"/>
              <a:t>The remaining components account for 25 percent of the basket.</a:t>
            </a:r>
          </a:p>
        </p:txBody>
      </p:sp>
      <p:pic>
        <p:nvPicPr>
          <p:cNvPr id="251935" name="Picture 31" descr="fig22"/>
          <p:cNvPicPr>
            <a:picLocks noChangeAspect="1" noChangeArrowheads="1"/>
          </p:cNvPicPr>
          <p:nvPr/>
        </p:nvPicPr>
        <p:blipFill>
          <a:blip r:embed="rId3"/>
          <a:srcRect/>
          <a:stretch>
            <a:fillRect/>
          </a:stretch>
        </p:blipFill>
        <p:spPr bwMode="auto">
          <a:xfrm>
            <a:off x="4724400" y="2025650"/>
            <a:ext cx="4162425" cy="3870325"/>
          </a:xfrm>
          <a:prstGeom prst="rect">
            <a:avLst/>
          </a:prstGeom>
          <a:noFill/>
        </p:spPr>
      </p:pic>
      <p:pic>
        <p:nvPicPr>
          <p:cNvPr id="251936" name="Picture 32" descr="fig22"/>
          <p:cNvPicPr>
            <a:picLocks noChangeAspect="1" noChangeArrowheads="1"/>
          </p:cNvPicPr>
          <p:nvPr/>
        </p:nvPicPr>
        <p:blipFill>
          <a:blip r:embed="rId4"/>
          <a:srcRect/>
          <a:stretch>
            <a:fillRect/>
          </a:stretch>
        </p:blipFill>
        <p:spPr bwMode="auto">
          <a:xfrm>
            <a:off x="4724400" y="2025650"/>
            <a:ext cx="4162425" cy="3870325"/>
          </a:xfrm>
          <a:prstGeom prst="rect">
            <a:avLst/>
          </a:prstGeom>
          <a:noFill/>
        </p:spPr>
      </p:pic>
      <p:pic>
        <p:nvPicPr>
          <p:cNvPr id="251937" name="Picture 33" descr="fig22"/>
          <p:cNvPicPr>
            <a:picLocks noChangeAspect="1" noChangeArrowheads="1"/>
          </p:cNvPicPr>
          <p:nvPr/>
        </p:nvPicPr>
        <p:blipFill>
          <a:blip r:embed="rId5"/>
          <a:srcRect/>
          <a:stretch>
            <a:fillRect/>
          </a:stretch>
        </p:blipFill>
        <p:spPr bwMode="auto">
          <a:xfrm>
            <a:off x="4724400" y="2025650"/>
            <a:ext cx="4162425" cy="3870325"/>
          </a:xfrm>
          <a:prstGeom prst="rect">
            <a:avLst/>
          </a:prstGeom>
          <a:noFill/>
        </p:spPr>
      </p:pic>
      <p:pic>
        <p:nvPicPr>
          <p:cNvPr id="251938" name="Picture 34" descr="fig22"/>
          <p:cNvPicPr>
            <a:picLocks noChangeAspect="1" noChangeArrowheads="1"/>
          </p:cNvPicPr>
          <p:nvPr/>
        </p:nvPicPr>
        <p:blipFill>
          <a:blip r:embed="rId6"/>
          <a:srcRect/>
          <a:stretch>
            <a:fillRect/>
          </a:stretch>
        </p:blipFill>
        <p:spPr bwMode="auto">
          <a:xfrm>
            <a:off x="4724400" y="2025650"/>
            <a:ext cx="4162425" cy="3870325"/>
          </a:xfrm>
          <a:prstGeom prst="rect">
            <a:avLst/>
          </a:prstGeom>
          <a:noFill/>
        </p:spPr>
      </p:pic>
      <p:pic>
        <p:nvPicPr>
          <p:cNvPr id="251939" name="Picture 35" descr="fig22"/>
          <p:cNvPicPr>
            <a:picLocks noChangeAspect="1" noChangeArrowheads="1"/>
          </p:cNvPicPr>
          <p:nvPr/>
        </p:nvPicPr>
        <p:blipFill>
          <a:blip r:embed="rId7"/>
          <a:srcRect/>
          <a:stretch>
            <a:fillRect/>
          </a:stretch>
        </p:blipFill>
        <p:spPr bwMode="auto">
          <a:xfrm>
            <a:off x="4724400" y="2025650"/>
            <a:ext cx="4162425" cy="3870325"/>
          </a:xfrm>
          <a:prstGeom prst="rect">
            <a:avLst/>
          </a:prstGeom>
          <a:noFill/>
        </p:spPr>
      </p:pic>
      <p:pic>
        <p:nvPicPr>
          <p:cNvPr id="251940" name="Picture 36" descr="fig22"/>
          <p:cNvPicPr>
            <a:picLocks noChangeAspect="1" noChangeArrowheads="1"/>
          </p:cNvPicPr>
          <p:nvPr/>
        </p:nvPicPr>
        <p:blipFill>
          <a:blip r:embed="rId8"/>
          <a:srcRect/>
          <a:stretch>
            <a:fillRect/>
          </a:stretch>
        </p:blipFill>
        <p:spPr bwMode="auto">
          <a:xfrm>
            <a:off x="4724400" y="2025650"/>
            <a:ext cx="4162425" cy="3870325"/>
          </a:xfrm>
          <a:prstGeom prst="rect">
            <a:avLst/>
          </a:prstGeom>
          <a:noFill/>
        </p:spPr>
      </p:pic>
      <p:pic>
        <p:nvPicPr>
          <p:cNvPr id="251941" name="Picture 37" descr="fig22"/>
          <p:cNvPicPr>
            <a:picLocks noChangeAspect="1" noChangeArrowheads="1"/>
          </p:cNvPicPr>
          <p:nvPr/>
        </p:nvPicPr>
        <p:blipFill>
          <a:blip r:embed="rId9"/>
          <a:srcRect/>
          <a:stretch>
            <a:fillRect/>
          </a:stretch>
        </p:blipFill>
        <p:spPr bwMode="auto">
          <a:xfrm>
            <a:off x="4724400" y="2025650"/>
            <a:ext cx="4162425" cy="3870325"/>
          </a:xfrm>
          <a:prstGeom prst="rect">
            <a:avLst/>
          </a:prstGeom>
          <a:noFill/>
        </p:spPr>
      </p:pic>
      <p:pic>
        <p:nvPicPr>
          <p:cNvPr id="251942" name="Picture 38" descr="fig22"/>
          <p:cNvPicPr>
            <a:picLocks noChangeAspect="1" noChangeArrowheads="1"/>
          </p:cNvPicPr>
          <p:nvPr/>
        </p:nvPicPr>
        <p:blipFill>
          <a:blip r:embed="rId10"/>
          <a:srcRect/>
          <a:stretch>
            <a:fillRect/>
          </a:stretch>
        </p:blipFill>
        <p:spPr bwMode="auto">
          <a:xfrm>
            <a:off x="4724400" y="2025650"/>
            <a:ext cx="4162425" cy="3870325"/>
          </a:xfrm>
          <a:prstGeom prst="rect">
            <a:avLst/>
          </a:prstGeom>
          <a:noFill/>
        </p:spPr>
      </p:pic>
      <p:pic>
        <p:nvPicPr>
          <p:cNvPr id="251943" name="Picture 39" descr="fig22"/>
          <p:cNvPicPr>
            <a:picLocks noChangeAspect="1" noChangeArrowheads="1"/>
          </p:cNvPicPr>
          <p:nvPr/>
        </p:nvPicPr>
        <p:blipFill>
          <a:blip r:embed="rId11"/>
          <a:srcRect/>
          <a:stretch>
            <a:fillRect/>
          </a:stretch>
        </p:blipFill>
        <p:spPr bwMode="auto">
          <a:xfrm>
            <a:off x="4724400" y="2025650"/>
            <a:ext cx="4162425" cy="3870325"/>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1907">
                                            <p:txEl>
                                              <p:pRg st="1" end="1"/>
                                            </p:txEl>
                                          </p:spTgt>
                                        </p:tgtEl>
                                        <p:attrNameLst>
                                          <p:attrName>style.visibility</p:attrName>
                                        </p:attrNameLst>
                                      </p:cBhvr>
                                      <p:to>
                                        <p:strVal val="visible"/>
                                      </p:to>
                                    </p:set>
                                    <p:animEffect transition="in" filter="wipe(left)">
                                      <p:cBhvr>
                                        <p:cTn id="7" dur="1000"/>
                                        <p:tgtEl>
                                          <p:spTgt spid="2519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1907">
                                            <p:txEl>
                                              <p:pRg st="2" end="2"/>
                                            </p:txEl>
                                          </p:spTgt>
                                        </p:tgtEl>
                                        <p:attrNameLst>
                                          <p:attrName>style.visibility</p:attrName>
                                        </p:attrNameLst>
                                      </p:cBhvr>
                                      <p:to>
                                        <p:strVal val="visible"/>
                                      </p:to>
                                    </p:set>
                                    <p:animEffect transition="in" filter="wipe(left)">
                                      <p:cBhvr>
                                        <p:cTn id="12" dur="1000"/>
                                        <p:tgtEl>
                                          <p:spTgt spid="2519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1907">
                                            <p:txEl>
                                              <p:pRg st="3" end="3"/>
                                            </p:txEl>
                                          </p:spTgt>
                                        </p:tgtEl>
                                        <p:attrNameLst>
                                          <p:attrName>style.visibility</p:attrName>
                                        </p:attrNameLst>
                                      </p:cBhvr>
                                      <p:to>
                                        <p:strVal val="visible"/>
                                      </p:to>
                                    </p:set>
                                    <p:animEffect transition="in" filter="wipe(left)">
                                      <p:cBhvr>
                                        <p:cTn id="17" dur="1000"/>
                                        <p:tgtEl>
                                          <p:spTgt spid="2519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1936"/>
                                        </p:tgtEl>
                                        <p:attrNameLst>
                                          <p:attrName>style.visibility</p:attrName>
                                        </p:attrNameLst>
                                      </p:cBhvr>
                                      <p:to>
                                        <p:strVal val="visible"/>
                                      </p:to>
                                    </p:set>
                                    <p:animEffect transition="in" filter="wipe(down)">
                                      <p:cBhvr>
                                        <p:cTn id="22" dur="1000"/>
                                        <p:tgtEl>
                                          <p:spTgt spid="2519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1937"/>
                                        </p:tgtEl>
                                        <p:attrNameLst>
                                          <p:attrName>style.visibility</p:attrName>
                                        </p:attrNameLst>
                                      </p:cBhvr>
                                      <p:to>
                                        <p:strVal val="visible"/>
                                      </p:to>
                                    </p:set>
                                    <p:animEffect transition="in" filter="wipe(left)">
                                      <p:cBhvr>
                                        <p:cTn id="27" dur="1000"/>
                                        <p:tgtEl>
                                          <p:spTgt spid="2519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1938"/>
                                        </p:tgtEl>
                                        <p:attrNameLst>
                                          <p:attrName>style.visibility</p:attrName>
                                        </p:attrNameLst>
                                      </p:cBhvr>
                                      <p:to>
                                        <p:strVal val="visible"/>
                                      </p:to>
                                    </p:set>
                                    <p:animEffect transition="in" filter="wipe(left)">
                                      <p:cBhvr>
                                        <p:cTn id="32" dur="1000"/>
                                        <p:tgtEl>
                                          <p:spTgt spid="2519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1939"/>
                                        </p:tgtEl>
                                        <p:attrNameLst>
                                          <p:attrName>style.visibility</p:attrName>
                                        </p:attrNameLst>
                                      </p:cBhvr>
                                      <p:to>
                                        <p:strVal val="visible"/>
                                      </p:to>
                                    </p:set>
                                    <p:animEffect transition="in" filter="wipe(left)">
                                      <p:cBhvr>
                                        <p:cTn id="37" dur="1000"/>
                                        <p:tgtEl>
                                          <p:spTgt spid="2519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51940"/>
                                        </p:tgtEl>
                                        <p:attrNameLst>
                                          <p:attrName>style.visibility</p:attrName>
                                        </p:attrNameLst>
                                      </p:cBhvr>
                                      <p:to>
                                        <p:strVal val="visible"/>
                                      </p:to>
                                    </p:set>
                                    <p:animEffect transition="in" filter="wipe(left)">
                                      <p:cBhvr>
                                        <p:cTn id="42" dur="1000"/>
                                        <p:tgtEl>
                                          <p:spTgt spid="2519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51941"/>
                                        </p:tgtEl>
                                        <p:attrNameLst>
                                          <p:attrName>style.visibility</p:attrName>
                                        </p:attrNameLst>
                                      </p:cBhvr>
                                      <p:to>
                                        <p:strVal val="visible"/>
                                      </p:to>
                                    </p:set>
                                    <p:animEffect transition="in" filter="wipe(left)">
                                      <p:cBhvr>
                                        <p:cTn id="47" dur="1000"/>
                                        <p:tgtEl>
                                          <p:spTgt spid="2519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51942"/>
                                        </p:tgtEl>
                                        <p:attrNameLst>
                                          <p:attrName>style.visibility</p:attrName>
                                        </p:attrNameLst>
                                      </p:cBhvr>
                                      <p:to>
                                        <p:strVal val="visible"/>
                                      </p:to>
                                    </p:set>
                                    <p:animEffect transition="in" filter="wipe(left)">
                                      <p:cBhvr>
                                        <p:cTn id="52" dur="1000"/>
                                        <p:tgtEl>
                                          <p:spTgt spid="2519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51943"/>
                                        </p:tgtEl>
                                        <p:attrNameLst>
                                          <p:attrName>style.visibility</p:attrName>
                                        </p:attrNameLst>
                                      </p:cBhvr>
                                      <p:to>
                                        <p:strVal val="visible"/>
                                      </p:to>
                                    </p:set>
                                    <p:animEffect transition="in" filter="wipe(left)">
                                      <p:cBhvr>
                                        <p:cTn id="57" dur="1000"/>
                                        <p:tgtEl>
                                          <p:spTgt spid="251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uiExpand="1" build="p" bldLvl="3"/>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20884" name="Picture 20" descr="fig22"/>
          <p:cNvPicPr>
            <a:picLocks noChangeAspect="1" noChangeArrowheads="1"/>
          </p:cNvPicPr>
          <p:nvPr/>
        </p:nvPicPr>
        <p:blipFill>
          <a:blip r:embed="rId3"/>
          <a:srcRect/>
          <a:stretch>
            <a:fillRect/>
          </a:stretch>
        </p:blipFill>
        <p:spPr bwMode="auto">
          <a:xfrm>
            <a:off x="1919288" y="962025"/>
            <a:ext cx="5305425" cy="4933950"/>
          </a:xfrm>
          <a:prstGeom prst="rect">
            <a:avLst/>
          </a:prstGeom>
          <a:noFill/>
        </p:spPr>
      </p:pic>
      <p:pic>
        <p:nvPicPr>
          <p:cNvPr id="420885" name="Picture 21" descr="fig22"/>
          <p:cNvPicPr>
            <a:picLocks noChangeAspect="1" noChangeArrowheads="1"/>
          </p:cNvPicPr>
          <p:nvPr/>
        </p:nvPicPr>
        <p:blipFill>
          <a:blip r:embed="rId4"/>
          <a:srcRect/>
          <a:stretch>
            <a:fillRect/>
          </a:stretch>
        </p:blipFill>
        <p:spPr bwMode="auto">
          <a:xfrm>
            <a:off x="1919288" y="962025"/>
            <a:ext cx="5305425" cy="4933950"/>
          </a:xfrm>
          <a:prstGeom prst="rect">
            <a:avLst/>
          </a:prstGeom>
          <a:noFill/>
        </p:spPr>
      </p:pic>
      <p:pic>
        <p:nvPicPr>
          <p:cNvPr id="420886" name="Picture 22" descr="fig22"/>
          <p:cNvPicPr>
            <a:picLocks noChangeAspect="1" noChangeArrowheads="1"/>
          </p:cNvPicPr>
          <p:nvPr/>
        </p:nvPicPr>
        <p:blipFill>
          <a:blip r:embed="rId5"/>
          <a:srcRect/>
          <a:stretch>
            <a:fillRect/>
          </a:stretch>
        </p:blipFill>
        <p:spPr bwMode="auto">
          <a:xfrm>
            <a:off x="1919288" y="962025"/>
            <a:ext cx="5305425" cy="4933950"/>
          </a:xfrm>
          <a:prstGeom prst="rect">
            <a:avLst/>
          </a:prstGeom>
          <a:noFill/>
        </p:spPr>
      </p:pic>
      <p:pic>
        <p:nvPicPr>
          <p:cNvPr id="420887" name="Picture 23" descr="fig22"/>
          <p:cNvPicPr>
            <a:picLocks noChangeAspect="1" noChangeArrowheads="1"/>
          </p:cNvPicPr>
          <p:nvPr/>
        </p:nvPicPr>
        <p:blipFill>
          <a:blip r:embed="rId6"/>
          <a:srcRect/>
          <a:stretch>
            <a:fillRect/>
          </a:stretch>
        </p:blipFill>
        <p:spPr bwMode="auto">
          <a:xfrm>
            <a:off x="1919288" y="962025"/>
            <a:ext cx="5305425" cy="4933950"/>
          </a:xfrm>
          <a:prstGeom prst="rect">
            <a:avLst/>
          </a:prstGeom>
          <a:noFill/>
        </p:spPr>
      </p:pic>
      <p:pic>
        <p:nvPicPr>
          <p:cNvPr id="420888" name="Picture 24" descr="fig22"/>
          <p:cNvPicPr>
            <a:picLocks noChangeAspect="1" noChangeArrowheads="1"/>
          </p:cNvPicPr>
          <p:nvPr/>
        </p:nvPicPr>
        <p:blipFill>
          <a:blip r:embed="rId7"/>
          <a:srcRect/>
          <a:stretch>
            <a:fillRect/>
          </a:stretch>
        </p:blipFill>
        <p:spPr bwMode="auto">
          <a:xfrm>
            <a:off x="1919288" y="962025"/>
            <a:ext cx="5305425" cy="4933950"/>
          </a:xfrm>
          <a:prstGeom prst="rect">
            <a:avLst/>
          </a:prstGeom>
          <a:noFill/>
        </p:spPr>
      </p:pic>
      <p:pic>
        <p:nvPicPr>
          <p:cNvPr id="420889" name="Picture 25" descr="fig22"/>
          <p:cNvPicPr>
            <a:picLocks noChangeAspect="1" noChangeArrowheads="1"/>
          </p:cNvPicPr>
          <p:nvPr/>
        </p:nvPicPr>
        <p:blipFill>
          <a:blip r:embed="rId8"/>
          <a:srcRect/>
          <a:stretch>
            <a:fillRect/>
          </a:stretch>
        </p:blipFill>
        <p:spPr bwMode="auto">
          <a:xfrm>
            <a:off x="1919288" y="962025"/>
            <a:ext cx="5305425" cy="4933950"/>
          </a:xfrm>
          <a:prstGeom prst="rect">
            <a:avLst/>
          </a:prstGeom>
          <a:noFill/>
        </p:spPr>
      </p:pic>
      <p:pic>
        <p:nvPicPr>
          <p:cNvPr id="420890" name="Picture 26" descr="fig22"/>
          <p:cNvPicPr>
            <a:picLocks noChangeAspect="1" noChangeArrowheads="1"/>
          </p:cNvPicPr>
          <p:nvPr/>
        </p:nvPicPr>
        <p:blipFill>
          <a:blip r:embed="rId9"/>
          <a:srcRect/>
          <a:stretch>
            <a:fillRect/>
          </a:stretch>
        </p:blipFill>
        <p:spPr bwMode="auto">
          <a:xfrm>
            <a:off x="1919288" y="962025"/>
            <a:ext cx="5305425" cy="4933950"/>
          </a:xfrm>
          <a:prstGeom prst="rect">
            <a:avLst/>
          </a:prstGeom>
          <a:noFill/>
        </p:spPr>
      </p:pic>
      <p:pic>
        <p:nvPicPr>
          <p:cNvPr id="420891" name="Picture 27" descr="fig22"/>
          <p:cNvPicPr>
            <a:picLocks noChangeAspect="1" noChangeArrowheads="1"/>
          </p:cNvPicPr>
          <p:nvPr/>
        </p:nvPicPr>
        <p:blipFill>
          <a:blip r:embed="rId10"/>
          <a:srcRect/>
          <a:stretch>
            <a:fillRect/>
          </a:stretch>
        </p:blipFill>
        <p:spPr bwMode="auto">
          <a:xfrm>
            <a:off x="1919288" y="962025"/>
            <a:ext cx="5305425" cy="4933950"/>
          </a:xfrm>
          <a:prstGeom prst="rect">
            <a:avLst/>
          </a:prstGeom>
          <a:noFill/>
        </p:spPr>
      </p:pic>
      <p:pic>
        <p:nvPicPr>
          <p:cNvPr id="420892" name="Picture 28" descr="fig22"/>
          <p:cNvPicPr>
            <a:picLocks noChangeAspect="1" noChangeArrowheads="1"/>
          </p:cNvPicPr>
          <p:nvPr/>
        </p:nvPicPr>
        <p:blipFill>
          <a:blip r:embed="rId11"/>
          <a:srcRect/>
          <a:stretch>
            <a:fillRect/>
          </a:stretch>
        </p:blipFill>
        <p:spPr bwMode="auto">
          <a:xfrm>
            <a:off x="1919288" y="962025"/>
            <a:ext cx="5305425" cy="493395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0885"/>
                                        </p:tgtEl>
                                        <p:attrNameLst>
                                          <p:attrName>style.visibility</p:attrName>
                                        </p:attrNameLst>
                                      </p:cBhvr>
                                      <p:to>
                                        <p:strVal val="visible"/>
                                      </p:to>
                                    </p:set>
                                    <p:animEffect transition="in" filter="wipe(down)">
                                      <p:cBhvr>
                                        <p:cTn id="7" dur="1000"/>
                                        <p:tgtEl>
                                          <p:spTgt spid="4208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20886"/>
                                        </p:tgtEl>
                                        <p:attrNameLst>
                                          <p:attrName>style.visibility</p:attrName>
                                        </p:attrNameLst>
                                      </p:cBhvr>
                                      <p:to>
                                        <p:strVal val="visible"/>
                                      </p:to>
                                    </p:set>
                                    <p:animEffect transition="in" filter="wipe(left)">
                                      <p:cBhvr>
                                        <p:cTn id="12" dur="1000"/>
                                        <p:tgtEl>
                                          <p:spTgt spid="4208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20887"/>
                                        </p:tgtEl>
                                        <p:attrNameLst>
                                          <p:attrName>style.visibility</p:attrName>
                                        </p:attrNameLst>
                                      </p:cBhvr>
                                      <p:to>
                                        <p:strVal val="visible"/>
                                      </p:to>
                                    </p:set>
                                    <p:animEffect transition="in" filter="wipe(left)">
                                      <p:cBhvr>
                                        <p:cTn id="17" dur="1000"/>
                                        <p:tgtEl>
                                          <p:spTgt spid="4208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0888"/>
                                        </p:tgtEl>
                                        <p:attrNameLst>
                                          <p:attrName>style.visibility</p:attrName>
                                        </p:attrNameLst>
                                      </p:cBhvr>
                                      <p:to>
                                        <p:strVal val="visible"/>
                                      </p:to>
                                    </p:set>
                                    <p:animEffect transition="in" filter="wipe(left)">
                                      <p:cBhvr>
                                        <p:cTn id="22" dur="1000"/>
                                        <p:tgtEl>
                                          <p:spTgt spid="42088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20889"/>
                                        </p:tgtEl>
                                        <p:attrNameLst>
                                          <p:attrName>style.visibility</p:attrName>
                                        </p:attrNameLst>
                                      </p:cBhvr>
                                      <p:to>
                                        <p:strVal val="visible"/>
                                      </p:to>
                                    </p:set>
                                    <p:animEffect transition="in" filter="wipe(left)">
                                      <p:cBhvr>
                                        <p:cTn id="27" dur="1000"/>
                                        <p:tgtEl>
                                          <p:spTgt spid="42088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20890"/>
                                        </p:tgtEl>
                                        <p:attrNameLst>
                                          <p:attrName>style.visibility</p:attrName>
                                        </p:attrNameLst>
                                      </p:cBhvr>
                                      <p:to>
                                        <p:strVal val="visible"/>
                                      </p:to>
                                    </p:set>
                                    <p:animEffect transition="in" filter="wipe(left)">
                                      <p:cBhvr>
                                        <p:cTn id="32" dur="1000"/>
                                        <p:tgtEl>
                                          <p:spTgt spid="42089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20891"/>
                                        </p:tgtEl>
                                        <p:attrNameLst>
                                          <p:attrName>style.visibility</p:attrName>
                                        </p:attrNameLst>
                                      </p:cBhvr>
                                      <p:to>
                                        <p:strVal val="visible"/>
                                      </p:to>
                                    </p:set>
                                    <p:animEffect transition="in" filter="wipe(left)">
                                      <p:cBhvr>
                                        <p:cTn id="37" dur="1000"/>
                                        <p:tgtEl>
                                          <p:spTgt spid="42089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20892"/>
                                        </p:tgtEl>
                                        <p:attrNameLst>
                                          <p:attrName>style.visibility</p:attrName>
                                        </p:attrNameLst>
                                      </p:cBhvr>
                                      <p:to>
                                        <p:strVal val="visible"/>
                                      </p:to>
                                    </p:set>
                                    <p:animEffect transition="in" filter="wipe(left)">
                                      <p:cBhvr>
                                        <p:cTn id="42" dur="1000"/>
                                        <p:tgtEl>
                                          <p:spTgt spid="420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r>
              <a:rPr lang="en-US"/>
              <a:t>Price Level and Inflation</a:t>
            </a:r>
          </a:p>
        </p:txBody>
      </p:sp>
      <p:sp>
        <p:nvSpPr>
          <p:cNvPr id="566275" name="Rectangle 3"/>
          <p:cNvSpPr>
            <a:spLocks noGrp="1" noChangeArrowheads="1"/>
          </p:cNvSpPr>
          <p:nvPr>
            <p:ph type="body" idx="1"/>
          </p:nvPr>
        </p:nvSpPr>
        <p:spPr>
          <a:xfrm>
            <a:off x="428625" y="1562100"/>
            <a:ext cx="8229600" cy="4629150"/>
          </a:xfrm>
        </p:spPr>
        <p:txBody>
          <a:bodyPr/>
          <a:lstStyle/>
          <a:p>
            <a:pPr lvl="1"/>
            <a:r>
              <a:rPr lang="en-US" b="1">
                <a:solidFill>
                  <a:srgbClr val="126723"/>
                </a:solidFill>
              </a:rPr>
              <a:t>The Monthly Price Survey</a:t>
            </a:r>
          </a:p>
          <a:p>
            <a:pPr lvl="1"/>
            <a:r>
              <a:rPr lang="en-US"/>
              <a:t>Every month, BLS employees check the prices of 80,000 goods on 30 metropolitan areas. </a:t>
            </a:r>
          </a:p>
          <a:p>
            <a:pPr lvl="1"/>
            <a:r>
              <a:rPr lang="en-US" b="1">
                <a:solidFill>
                  <a:srgbClr val="126723"/>
                </a:solidFill>
              </a:rPr>
              <a:t>Calculating the CPI</a:t>
            </a:r>
          </a:p>
          <a:p>
            <a:pPr lvl="1"/>
            <a:r>
              <a:rPr lang="en-US"/>
              <a:t>1. Find the cost of the CPI basket at base-period prices.</a:t>
            </a:r>
          </a:p>
          <a:p>
            <a:pPr lvl="1"/>
            <a:r>
              <a:rPr lang="en-US"/>
              <a:t>2. Find the cost of the CPI basket at current-period prices.</a:t>
            </a:r>
          </a:p>
          <a:p>
            <a:pPr lvl="1"/>
            <a:r>
              <a:rPr lang="en-US"/>
              <a:t>3. Calculate the CPI for the current period.</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6275">
                                            <p:txEl>
                                              <p:pRg st="1" end="1"/>
                                            </p:txEl>
                                          </p:spTgt>
                                        </p:tgtEl>
                                        <p:attrNameLst>
                                          <p:attrName>style.visibility</p:attrName>
                                        </p:attrNameLst>
                                      </p:cBhvr>
                                      <p:to>
                                        <p:strVal val="visible"/>
                                      </p:to>
                                    </p:set>
                                    <p:animEffect transition="in" filter="wipe(left)">
                                      <p:cBhvr>
                                        <p:cTn id="7" dur="1000"/>
                                        <p:tgtEl>
                                          <p:spTgt spid="5662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6275">
                                            <p:txEl>
                                              <p:pRg st="2" end="2"/>
                                            </p:txEl>
                                          </p:spTgt>
                                        </p:tgtEl>
                                        <p:attrNameLst>
                                          <p:attrName>style.visibility</p:attrName>
                                        </p:attrNameLst>
                                      </p:cBhvr>
                                      <p:to>
                                        <p:strVal val="visible"/>
                                      </p:to>
                                    </p:set>
                                    <p:animEffect transition="in" filter="wipe(left)">
                                      <p:cBhvr>
                                        <p:cTn id="12" dur="1000"/>
                                        <p:tgtEl>
                                          <p:spTgt spid="5662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6275">
                                            <p:txEl>
                                              <p:pRg st="3" end="3"/>
                                            </p:txEl>
                                          </p:spTgt>
                                        </p:tgtEl>
                                        <p:attrNameLst>
                                          <p:attrName>style.visibility</p:attrName>
                                        </p:attrNameLst>
                                      </p:cBhvr>
                                      <p:to>
                                        <p:strVal val="visible"/>
                                      </p:to>
                                    </p:set>
                                    <p:animEffect transition="in" filter="wipe(left)">
                                      <p:cBhvr>
                                        <p:cTn id="17" dur="1000"/>
                                        <p:tgtEl>
                                          <p:spTgt spid="5662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6275">
                                            <p:txEl>
                                              <p:pRg st="4" end="4"/>
                                            </p:txEl>
                                          </p:spTgt>
                                        </p:tgtEl>
                                        <p:attrNameLst>
                                          <p:attrName>style.visibility</p:attrName>
                                        </p:attrNameLst>
                                      </p:cBhvr>
                                      <p:to>
                                        <p:strVal val="visible"/>
                                      </p:to>
                                    </p:set>
                                    <p:animEffect transition="in" filter="wipe(left)">
                                      <p:cBhvr>
                                        <p:cTn id="22" dur="1000"/>
                                        <p:tgtEl>
                                          <p:spTgt spid="5662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66275">
                                            <p:txEl>
                                              <p:pRg st="5" end="5"/>
                                            </p:txEl>
                                          </p:spTgt>
                                        </p:tgtEl>
                                        <p:attrNameLst>
                                          <p:attrName>style.visibility</p:attrName>
                                        </p:attrNameLst>
                                      </p:cBhvr>
                                      <p:to>
                                        <p:strVal val="visible"/>
                                      </p:to>
                                    </p:set>
                                    <p:animEffect transition="in" filter="wipe(left)">
                                      <p:cBhvr>
                                        <p:cTn id="27" dur="1000"/>
                                        <p:tgtEl>
                                          <p:spTgt spid="5662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uiExpand="1" build="p" bldLvl="3"/>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a:t>Price Level and Inflation</a:t>
            </a:r>
          </a:p>
        </p:txBody>
      </p:sp>
      <p:sp>
        <p:nvSpPr>
          <p:cNvPr id="245763" name="Rectangle 3"/>
          <p:cNvSpPr>
            <a:spLocks noGrp="1" noChangeArrowheads="1"/>
          </p:cNvSpPr>
          <p:nvPr>
            <p:ph type="body" sz="half" idx="1"/>
          </p:nvPr>
        </p:nvSpPr>
        <p:spPr>
          <a:xfrm>
            <a:off x="457200" y="1381125"/>
            <a:ext cx="4171950" cy="5095875"/>
          </a:xfrm>
        </p:spPr>
        <p:txBody>
          <a:bodyPr/>
          <a:lstStyle/>
          <a:p>
            <a:pPr lvl="1"/>
            <a:r>
              <a:rPr lang="en-US"/>
              <a:t>Let’s work an example of the CPI calculation. </a:t>
            </a:r>
          </a:p>
          <a:p>
            <a:pPr lvl="1"/>
            <a:r>
              <a:rPr lang="en-US"/>
              <a:t>In a simple economy, people consume only oranges and haircuts. </a:t>
            </a:r>
          </a:p>
          <a:p>
            <a:pPr lvl="1"/>
            <a:r>
              <a:rPr lang="en-US"/>
              <a:t>The CPI basket is 10 oranges and 5 haircuts.</a:t>
            </a:r>
          </a:p>
          <a:p>
            <a:pPr lvl="1"/>
            <a:r>
              <a:rPr lang="en-US"/>
              <a:t>The table also shows the prices in the base period.</a:t>
            </a:r>
          </a:p>
          <a:p>
            <a:pPr lvl="1"/>
            <a:r>
              <a:rPr lang="en-US"/>
              <a:t>The cost of the CPI basket in the base period was $50.</a:t>
            </a:r>
          </a:p>
        </p:txBody>
      </p:sp>
      <p:sp>
        <p:nvSpPr>
          <p:cNvPr id="245865" name="Rectangle 105"/>
          <p:cNvSpPr>
            <a:spLocks noChangeArrowheads="1"/>
          </p:cNvSpPr>
          <p:nvPr/>
        </p:nvSpPr>
        <p:spPr bwMode="auto">
          <a:xfrm>
            <a:off x="5638800" y="3276600"/>
            <a:ext cx="2438400" cy="2438400"/>
          </a:xfrm>
          <a:prstGeom prst="rect">
            <a:avLst/>
          </a:prstGeom>
          <a:solidFill>
            <a:schemeClr val="bg1"/>
          </a:solidFill>
          <a:ln w="9525">
            <a:solidFill>
              <a:schemeClr val="bg1"/>
            </a:solidFill>
            <a:miter lim="800000"/>
            <a:headEnd/>
            <a:tailEnd/>
          </a:ln>
          <a:effectLst/>
        </p:spPr>
        <p:txBody>
          <a:bodyPr wrap="none" anchor="ctr"/>
          <a:lstStyle/>
          <a:p>
            <a:pPr algn="ctr"/>
            <a:endParaRPr lang="en-GB">
              <a:solidFill>
                <a:schemeClr val="bg1"/>
              </a:solidFill>
            </a:endParaRPr>
          </a:p>
        </p:txBody>
      </p:sp>
      <p:sp>
        <p:nvSpPr>
          <p:cNvPr id="245869" name="Rectangle 109"/>
          <p:cNvSpPr>
            <a:spLocks noChangeArrowheads="1"/>
          </p:cNvSpPr>
          <p:nvPr/>
        </p:nvSpPr>
        <p:spPr bwMode="auto">
          <a:xfrm>
            <a:off x="5572125" y="3200400"/>
            <a:ext cx="304800" cy="25908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245872" name="Object 112"/>
          <p:cNvGraphicFramePr>
            <a:graphicFrameLocks noGrp="1" noChangeAspect="1"/>
          </p:cNvGraphicFramePr>
          <p:nvPr>
            <p:ph sz="half" idx="2"/>
          </p:nvPr>
        </p:nvGraphicFramePr>
        <p:xfrm>
          <a:off x="4787900" y="1619250"/>
          <a:ext cx="3700463" cy="4764088"/>
        </p:xfrm>
        <a:graphic>
          <a:graphicData uri="http://schemas.openxmlformats.org/presentationml/2006/ole">
            <mc:AlternateContent xmlns:mc="http://schemas.openxmlformats.org/markup-compatibility/2006">
              <mc:Choice xmlns:v="urn:schemas-microsoft-com:vml" Requires="v">
                <p:oleObj spid="_x0000_s245876" name="Image" r:id="rId4" imgW="5794564" imgH="7459230" progId="Photoshop.Image.5">
                  <p:embed/>
                </p:oleObj>
              </mc:Choice>
              <mc:Fallback>
                <p:oleObj name="Image" r:id="rId4" imgW="5794564" imgH="7459230" progId="Photoshop.Image.5">
                  <p:embed/>
                  <p:pic>
                    <p:nvPicPr>
                      <p:cNvPr id="0" name="Picture 1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1619250"/>
                        <a:ext cx="3700463" cy="476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73" name="Rectangle 113"/>
          <p:cNvSpPr>
            <a:spLocks noChangeArrowheads="1"/>
          </p:cNvSpPr>
          <p:nvPr/>
        </p:nvSpPr>
        <p:spPr bwMode="auto">
          <a:xfrm>
            <a:off x="4953000" y="4276725"/>
            <a:ext cx="3571875" cy="1866900"/>
          </a:xfrm>
          <a:prstGeom prst="rect">
            <a:avLst/>
          </a:prstGeom>
          <a:solidFill>
            <a:schemeClr val="bg1"/>
          </a:solidFill>
          <a:ln w="9525">
            <a:noFill/>
            <a:miter lim="800000"/>
            <a:headEnd/>
            <a:tailEnd/>
          </a:ln>
          <a:effectLst/>
        </p:spPr>
        <p:txBody>
          <a:bodyPr wrap="none" anchor="ctr"/>
          <a:lstStyle/>
          <a:p>
            <a:endParaRPr lang="en-US"/>
          </a:p>
        </p:txBody>
      </p:sp>
      <p:sp>
        <p:nvSpPr>
          <p:cNvPr id="245874" name="Rectangle 114"/>
          <p:cNvSpPr>
            <a:spLocks noChangeArrowheads="1"/>
          </p:cNvSpPr>
          <p:nvPr/>
        </p:nvSpPr>
        <p:spPr bwMode="auto">
          <a:xfrm>
            <a:off x="4981575" y="3219450"/>
            <a:ext cx="1257300" cy="523875"/>
          </a:xfrm>
          <a:prstGeom prst="rect">
            <a:avLst/>
          </a:prstGeom>
          <a:noFill/>
          <a:ln w="28575">
            <a:solidFill>
              <a:srgbClr val="FF0000"/>
            </a:solidFill>
            <a:miter lim="800000"/>
            <a:headEnd/>
            <a:tailEnd/>
          </a:ln>
          <a:effectLst/>
        </p:spPr>
        <p:txBody>
          <a:bodyPr wrap="none" anchor="ctr"/>
          <a:lstStyle/>
          <a:p>
            <a:endParaRPr lang="en-US"/>
          </a:p>
        </p:txBody>
      </p:sp>
      <p:sp>
        <p:nvSpPr>
          <p:cNvPr id="245875" name="Rectangle 115"/>
          <p:cNvSpPr>
            <a:spLocks noChangeArrowheads="1"/>
          </p:cNvSpPr>
          <p:nvPr/>
        </p:nvSpPr>
        <p:spPr bwMode="auto">
          <a:xfrm>
            <a:off x="6496050" y="3228975"/>
            <a:ext cx="666750" cy="552450"/>
          </a:xfrm>
          <a:prstGeom prst="rect">
            <a:avLst/>
          </a:prstGeom>
          <a:noFill/>
          <a:ln w="38100">
            <a:solidFill>
              <a:srgbClr val="FF0000"/>
            </a:solidFill>
            <a:miter lim="800000"/>
            <a:headEnd/>
            <a:tailEnd/>
          </a:ln>
          <a:effectLst/>
        </p:spPr>
        <p:txBody>
          <a:bodyPr wrap="none" anchor="ctr"/>
          <a:lstStyle/>
          <a:p>
            <a:endParaRPr lang="en-US"/>
          </a:p>
        </p:txBody>
      </p:sp>
      <p:sp>
        <p:nvSpPr>
          <p:cNvPr id="245876" name="Oval 116"/>
          <p:cNvSpPr>
            <a:spLocks noChangeArrowheads="1"/>
          </p:cNvSpPr>
          <p:nvPr/>
        </p:nvSpPr>
        <p:spPr bwMode="auto">
          <a:xfrm>
            <a:off x="7467600" y="3752850"/>
            <a:ext cx="742950" cy="266700"/>
          </a:xfrm>
          <a:prstGeom prst="ellipse">
            <a:avLst/>
          </a:prstGeom>
          <a:noFill/>
          <a:ln w="28575">
            <a:solidFill>
              <a:srgbClr val="FF0000"/>
            </a:solidFill>
            <a:round/>
            <a:headEnd/>
            <a:tailEnd/>
          </a:ln>
          <a:effectLst/>
        </p:spPr>
        <p:txBody>
          <a:bodyPr wrap="none" anchor="ctr"/>
          <a:lstStyle/>
          <a:p>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63">
                                            <p:txEl>
                                              <p:pRg st="1" end="1"/>
                                            </p:txEl>
                                          </p:spTgt>
                                        </p:tgtEl>
                                        <p:attrNameLst>
                                          <p:attrName>style.visibility</p:attrName>
                                        </p:attrNameLst>
                                      </p:cBhvr>
                                      <p:to>
                                        <p:strVal val="visible"/>
                                      </p:to>
                                    </p:set>
                                    <p:animEffect transition="in" filter="wipe(left)">
                                      <p:cBhvr>
                                        <p:cTn id="7" dur="500"/>
                                        <p:tgtEl>
                                          <p:spTgt spid="2457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63">
                                            <p:txEl>
                                              <p:pRg st="2" end="2"/>
                                            </p:txEl>
                                          </p:spTgt>
                                        </p:tgtEl>
                                        <p:attrNameLst>
                                          <p:attrName>style.visibility</p:attrName>
                                        </p:attrNameLst>
                                      </p:cBhvr>
                                      <p:to>
                                        <p:strVal val="visible"/>
                                      </p:to>
                                    </p:set>
                                    <p:animEffect transition="in" filter="wipe(left)">
                                      <p:cBhvr>
                                        <p:cTn id="12" dur="500"/>
                                        <p:tgtEl>
                                          <p:spTgt spid="245763">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45874"/>
                                        </p:tgtEl>
                                        <p:attrNameLst>
                                          <p:attrName>style.visibility</p:attrName>
                                        </p:attrNameLst>
                                      </p:cBhvr>
                                      <p:to>
                                        <p:strVal val="visible"/>
                                      </p:to>
                                    </p:set>
                                    <p:animEffect transition="in" filter="wipe(left)">
                                      <p:cBhvr>
                                        <p:cTn id="16" dur="1000"/>
                                        <p:tgtEl>
                                          <p:spTgt spid="2458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5763">
                                            <p:txEl>
                                              <p:pRg st="3" end="3"/>
                                            </p:txEl>
                                          </p:spTgt>
                                        </p:tgtEl>
                                        <p:attrNameLst>
                                          <p:attrName>style.visibility</p:attrName>
                                        </p:attrNameLst>
                                      </p:cBhvr>
                                      <p:to>
                                        <p:strVal val="visible"/>
                                      </p:to>
                                    </p:set>
                                    <p:animEffect transition="in" filter="wipe(left)">
                                      <p:cBhvr>
                                        <p:cTn id="21" dur="500"/>
                                        <p:tgtEl>
                                          <p:spTgt spid="245763">
                                            <p:txEl>
                                              <p:pRg st="3" end="3"/>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45875"/>
                                        </p:tgtEl>
                                        <p:attrNameLst>
                                          <p:attrName>style.visibility</p:attrName>
                                        </p:attrNameLst>
                                      </p:cBhvr>
                                      <p:to>
                                        <p:strVal val="visible"/>
                                      </p:to>
                                    </p:set>
                                    <p:animEffect transition="in" filter="wipe(left)">
                                      <p:cBhvr>
                                        <p:cTn id="25" dur="1000"/>
                                        <p:tgtEl>
                                          <p:spTgt spid="24587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5763">
                                            <p:txEl>
                                              <p:pRg st="4" end="4"/>
                                            </p:txEl>
                                          </p:spTgt>
                                        </p:tgtEl>
                                        <p:attrNameLst>
                                          <p:attrName>style.visibility</p:attrName>
                                        </p:attrNameLst>
                                      </p:cBhvr>
                                      <p:to>
                                        <p:strVal val="visible"/>
                                      </p:to>
                                    </p:set>
                                    <p:animEffect transition="in" filter="wipe(left)">
                                      <p:cBhvr>
                                        <p:cTn id="30" dur="500"/>
                                        <p:tgtEl>
                                          <p:spTgt spid="245763">
                                            <p:txEl>
                                              <p:pRg st="4" end="4"/>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45876"/>
                                        </p:tgtEl>
                                        <p:attrNameLst>
                                          <p:attrName>style.visibility</p:attrName>
                                        </p:attrNameLst>
                                      </p:cBhvr>
                                      <p:to>
                                        <p:strVal val="visible"/>
                                      </p:to>
                                    </p:set>
                                    <p:animEffect transition="in" filter="wipe(left)">
                                      <p:cBhvr>
                                        <p:cTn id="34" dur="1000"/>
                                        <p:tgtEl>
                                          <p:spTgt spid="245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autoUpdateAnimBg="0"/>
      <p:bldP spid="245874" grpId="0" animBg="1"/>
      <p:bldP spid="245875" grpId="0" animBg="1"/>
      <p:bldP spid="24587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t>Price Level and Inflation</a:t>
            </a:r>
          </a:p>
        </p:txBody>
      </p:sp>
      <p:sp>
        <p:nvSpPr>
          <p:cNvPr id="255006" name="Rectangle 30"/>
          <p:cNvSpPr>
            <a:spLocks noGrp="1" noChangeArrowheads="1"/>
          </p:cNvSpPr>
          <p:nvPr>
            <p:ph type="body" sz="half" idx="1"/>
          </p:nvPr>
        </p:nvSpPr>
        <p:spPr>
          <a:xfrm>
            <a:off x="428625" y="1700213"/>
            <a:ext cx="4086225" cy="4625975"/>
          </a:xfrm>
          <a:noFill/>
          <a:ln/>
        </p:spPr>
        <p:txBody>
          <a:bodyPr/>
          <a:lstStyle/>
          <a:p>
            <a:pPr lvl="1"/>
            <a:r>
              <a:rPr lang="en-US"/>
              <a:t>Table 22.1(b) shows the fixed CPI basket of goods.</a:t>
            </a:r>
          </a:p>
          <a:p>
            <a:pPr lvl="1"/>
            <a:r>
              <a:rPr lang="en-US"/>
              <a:t>It also shows the prices in the current period.</a:t>
            </a:r>
          </a:p>
          <a:p>
            <a:pPr lvl="1"/>
            <a:r>
              <a:rPr lang="en-US"/>
              <a:t>The cost of the CPI basket at current-period prices is $70.</a:t>
            </a:r>
          </a:p>
        </p:txBody>
      </p:sp>
      <p:sp>
        <p:nvSpPr>
          <p:cNvPr id="255067" name="Rectangle 91"/>
          <p:cNvSpPr>
            <a:spLocks noChangeArrowheads="1"/>
          </p:cNvSpPr>
          <p:nvPr/>
        </p:nvSpPr>
        <p:spPr bwMode="auto">
          <a:xfrm>
            <a:off x="5638800" y="3276600"/>
            <a:ext cx="2438400" cy="2438400"/>
          </a:xfrm>
          <a:prstGeom prst="rect">
            <a:avLst/>
          </a:prstGeom>
          <a:solidFill>
            <a:schemeClr val="bg1"/>
          </a:solidFill>
          <a:ln w="9525">
            <a:solidFill>
              <a:schemeClr val="bg1"/>
            </a:solidFill>
            <a:miter lim="800000"/>
            <a:headEnd/>
            <a:tailEnd/>
          </a:ln>
          <a:effectLst/>
        </p:spPr>
        <p:txBody>
          <a:bodyPr wrap="none" anchor="ctr"/>
          <a:lstStyle/>
          <a:p>
            <a:pPr algn="ctr"/>
            <a:endParaRPr lang="en-GB">
              <a:solidFill>
                <a:schemeClr val="bg1"/>
              </a:solidFill>
            </a:endParaRPr>
          </a:p>
        </p:txBody>
      </p:sp>
      <p:sp>
        <p:nvSpPr>
          <p:cNvPr id="255068" name="Rectangle 92"/>
          <p:cNvSpPr>
            <a:spLocks noChangeArrowheads="1"/>
          </p:cNvSpPr>
          <p:nvPr/>
        </p:nvSpPr>
        <p:spPr bwMode="auto">
          <a:xfrm>
            <a:off x="5572125" y="3200400"/>
            <a:ext cx="304800" cy="2590800"/>
          </a:xfrm>
          <a:prstGeom prst="rect">
            <a:avLst/>
          </a:prstGeom>
          <a:solidFill>
            <a:schemeClr val="bg1"/>
          </a:solidFill>
          <a:ln w="9525">
            <a:noFill/>
            <a:miter lim="800000"/>
            <a:headEnd/>
            <a:tailEnd/>
          </a:ln>
          <a:effectLst/>
        </p:spPr>
        <p:txBody>
          <a:bodyPr wrap="none" anchor="ctr"/>
          <a:lstStyle/>
          <a:p>
            <a:endParaRPr lang="en-US"/>
          </a:p>
        </p:txBody>
      </p:sp>
      <p:sp>
        <p:nvSpPr>
          <p:cNvPr id="255070" name="Rectangle 94"/>
          <p:cNvSpPr>
            <a:spLocks noChangeArrowheads="1"/>
          </p:cNvSpPr>
          <p:nvPr/>
        </p:nvSpPr>
        <p:spPr bwMode="auto">
          <a:xfrm>
            <a:off x="4953000" y="4276725"/>
            <a:ext cx="3571875" cy="1866900"/>
          </a:xfrm>
          <a:prstGeom prst="rect">
            <a:avLst/>
          </a:prstGeom>
          <a:solidFill>
            <a:schemeClr val="bg1"/>
          </a:solidFill>
          <a:ln w="9525">
            <a:noFill/>
            <a:miter lim="800000"/>
            <a:headEnd/>
            <a:tailEnd/>
          </a:ln>
          <a:effectLst/>
        </p:spPr>
        <p:txBody>
          <a:bodyPr wrap="none" anchor="ctr"/>
          <a:lstStyle/>
          <a:p>
            <a:endParaRPr lang="en-US"/>
          </a:p>
        </p:txBody>
      </p:sp>
      <p:sp>
        <p:nvSpPr>
          <p:cNvPr id="255071" name="Rectangle 95"/>
          <p:cNvSpPr>
            <a:spLocks noChangeArrowheads="1"/>
          </p:cNvSpPr>
          <p:nvPr/>
        </p:nvSpPr>
        <p:spPr bwMode="auto">
          <a:xfrm>
            <a:off x="4981575" y="3219450"/>
            <a:ext cx="1257300" cy="523875"/>
          </a:xfrm>
          <a:prstGeom prst="rect">
            <a:avLst/>
          </a:prstGeom>
          <a:noFill/>
          <a:ln w="28575">
            <a:solidFill>
              <a:srgbClr val="FF0000"/>
            </a:solidFill>
            <a:miter lim="800000"/>
            <a:headEnd/>
            <a:tailEnd/>
          </a:ln>
          <a:effectLst/>
        </p:spPr>
        <p:txBody>
          <a:bodyPr wrap="none" anchor="ctr"/>
          <a:lstStyle/>
          <a:p>
            <a:endParaRPr lang="en-US"/>
          </a:p>
        </p:txBody>
      </p:sp>
      <p:sp>
        <p:nvSpPr>
          <p:cNvPr id="255072" name="Rectangle 96"/>
          <p:cNvSpPr>
            <a:spLocks noChangeArrowheads="1"/>
          </p:cNvSpPr>
          <p:nvPr/>
        </p:nvSpPr>
        <p:spPr bwMode="auto">
          <a:xfrm>
            <a:off x="6496050" y="3228975"/>
            <a:ext cx="666750" cy="552450"/>
          </a:xfrm>
          <a:prstGeom prst="rect">
            <a:avLst/>
          </a:prstGeom>
          <a:noFill/>
          <a:ln w="38100">
            <a:solidFill>
              <a:srgbClr val="FF0000"/>
            </a:solidFill>
            <a:miter lim="800000"/>
            <a:headEnd/>
            <a:tailEnd/>
          </a:ln>
          <a:effectLst/>
        </p:spPr>
        <p:txBody>
          <a:bodyPr wrap="none" anchor="ctr"/>
          <a:lstStyle/>
          <a:p>
            <a:endParaRPr lang="en-US"/>
          </a:p>
        </p:txBody>
      </p:sp>
      <p:sp>
        <p:nvSpPr>
          <p:cNvPr id="255073" name="Oval 97"/>
          <p:cNvSpPr>
            <a:spLocks noChangeArrowheads="1"/>
          </p:cNvSpPr>
          <p:nvPr/>
        </p:nvSpPr>
        <p:spPr bwMode="auto">
          <a:xfrm>
            <a:off x="7467600" y="3752850"/>
            <a:ext cx="742950" cy="266700"/>
          </a:xfrm>
          <a:prstGeom prst="ellipse">
            <a:avLst/>
          </a:prstGeom>
          <a:noFill/>
          <a:ln w="28575">
            <a:solidFill>
              <a:srgbClr val="FF0000"/>
            </a:solidFill>
            <a:round/>
            <a:headEnd/>
            <a:tailEnd/>
          </a:ln>
          <a:effectLst/>
        </p:spPr>
        <p:txBody>
          <a:bodyPr wrap="none" anchor="ctr"/>
          <a:lstStyle/>
          <a:p>
            <a:endParaRPr lang="en-US"/>
          </a:p>
        </p:txBody>
      </p:sp>
      <p:pic>
        <p:nvPicPr>
          <p:cNvPr id="255074" name="Picture 98"/>
          <p:cNvPicPr>
            <a:picLocks noChangeAspect="1" noChangeArrowheads="1"/>
          </p:cNvPicPr>
          <p:nvPr/>
        </p:nvPicPr>
        <p:blipFill>
          <a:blip r:embed="rId3"/>
          <a:srcRect/>
          <a:stretch>
            <a:fillRect/>
          </a:stretch>
        </p:blipFill>
        <p:spPr bwMode="auto">
          <a:xfrm>
            <a:off x="4787900" y="1619250"/>
            <a:ext cx="3700463" cy="4764088"/>
          </a:xfrm>
          <a:prstGeom prst="rect">
            <a:avLst/>
          </a:prstGeom>
          <a:noFill/>
        </p:spPr>
      </p:pic>
      <p:sp>
        <p:nvSpPr>
          <p:cNvPr id="255076" name="Rectangle 100"/>
          <p:cNvSpPr>
            <a:spLocks noChangeArrowheads="1"/>
          </p:cNvSpPr>
          <p:nvPr/>
        </p:nvSpPr>
        <p:spPr bwMode="auto">
          <a:xfrm>
            <a:off x="4965700" y="5403850"/>
            <a:ext cx="1257300" cy="523875"/>
          </a:xfrm>
          <a:prstGeom prst="rect">
            <a:avLst/>
          </a:prstGeom>
          <a:noFill/>
          <a:ln w="28575">
            <a:solidFill>
              <a:srgbClr val="FF0000"/>
            </a:solidFill>
            <a:miter lim="800000"/>
            <a:headEnd/>
            <a:tailEnd/>
          </a:ln>
          <a:effectLst/>
        </p:spPr>
        <p:txBody>
          <a:bodyPr wrap="none" anchor="ctr"/>
          <a:lstStyle/>
          <a:p>
            <a:endParaRPr lang="en-US"/>
          </a:p>
        </p:txBody>
      </p:sp>
      <p:sp>
        <p:nvSpPr>
          <p:cNvPr id="255077" name="Rectangle 101"/>
          <p:cNvSpPr>
            <a:spLocks noChangeArrowheads="1"/>
          </p:cNvSpPr>
          <p:nvPr/>
        </p:nvSpPr>
        <p:spPr bwMode="auto">
          <a:xfrm>
            <a:off x="6477000" y="5410200"/>
            <a:ext cx="752475" cy="495300"/>
          </a:xfrm>
          <a:prstGeom prst="rect">
            <a:avLst/>
          </a:prstGeom>
          <a:noFill/>
          <a:ln w="28575">
            <a:solidFill>
              <a:schemeClr val="accent2"/>
            </a:solidFill>
            <a:miter lim="800000"/>
            <a:headEnd/>
            <a:tailEnd/>
          </a:ln>
          <a:effectLst/>
        </p:spPr>
        <p:txBody>
          <a:bodyPr wrap="none" anchor="ctr"/>
          <a:lstStyle/>
          <a:p>
            <a:endParaRPr lang="en-US"/>
          </a:p>
        </p:txBody>
      </p:sp>
      <p:sp>
        <p:nvSpPr>
          <p:cNvPr id="255078" name="Oval 102"/>
          <p:cNvSpPr>
            <a:spLocks noChangeArrowheads="1"/>
          </p:cNvSpPr>
          <p:nvPr/>
        </p:nvSpPr>
        <p:spPr bwMode="auto">
          <a:xfrm>
            <a:off x="7581900" y="5886450"/>
            <a:ext cx="523875" cy="276225"/>
          </a:xfrm>
          <a:prstGeom prst="ellipse">
            <a:avLst/>
          </a:prstGeom>
          <a:noFill/>
          <a:ln w="28575">
            <a:solidFill>
              <a:schemeClr val="accent2"/>
            </a:solidFill>
            <a:round/>
            <a:headEnd/>
            <a:tailEnd/>
          </a:ln>
          <a:effectLst/>
        </p:spPr>
        <p:txBody>
          <a:bodyPr wrap="none" anchor="ctr"/>
          <a:lstStyle/>
          <a:p>
            <a:endParaRPr lang="en-US"/>
          </a:p>
        </p:txBody>
      </p:sp>
      <p:sp>
        <p:nvSpPr>
          <p:cNvPr id="255079" name="Rectangle 103"/>
          <p:cNvSpPr>
            <a:spLocks noChangeArrowheads="1"/>
          </p:cNvSpPr>
          <p:nvPr/>
        </p:nvSpPr>
        <p:spPr bwMode="auto">
          <a:xfrm>
            <a:off x="4938713" y="3205163"/>
            <a:ext cx="1438275" cy="552450"/>
          </a:xfrm>
          <a:prstGeom prst="rect">
            <a:avLst/>
          </a:prstGeom>
          <a:noFill/>
          <a:ln w="28575">
            <a:solidFill>
              <a:srgbClr val="FF0000"/>
            </a:solidFill>
            <a:miter lim="800000"/>
            <a:headEnd/>
            <a:tailEnd/>
          </a:ln>
          <a:effectLst/>
        </p:spPr>
        <p:txBody>
          <a:bodyPr wrap="none" anchor="ctr"/>
          <a:lstStyle/>
          <a:p>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5076"/>
                                        </p:tgtEl>
                                        <p:attrNameLst>
                                          <p:attrName>style.visibility</p:attrName>
                                        </p:attrNameLst>
                                      </p:cBhvr>
                                      <p:to>
                                        <p:strVal val="visible"/>
                                      </p:to>
                                    </p:set>
                                    <p:animEffect transition="in" filter="wipe(left)">
                                      <p:cBhvr>
                                        <p:cTn id="7" dur="1000"/>
                                        <p:tgtEl>
                                          <p:spTgt spid="2550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5006">
                                            <p:txEl>
                                              <p:pRg st="1" end="1"/>
                                            </p:txEl>
                                          </p:spTgt>
                                        </p:tgtEl>
                                        <p:attrNameLst>
                                          <p:attrName>style.visibility</p:attrName>
                                        </p:attrNameLst>
                                      </p:cBhvr>
                                      <p:to>
                                        <p:strVal val="visible"/>
                                      </p:to>
                                    </p:set>
                                    <p:animEffect transition="in" filter="wipe(left)">
                                      <p:cBhvr>
                                        <p:cTn id="12" dur="500"/>
                                        <p:tgtEl>
                                          <p:spTgt spid="255006">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55077"/>
                                        </p:tgtEl>
                                        <p:attrNameLst>
                                          <p:attrName>style.visibility</p:attrName>
                                        </p:attrNameLst>
                                      </p:cBhvr>
                                      <p:to>
                                        <p:strVal val="visible"/>
                                      </p:to>
                                    </p:set>
                                    <p:animEffect transition="in" filter="wipe(left)">
                                      <p:cBhvr>
                                        <p:cTn id="16" dur="1000"/>
                                        <p:tgtEl>
                                          <p:spTgt spid="25507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5006">
                                            <p:txEl>
                                              <p:pRg st="2" end="2"/>
                                            </p:txEl>
                                          </p:spTgt>
                                        </p:tgtEl>
                                        <p:attrNameLst>
                                          <p:attrName>style.visibility</p:attrName>
                                        </p:attrNameLst>
                                      </p:cBhvr>
                                      <p:to>
                                        <p:strVal val="visible"/>
                                      </p:to>
                                    </p:set>
                                    <p:animEffect transition="in" filter="wipe(left)">
                                      <p:cBhvr>
                                        <p:cTn id="21" dur="500"/>
                                        <p:tgtEl>
                                          <p:spTgt spid="255006">
                                            <p:txEl>
                                              <p:pRg st="2" end="2"/>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55078"/>
                                        </p:tgtEl>
                                        <p:attrNameLst>
                                          <p:attrName>style.visibility</p:attrName>
                                        </p:attrNameLst>
                                      </p:cBhvr>
                                      <p:to>
                                        <p:strVal val="visible"/>
                                      </p:to>
                                    </p:set>
                                    <p:animEffect transition="in" filter="wipe(left)">
                                      <p:cBhvr>
                                        <p:cTn id="25" dur="1000"/>
                                        <p:tgtEl>
                                          <p:spTgt spid="255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006" grpId="0" uiExpand="1" build="p" bldLvl="3" autoUpdateAnimBg="0"/>
      <p:bldP spid="255076" grpId="0" animBg="1"/>
      <p:bldP spid="255077" grpId="0" animBg="1"/>
      <p:bldP spid="25507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t>Price Level and Inflation</a:t>
            </a:r>
          </a:p>
        </p:txBody>
      </p:sp>
      <p:sp>
        <p:nvSpPr>
          <p:cNvPr id="257027" name="Rectangle 3"/>
          <p:cNvSpPr>
            <a:spLocks noGrp="1" noChangeArrowheads="1"/>
          </p:cNvSpPr>
          <p:nvPr>
            <p:ph type="body" idx="1"/>
          </p:nvPr>
        </p:nvSpPr>
        <p:spPr/>
        <p:txBody>
          <a:bodyPr/>
          <a:lstStyle/>
          <a:p>
            <a:pPr lvl="1"/>
            <a:r>
              <a:rPr lang="en-US"/>
              <a:t>The CPI is calculated using the formula:</a:t>
            </a:r>
          </a:p>
          <a:p>
            <a:pPr lvl="1"/>
            <a:r>
              <a:rPr lang="en-US"/>
              <a:t>CPI = (Cost of basket at current-period prices </a:t>
            </a:r>
            <a:r>
              <a:rPr lang="en-US">
                <a:cs typeface="Arial" charset="0"/>
              </a:rPr>
              <a:t>÷ </a:t>
            </a:r>
            <a:r>
              <a:rPr lang="en-US"/>
              <a:t>Cost of basket at base-period prices) </a:t>
            </a:r>
            <a:r>
              <a:rPr lang="en-US">
                <a:sym typeface="Euclid Symbol" pitchFamily="18" charset="2"/>
              </a:rPr>
              <a:t> 100.</a:t>
            </a:r>
          </a:p>
          <a:p>
            <a:pPr lvl="1"/>
            <a:r>
              <a:rPr lang="en-US">
                <a:sym typeface="Euclid Symbol" pitchFamily="18" charset="2"/>
              </a:rPr>
              <a:t>Using the numbers for the simple example, </a:t>
            </a:r>
          </a:p>
          <a:p>
            <a:pPr lvl="1" algn="ctr"/>
            <a:r>
              <a:rPr lang="en-US">
                <a:sym typeface="Euclid Symbol" pitchFamily="18" charset="2"/>
              </a:rPr>
              <a:t>CPI = ($70 </a:t>
            </a:r>
            <a:r>
              <a:rPr lang="en-US">
                <a:cs typeface="Arial" charset="0"/>
              </a:rPr>
              <a:t>÷</a:t>
            </a:r>
            <a:r>
              <a:rPr lang="en-US">
                <a:sym typeface="Euclid Symbol" pitchFamily="18" charset="2"/>
              </a:rPr>
              <a:t> $50)</a:t>
            </a:r>
            <a:r>
              <a:rPr lang="en-US"/>
              <a:t> </a:t>
            </a:r>
            <a:r>
              <a:rPr lang="en-US">
                <a:sym typeface="Euclid Symbol" pitchFamily="18" charset="2"/>
              </a:rPr>
              <a:t> 100 = 140.</a:t>
            </a:r>
          </a:p>
          <a:p>
            <a:pPr lvl="1"/>
            <a:r>
              <a:rPr lang="en-US">
                <a:sym typeface="Euclid Symbol" pitchFamily="18" charset="2"/>
              </a:rPr>
              <a:t>The CPI is 40 percent higher in the current period than it was in the base period.</a:t>
            </a:r>
          </a:p>
          <a:p>
            <a:pPr lvl="1"/>
            <a:endParaRPr lang="en-US">
              <a:sym typeface="Euclid Symbol" pitchFamily="18" charset="2"/>
            </a:endParaRPr>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a:t>Price Level and Inflation</a:t>
            </a:r>
          </a:p>
        </p:txBody>
      </p:sp>
      <p:sp>
        <p:nvSpPr>
          <p:cNvPr id="246787" name="Rectangle 3"/>
          <p:cNvSpPr>
            <a:spLocks noGrp="1" noChangeArrowheads="1"/>
          </p:cNvSpPr>
          <p:nvPr>
            <p:ph type="body" idx="1"/>
          </p:nvPr>
        </p:nvSpPr>
        <p:spPr>
          <a:xfrm>
            <a:off x="428625" y="1779588"/>
            <a:ext cx="8229600" cy="3689350"/>
          </a:xfrm>
        </p:spPr>
        <p:txBody>
          <a:bodyPr/>
          <a:lstStyle/>
          <a:p>
            <a:pPr defTabSz="2114550"/>
            <a:r>
              <a:rPr lang="en-US"/>
              <a:t>Measuring the Inflation Rate</a:t>
            </a:r>
          </a:p>
          <a:p>
            <a:pPr lvl="1" defTabSz="2114550"/>
            <a:r>
              <a:rPr lang="en-US"/>
              <a:t>The major purpose of the CPI is to measure inflation.</a:t>
            </a:r>
          </a:p>
          <a:p>
            <a:pPr lvl="1" defTabSz="2114550"/>
            <a:r>
              <a:rPr lang="en-US"/>
              <a:t>The </a:t>
            </a:r>
            <a:r>
              <a:rPr lang="en-US" b="1" i="1"/>
              <a:t>inflation rate</a:t>
            </a:r>
            <a:r>
              <a:rPr lang="en-US"/>
              <a:t> is the percentage change in the price level from one year to the next.</a:t>
            </a:r>
          </a:p>
          <a:p>
            <a:pPr lvl="1" defTabSz="2114550"/>
            <a:r>
              <a:rPr lang="en-US"/>
              <a:t>The inflation formula is:</a:t>
            </a:r>
          </a:p>
          <a:p>
            <a:pPr lvl="1" defTabSz="2114550"/>
            <a:r>
              <a:rPr lang="en-US"/>
              <a:t>Inflation rate = [(CPI this year – CPI last year) </a:t>
            </a:r>
            <a:r>
              <a:rPr lang="en-US">
                <a:cs typeface="Arial" charset="0"/>
              </a:rPr>
              <a:t>÷</a:t>
            </a:r>
            <a:r>
              <a:rPr lang="en-US"/>
              <a:t> CPI last 	year] </a:t>
            </a:r>
            <a:r>
              <a:rPr lang="en-US">
                <a:sym typeface="Symbol" pitchFamily="18" charset="2"/>
              </a:rPr>
              <a:t></a:t>
            </a:r>
            <a:r>
              <a:rPr lang="en-US"/>
              <a:t> 100.</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6787">
                                            <p:txEl>
                                              <p:pRg st="1" end="1"/>
                                            </p:txEl>
                                          </p:spTgt>
                                        </p:tgtEl>
                                        <p:attrNameLst>
                                          <p:attrName>style.visibility</p:attrName>
                                        </p:attrNameLst>
                                      </p:cBhvr>
                                      <p:to>
                                        <p:strVal val="visible"/>
                                      </p:to>
                                    </p:set>
                                    <p:animEffect transition="in" filter="wipe(left)">
                                      <p:cBhvr>
                                        <p:cTn id="7" dur="1000"/>
                                        <p:tgtEl>
                                          <p:spTgt spid="2467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6787">
                                            <p:txEl>
                                              <p:pRg st="2" end="2"/>
                                            </p:txEl>
                                          </p:spTgt>
                                        </p:tgtEl>
                                        <p:attrNameLst>
                                          <p:attrName>style.visibility</p:attrName>
                                        </p:attrNameLst>
                                      </p:cBhvr>
                                      <p:to>
                                        <p:strVal val="visible"/>
                                      </p:to>
                                    </p:set>
                                    <p:animEffect transition="in" filter="wipe(left)">
                                      <p:cBhvr>
                                        <p:cTn id="12" dur="1000"/>
                                        <p:tgtEl>
                                          <p:spTgt spid="2467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6787">
                                            <p:txEl>
                                              <p:pRg st="3" end="3"/>
                                            </p:txEl>
                                          </p:spTgt>
                                        </p:tgtEl>
                                        <p:attrNameLst>
                                          <p:attrName>style.visibility</p:attrName>
                                        </p:attrNameLst>
                                      </p:cBhvr>
                                      <p:to>
                                        <p:strVal val="visible"/>
                                      </p:to>
                                    </p:set>
                                    <p:animEffect transition="in" filter="wipe(left)">
                                      <p:cBhvr>
                                        <p:cTn id="17" dur="1000"/>
                                        <p:tgtEl>
                                          <p:spTgt spid="2467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6787">
                                            <p:txEl>
                                              <p:pRg st="4" end="4"/>
                                            </p:txEl>
                                          </p:spTgt>
                                        </p:tgtEl>
                                        <p:attrNameLst>
                                          <p:attrName>style.visibility</p:attrName>
                                        </p:attrNameLst>
                                      </p:cBhvr>
                                      <p:to>
                                        <p:strVal val="visible"/>
                                      </p:to>
                                    </p:set>
                                    <p:animEffect transition="in" filter="wipe(left)">
                                      <p:cBhvr>
                                        <p:cTn id="22" dur="1000"/>
                                        <p:tgtEl>
                                          <p:spTgt spid="246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uiExpand="1" build="p" bldLvl="3"/>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t>Price Level and Inflation</a:t>
            </a:r>
          </a:p>
        </p:txBody>
      </p:sp>
      <p:sp>
        <p:nvSpPr>
          <p:cNvPr id="258051" name="Rectangle 3"/>
          <p:cNvSpPr>
            <a:spLocks noGrp="1" noChangeArrowheads="1"/>
          </p:cNvSpPr>
          <p:nvPr>
            <p:ph type="body" idx="1"/>
          </p:nvPr>
        </p:nvSpPr>
        <p:spPr>
          <a:xfrm>
            <a:off x="457200" y="1295400"/>
            <a:ext cx="8002588" cy="1371600"/>
          </a:xfrm>
        </p:spPr>
        <p:txBody>
          <a:bodyPr/>
          <a:lstStyle/>
          <a:p>
            <a:pPr lvl="1"/>
            <a:r>
              <a:rPr lang="en-US"/>
              <a:t>Figure 22.7 shows the relationship between the price level and inflation.</a:t>
            </a:r>
          </a:p>
          <a:p>
            <a:pPr lvl="1"/>
            <a:r>
              <a:rPr lang="en-US"/>
              <a:t>Figure 22.7(a) shows the CPI from1972 to 2008.</a:t>
            </a:r>
          </a:p>
        </p:txBody>
      </p:sp>
      <p:pic>
        <p:nvPicPr>
          <p:cNvPr id="258071" name="Picture 23" descr="fig22"/>
          <p:cNvPicPr>
            <a:picLocks noChangeAspect="1" noChangeArrowheads="1"/>
          </p:cNvPicPr>
          <p:nvPr/>
        </p:nvPicPr>
        <p:blipFill>
          <a:blip r:embed="rId3"/>
          <a:srcRect/>
          <a:stretch>
            <a:fillRect/>
          </a:stretch>
        </p:blipFill>
        <p:spPr bwMode="auto">
          <a:xfrm>
            <a:off x="295275" y="3046413"/>
            <a:ext cx="4200525" cy="3549650"/>
          </a:xfrm>
          <a:prstGeom prst="rect">
            <a:avLst/>
          </a:prstGeom>
          <a:noFill/>
        </p:spPr>
      </p:pic>
      <p:pic>
        <p:nvPicPr>
          <p:cNvPr id="258072" name="Picture 24" descr="fig22"/>
          <p:cNvPicPr>
            <a:picLocks noChangeAspect="1" noChangeArrowheads="1"/>
          </p:cNvPicPr>
          <p:nvPr/>
        </p:nvPicPr>
        <p:blipFill>
          <a:blip r:embed="rId4"/>
          <a:srcRect/>
          <a:stretch>
            <a:fillRect/>
          </a:stretch>
        </p:blipFill>
        <p:spPr bwMode="auto">
          <a:xfrm>
            <a:off x="295275" y="3046413"/>
            <a:ext cx="4200525" cy="3549650"/>
          </a:xfrm>
          <a:prstGeom prst="rect">
            <a:avLst/>
          </a:prstGeom>
          <a:noFill/>
        </p:spPr>
      </p:pic>
      <p:pic>
        <p:nvPicPr>
          <p:cNvPr id="258073" name="Picture 25" descr="fig22"/>
          <p:cNvPicPr>
            <a:picLocks noChangeAspect="1" noChangeArrowheads="1"/>
          </p:cNvPicPr>
          <p:nvPr/>
        </p:nvPicPr>
        <p:blipFill>
          <a:blip r:embed="rId5"/>
          <a:srcRect/>
          <a:stretch>
            <a:fillRect/>
          </a:stretch>
        </p:blipFill>
        <p:spPr bwMode="auto">
          <a:xfrm>
            <a:off x="295275" y="3046413"/>
            <a:ext cx="4200525" cy="3549650"/>
          </a:xfrm>
          <a:prstGeom prst="rect">
            <a:avLst/>
          </a:prstGeom>
          <a:noFill/>
        </p:spPr>
      </p:pic>
      <p:pic>
        <p:nvPicPr>
          <p:cNvPr id="258074" name="Picture 26" descr="fig22"/>
          <p:cNvPicPr>
            <a:picLocks noChangeAspect="1" noChangeArrowheads="1"/>
          </p:cNvPicPr>
          <p:nvPr/>
        </p:nvPicPr>
        <p:blipFill>
          <a:blip r:embed="rId6"/>
          <a:srcRect/>
          <a:stretch>
            <a:fillRect/>
          </a:stretch>
        </p:blipFill>
        <p:spPr bwMode="auto">
          <a:xfrm>
            <a:off x="295275" y="3046413"/>
            <a:ext cx="4200525" cy="354965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8051">
                                            <p:txEl>
                                              <p:pRg st="1" end="1"/>
                                            </p:txEl>
                                          </p:spTgt>
                                        </p:tgtEl>
                                        <p:attrNameLst>
                                          <p:attrName>style.visibility</p:attrName>
                                        </p:attrNameLst>
                                      </p:cBhvr>
                                      <p:to>
                                        <p:strVal val="visible"/>
                                      </p:to>
                                    </p:set>
                                    <p:animEffect transition="in" filter="wipe(left)">
                                      <p:cBhvr>
                                        <p:cTn id="7" dur="1000"/>
                                        <p:tgtEl>
                                          <p:spTgt spid="2580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8072"/>
                                        </p:tgtEl>
                                        <p:attrNameLst>
                                          <p:attrName>style.visibility</p:attrName>
                                        </p:attrNameLst>
                                      </p:cBhvr>
                                      <p:to>
                                        <p:strVal val="visible"/>
                                      </p:to>
                                    </p:set>
                                    <p:animEffect transition="in" filter="wipe(left)">
                                      <p:cBhvr>
                                        <p:cTn id="12" dur="1000"/>
                                        <p:tgtEl>
                                          <p:spTgt spid="2580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8073"/>
                                        </p:tgtEl>
                                        <p:attrNameLst>
                                          <p:attrName>style.visibility</p:attrName>
                                        </p:attrNameLst>
                                      </p:cBhvr>
                                      <p:to>
                                        <p:strVal val="visible"/>
                                      </p:to>
                                    </p:set>
                                    <p:animEffect transition="in" filter="fade">
                                      <p:cBhvr>
                                        <p:cTn id="17" dur="500"/>
                                        <p:tgtEl>
                                          <p:spTgt spid="2580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8074"/>
                                        </p:tgtEl>
                                        <p:attrNameLst>
                                          <p:attrName>style.visibility</p:attrName>
                                        </p:attrNameLst>
                                      </p:cBhvr>
                                      <p:to>
                                        <p:strVal val="visible"/>
                                      </p:to>
                                    </p:set>
                                    <p:animEffect transition="in" filter="fade">
                                      <p:cBhvr>
                                        <p:cTn id="22" dur="500"/>
                                        <p:tgtEl>
                                          <p:spTgt spid="258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uiExpand="1" build="p" bldLvl="3"/>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p:txBody>
          <a:bodyPr/>
          <a:lstStyle/>
          <a:p>
            <a:r>
              <a:rPr lang="en-US"/>
              <a:t>Employment and Unemployment</a:t>
            </a:r>
          </a:p>
        </p:txBody>
      </p:sp>
      <p:sp>
        <p:nvSpPr>
          <p:cNvPr id="611331" name="Rectangle 3"/>
          <p:cNvSpPr>
            <a:spLocks noGrp="1" noChangeArrowheads="1"/>
          </p:cNvSpPr>
          <p:nvPr>
            <p:ph type="body" idx="1"/>
          </p:nvPr>
        </p:nvSpPr>
        <p:spPr>
          <a:xfrm>
            <a:off x="428625" y="1700213"/>
            <a:ext cx="8229600" cy="4491037"/>
          </a:xfrm>
        </p:spPr>
        <p:txBody>
          <a:bodyPr/>
          <a:lstStyle/>
          <a:p>
            <a:pPr>
              <a:tabLst>
                <a:tab pos="461963" algn="l"/>
              </a:tabLst>
            </a:pPr>
            <a:r>
              <a:rPr lang="en-US"/>
              <a:t>Why Unemployment Is a Problem?</a:t>
            </a:r>
          </a:p>
          <a:p>
            <a:pPr lvl="1">
              <a:tabLst>
                <a:tab pos="461963" algn="l"/>
              </a:tabLst>
            </a:pPr>
            <a:r>
              <a:rPr lang="en-US"/>
              <a:t>Unemployment results in</a:t>
            </a:r>
          </a:p>
          <a:p>
            <a:pPr lvl="1">
              <a:spcAft>
                <a:spcPct val="20000"/>
              </a:spcAft>
              <a:buClr>
                <a:srgbClr val="126723"/>
              </a:buClr>
              <a:buSzPct val="75000"/>
              <a:buFont typeface="Webdings" pitchFamily="18" charset="2"/>
              <a:buChar char="&lt;"/>
              <a:tabLst>
                <a:tab pos="461963" algn="l"/>
              </a:tabLst>
            </a:pPr>
            <a:r>
              <a:rPr lang="en-US"/>
              <a:t> Lost production and incomes</a:t>
            </a:r>
          </a:p>
          <a:p>
            <a:pPr lvl="1">
              <a:spcAft>
                <a:spcPct val="20000"/>
              </a:spcAft>
              <a:buClr>
                <a:srgbClr val="126723"/>
              </a:buClr>
              <a:buSzPct val="75000"/>
              <a:buFont typeface="Webdings" pitchFamily="18" charset="2"/>
              <a:buChar char="&lt;"/>
              <a:tabLst>
                <a:tab pos="461963" algn="l"/>
              </a:tabLst>
            </a:pPr>
            <a:r>
              <a:rPr lang="en-US"/>
              <a:t> Lost human capital</a:t>
            </a:r>
          </a:p>
          <a:p>
            <a:pPr lvl="1">
              <a:tabLst>
                <a:tab pos="461963" algn="l"/>
              </a:tabLst>
            </a:pPr>
            <a:r>
              <a:rPr lang="en-US"/>
              <a:t>The loss of income is devastating for those who bear it. Employment benefits create a safety net but don’t fully replace lost wages, and not everyone receives benefits.</a:t>
            </a:r>
          </a:p>
          <a:p>
            <a:pPr lvl="1">
              <a:tabLst>
                <a:tab pos="461963" algn="l"/>
              </a:tabLst>
            </a:pPr>
            <a:r>
              <a:rPr lang="en-US"/>
              <a:t>Prolonged unemployment permanently damages a person’s job prospects by destroying human capital.</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1331">
                                            <p:txEl>
                                              <p:pRg st="1" end="1"/>
                                            </p:txEl>
                                          </p:spTgt>
                                        </p:tgtEl>
                                        <p:attrNameLst>
                                          <p:attrName>style.visibility</p:attrName>
                                        </p:attrNameLst>
                                      </p:cBhvr>
                                      <p:to>
                                        <p:strVal val="visible"/>
                                      </p:to>
                                    </p:set>
                                    <p:animEffect transition="in" filter="wipe(left)">
                                      <p:cBhvr>
                                        <p:cTn id="7" dur="1000"/>
                                        <p:tgtEl>
                                          <p:spTgt spid="6113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1331">
                                            <p:txEl>
                                              <p:pRg st="2" end="2"/>
                                            </p:txEl>
                                          </p:spTgt>
                                        </p:tgtEl>
                                        <p:attrNameLst>
                                          <p:attrName>style.visibility</p:attrName>
                                        </p:attrNameLst>
                                      </p:cBhvr>
                                      <p:to>
                                        <p:strVal val="visible"/>
                                      </p:to>
                                    </p:set>
                                    <p:animEffect transition="in" filter="wipe(left)">
                                      <p:cBhvr>
                                        <p:cTn id="12" dur="1000"/>
                                        <p:tgtEl>
                                          <p:spTgt spid="6113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1331">
                                            <p:txEl>
                                              <p:pRg st="3" end="3"/>
                                            </p:txEl>
                                          </p:spTgt>
                                        </p:tgtEl>
                                        <p:attrNameLst>
                                          <p:attrName>style.visibility</p:attrName>
                                        </p:attrNameLst>
                                      </p:cBhvr>
                                      <p:to>
                                        <p:strVal val="visible"/>
                                      </p:to>
                                    </p:set>
                                    <p:animEffect transition="in" filter="wipe(left)">
                                      <p:cBhvr>
                                        <p:cTn id="17" dur="1000"/>
                                        <p:tgtEl>
                                          <p:spTgt spid="6113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1331">
                                            <p:txEl>
                                              <p:pRg st="4" end="4"/>
                                            </p:txEl>
                                          </p:spTgt>
                                        </p:tgtEl>
                                        <p:attrNameLst>
                                          <p:attrName>style.visibility</p:attrName>
                                        </p:attrNameLst>
                                      </p:cBhvr>
                                      <p:to>
                                        <p:strVal val="visible"/>
                                      </p:to>
                                    </p:set>
                                    <p:animEffect transition="in" filter="wipe(left)">
                                      <p:cBhvr>
                                        <p:cTn id="22" dur="1000"/>
                                        <p:tgtEl>
                                          <p:spTgt spid="61133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1331">
                                            <p:txEl>
                                              <p:pRg st="5" end="5"/>
                                            </p:txEl>
                                          </p:spTgt>
                                        </p:tgtEl>
                                        <p:attrNameLst>
                                          <p:attrName>style.visibility</p:attrName>
                                        </p:attrNameLst>
                                      </p:cBhvr>
                                      <p:to>
                                        <p:strVal val="visible"/>
                                      </p:to>
                                    </p:set>
                                    <p:animEffect transition="in" filter="wipe(left)">
                                      <p:cBhvr>
                                        <p:cTn id="27" dur="1000"/>
                                        <p:tgtEl>
                                          <p:spTgt spid="6113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uiExpand="1" build="p" bldLvl="3"/>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r>
              <a:rPr lang="en-US"/>
              <a:t>Price Level and Inflation</a:t>
            </a:r>
          </a:p>
        </p:txBody>
      </p:sp>
      <p:sp>
        <p:nvSpPr>
          <p:cNvPr id="451587" name="Rectangle 3"/>
          <p:cNvSpPr>
            <a:spLocks noGrp="1" noChangeArrowheads="1"/>
          </p:cNvSpPr>
          <p:nvPr>
            <p:ph type="body" idx="1"/>
          </p:nvPr>
        </p:nvSpPr>
        <p:spPr>
          <a:xfrm>
            <a:off x="457200" y="1295400"/>
            <a:ext cx="8382000" cy="1371600"/>
          </a:xfrm>
        </p:spPr>
        <p:txBody>
          <a:bodyPr/>
          <a:lstStyle/>
          <a:p>
            <a:pPr lvl="1">
              <a:lnSpc>
                <a:spcPct val="90000"/>
              </a:lnSpc>
            </a:pPr>
            <a:r>
              <a:rPr lang="en-US"/>
              <a:t>Figure 22.7(b) shows that the inflation rate is</a:t>
            </a:r>
          </a:p>
          <a:p>
            <a:pPr lvl="1">
              <a:lnSpc>
                <a:spcPct val="90000"/>
              </a:lnSpc>
              <a:spcBef>
                <a:spcPct val="15000"/>
              </a:spcBef>
              <a:spcAft>
                <a:spcPct val="30000"/>
              </a:spcAft>
              <a:buClr>
                <a:schemeClr val="tx1"/>
              </a:buClr>
              <a:buFont typeface="Wingdings" pitchFamily="2" charset="2"/>
              <a:buChar char="§"/>
            </a:pPr>
            <a:r>
              <a:rPr lang="en-US"/>
              <a:t> High when the price level is rising rapidly and</a:t>
            </a:r>
          </a:p>
          <a:p>
            <a:pPr lvl="1">
              <a:lnSpc>
                <a:spcPct val="90000"/>
              </a:lnSpc>
              <a:spcBef>
                <a:spcPct val="15000"/>
              </a:spcBef>
              <a:spcAft>
                <a:spcPct val="30000"/>
              </a:spcAft>
              <a:buClr>
                <a:schemeClr val="tx1"/>
              </a:buClr>
              <a:buFont typeface="Wingdings" pitchFamily="2" charset="2"/>
              <a:buChar char="§"/>
            </a:pPr>
            <a:r>
              <a:rPr lang="en-US"/>
              <a:t> Low when the price level is rising slowly.</a:t>
            </a:r>
          </a:p>
        </p:txBody>
      </p:sp>
      <p:pic>
        <p:nvPicPr>
          <p:cNvPr id="451602" name="Picture 18" descr="fig22"/>
          <p:cNvPicPr>
            <a:picLocks noChangeAspect="1" noChangeArrowheads="1"/>
          </p:cNvPicPr>
          <p:nvPr/>
        </p:nvPicPr>
        <p:blipFill>
          <a:blip r:embed="rId3"/>
          <a:srcRect/>
          <a:stretch>
            <a:fillRect/>
          </a:stretch>
        </p:blipFill>
        <p:spPr bwMode="auto">
          <a:xfrm>
            <a:off x="4829175" y="3109913"/>
            <a:ext cx="4210050" cy="3567112"/>
          </a:xfrm>
          <a:prstGeom prst="rect">
            <a:avLst/>
          </a:prstGeom>
          <a:noFill/>
        </p:spPr>
      </p:pic>
      <p:pic>
        <p:nvPicPr>
          <p:cNvPr id="451603" name="Picture 19" descr="fig22"/>
          <p:cNvPicPr>
            <a:picLocks noChangeAspect="1" noChangeArrowheads="1"/>
          </p:cNvPicPr>
          <p:nvPr/>
        </p:nvPicPr>
        <p:blipFill>
          <a:blip r:embed="rId4"/>
          <a:srcRect/>
          <a:stretch>
            <a:fillRect/>
          </a:stretch>
        </p:blipFill>
        <p:spPr bwMode="auto">
          <a:xfrm>
            <a:off x="4829175" y="3109913"/>
            <a:ext cx="4210050" cy="3567112"/>
          </a:xfrm>
          <a:prstGeom prst="rect">
            <a:avLst/>
          </a:prstGeom>
          <a:noFill/>
        </p:spPr>
      </p:pic>
      <p:pic>
        <p:nvPicPr>
          <p:cNvPr id="451604" name="Picture 20" descr="fig22"/>
          <p:cNvPicPr>
            <a:picLocks noChangeAspect="1" noChangeArrowheads="1"/>
          </p:cNvPicPr>
          <p:nvPr/>
        </p:nvPicPr>
        <p:blipFill>
          <a:blip r:embed="rId5"/>
          <a:srcRect/>
          <a:stretch>
            <a:fillRect/>
          </a:stretch>
        </p:blipFill>
        <p:spPr bwMode="auto">
          <a:xfrm>
            <a:off x="4829175" y="3109913"/>
            <a:ext cx="4210050" cy="3567112"/>
          </a:xfrm>
          <a:prstGeom prst="rect">
            <a:avLst/>
          </a:prstGeom>
          <a:noFill/>
        </p:spPr>
      </p:pic>
      <p:pic>
        <p:nvPicPr>
          <p:cNvPr id="451605" name="Picture 21" descr="fig22"/>
          <p:cNvPicPr>
            <a:picLocks noChangeAspect="1" noChangeArrowheads="1"/>
          </p:cNvPicPr>
          <p:nvPr/>
        </p:nvPicPr>
        <p:blipFill>
          <a:blip r:embed="rId6"/>
          <a:srcRect/>
          <a:stretch>
            <a:fillRect/>
          </a:stretch>
        </p:blipFill>
        <p:spPr bwMode="auto">
          <a:xfrm>
            <a:off x="4829175" y="3109913"/>
            <a:ext cx="4210050" cy="3567112"/>
          </a:xfrm>
          <a:prstGeom prst="rect">
            <a:avLst/>
          </a:prstGeom>
          <a:noFill/>
        </p:spPr>
      </p:pic>
      <p:pic>
        <p:nvPicPr>
          <p:cNvPr id="451606" name="Picture 22" descr="fig22"/>
          <p:cNvPicPr>
            <a:picLocks noChangeAspect="1" noChangeArrowheads="1"/>
          </p:cNvPicPr>
          <p:nvPr/>
        </p:nvPicPr>
        <p:blipFill>
          <a:blip r:embed="rId7"/>
          <a:srcRect/>
          <a:stretch>
            <a:fillRect/>
          </a:stretch>
        </p:blipFill>
        <p:spPr bwMode="auto">
          <a:xfrm>
            <a:off x="295275" y="3046413"/>
            <a:ext cx="4200525" cy="3549650"/>
          </a:xfrm>
          <a:prstGeom prst="rect">
            <a:avLst/>
          </a:prstGeom>
          <a:noFill/>
        </p:spPr>
      </p:pic>
      <p:pic>
        <p:nvPicPr>
          <p:cNvPr id="451607" name="Picture 23" descr="fig22"/>
          <p:cNvPicPr>
            <a:picLocks noChangeAspect="1" noChangeArrowheads="1"/>
          </p:cNvPicPr>
          <p:nvPr/>
        </p:nvPicPr>
        <p:blipFill>
          <a:blip r:embed="rId8"/>
          <a:srcRect/>
          <a:stretch>
            <a:fillRect/>
          </a:stretch>
        </p:blipFill>
        <p:spPr bwMode="auto">
          <a:xfrm>
            <a:off x="295275" y="3046413"/>
            <a:ext cx="4200525" cy="3549650"/>
          </a:xfrm>
          <a:prstGeom prst="rect">
            <a:avLst/>
          </a:prstGeom>
          <a:noFill/>
        </p:spPr>
      </p:pic>
      <p:pic>
        <p:nvPicPr>
          <p:cNvPr id="451608" name="Picture 24" descr="fig22"/>
          <p:cNvPicPr>
            <a:picLocks noChangeAspect="1" noChangeArrowheads="1"/>
          </p:cNvPicPr>
          <p:nvPr/>
        </p:nvPicPr>
        <p:blipFill>
          <a:blip r:embed="rId9"/>
          <a:srcRect/>
          <a:stretch>
            <a:fillRect/>
          </a:stretch>
        </p:blipFill>
        <p:spPr bwMode="auto">
          <a:xfrm>
            <a:off x="295275" y="3046413"/>
            <a:ext cx="4200525" cy="3549650"/>
          </a:xfrm>
          <a:prstGeom prst="rect">
            <a:avLst/>
          </a:prstGeom>
          <a:noFill/>
        </p:spPr>
      </p:pic>
      <p:pic>
        <p:nvPicPr>
          <p:cNvPr id="451609" name="Picture 25" descr="fig22"/>
          <p:cNvPicPr>
            <a:picLocks noChangeAspect="1" noChangeArrowheads="1"/>
          </p:cNvPicPr>
          <p:nvPr/>
        </p:nvPicPr>
        <p:blipFill>
          <a:blip r:embed="rId10"/>
          <a:srcRect/>
          <a:stretch>
            <a:fillRect/>
          </a:stretch>
        </p:blipFill>
        <p:spPr bwMode="auto">
          <a:xfrm>
            <a:off x="295275" y="3046413"/>
            <a:ext cx="4200525" cy="354965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1587">
                                            <p:txEl>
                                              <p:pRg st="1" end="1"/>
                                            </p:txEl>
                                          </p:spTgt>
                                        </p:tgtEl>
                                        <p:attrNameLst>
                                          <p:attrName>style.visibility</p:attrName>
                                        </p:attrNameLst>
                                      </p:cBhvr>
                                      <p:to>
                                        <p:strVal val="visible"/>
                                      </p:to>
                                    </p:set>
                                    <p:animEffect transition="in" filter="wipe(left)">
                                      <p:cBhvr>
                                        <p:cTn id="7" dur="1000"/>
                                        <p:tgtEl>
                                          <p:spTgt spid="4515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1587">
                                            <p:txEl>
                                              <p:pRg st="2" end="2"/>
                                            </p:txEl>
                                          </p:spTgt>
                                        </p:tgtEl>
                                        <p:attrNameLst>
                                          <p:attrName>style.visibility</p:attrName>
                                        </p:attrNameLst>
                                      </p:cBhvr>
                                      <p:to>
                                        <p:strVal val="visible"/>
                                      </p:to>
                                    </p:set>
                                    <p:animEffect transition="in" filter="wipe(left)">
                                      <p:cBhvr>
                                        <p:cTn id="12" dur="1000"/>
                                        <p:tgtEl>
                                          <p:spTgt spid="4515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1603"/>
                                        </p:tgtEl>
                                        <p:attrNameLst>
                                          <p:attrName>style.visibility</p:attrName>
                                        </p:attrNameLst>
                                      </p:cBhvr>
                                      <p:to>
                                        <p:strVal val="visible"/>
                                      </p:to>
                                    </p:set>
                                    <p:animEffect transition="in" filter="wipe(left)">
                                      <p:cBhvr>
                                        <p:cTn id="17" dur="1000"/>
                                        <p:tgtEl>
                                          <p:spTgt spid="4516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1604"/>
                                        </p:tgtEl>
                                        <p:attrNameLst>
                                          <p:attrName>style.visibility</p:attrName>
                                        </p:attrNameLst>
                                      </p:cBhvr>
                                      <p:to>
                                        <p:strVal val="visible"/>
                                      </p:to>
                                    </p:set>
                                    <p:animEffect transition="in" filter="fade">
                                      <p:cBhvr>
                                        <p:cTn id="22" dur="500"/>
                                        <p:tgtEl>
                                          <p:spTgt spid="45160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1605"/>
                                        </p:tgtEl>
                                        <p:attrNameLst>
                                          <p:attrName>style.visibility</p:attrName>
                                        </p:attrNameLst>
                                      </p:cBhvr>
                                      <p:to>
                                        <p:strVal val="visible"/>
                                      </p:to>
                                    </p:set>
                                    <p:animEffect transition="in" filter="fade">
                                      <p:cBhvr>
                                        <p:cTn id="27" dur="500"/>
                                        <p:tgtEl>
                                          <p:spTgt spid="45160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51607"/>
                                        </p:tgtEl>
                                        <p:attrNameLst>
                                          <p:attrName>style.visibility</p:attrName>
                                        </p:attrNameLst>
                                      </p:cBhvr>
                                      <p:to>
                                        <p:strVal val="visible"/>
                                      </p:to>
                                    </p:set>
                                    <p:animEffect transition="in" filter="wipe(left)">
                                      <p:cBhvr>
                                        <p:cTn id="32" dur="1000"/>
                                        <p:tgtEl>
                                          <p:spTgt spid="45160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1608"/>
                                        </p:tgtEl>
                                        <p:attrNameLst>
                                          <p:attrName>style.visibility</p:attrName>
                                        </p:attrNameLst>
                                      </p:cBhvr>
                                      <p:to>
                                        <p:strVal val="visible"/>
                                      </p:to>
                                    </p:set>
                                    <p:animEffect transition="in" filter="fade">
                                      <p:cBhvr>
                                        <p:cTn id="37" dur="500"/>
                                        <p:tgtEl>
                                          <p:spTgt spid="45160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51609"/>
                                        </p:tgtEl>
                                        <p:attrNameLst>
                                          <p:attrName>style.visibility</p:attrName>
                                        </p:attrNameLst>
                                      </p:cBhvr>
                                      <p:to>
                                        <p:strVal val="visible"/>
                                      </p:to>
                                    </p:set>
                                    <p:animEffect transition="in" filter="fade">
                                      <p:cBhvr>
                                        <p:cTn id="42" dur="500"/>
                                        <p:tgtEl>
                                          <p:spTgt spid="451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uiExpand="1" build="p" bldLvl="3"/>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21908" name="Picture 20" descr="fig22"/>
          <p:cNvPicPr>
            <a:picLocks noChangeAspect="1" noChangeArrowheads="1"/>
          </p:cNvPicPr>
          <p:nvPr/>
        </p:nvPicPr>
        <p:blipFill>
          <a:blip r:embed="rId3"/>
          <a:srcRect/>
          <a:stretch>
            <a:fillRect/>
          </a:stretch>
        </p:blipFill>
        <p:spPr bwMode="auto">
          <a:xfrm>
            <a:off x="4819650" y="2128838"/>
            <a:ext cx="4210050" cy="3567112"/>
          </a:xfrm>
          <a:prstGeom prst="rect">
            <a:avLst/>
          </a:prstGeom>
          <a:noFill/>
        </p:spPr>
      </p:pic>
      <p:pic>
        <p:nvPicPr>
          <p:cNvPr id="421909" name="Picture 21" descr="fig22"/>
          <p:cNvPicPr>
            <a:picLocks noChangeAspect="1" noChangeArrowheads="1"/>
          </p:cNvPicPr>
          <p:nvPr/>
        </p:nvPicPr>
        <p:blipFill>
          <a:blip r:embed="rId4"/>
          <a:srcRect/>
          <a:stretch>
            <a:fillRect/>
          </a:stretch>
        </p:blipFill>
        <p:spPr bwMode="auto">
          <a:xfrm>
            <a:off x="4819650" y="2128838"/>
            <a:ext cx="4210050" cy="3567112"/>
          </a:xfrm>
          <a:prstGeom prst="rect">
            <a:avLst/>
          </a:prstGeom>
          <a:noFill/>
        </p:spPr>
      </p:pic>
      <p:pic>
        <p:nvPicPr>
          <p:cNvPr id="421910" name="Picture 22" descr="fig22"/>
          <p:cNvPicPr>
            <a:picLocks noChangeAspect="1" noChangeArrowheads="1"/>
          </p:cNvPicPr>
          <p:nvPr/>
        </p:nvPicPr>
        <p:blipFill>
          <a:blip r:embed="rId5"/>
          <a:srcRect/>
          <a:stretch>
            <a:fillRect/>
          </a:stretch>
        </p:blipFill>
        <p:spPr bwMode="auto">
          <a:xfrm>
            <a:off x="4819650" y="2128838"/>
            <a:ext cx="4210050" cy="3567112"/>
          </a:xfrm>
          <a:prstGeom prst="rect">
            <a:avLst/>
          </a:prstGeom>
          <a:noFill/>
        </p:spPr>
      </p:pic>
      <p:pic>
        <p:nvPicPr>
          <p:cNvPr id="421911" name="Picture 23" descr="fig22"/>
          <p:cNvPicPr>
            <a:picLocks noChangeAspect="1" noChangeArrowheads="1"/>
          </p:cNvPicPr>
          <p:nvPr/>
        </p:nvPicPr>
        <p:blipFill>
          <a:blip r:embed="rId6"/>
          <a:srcRect/>
          <a:stretch>
            <a:fillRect/>
          </a:stretch>
        </p:blipFill>
        <p:spPr bwMode="auto">
          <a:xfrm>
            <a:off x="4819650" y="2128838"/>
            <a:ext cx="4210050" cy="3567112"/>
          </a:xfrm>
          <a:prstGeom prst="rect">
            <a:avLst/>
          </a:prstGeom>
          <a:noFill/>
        </p:spPr>
      </p:pic>
      <p:pic>
        <p:nvPicPr>
          <p:cNvPr id="421912" name="Picture 24" descr="fig22"/>
          <p:cNvPicPr>
            <a:picLocks noChangeAspect="1" noChangeArrowheads="1"/>
          </p:cNvPicPr>
          <p:nvPr/>
        </p:nvPicPr>
        <p:blipFill>
          <a:blip r:embed="rId7"/>
          <a:srcRect/>
          <a:stretch>
            <a:fillRect/>
          </a:stretch>
        </p:blipFill>
        <p:spPr bwMode="auto">
          <a:xfrm>
            <a:off x="247650" y="2141538"/>
            <a:ext cx="4200525" cy="3549650"/>
          </a:xfrm>
          <a:prstGeom prst="rect">
            <a:avLst/>
          </a:prstGeom>
          <a:noFill/>
        </p:spPr>
      </p:pic>
      <p:pic>
        <p:nvPicPr>
          <p:cNvPr id="421913" name="Picture 25" descr="fig22"/>
          <p:cNvPicPr>
            <a:picLocks noChangeAspect="1" noChangeArrowheads="1"/>
          </p:cNvPicPr>
          <p:nvPr/>
        </p:nvPicPr>
        <p:blipFill>
          <a:blip r:embed="rId8"/>
          <a:srcRect/>
          <a:stretch>
            <a:fillRect/>
          </a:stretch>
        </p:blipFill>
        <p:spPr bwMode="auto">
          <a:xfrm>
            <a:off x="247650" y="2141538"/>
            <a:ext cx="4200525" cy="3549650"/>
          </a:xfrm>
          <a:prstGeom prst="rect">
            <a:avLst/>
          </a:prstGeom>
          <a:noFill/>
        </p:spPr>
      </p:pic>
      <p:pic>
        <p:nvPicPr>
          <p:cNvPr id="421914" name="Picture 26" descr="fig22"/>
          <p:cNvPicPr>
            <a:picLocks noChangeAspect="1" noChangeArrowheads="1"/>
          </p:cNvPicPr>
          <p:nvPr/>
        </p:nvPicPr>
        <p:blipFill>
          <a:blip r:embed="rId9"/>
          <a:srcRect/>
          <a:stretch>
            <a:fillRect/>
          </a:stretch>
        </p:blipFill>
        <p:spPr bwMode="auto">
          <a:xfrm>
            <a:off x="247650" y="2141538"/>
            <a:ext cx="4200525" cy="3549650"/>
          </a:xfrm>
          <a:prstGeom prst="rect">
            <a:avLst/>
          </a:prstGeom>
          <a:noFill/>
        </p:spPr>
      </p:pic>
      <p:pic>
        <p:nvPicPr>
          <p:cNvPr id="421915" name="Picture 27" descr="fig22"/>
          <p:cNvPicPr>
            <a:picLocks noChangeAspect="1" noChangeArrowheads="1"/>
          </p:cNvPicPr>
          <p:nvPr/>
        </p:nvPicPr>
        <p:blipFill>
          <a:blip r:embed="rId10"/>
          <a:srcRect/>
          <a:stretch>
            <a:fillRect/>
          </a:stretch>
        </p:blipFill>
        <p:spPr bwMode="auto">
          <a:xfrm>
            <a:off x="247650" y="2141538"/>
            <a:ext cx="4200525" cy="354965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1913"/>
                                        </p:tgtEl>
                                        <p:attrNameLst>
                                          <p:attrName>style.visibility</p:attrName>
                                        </p:attrNameLst>
                                      </p:cBhvr>
                                      <p:to>
                                        <p:strVal val="visible"/>
                                      </p:to>
                                    </p:set>
                                    <p:animEffect transition="in" filter="wipe(left)">
                                      <p:cBhvr>
                                        <p:cTn id="7" dur="1000"/>
                                        <p:tgtEl>
                                          <p:spTgt spid="4219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1914"/>
                                        </p:tgtEl>
                                        <p:attrNameLst>
                                          <p:attrName>style.visibility</p:attrName>
                                        </p:attrNameLst>
                                      </p:cBhvr>
                                      <p:to>
                                        <p:strVal val="visible"/>
                                      </p:to>
                                    </p:set>
                                    <p:animEffect transition="in" filter="fade">
                                      <p:cBhvr>
                                        <p:cTn id="12" dur="500"/>
                                        <p:tgtEl>
                                          <p:spTgt spid="4219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1915"/>
                                        </p:tgtEl>
                                        <p:attrNameLst>
                                          <p:attrName>style.visibility</p:attrName>
                                        </p:attrNameLst>
                                      </p:cBhvr>
                                      <p:to>
                                        <p:strVal val="visible"/>
                                      </p:to>
                                    </p:set>
                                    <p:animEffect transition="in" filter="fade">
                                      <p:cBhvr>
                                        <p:cTn id="17" dur="500"/>
                                        <p:tgtEl>
                                          <p:spTgt spid="4219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1909"/>
                                        </p:tgtEl>
                                        <p:attrNameLst>
                                          <p:attrName>style.visibility</p:attrName>
                                        </p:attrNameLst>
                                      </p:cBhvr>
                                      <p:to>
                                        <p:strVal val="visible"/>
                                      </p:to>
                                    </p:set>
                                    <p:animEffect transition="in" filter="wipe(left)">
                                      <p:cBhvr>
                                        <p:cTn id="22" dur="1000"/>
                                        <p:tgtEl>
                                          <p:spTgt spid="42190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1910"/>
                                        </p:tgtEl>
                                        <p:attrNameLst>
                                          <p:attrName>style.visibility</p:attrName>
                                        </p:attrNameLst>
                                      </p:cBhvr>
                                      <p:to>
                                        <p:strVal val="visible"/>
                                      </p:to>
                                    </p:set>
                                    <p:animEffect transition="in" filter="fade">
                                      <p:cBhvr>
                                        <p:cTn id="27" dur="500"/>
                                        <p:tgtEl>
                                          <p:spTgt spid="4219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1911"/>
                                        </p:tgtEl>
                                        <p:attrNameLst>
                                          <p:attrName>style.visibility</p:attrName>
                                        </p:attrNameLst>
                                      </p:cBhvr>
                                      <p:to>
                                        <p:strVal val="visible"/>
                                      </p:to>
                                    </p:set>
                                    <p:animEffect transition="in" filter="fade">
                                      <p:cBhvr>
                                        <p:cTn id="32" dur="500"/>
                                        <p:tgtEl>
                                          <p:spTgt spid="421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t>Price Level and Inflation</a:t>
            </a:r>
          </a:p>
        </p:txBody>
      </p:sp>
      <p:sp>
        <p:nvSpPr>
          <p:cNvPr id="247811" name="Rectangle 3"/>
          <p:cNvSpPr>
            <a:spLocks noGrp="1" noChangeArrowheads="1"/>
          </p:cNvSpPr>
          <p:nvPr>
            <p:ph type="body" idx="1"/>
          </p:nvPr>
        </p:nvSpPr>
        <p:spPr>
          <a:xfrm>
            <a:off x="428625" y="1939925"/>
            <a:ext cx="8229600" cy="3529013"/>
          </a:xfrm>
        </p:spPr>
        <p:txBody>
          <a:bodyPr/>
          <a:lstStyle/>
          <a:p>
            <a:r>
              <a:rPr lang="en-US"/>
              <a:t>The Biased CPI</a:t>
            </a:r>
          </a:p>
          <a:p>
            <a:pPr lvl="1"/>
            <a:r>
              <a:rPr lang="en-US"/>
              <a:t>The CPI might overstate the true inflation for four reasons:</a:t>
            </a:r>
          </a:p>
          <a:p>
            <a:pPr lvl="1">
              <a:buClr>
                <a:srgbClr val="126723"/>
              </a:buClr>
              <a:buSzPct val="75000"/>
              <a:buFont typeface="Webdings" pitchFamily="18" charset="2"/>
              <a:buChar char="&lt;"/>
            </a:pPr>
            <a:r>
              <a:rPr lang="en-US"/>
              <a:t> New goods bias</a:t>
            </a:r>
          </a:p>
          <a:p>
            <a:pPr lvl="1">
              <a:buClr>
                <a:srgbClr val="126723"/>
              </a:buClr>
              <a:buSzPct val="75000"/>
              <a:buFont typeface="Webdings" pitchFamily="18" charset="2"/>
              <a:buChar char="&lt;"/>
            </a:pPr>
            <a:r>
              <a:rPr lang="en-US"/>
              <a:t> Quality change bias</a:t>
            </a:r>
          </a:p>
          <a:p>
            <a:pPr lvl="1">
              <a:buClr>
                <a:srgbClr val="126723"/>
              </a:buClr>
              <a:buSzPct val="75000"/>
              <a:buFont typeface="Webdings" pitchFamily="18" charset="2"/>
              <a:buChar char="&lt;"/>
            </a:pPr>
            <a:r>
              <a:rPr lang="en-US"/>
              <a:t> Commodity substitution bias</a:t>
            </a:r>
          </a:p>
          <a:p>
            <a:pPr lvl="1">
              <a:buClr>
                <a:srgbClr val="126723"/>
              </a:buClr>
              <a:buSzPct val="75000"/>
              <a:buFont typeface="Webdings" pitchFamily="18" charset="2"/>
              <a:buChar char="&lt;"/>
            </a:pPr>
            <a:r>
              <a:rPr lang="en-US"/>
              <a:t> Outlet substitution bias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7811">
                                            <p:txEl>
                                              <p:pRg st="1" end="1"/>
                                            </p:txEl>
                                          </p:spTgt>
                                        </p:tgtEl>
                                        <p:attrNameLst>
                                          <p:attrName>style.visibility</p:attrName>
                                        </p:attrNameLst>
                                      </p:cBhvr>
                                      <p:to>
                                        <p:strVal val="visible"/>
                                      </p:to>
                                    </p:set>
                                    <p:animEffect transition="in" filter="wipe(left)">
                                      <p:cBhvr>
                                        <p:cTn id="7" dur="1000"/>
                                        <p:tgtEl>
                                          <p:spTgt spid="2478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7811">
                                            <p:txEl>
                                              <p:pRg st="2" end="2"/>
                                            </p:txEl>
                                          </p:spTgt>
                                        </p:tgtEl>
                                        <p:attrNameLst>
                                          <p:attrName>style.visibility</p:attrName>
                                        </p:attrNameLst>
                                      </p:cBhvr>
                                      <p:to>
                                        <p:strVal val="visible"/>
                                      </p:to>
                                    </p:set>
                                    <p:animEffect transition="in" filter="wipe(left)">
                                      <p:cBhvr>
                                        <p:cTn id="12" dur="1000"/>
                                        <p:tgtEl>
                                          <p:spTgt spid="2478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7811">
                                            <p:txEl>
                                              <p:pRg st="3" end="3"/>
                                            </p:txEl>
                                          </p:spTgt>
                                        </p:tgtEl>
                                        <p:attrNameLst>
                                          <p:attrName>style.visibility</p:attrName>
                                        </p:attrNameLst>
                                      </p:cBhvr>
                                      <p:to>
                                        <p:strVal val="visible"/>
                                      </p:to>
                                    </p:set>
                                    <p:animEffect transition="in" filter="wipe(left)">
                                      <p:cBhvr>
                                        <p:cTn id="17" dur="1000"/>
                                        <p:tgtEl>
                                          <p:spTgt spid="2478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7811">
                                            <p:txEl>
                                              <p:pRg st="4" end="4"/>
                                            </p:txEl>
                                          </p:spTgt>
                                        </p:tgtEl>
                                        <p:attrNameLst>
                                          <p:attrName>style.visibility</p:attrName>
                                        </p:attrNameLst>
                                      </p:cBhvr>
                                      <p:to>
                                        <p:strVal val="visible"/>
                                      </p:to>
                                    </p:set>
                                    <p:animEffect transition="in" filter="wipe(left)">
                                      <p:cBhvr>
                                        <p:cTn id="22" dur="1000"/>
                                        <p:tgtEl>
                                          <p:spTgt spid="2478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7811">
                                            <p:txEl>
                                              <p:pRg st="5" end="5"/>
                                            </p:txEl>
                                          </p:spTgt>
                                        </p:tgtEl>
                                        <p:attrNameLst>
                                          <p:attrName>style.visibility</p:attrName>
                                        </p:attrNameLst>
                                      </p:cBhvr>
                                      <p:to>
                                        <p:strVal val="visible"/>
                                      </p:to>
                                    </p:set>
                                    <p:animEffect transition="in" filter="wipe(left)">
                                      <p:cBhvr>
                                        <p:cTn id="27" dur="1000"/>
                                        <p:tgtEl>
                                          <p:spTgt spid="2478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uiExpand="1" build="p" bldLvl="3"/>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a:t>Price Level and Inflation</a:t>
            </a:r>
          </a:p>
        </p:txBody>
      </p:sp>
      <p:sp>
        <p:nvSpPr>
          <p:cNvPr id="259075" name="Rectangle 3"/>
          <p:cNvSpPr>
            <a:spLocks noGrp="1" noChangeArrowheads="1"/>
          </p:cNvSpPr>
          <p:nvPr>
            <p:ph type="body" idx="1"/>
          </p:nvPr>
        </p:nvSpPr>
        <p:spPr>
          <a:xfrm>
            <a:off x="457200" y="1828800"/>
            <a:ext cx="8229600" cy="4419600"/>
          </a:xfrm>
        </p:spPr>
        <p:txBody>
          <a:bodyPr/>
          <a:lstStyle/>
          <a:p>
            <a:pPr lvl="1"/>
            <a:r>
              <a:rPr lang="en-US" b="1">
                <a:solidFill>
                  <a:srgbClr val="126723"/>
                </a:solidFill>
              </a:rPr>
              <a:t>New Goods Bias</a:t>
            </a:r>
            <a:r>
              <a:rPr lang="en-US"/>
              <a:t> </a:t>
            </a:r>
          </a:p>
          <a:p>
            <a:pPr lvl="1"/>
            <a:r>
              <a:rPr lang="en-US"/>
              <a:t>New goods that were not available in the base year appear and, if they are more expensive than the goods they replace, they put an upward bias into the CPI.</a:t>
            </a:r>
          </a:p>
          <a:p>
            <a:pPr lvl="1"/>
            <a:r>
              <a:rPr lang="en-US" b="1">
                <a:solidFill>
                  <a:srgbClr val="126723"/>
                </a:solidFill>
              </a:rPr>
              <a:t>Quality Change Bias</a:t>
            </a:r>
            <a:r>
              <a:rPr lang="en-US">
                <a:solidFill>
                  <a:srgbClr val="126723"/>
                </a:solidFill>
              </a:rPr>
              <a:t> </a:t>
            </a:r>
          </a:p>
          <a:p>
            <a:pPr lvl="1"/>
            <a:r>
              <a:rPr lang="en-US"/>
              <a:t>Quality improvements occur every year. Part of the rise in the price is payment for improved quality and is not inflation. </a:t>
            </a:r>
          </a:p>
          <a:p>
            <a:pPr lvl="1"/>
            <a:r>
              <a:rPr lang="en-US"/>
              <a:t>The CPI counts all the price rise as inflation.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9075">
                                            <p:txEl>
                                              <p:pRg st="1" end="1"/>
                                            </p:txEl>
                                          </p:spTgt>
                                        </p:tgtEl>
                                        <p:attrNameLst>
                                          <p:attrName>style.visibility</p:attrName>
                                        </p:attrNameLst>
                                      </p:cBhvr>
                                      <p:to>
                                        <p:strVal val="visible"/>
                                      </p:to>
                                    </p:set>
                                    <p:animEffect transition="in" filter="wipe(left)">
                                      <p:cBhvr>
                                        <p:cTn id="7" dur="1000"/>
                                        <p:tgtEl>
                                          <p:spTgt spid="259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9075">
                                            <p:txEl>
                                              <p:pRg st="2" end="2"/>
                                            </p:txEl>
                                          </p:spTgt>
                                        </p:tgtEl>
                                        <p:attrNameLst>
                                          <p:attrName>style.visibility</p:attrName>
                                        </p:attrNameLst>
                                      </p:cBhvr>
                                      <p:to>
                                        <p:strVal val="visible"/>
                                      </p:to>
                                    </p:set>
                                    <p:animEffect transition="in" filter="wipe(left)">
                                      <p:cBhvr>
                                        <p:cTn id="12" dur="1000"/>
                                        <p:tgtEl>
                                          <p:spTgt spid="259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9075">
                                            <p:txEl>
                                              <p:pRg st="3" end="3"/>
                                            </p:txEl>
                                          </p:spTgt>
                                        </p:tgtEl>
                                        <p:attrNameLst>
                                          <p:attrName>style.visibility</p:attrName>
                                        </p:attrNameLst>
                                      </p:cBhvr>
                                      <p:to>
                                        <p:strVal val="visible"/>
                                      </p:to>
                                    </p:set>
                                    <p:animEffect transition="in" filter="wipe(left)">
                                      <p:cBhvr>
                                        <p:cTn id="17" dur="1000"/>
                                        <p:tgtEl>
                                          <p:spTgt spid="2590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9075">
                                            <p:txEl>
                                              <p:pRg st="4" end="4"/>
                                            </p:txEl>
                                          </p:spTgt>
                                        </p:tgtEl>
                                        <p:attrNameLst>
                                          <p:attrName>style.visibility</p:attrName>
                                        </p:attrNameLst>
                                      </p:cBhvr>
                                      <p:to>
                                        <p:strVal val="visible"/>
                                      </p:to>
                                    </p:set>
                                    <p:animEffect transition="in" filter="wipe(left)">
                                      <p:cBhvr>
                                        <p:cTn id="22" dur="1000"/>
                                        <p:tgtEl>
                                          <p:spTgt spid="259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uiExpand="1" build="p" bldLvl="3"/>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t>Price Level and Inflation</a:t>
            </a:r>
          </a:p>
        </p:txBody>
      </p:sp>
      <p:sp>
        <p:nvSpPr>
          <p:cNvPr id="260099" name="Rectangle 3"/>
          <p:cNvSpPr>
            <a:spLocks noGrp="1" noChangeArrowheads="1"/>
          </p:cNvSpPr>
          <p:nvPr>
            <p:ph type="body" idx="1"/>
          </p:nvPr>
        </p:nvSpPr>
        <p:spPr>
          <a:xfrm>
            <a:off x="428625" y="1593850"/>
            <a:ext cx="8229600" cy="4276725"/>
          </a:xfrm>
        </p:spPr>
        <p:txBody>
          <a:bodyPr/>
          <a:lstStyle/>
          <a:p>
            <a:pPr lvl="1"/>
            <a:r>
              <a:rPr lang="en-US" b="1">
                <a:solidFill>
                  <a:srgbClr val="126723"/>
                </a:solidFill>
              </a:rPr>
              <a:t>Commodity Substitution Bias</a:t>
            </a:r>
            <a:r>
              <a:rPr lang="en-US"/>
              <a:t> </a:t>
            </a:r>
          </a:p>
          <a:p>
            <a:pPr lvl="1"/>
            <a:r>
              <a:rPr lang="en-US"/>
              <a:t>The market basket of goods used in calculating the CPI is fixed and does not take into account consumers’ substitutions away from goods whose relative prices increase.</a:t>
            </a:r>
          </a:p>
          <a:p>
            <a:pPr lvl="1"/>
            <a:r>
              <a:rPr lang="en-US" b="1">
                <a:solidFill>
                  <a:srgbClr val="126723"/>
                </a:solidFill>
              </a:rPr>
              <a:t>Outlet Substitution Bias</a:t>
            </a:r>
            <a:r>
              <a:rPr lang="en-US">
                <a:solidFill>
                  <a:srgbClr val="3963AB"/>
                </a:solidFill>
              </a:rPr>
              <a:t> </a:t>
            </a:r>
          </a:p>
          <a:p>
            <a:pPr lvl="1"/>
            <a:r>
              <a:rPr lang="en-US"/>
              <a:t>As the structure of retailing changes, people switch to buying from cheaper sources, but the CPI, as measured, does not take account of this outlet substitution.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0099">
                                            <p:txEl>
                                              <p:pRg st="1" end="1"/>
                                            </p:txEl>
                                          </p:spTgt>
                                        </p:tgtEl>
                                        <p:attrNameLst>
                                          <p:attrName>style.visibility</p:attrName>
                                        </p:attrNameLst>
                                      </p:cBhvr>
                                      <p:to>
                                        <p:strVal val="visible"/>
                                      </p:to>
                                    </p:set>
                                    <p:animEffect transition="in" filter="wipe(left)">
                                      <p:cBhvr>
                                        <p:cTn id="7" dur="1000"/>
                                        <p:tgtEl>
                                          <p:spTgt spid="260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0099">
                                            <p:txEl>
                                              <p:pRg st="2" end="2"/>
                                            </p:txEl>
                                          </p:spTgt>
                                        </p:tgtEl>
                                        <p:attrNameLst>
                                          <p:attrName>style.visibility</p:attrName>
                                        </p:attrNameLst>
                                      </p:cBhvr>
                                      <p:to>
                                        <p:strVal val="visible"/>
                                      </p:to>
                                    </p:set>
                                    <p:animEffect transition="in" filter="wipe(left)">
                                      <p:cBhvr>
                                        <p:cTn id="12" dur="1000"/>
                                        <p:tgtEl>
                                          <p:spTgt spid="260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0099">
                                            <p:txEl>
                                              <p:pRg st="3" end="3"/>
                                            </p:txEl>
                                          </p:spTgt>
                                        </p:tgtEl>
                                        <p:attrNameLst>
                                          <p:attrName>style.visibility</p:attrName>
                                        </p:attrNameLst>
                                      </p:cBhvr>
                                      <p:to>
                                        <p:strVal val="visible"/>
                                      </p:to>
                                    </p:set>
                                    <p:animEffect transition="in" filter="wipe(left)">
                                      <p:cBhvr>
                                        <p:cTn id="17" dur="1000"/>
                                        <p:tgtEl>
                                          <p:spTgt spid="260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uiExpand="1" build="p" bldLvl="3"/>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t>Price Level and Inflation</a:t>
            </a:r>
          </a:p>
        </p:txBody>
      </p:sp>
      <p:sp>
        <p:nvSpPr>
          <p:cNvPr id="261123" name="Rectangle 3"/>
          <p:cNvSpPr>
            <a:spLocks noGrp="1" noChangeArrowheads="1"/>
          </p:cNvSpPr>
          <p:nvPr>
            <p:ph type="body" idx="1"/>
          </p:nvPr>
        </p:nvSpPr>
        <p:spPr>
          <a:xfrm>
            <a:off x="457200" y="1524000"/>
            <a:ext cx="8229600" cy="4800600"/>
          </a:xfrm>
        </p:spPr>
        <p:txBody>
          <a:bodyPr/>
          <a:lstStyle/>
          <a:p>
            <a:pPr>
              <a:tabLst>
                <a:tab pos="400050" algn="l"/>
              </a:tabLst>
            </a:pPr>
            <a:r>
              <a:rPr lang="en-US"/>
              <a:t>Some Consequences of the Bias</a:t>
            </a:r>
          </a:p>
          <a:p>
            <a:pPr lvl="1">
              <a:tabLst>
                <a:tab pos="400050" algn="l"/>
              </a:tabLst>
            </a:pPr>
            <a:r>
              <a:rPr lang="en-US"/>
              <a:t>The bias in the CPI </a:t>
            </a:r>
          </a:p>
          <a:p>
            <a:pPr lvl="1">
              <a:buClr>
                <a:schemeClr val="tx1"/>
              </a:buClr>
              <a:buFont typeface="Wingdings" pitchFamily="2" charset="2"/>
              <a:buChar char="§"/>
              <a:tabLst>
                <a:tab pos="400050" algn="l"/>
              </a:tabLst>
            </a:pPr>
            <a:r>
              <a:rPr lang="en-US"/>
              <a:t> Distorts private contracts. </a:t>
            </a:r>
          </a:p>
          <a:p>
            <a:pPr lvl="1">
              <a:buClr>
                <a:schemeClr val="tx1"/>
              </a:buClr>
              <a:buFont typeface="Wingdings" pitchFamily="2" charset="2"/>
              <a:buChar char="§"/>
              <a:tabLst>
                <a:tab pos="400050" algn="l"/>
              </a:tabLst>
            </a:pPr>
            <a:r>
              <a:rPr lang="en-US"/>
              <a:t> Increases government outlays (close to a third of federal 	government outlays are linked to the CPI).</a:t>
            </a:r>
          </a:p>
          <a:p>
            <a:pPr lvl="1">
              <a:buClr>
                <a:schemeClr val="tx1"/>
              </a:buClr>
              <a:buFont typeface="Wingdings" pitchFamily="2" charset="2"/>
              <a:buChar char="§"/>
              <a:tabLst>
                <a:tab pos="400050" algn="l"/>
              </a:tabLst>
            </a:pPr>
            <a:r>
              <a:rPr lang="en-US"/>
              <a:t> Biases estimates of real earnings.</a:t>
            </a:r>
          </a:p>
          <a:p>
            <a:pPr lvl="1">
              <a:tabLst>
                <a:tab pos="400050" algn="l"/>
              </a:tabLst>
            </a:pPr>
            <a:r>
              <a:rPr lang="en-US"/>
              <a:t>A bias of 1 percent is small but over a decade adds up to almost $1 trillion of additional expenditure.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1123">
                                            <p:txEl>
                                              <p:pRg st="1" end="1"/>
                                            </p:txEl>
                                          </p:spTgt>
                                        </p:tgtEl>
                                        <p:attrNameLst>
                                          <p:attrName>style.visibility</p:attrName>
                                        </p:attrNameLst>
                                      </p:cBhvr>
                                      <p:to>
                                        <p:strVal val="visible"/>
                                      </p:to>
                                    </p:set>
                                    <p:animEffect transition="in" filter="wipe(left)">
                                      <p:cBhvr>
                                        <p:cTn id="7" dur="1000"/>
                                        <p:tgtEl>
                                          <p:spTgt spid="261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1123">
                                            <p:txEl>
                                              <p:pRg st="2" end="2"/>
                                            </p:txEl>
                                          </p:spTgt>
                                        </p:tgtEl>
                                        <p:attrNameLst>
                                          <p:attrName>style.visibility</p:attrName>
                                        </p:attrNameLst>
                                      </p:cBhvr>
                                      <p:to>
                                        <p:strVal val="visible"/>
                                      </p:to>
                                    </p:set>
                                    <p:animEffect transition="in" filter="wipe(left)">
                                      <p:cBhvr>
                                        <p:cTn id="12" dur="1000"/>
                                        <p:tgtEl>
                                          <p:spTgt spid="261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1123">
                                            <p:txEl>
                                              <p:pRg st="3" end="3"/>
                                            </p:txEl>
                                          </p:spTgt>
                                        </p:tgtEl>
                                        <p:attrNameLst>
                                          <p:attrName>style.visibility</p:attrName>
                                        </p:attrNameLst>
                                      </p:cBhvr>
                                      <p:to>
                                        <p:strVal val="visible"/>
                                      </p:to>
                                    </p:set>
                                    <p:animEffect transition="in" filter="wipe(left)">
                                      <p:cBhvr>
                                        <p:cTn id="17" dur="1000"/>
                                        <p:tgtEl>
                                          <p:spTgt spid="261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1123">
                                            <p:txEl>
                                              <p:pRg st="4" end="4"/>
                                            </p:txEl>
                                          </p:spTgt>
                                        </p:tgtEl>
                                        <p:attrNameLst>
                                          <p:attrName>style.visibility</p:attrName>
                                        </p:attrNameLst>
                                      </p:cBhvr>
                                      <p:to>
                                        <p:strVal val="visible"/>
                                      </p:to>
                                    </p:set>
                                    <p:animEffect transition="in" filter="wipe(left)">
                                      <p:cBhvr>
                                        <p:cTn id="22" dur="1000"/>
                                        <p:tgtEl>
                                          <p:spTgt spid="261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1123">
                                            <p:txEl>
                                              <p:pRg st="5" end="5"/>
                                            </p:txEl>
                                          </p:spTgt>
                                        </p:tgtEl>
                                        <p:attrNameLst>
                                          <p:attrName>style.visibility</p:attrName>
                                        </p:attrNameLst>
                                      </p:cBhvr>
                                      <p:to>
                                        <p:strVal val="visible"/>
                                      </p:to>
                                    </p:set>
                                    <p:animEffect transition="in" filter="wipe(left)">
                                      <p:cBhvr>
                                        <p:cTn id="27" dur="1000"/>
                                        <p:tgtEl>
                                          <p:spTgt spid="261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uiExpand="1" build="p" bldLvl="3"/>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p:txBody>
          <a:bodyPr/>
          <a:lstStyle/>
          <a:p>
            <a:r>
              <a:rPr lang="en-US"/>
              <a:t>Price Level and Inflation</a:t>
            </a:r>
          </a:p>
        </p:txBody>
      </p:sp>
      <p:sp>
        <p:nvSpPr>
          <p:cNvPr id="658435" name="Rectangle 3"/>
          <p:cNvSpPr>
            <a:spLocks noGrp="1" noChangeArrowheads="1"/>
          </p:cNvSpPr>
          <p:nvPr>
            <p:ph type="body" idx="1"/>
          </p:nvPr>
        </p:nvSpPr>
        <p:spPr>
          <a:xfrm>
            <a:off x="457200" y="1524000"/>
            <a:ext cx="8229600" cy="4800600"/>
          </a:xfrm>
        </p:spPr>
        <p:txBody>
          <a:bodyPr/>
          <a:lstStyle/>
          <a:p>
            <a:pPr>
              <a:tabLst>
                <a:tab pos="400050" algn="l"/>
              </a:tabLst>
            </a:pPr>
            <a:r>
              <a:rPr lang="en-US"/>
              <a:t>Alternative Price Indexes</a:t>
            </a:r>
          </a:p>
          <a:p>
            <a:pPr lvl="1">
              <a:tabLst>
                <a:tab pos="400050" algn="l"/>
              </a:tabLst>
            </a:pPr>
            <a:r>
              <a:rPr lang="en-US"/>
              <a:t>Alternative measures of the price level are</a:t>
            </a:r>
          </a:p>
          <a:p>
            <a:pPr lvl="1">
              <a:buClr>
                <a:srgbClr val="126723"/>
              </a:buClr>
              <a:buSzPct val="75000"/>
              <a:buFont typeface="Webdings" pitchFamily="18" charset="2"/>
              <a:buChar char="&lt;"/>
              <a:tabLst>
                <a:tab pos="400050" algn="l"/>
              </a:tabLst>
            </a:pPr>
            <a:r>
              <a:rPr lang="en-US"/>
              <a:t> Chained CPI</a:t>
            </a:r>
          </a:p>
          <a:p>
            <a:pPr lvl="1">
              <a:buClr>
                <a:srgbClr val="126723"/>
              </a:buClr>
              <a:buSzPct val="75000"/>
              <a:buFont typeface="Webdings" pitchFamily="18" charset="2"/>
              <a:buChar char="&lt;"/>
              <a:tabLst>
                <a:tab pos="400050" algn="l"/>
              </a:tabLst>
            </a:pPr>
            <a:r>
              <a:rPr lang="en-US"/>
              <a:t> Personal consumption expenditure deflator</a:t>
            </a:r>
          </a:p>
          <a:p>
            <a:pPr lvl="1">
              <a:buClr>
                <a:srgbClr val="126723"/>
              </a:buClr>
              <a:buSzPct val="75000"/>
              <a:buFont typeface="Webdings" pitchFamily="18" charset="2"/>
              <a:buChar char="&lt;"/>
              <a:tabLst>
                <a:tab pos="400050" algn="l"/>
              </a:tabLst>
            </a:pPr>
            <a:r>
              <a:rPr lang="en-US"/>
              <a:t> GPD deflator</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8435">
                                            <p:txEl>
                                              <p:pRg st="1" end="1"/>
                                            </p:txEl>
                                          </p:spTgt>
                                        </p:tgtEl>
                                        <p:attrNameLst>
                                          <p:attrName>style.visibility</p:attrName>
                                        </p:attrNameLst>
                                      </p:cBhvr>
                                      <p:to>
                                        <p:strVal val="visible"/>
                                      </p:to>
                                    </p:set>
                                    <p:animEffect transition="in" filter="wipe(left)">
                                      <p:cBhvr>
                                        <p:cTn id="7" dur="1000"/>
                                        <p:tgtEl>
                                          <p:spTgt spid="65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8435">
                                            <p:txEl>
                                              <p:pRg st="2" end="2"/>
                                            </p:txEl>
                                          </p:spTgt>
                                        </p:tgtEl>
                                        <p:attrNameLst>
                                          <p:attrName>style.visibility</p:attrName>
                                        </p:attrNameLst>
                                      </p:cBhvr>
                                      <p:to>
                                        <p:strVal val="visible"/>
                                      </p:to>
                                    </p:set>
                                    <p:animEffect transition="in" filter="wipe(left)">
                                      <p:cBhvr>
                                        <p:cTn id="12" dur="1000"/>
                                        <p:tgtEl>
                                          <p:spTgt spid="65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8435">
                                            <p:txEl>
                                              <p:pRg st="3" end="3"/>
                                            </p:txEl>
                                          </p:spTgt>
                                        </p:tgtEl>
                                        <p:attrNameLst>
                                          <p:attrName>style.visibility</p:attrName>
                                        </p:attrNameLst>
                                      </p:cBhvr>
                                      <p:to>
                                        <p:strVal val="visible"/>
                                      </p:to>
                                    </p:set>
                                    <p:animEffect transition="in" filter="wipe(left)">
                                      <p:cBhvr>
                                        <p:cTn id="17" dur="1000"/>
                                        <p:tgtEl>
                                          <p:spTgt spid="6584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8435">
                                            <p:txEl>
                                              <p:pRg st="4" end="4"/>
                                            </p:txEl>
                                          </p:spTgt>
                                        </p:tgtEl>
                                        <p:attrNameLst>
                                          <p:attrName>style.visibility</p:attrName>
                                        </p:attrNameLst>
                                      </p:cBhvr>
                                      <p:to>
                                        <p:strVal val="visible"/>
                                      </p:to>
                                    </p:set>
                                    <p:animEffect transition="in" filter="wipe(left)">
                                      <p:cBhvr>
                                        <p:cTn id="22" dur="1000"/>
                                        <p:tgtEl>
                                          <p:spTgt spid="65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uiExpand="1"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p:txBody>
          <a:bodyPr/>
          <a:lstStyle/>
          <a:p>
            <a:r>
              <a:rPr lang="en-US"/>
              <a:t>Price Level and Inflation</a:t>
            </a:r>
          </a:p>
        </p:txBody>
      </p:sp>
      <p:sp>
        <p:nvSpPr>
          <p:cNvPr id="666627" name="Rectangle 3"/>
          <p:cNvSpPr>
            <a:spLocks noGrp="1" noChangeArrowheads="1"/>
          </p:cNvSpPr>
          <p:nvPr>
            <p:ph type="body" idx="1"/>
          </p:nvPr>
        </p:nvSpPr>
        <p:spPr>
          <a:xfrm>
            <a:off x="457200" y="1524000"/>
            <a:ext cx="8229600" cy="4619625"/>
          </a:xfrm>
        </p:spPr>
        <p:txBody>
          <a:bodyPr/>
          <a:lstStyle/>
          <a:p>
            <a:pPr>
              <a:spcBef>
                <a:spcPct val="0"/>
              </a:spcBef>
              <a:spcAft>
                <a:spcPct val="0"/>
              </a:spcAft>
              <a:tabLst>
                <a:tab pos="400050" algn="l"/>
              </a:tabLst>
            </a:pPr>
            <a:r>
              <a:rPr lang="en-US">
                <a:solidFill>
                  <a:srgbClr val="126723"/>
                </a:solidFill>
              </a:rPr>
              <a:t>Personal Consumption Expenditure Deflator</a:t>
            </a:r>
          </a:p>
          <a:p>
            <a:pPr>
              <a:spcBef>
                <a:spcPct val="0"/>
              </a:spcBef>
              <a:spcAft>
                <a:spcPct val="0"/>
              </a:spcAft>
              <a:tabLst>
                <a:tab pos="400050" algn="l"/>
              </a:tabLst>
            </a:pPr>
            <a:endParaRPr lang="en-US">
              <a:solidFill>
                <a:srgbClr val="126723"/>
              </a:solidFill>
            </a:endParaRPr>
          </a:p>
          <a:p>
            <a:pPr>
              <a:tabLst>
                <a:tab pos="400050" algn="l"/>
              </a:tabLst>
            </a:pPr>
            <a:r>
              <a:rPr lang="en-US" b="0">
                <a:solidFill>
                  <a:schemeClr val="tx1"/>
                </a:solidFill>
              </a:rPr>
              <a:t>The PCE deflator equals</a:t>
            </a:r>
          </a:p>
          <a:p>
            <a:pPr>
              <a:tabLst>
                <a:tab pos="400050" algn="l"/>
              </a:tabLst>
            </a:pPr>
            <a:r>
              <a:rPr lang="en-US" b="0">
                <a:solidFill>
                  <a:schemeClr val="tx1"/>
                </a:solidFill>
              </a:rPr>
              <a:t> (Nominal consumption expenditure </a:t>
            </a:r>
            <a:r>
              <a:rPr lang="en-US" b="0">
                <a:solidFill>
                  <a:schemeClr val="tx1"/>
                </a:solidFill>
                <a:cs typeface="Arial" charset="0"/>
              </a:rPr>
              <a:t>÷ Real consumption expenditure) </a:t>
            </a:r>
            <a:r>
              <a:rPr lang="en-US" b="0">
                <a:solidFill>
                  <a:schemeClr val="tx1"/>
                </a:solidFill>
                <a:sym typeface="Euclid Symbol" pitchFamily="18" charset="2"/>
              </a:rPr>
              <a:t> 100</a:t>
            </a:r>
          </a:p>
          <a:p>
            <a:pPr>
              <a:tabLst>
                <a:tab pos="400050" algn="l"/>
              </a:tabLst>
            </a:pPr>
            <a:r>
              <a:rPr lang="en-US" b="0">
                <a:solidFill>
                  <a:schemeClr val="tx1"/>
                </a:solidFill>
                <a:sym typeface="Euclid Symbol" pitchFamily="18" charset="2"/>
              </a:rPr>
              <a:t>PCE deflator is a broader measure of the price level than the CPI because it uses all personal consumption expenditures.</a:t>
            </a:r>
          </a:p>
          <a:p>
            <a:pPr>
              <a:tabLst>
                <a:tab pos="400050" algn="l"/>
              </a:tabLst>
            </a:pPr>
            <a:r>
              <a:rPr lang="en-US" b="0">
                <a:solidFill>
                  <a:schemeClr val="tx1"/>
                </a:solidFill>
                <a:sym typeface="Euclid Symbol" pitchFamily="18" charset="2"/>
              </a:rPr>
              <a:t>GDP deflator is like the PCE deflator except it includes the prices of all goods and services.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6627">
                                            <p:txEl>
                                              <p:pRg st="2" end="2"/>
                                            </p:txEl>
                                          </p:spTgt>
                                        </p:tgtEl>
                                        <p:attrNameLst>
                                          <p:attrName>style.visibility</p:attrName>
                                        </p:attrNameLst>
                                      </p:cBhvr>
                                      <p:to>
                                        <p:strVal val="visible"/>
                                      </p:to>
                                    </p:set>
                                    <p:animEffect transition="in" filter="wipe(left)">
                                      <p:cBhvr>
                                        <p:cTn id="7" dur="1000"/>
                                        <p:tgtEl>
                                          <p:spTgt spid="66662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6627">
                                            <p:txEl>
                                              <p:pRg st="3" end="3"/>
                                            </p:txEl>
                                          </p:spTgt>
                                        </p:tgtEl>
                                        <p:attrNameLst>
                                          <p:attrName>style.visibility</p:attrName>
                                        </p:attrNameLst>
                                      </p:cBhvr>
                                      <p:to>
                                        <p:strVal val="visible"/>
                                      </p:to>
                                    </p:set>
                                    <p:animEffect transition="in" filter="wipe(left)">
                                      <p:cBhvr>
                                        <p:cTn id="12" dur="1000"/>
                                        <p:tgtEl>
                                          <p:spTgt spid="6666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6627">
                                            <p:txEl>
                                              <p:pRg st="4" end="4"/>
                                            </p:txEl>
                                          </p:spTgt>
                                        </p:tgtEl>
                                        <p:attrNameLst>
                                          <p:attrName>style.visibility</p:attrName>
                                        </p:attrNameLst>
                                      </p:cBhvr>
                                      <p:to>
                                        <p:strVal val="visible"/>
                                      </p:to>
                                    </p:set>
                                    <p:animEffect transition="in" filter="wipe(left)">
                                      <p:cBhvr>
                                        <p:cTn id="17" dur="1000"/>
                                        <p:tgtEl>
                                          <p:spTgt spid="6666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6627">
                                            <p:txEl>
                                              <p:pRg st="5" end="5"/>
                                            </p:txEl>
                                          </p:spTgt>
                                        </p:tgtEl>
                                        <p:attrNameLst>
                                          <p:attrName>style.visibility</p:attrName>
                                        </p:attrNameLst>
                                      </p:cBhvr>
                                      <p:to>
                                        <p:strVal val="visible"/>
                                      </p:to>
                                    </p:set>
                                    <p:animEffect transition="in" filter="wipe(left)">
                                      <p:cBhvr>
                                        <p:cTn id="22" dur="1000"/>
                                        <p:tgtEl>
                                          <p:spTgt spid="66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uiExpand="1" build="p" bldLvl="3"/>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lstStyle/>
          <a:p>
            <a:r>
              <a:rPr lang="en-US"/>
              <a:t>Price Level and Inflation</a:t>
            </a:r>
          </a:p>
        </p:txBody>
      </p:sp>
      <p:sp>
        <p:nvSpPr>
          <p:cNvPr id="662531" name="Rectangle 3"/>
          <p:cNvSpPr>
            <a:spLocks noGrp="1" noChangeArrowheads="1"/>
          </p:cNvSpPr>
          <p:nvPr>
            <p:ph type="body" idx="1"/>
          </p:nvPr>
        </p:nvSpPr>
        <p:spPr>
          <a:xfrm>
            <a:off x="457200" y="1524000"/>
            <a:ext cx="4086225" cy="4800600"/>
          </a:xfrm>
        </p:spPr>
        <p:txBody>
          <a:bodyPr/>
          <a:lstStyle/>
          <a:p>
            <a:pPr>
              <a:tabLst>
                <a:tab pos="400050" algn="l"/>
              </a:tabLst>
            </a:pPr>
            <a:r>
              <a:rPr lang="en-US">
                <a:solidFill>
                  <a:srgbClr val="126723"/>
                </a:solidFill>
              </a:rPr>
              <a:t>Core Inflation Rate</a:t>
            </a:r>
          </a:p>
          <a:p>
            <a:pPr>
              <a:tabLst>
                <a:tab pos="400050" algn="l"/>
              </a:tabLst>
            </a:pPr>
            <a:r>
              <a:rPr lang="en-US" b="0">
                <a:solidFill>
                  <a:schemeClr val="tx1"/>
                </a:solidFill>
              </a:rPr>
              <a:t>The</a:t>
            </a:r>
            <a:r>
              <a:rPr lang="en-US">
                <a:solidFill>
                  <a:srgbClr val="126723"/>
                </a:solidFill>
              </a:rPr>
              <a:t> </a:t>
            </a:r>
            <a:r>
              <a:rPr lang="en-US">
                <a:solidFill>
                  <a:srgbClr val="FF0000"/>
                </a:solidFill>
              </a:rPr>
              <a:t>core inflation rate</a:t>
            </a:r>
            <a:r>
              <a:rPr lang="en-US"/>
              <a:t> </a:t>
            </a:r>
            <a:r>
              <a:rPr lang="en-US" b="0">
                <a:solidFill>
                  <a:schemeClr val="tx1"/>
                </a:solidFill>
              </a:rPr>
              <a:t>is the CPI inflation rate excluding the volatile elements (of food and fuel).</a:t>
            </a:r>
          </a:p>
          <a:p>
            <a:pPr>
              <a:tabLst>
                <a:tab pos="400050" algn="l"/>
              </a:tabLst>
            </a:pPr>
            <a:r>
              <a:rPr lang="en-US" b="0">
                <a:solidFill>
                  <a:schemeClr val="tx1"/>
                </a:solidFill>
              </a:rPr>
              <a:t>The core inflation rate attempts to reveal the underlying inflation trend.</a:t>
            </a:r>
          </a:p>
          <a:p>
            <a:pPr>
              <a:tabLst>
                <a:tab pos="400050" algn="l"/>
              </a:tabLst>
            </a:pPr>
            <a:endParaRPr lang="en-US" b="0">
              <a:solidFill>
                <a:schemeClr val="tx1"/>
              </a:solidFill>
            </a:endParaRPr>
          </a:p>
        </p:txBody>
      </p:sp>
      <p:pic>
        <p:nvPicPr>
          <p:cNvPr id="662532" name="Picture 4" descr="fig22"/>
          <p:cNvPicPr>
            <a:picLocks noChangeAspect="1" noChangeArrowheads="1"/>
          </p:cNvPicPr>
          <p:nvPr/>
        </p:nvPicPr>
        <p:blipFill>
          <a:blip r:embed="rId3"/>
          <a:srcRect/>
          <a:stretch>
            <a:fillRect/>
          </a:stretch>
        </p:blipFill>
        <p:spPr bwMode="auto">
          <a:xfrm>
            <a:off x="4800600" y="2257425"/>
            <a:ext cx="3971925" cy="3476625"/>
          </a:xfrm>
          <a:prstGeom prst="rect">
            <a:avLst/>
          </a:prstGeom>
          <a:noFill/>
        </p:spPr>
      </p:pic>
      <p:pic>
        <p:nvPicPr>
          <p:cNvPr id="662533" name="Picture 5" descr="fig22"/>
          <p:cNvPicPr>
            <a:picLocks noChangeAspect="1" noChangeArrowheads="1"/>
          </p:cNvPicPr>
          <p:nvPr/>
        </p:nvPicPr>
        <p:blipFill>
          <a:blip r:embed="rId4"/>
          <a:srcRect/>
          <a:stretch>
            <a:fillRect/>
          </a:stretch>
        </p:blipFill>
        <p:spPr bwMode="auto">
          <a:xfrm>
            <a:off x="4800600" y="2257425"/>
            <a:ext cx="3971925" cy="3476625"/>
          </a:xfrm>
          <a:prstGeom prst="rect">
            <a:avLst/>
          </a:prstGeom>
          <a:noFill/>
        </p:spPr>
      </p:pic>
      <p:pic>
        <p:nvPicPr>
          <p:cNvPr id="662534" name="Picture 6" descr="fig22"/>
          <p:cNvPicPr>
            <a:picLocks noChangeAspect="1" noChangeArrowheads="1"/>
          </p:cNvPicPr>
          <p:nvPr/>
        </p:nvPicPr>
        <p:blipFill>
          <a:blip r:embed="rId5"/>
          <a:srcRect/>
          <a:stretch>
            <a:fillRect/>
          </a:stretch>
        </p:blipFill>
        <p:spPr bwMode="auto">
          <a:xfrm>
            <a:off x="4800600" y="2257425"/>
            <a:ext cx="3971925" cy="3476625"/>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2533"/>
                                        </p:tgtEl>
                                        <p:attrNameLst>
                                          <p:attrName>style.visibility</p:attrName>
                                        </p:attrNameLst>
                                      </p:cBhvr>
                                      <p:to>
                                        <p:strVal val="visible"/>
                                      </p:to>
                                    </p:set>
                                    <p:animEffect transition="in" filter="wipe(left)">
                                      <p:cBhvr>
                                        <p:cTn id="7" dur="500"/>
                                        <p:tgtEl>
                                          <p:spTgt spid="6625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62531">
                                            <p:txEl>
                                              <p:pRg st="1" end="1"/>
                                            </p:txEl>
                                          </p:spTgt>
                                        </p:tgtEl>
                                        <p:attrNameLst>
                                          <p:attrName>style.visibility</p:attrName>
                                        </p:attrNameLst>
                                      </p:cBhvr>
                                      <p:to>
                                        <p:strVal val="visible"/>
                                      </p:to>
                                    </p:set>
                                    <p:animEffect transition="in" filter="wipe(left)">
                                      <p:cBhvr>
                                        <p:cTn id="12" dur="1000"/>
                                        <p:tgtEl>
                                          <p:spTgt spid="66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62531">
                                            <p:txEl>
                                              <p:pRg st="2" end="2"/>
                                            </p:txEl>
                                          </p:spTgt>
                                        </p:tgtEl>
                                        <p:attrNameLst>
                                          <p:attrName>style.visibility</p:attrName>
                                        </p:attrNameLst>
                                      </p:cBhvr>
                                      <p:to>
                                        <p:strVal val="visible"/>
                                      </p:to>
                                    </p:set>
                                    <p:animEffect transition="in" filter="wipe(left)">
                                      <p:cBhvr>
                                        <p:cTn id="17" dur="1000"/>
                                        <p:tgtEl>
                                          <p:spTgt spid="662531">
                                            <p:txEl>
                                              <p:pRg st="2" end="2"/>
                                            </p:txEl>
                                          </p:spTgt>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662534"/>
                                        </p:tgtEl>
                                        <p:attrNameLst>
                                          <p:attrName>style.visibility</p:attrName>
                                        </p:attrNameLst>
                                      </p:cBhvr>
                                      <p:to>
                                        <p:strVal val="visible"/>
                                      </p:to>
                                    </p:set>
                                    <p:animEffect transition="in" filter="wipe(left)">
                                      <p:cBhvr>
                                        <p:cTn id="21" dur="500"/>
                                        <p:tgtEl>
                                          <p:spTgt spid="66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64578" name="Picture 2" descr="fig22"/>
          <p:cNvPicPr>
            <a:picLocks noChangeAspect="1" noChangeArrowheads="1"/>
          </p:cNvPicPr>
          <p:nvPr/>
        </p:nvPicPr>
        <p:blipFill>
          <a:blip r:embed="rId3"/>
          <a:srcRect/>
          <a:stretch>
            <a:fillRect/>
          </a:stretch>
        </p:blipFill>
        <p:spPr bwMode="auto">
          <a:xfrm>
            <a:off x="1938338" y="1123950"/>
            <a:ext cx="5267325" cy="4610100"/>
          </a:xfrm>
          <a:prstGeom prst="rect">
            <a:avLst/>
          </a:prstGeom>
          <a:noFill/>
        </p:spPr>
      </p:pic>
      <p:pic>
        <p:nvPicPr>
          <p:cNvPr id="664579" name="Picture 3" descr="fig22"/>
          <p:cNvPicPr>
            <a:picLocks noChangeAspect="1" noChangeArrowheads="1"/>
          </p:cNvPicPr>
          <p:nvPr/>
        </p:nvPicPr>
        <p:blipFill>
          <a:blip r:embed="rId4"/>
          <a:srcRect/>
          <a:stretch>
            <a:fillRect/>
          </a:stretch>
        </p:blipFill>
        <p:spPr bwMode="auto">
          <a:xfrm>
            <a:off x="1938338" y="1123950"/>
            <a:ext cx="5267325" cy="4610100"/>
          </a:xfrm>
          <a:prstGeom prst="rect">
            <a:avLst/>
          </a:prstGeom>
          <a:noFill/>
        </p:spPr>
      </p:pic>
      <p:pic>
        <p:nvPicPr>
          <p:cNvPr id="664580" name="Picture 4" descr="fig22"/>
          <p:cNvPicPr>
            <a:picLocks noChangeAspect="1" noChangeArrowheads="1"/>
          </p:cNvPicPr>
          <p:nvPr/>
        </p:nvPicPr>
        <p:blipFill>
          <a:blip r:embed="rId5"/>
          <a:srcRect/>
          <a:stretch>
            <a:fillRect/>
          </a:stretch>
        </p:blipFill>
        <p:spPr bwMode="auto">
          <a:xfrm>
            <a:off x="1938338" y="1123950"/>
            <a:ext cx="5267325" cy="461010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4579"/>
                                        </p:tgtEl>
                                        <p:attrNameLst>
                                          <p:attrName>style.visibility</p:attrName>
                                        </p:attrNameLst>
                                      </p:cBhvr>
                                      <p:to>
                                        <p:strVal val="visible"/>
                                      </p:to>
                                    </p:set>
                                    <p:animEffect transition="in" filter="wipe(left)">
                                      <p:cBhvr>
                                        <p:cTn id="7" dur="500"/>
                                        <p:tgtEl>
                                          <p:spTgt spid="6645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64580"/>
                                        </p:tgtEl>
                                        <p:attrNameLst>
                                          <p:attrName>style.visibility</p:attrName>
                                        </p:attrNameLst>
                                      </p:cBhvr>
                                      <p:to>
                                        <p:strVal val="visible"/>
                                      </p:to>
                                    </p:set>
                                    <p:animEffect transition="in" filter="wipe(left)">
                                      <p:cBhvr>
                                        <p:cTn id="12" dur="500"/>
                                        <p:tgtEl>
                                          <p:spTgt spid="66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p:txBody>
          <a:bodyPr/>
          <a:lstStyle/>
          <a:p>
            <a:r>
              <a:rPr lang="en-US"/>
              <a:t>Employment and Unemployment</a:t>
            </a:r>
          </a:p>
        </p:txBody>
      </p:sp>
      <p:sp>
        <p:nvSpPr>
          <p:cNvPr id="613379" name="Rectangle 3"/>
          <p:cNvSpPr>
            <a:spLocks noGrp="1" noChangeArrowheads="1"/>
          </p:cNvSpPr>
          <p:nvPr>
            <p:ph type="body" idx="1"/>
          </p:nvPr>
        </p:nvSpPr>
        <p:spPr>
          <a:xfrm>
            <a:off x="428625" y="1700213"/>
            <a:ext cx="8229600" cy="4491037"/>
          </a:xfrm>
        </p:spPr>
        <p:txBody>
          <a:bodyPr/>
          <a:lstStyle/>
          <a:p>
            <a:pPr>
              <a:tabLst>
                <a:tab pos="461963" algn="l"/>
              </a:tabLst>
            </a:pPr>
            <a:r>
              <a:rPr lang="en-US"/>
              <a:t>Current Population Survey</a:t>
            </a:r>
          </a:p>
          <a:p>
            <a:pPr lvl="1">
              <a:tabLst>
                <a:tab pos="461963" algn="l"/>
              </a:tabLst>
            </a:pPr>
            <a:r>
              <a:rPr lang="en-US"/>
              <a:t>The U.S. Census Bureau conducts a monthly population survey to determine the status of the U.S. labor force.</a:t>
            </a:r>
          </a:p>
          <a:p>
            <a:pPr lvl="1">
              <a:tabLst>
                <a:tab pos="461963" algn="l"/>
              </a:tabLst>
            </a:pPr>
            <a:r>
              <a:rPr lang="en-US"/>
              <a:t>The population is divided into two groups: </a:t>
            </a:r>
          </a:p>
          <a:p>
            <a:pPr lvl="1">
              <a:tabLst>
                <a:tab pos="461963" algn="l"/>
              </a:tabLst>
            </a:pPr>
            <a:r>
              <a:rPr lang="en-US"/>
              <a:t>1. The </a:t>
            </a:r>
            <a:r>
              <a:rPr lang="en-US" b="1">
                <a:solidFill>
                  <a:srgbClr val="FF0000"/>
                </a:solidFill>
              </a:rPr>
              <a:t>working-age population</a:t>
            </a:r>
            <a:r>
              <a:rPr lang="en-US"/>
              <a:t>—the number of people 	aged 16 years and older who are not in jail, hospital, or 	some other institution</a:t>
            </a:r>
          </a:p>
          <a:p>
            <a:pPr lvl="1">
              <a:tabLst>
                <a:tab pos="461963" algn="l"/>
              </a:tabLst>
            </a:pPr>
            <a:r>
              <a:rPr lang="en-US"/>
              <a:t>2. People too young to work (under 16 years of age) or in 	institutional care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3379">
                                            <p:txEl>
                                              <p:pRg st="1" end="1"/>
                                            </p:txEl>
                                          </p:spTgt>
                                        </p:tgtEl>
                                        <p:attrNameLst>
                                          <p:attrName>style.visibility</p:attrName>
                                        </p:attrNameLst>
                                      </p:cBhvr>
                                      <p:to>
                                        <p:strVal val="visible"/>
                                      </p:to>
                                    </p:set>
                                    <p:animEffect transition="in" filter="wipe(left)">
                                      <p:cBhvr>
                                        <p:cTn id="7" dur="1000"/>
                                        <p:tgtEl>
                                          <p:spTgt spid="6133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3379">
                                            <p:txEl>
                                              <p:pRg st="2" end="2"/>
                                            </p:txEl>
                                          </p:spTgt>
                                        </p:tgtEl>
                                        <p:attrNameLst>
                                          <p:attrName>style.visibility</p:attrName>
                                        </p:attrNameLst>
                                      </p:cBhvr>
                                      <p:to>
                                        <p:strVal val="visible"/>
                                      </p:to>
                                    </p:set>
                                    <p:animEffect transition="in" filter="wipe(left)">
                                      <p:cBhvr>
                                        <p:cTn id="12" dur="1000"/>
                                        <p:tgtEl>
                                          <p:spTgt spid="6133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3379">
                                            <p:txEl>
                                              <p:pRg st="3" end="3"/>
                                            </p:txEl>
                                          </p:spTgt>
                                        </p:tgtEl>
                                        <p:attrNameLst>
                                          <p:attrName>style.visibility</p:attrName>
                                        </p:attrNameLst>
                                      </p:cBhvr>
                                      <p:to>
                                        <p:strVal val="visible"/>
                                      </p:to>
                                    </p:set>
                                    <p:animEffect transition="in" filter="wipe(left)">
                                      <p:cBhvr>
                                        <p:cTn id="17" dur="1000"/>
                                        <p:tgtEl>
                                          <p:spTgt spid="6133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3379">
                                            <p:txEl>
                                              <p:pRg st="4" end="4"/>
                                            </p:txEl>
                                          </p:spTgt>
                                        </p:tgtEl>
                                        <p:attrNameLst>
                                          <p:attrName>style.visibility</p:attrName>
                                        </p:attrNameLst>
                                      </p:cBhvr>
                                      <p:to>
                                        <p:strVal val="visible"/>
                                      </p:to>
                                    </p:set>
                                    <p:animEffect transition="in" filter="wipe(left)">
                                      <p:cBhvr>
                                        <p:cTn id="22" dur="1000"/>
                                        <p:tgtEl>
                                          <p:spTgt spid="613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uiExpand="1" build="p" bldLvl="3"/>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p:txBody>
          <a:bodyPr/>
          <a:lstStyle/>
          <a:p>
            <a:r>
              <a:rPr lang="en-US"/>
              <a:t>Price Level and Inflation</a:t>
            </a:r>
          </a:p>
        </p:txBody>
      </p:sp>
      <p:sp>
        <p:nvSpPr>
          <p:cNvPr id="668675" name="Rectangle 3"/>
          <p:cNvSpPr>
            <a:spLocks noGrp="1" noChangeArrowheads="1"/>
          </p:cNvSpPr>
          <p:nvPr>
            <p:ph type="body" idx="1"/>
          </p:nvPr>
        </p:nvSpPr>
        <p:spPr>
          <a:xfrm>
            <a:off x="457200" y="1524000"/>
            <a:ext cx="8477250" cy="4800600"/>
          </a:xfrm>
        </p:spPr>
        <p:txBody>
          <a:bodyPr/>
          <a:lstStyle/>
          <a:p>
            <a:pPr>
              <a:tabLst>
                <a:tab pos="514350" algn="l"/>
                <a:tab pos="2800350" algn="l"/>
              </a:tabLst>
            </a:pPr>
            <a:r>
              <a:rPr lang="en-US"/>
              <a:t>The Real Variables in Macroeconomics</a:t>
            </a:r>
          </a:p>
          <a:p>
            <a:pPr lvl="1">
              <a:tabLst>
                <a:tab pos="514350" algn="l"/>
                <a:tab pos="2800350" algn="l"/>
              </a:tabLst>
            </a:pPr>
            <a:r>
              <a:rPr lang="en-US"/>
              <a:t>We can use the GPD deflator to deflate nominal variables </a:t>
            </a:r>
            <a:br>
              <a:rPr lang="en-US"/>
            </a:br>
            <a:r>
              <a:rPr lang="en-US"/>
              <a:t>to find their real values.</a:t>
            </a:r>
          </a:p>
          <a:p>
            <a:pPr lvl="1">
              <a:tabLst>
                <a:tab pos="514350" algn="l"/>
                <a:tab pos="2800350" algn="l"/>
              </a:tabLst>
            </a:pPr>
            <a:r>
              <a:rPr lang="en-US"/>
              <a:t>For example,</a:t>
            </a:r>
          </a:p>
          <a:p>
            <a:pPr lvl="1">
              <a:tabLst>
                <a:tab pos="514350" algn="l"/>
                <a:tab pos="2800350" algn="l"/>
              </a:tabLst>
            </a:pPr>
            <a:r>
              <a:rPr lang="en-US"/>
              <a:t>Real wage rate = (Nominal wage rate </a:t>
            </a:r>
            <a:r>
              <a:rPr lang="en-US">
                <a:cs typeface="Arial" charset="0"/>
              </a:rPr>
              <a:t>÷ GDP deflator) </a:t>
            </a:r>
            <a:r>
              <a:rPr lang="en-US">
                <a:sym typeface="Euclid Symbol" pitchFamily="18" charset="2"/>
              </a:rPr>
              <a:t> 100 </a:t>
            </a:r>
          </a:p>
          <a:p>
            <a:pPr lvl="1">
              <a:tabLst>
                <a:tab pos="514350" algn="l"/>
                <a:tab pos="2800350" algn="l"/>
              </a:tabLst>
            </a:pPr>
            <a:r>
              <a:rPr lang="en-US">
                <a:sym typeface="Euclid Symbol" pitchFamily="18" charset="2"/>
              </a:rPr>
              <a:t>But not the real interest rate! It is different.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8675">
                                            <p:txEl>
                                              <p:pRg st="1" end="1"/>
                                            </p:txEl>
                                          </p:spTgt>
                                        </p:tgtEl>
                                        <p:attrNameLst>
                                          <p:attrName>style.visibility</p:attrName>
                                        </p:attrNameLst>
                                      </p:cBhvr>
                                      <p:to>
                                        <p:strVal val="visible"/>
                                      </p:to>
                                    </p:set>
                                    <p:animEffect transition="in" filter="wipe(left)">
                                      <p:cBhvr>
                                        <p:cTn id="7" dur="1000"/>
                                        <p:tgtEl>
                                          <p:spTgt spid="66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8675">
                                            <p:txEl>
                                              <p:pRg st="2" end="2"/>
                                            </p:txEl>
                                          </p:spTgt>
                                        </p:tgtEl>
                                        <p:attrNameLst>
                                          <p:attrName>style.visibility</p:attrName>
                                        </p:attrNameLst>
                                      </p:cBhvr>
                                      <p:to>
                                        <p:strVal val="visible"/>
                                      </p:to>
                                    </p:set>
                                    <p:animEffect transition="in" filter="wipe(left)">
                                      <p:cBhvr>
                                        <p:cTn id="12" dur="1000"/>
                                        <p:tgtEl>
                                          <p:spTgt spid="6686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8675">
                                            <p:txEl>
                                              <p:pRg st="3" end="3"/>
                                            </p:txEl>
                                          </p:spTgt>
                                        </p:tgtEl>
                                        <p:attrNameLst>
                                          <p:attrName>style.visibility</p:attrName>
                                        </p:attrNameLst>
                                      </p:cBhvr>
                                      <p:to>
                                        <p:strVal val="visible"/>
                                      </p:to>
                                    </p:set>
                                    <p:animEffect transition="in" filter="wipe(left)">
                                      <p:cBhvr>
                                        <p:cTn id="17" dur="1000"/>
                                        <p:tgtEl>
                                          <p:spTgt spid="6686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8675">
                                            <p:txEl>
                                              <p:pRg st="4" end="4"/>
                                            </p:txEl>
                                          </p:spTgt>
                                        </p:tgtEl>
                                        <p:attrNameLst>
                                          <p:attrName>style.visibility</p:attrName>
                                        </p:attrNameLst>
                                      </p:cBhvr>
                                      <p:to>
                                        <p:strVal val="visible"/>
                                      </p:to>
                                    </p:set>
                                    <p:animEffect transition="in" filter="wipe(left)">
                                      <p:cBhvr>
                                        <p:cTn id="22" dur="1000"/>
                                        <p:tgtEl>
                                          <p:spTgt spid="66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5" grpId="0" build="p" bldLvl="3"/>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endParaRPr lang="en-GB"/>
          </a:p>
        </p:txBody>
      </p:sp>
      <p:sp>
        <p:nvSpPr>
          <p:cNvPr id="695299" name="Rectangle 3"/>
          <p:cNvSpPr>
            <a:spLocks noGrp="1" noChangeArrowheads="1"/>
          </p:cNvSpPr>
          <p:nvPr>
            <p:ph type="body" idx="1"/>
          </p:nvPr>
        </p:nvSpPr>
        <p:spPr/>
        <p:txBody>
          <a:bodyPr/>
          <a:lstStyle/>
          <a:p>
            <a:endParaRPr lang="en-GB"/>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a:t>Employment and Unemployment</a:t>
            </a:r>
          </a:p>
        </p:txBody>
      </p:sp>
      <p:sp>
        <p:nvSpPr>
          <p:cNvPr id="214019" name="Rectangle 3"/>
          <p:cNvSpPr>
            <a:spLocks noGrp="1" noChangeArrowheads="1"/>
          </p:cNvSpPr>
          <p:nvPr>
            <p:ph type="body" idx="1"/>
          </p:nvPr>
        </p:nvSpPr>
        <p:spPr>
          <a:xfrm>
            <a:off x="428625" y="1617663"/>
            <a:ext cx="8229600" cy="3449637"/>
          </a:xfrm>
        </p:spPr>
        <p:txBody>
          <a:bodyPr/>
          <a:lstStyle/>
          <a:p>
            <a:pPr lvl="1"/>
            <a:r>
              <a:rPr lang="en-US"/>
              <a:t>The working-age population is divided into two groups:</a:t>
            </a:r>
          </a:p>
          <a:p>
            <a:pPr lvl="1"/>
            <a:r>
              <a:rPr lang="en-US"/>
              <a:t>1. People in the labor force</a:t>
            </a:r>
          </a:p>
          <a:p>
            <a:pPr lvl="1"/>
            <a:r>
              <a:rPr lang="en-US"/>
              <a:t>2. People not in the labor force</a:t>
            </a:r>
          </a:p>
          <a:p>
            <a:pPr lvl="1"/>
            <a:r>
              <a:rPr lang="en-US"/>
              <a:t>The </a:t>
            </a:r>
            <a:r>
              <a:rPr lang="en-US" b="1">
                <a:solidFill>
                  <a:srgbClr val="FF0000"/>
                </a:solidFill>
              </a:rPr>
              <a:t>labor force</a:t>
            </a:r>
            <a:r>
              <a:rPr lang="en-US"/>
              <a:t> is the sum of employed and unemployed workers.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4019">
                                            <p:txEl>
                                              <p:pRg st="1" end="1"/>
                                            </p:txEl>
                                          </p:spTgt>
                                        </p:tgtEl>
                                        <p:attrNameLst>
                                          <p:attrName>style.visibility</p:attrName>
                                        </p:attrNameLst>
                                      </p:cBhvr>
                                      <p:to>
                                        <p:strVal val="visible"/>
                                      </p:to>
                                    </p:set>
                                    <p:animEffect transition="in" filter="wipe(left)">
                                      <p:cBhvr>
                                        <p:cTn id="7" dur="1000"/>
                                        <p:tgtEl>
                                          <p:spTgt spid="2140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4019">
                                            <p:txEl>
                                              <p:pRg st="2" end="2"/>
                                            </p:txEl>
                                          </p:spTgt>
                                        </p:tgtEl>
                                        <p:attrNameLst>
                                          <p:attrName>style.visibility</p:attrName>
                                        </p:attrNameLst>
                                      </p:cBhvr>
                                      <p:to>
                                        <p:strVal val="visible"/>
                                      </p:to>
                                    </p:set>
                                    <p:animEffect transition="in" filter="wipe(left)">
                                      <p:cBhvr>
                                        <p:cTn id="12" dur="1000"/>
                                        <p:tgtEl>
                                          <p:spTgt spid="2140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4019">
                                            <p:txEl>
                                              <p:pRg st="3" end="3"/>
                                            </p:txEl>
                                          </p:spTgt>
                                        </p:tgtEl>
                                        <p:attrNameLst>
                                          <p:attrName>style.visibility</p:attrName>
                                        </p:attrNameLst>
                                      </p:cBhvr>
                                      <p:to>
                                        <p:strVal val="visible"/>
                                      </p:to>
                                    </p:set>
                                    <p:animEffect transition="in" filter="wipe(left)">
                                      <p:cBhvr>
                                        <p:cTn id="17" dur="1000"/>
                                        <p:tgtEl>
                                          <p:spTgt spid="2140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uiExpand="1"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a:t>Employment and Unemployment</a:t>
            </a:r>
          </a:p>
        </p:txBody>
      </p:sp>
      <p:sp>
        <p:nvSpPr>
          <p:cNvPr id="215043" name="Rectangle 3"/>
          <p:cNvSpPr>
            <a:spLocks noGrp="1" noChangeArrowheads="1"/>
          </p:cNvSpPr>
          <p:nvPr>
            <p:ph type="body" idx="1"/>
          </p:nvPr>
        </p:nvSpPr>
        <p:spPr>
          <a:xfrm>
            <a:off x="428625" y="1619250"/>
            <a:ext cx="8229600" cy="3608388"/>
          </a:xfrm>
        </p:spPr>
        <p:txBody>
          <a:bodyPr/>
          <a:lstStyle/>
          <a:p>
            <a:pPr lvl="1">
              <a:tabLst>
                <a:tab pos="461963" algn="l"/>
              </a:tabLst>
            </a:pPr>
            <a:r>
              <a:rPr lang="en-US"/>
              <a:t>To be counted as unemployed, a person must be in one of the following three categories:</a:t>
            </a:r>
          </a:p>
          <a:p>
            <a:pPr lvl="1">
              <a:buClr>
                <a:schemeClr val="tx1"/>
              </a:buClr>
              <a:tabLst>
                <a:tab pos="461963" algn="l"/>
              </a:tabLst>
            </a:pPr>
            <a:r>
              <a:rPr lang="en-US"/>
              <a:t>1. Without work but has made specific efforts to find a job 	within the previous four weeks</a:t>
            </a:r>
          </a:p>
          <a:p>
            <a:pPr lvl="1">
              <a:buClr>
                <a:schemeClr val="tx1"/>
              </a:buClr>
              <a:tabLst>
                <a:tab pos="461963" algn="l"/>
              </a:tabLst>
            </a:pPr>
            <a:r>
              <a:rPr lang="en-US"/>
              <a:t>2. Waiting to be called back to a job from which he or she 	has been laid off</a:t>
            </a:r>
          </a:p>
          <a:p>
            <a:pPr lvl="1">
              <a:buClr>
                <a:schemeClr val="tx1"/>
              </a:buClr>
              <a:tabLst>
                <a:tab pos="461963" algn="l"/>
              </a:tabLst>
            </a:pPr>
            <a:r>
              <a:rPr lang="en-US"/>
              <a:t>3. Waiting to start a new job within 30 days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43">
                                            <p:txEl>
                                              <p:pRg st="1" end="1"/>
                                            </p:txEl>
                                          </p:spTgt>
                                        </p:tgtEl>
                                        <p:attrNameLst>
                                          <p:attrName>style.visibility</p:attrName>
                                        </p:attrNameLst>
                                      </p:cBhvr>
                                      <p:to>
                                        <p:strVal val="visible"/>
                                      </p:to>
                                    </p:set>
                                    <p:animEffect transition="in" filter="wipe(left)">
                                      <p:cBhvr>
                                        <p:cTn id="7" dur="1000"/>
                                        <p:tgtEl>
                                          <p:spTgt spid="2150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43">
                                            <p:txEl>
                                              <p:pRg st="2" end="2"/>
                                            </p:txEl>
                                          </p:spTgt>
                                        </p:tgtEl>
                                        <p:attrNameLst>
                                          <p:attrName>style.visibility</p:attrName>
                                        </p:attrNameLst>
                                      </p:cBhvr>
                                      <p:to>
                                        <p:strVal val="visible"/>
                                      </p:to>
                                    </p:set>
                                    <p:animEffect transition="in" filter="wipe(left)">
                                      <p:cBhvr>
                                        <p:cTn id="12" dur="1000"/>
                                        <p:tgtEl>
                                          <p:spTgt spid="2150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43">
                                            <p:txEl>
                                              <p:pRg st="3" end="3"/>
                                            </p:txEl>
                                          </p:spTgt>
                                        </p:tgtEl>
                                        <p:attrNameLst>
                                          <p:attrName>style.visibility</p:attrName>
                                        </p:attrNameLst>
                                      </p:cBhvr>
                                      <p:to>
                                        <p:strVal val="visible"/>
                                      </p:to>
                                    </p:set>
                                    <p:animEffect transition="in" filter="wipe(left)">
                                      <p:cBhvr>
                                        <p:cTn id="17" dur="1000"/>
                                        <p:tgtEl>
                                          <p:spTgt spid="2150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uiExpand="1" build="p" bldLvl="3"/>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a:t>Employment and Unemployment</a:t>
            </a:r>
          </a:p>
        </p:txBody>
      </p:sp>
      <p:sp>
        <p:nvSpPr>
          <p:cNvPr id="216067" name="Rectangle 3"/>
          <p:cNvSpPr>
            <a:spLocks noGrp="1" noChangeArrowheads="1"/>
          </p:cNvSpPr>
          <p:nvPr>
            <p:ph type="body" idx="1"/>
          </p:nvPr>
        </p:nvSpPr>
        <p:spPr>
          <a:xfrm>
            <a:off x="333375" y="1676400"/>
            <a:ext cx="4181475" cy="4438650"/>
          </a:xfrm>
        </p:spPr>
        <p:txBody>
          <a:bodyPr/>
          <a:lstStyle/>
          <a:p>
            <a:pPr lvl="1"/>
            <a:r>
              <a:rPr lang="en-US"/>
              <a:t>Figure 22.1 shows the labor force categories.</a:t>
            </a:r>
          </a:p>
          <a:p>
            <a:pPr lvl="1"/>
            <a:r>
              <a:rPr lang="en-US"/>
              <a:t>Population: 304.5 million</a:t>
            </a:r>
          </a:p>
          <a:p>
            <a:pPr lvl="1"/>
            <a:r>
              <a:rPr lang="en-US"/>
              <a:t>Working-age population: 233.8 million</a:t>
            </a:r>
          </a:p>
          <a:p>
            <a:pPr lvl="1"/>
            <a:r>
              <a:rPr lang="en-US"/>
              <a:t>Labor force: 154.6 million</a:t>
            </a:r>
          </a:p>
          <a:p>
            <a:pPr lvl="1"/>
            <a:r>
              <a:rPr lang="en-US"/>
              <a:t>Employment: 145.8 million</a:t>
            </a:r>
          </a:p>
          <a:p>
            <a:pPr lvl="1"/>
            <a:r>
              <a:rPr lang="en-US"/>
              <a:t>Unemployment: 8.8 million</a:t>
            </a:r>
          </a:p>
        </p:txBody>
      </p:sp>
      <p:pic>
        <p:nvPicPr>
          <p:cNvPr id="216110" name="Picture 46" descr="fig22"/>
          <p:cNvPicPr>
            <a:picLocks noChangeAspect="1" noChangeArrowheads="1"/>
          </p:cNvPicPr>
          <p:nvPr/>
        </p:nvPicPr>
        <p:blipFill>
          <a:blip r:embed="rId3"/>
          <a:srcRect/>
          <a:stretch>
            <a:fillRect/>
          </a:stretch>
        </p:blipFill>
        <p:spPr bwMode="auto">
          <a:xfrm>
            <a:off x="4772025" y="2147888"/>
            <a:ext cx="4133850" cy="3633787"/>
          </a:xfrm>
          <a:prstGeom prst="rect">
            <a:avLst/>
          </a:prstGeom>
          <a:noFill/>
        </p:spPr>
      </p:pic>
      <p:pic>
        <p:nvPicPr>
          <p:cNvPr id="216111" name="Picture 47" descr="fig22"/>
          <p:cNvPicPr>
            <a:picLocks noChangeAspect="1" noChangeArrowheads="1"/>
          </p:cNvPicPr>
          <p:nvPr/>
        </p:nvPicPr>
        <p:blipFill>
          <a:blip r:embed="rId4"/>
          <a:srcRect/>
          <a:stretch>
            <a:fillRect/>
          </a:stretch>
        </p:blipFill>
        <p:spPr bwMode="auto">
          <a:xfrm>
            <a:off x="4772025" y="2147888"/>
            <a:ext cx="4133850" cy="3633787"/>
          </a:xfrm>
          <a:prstGeom prst="rect">
            <a:avLst/>
          </a:prstGeom>
          <a:noFill/>
        </p:spPr>
      </p:pic>
      <p:pic>
        <p:nvPicPr>
          <p:cNvPr id="216112" name="Picture 48" descr="fig22"/>
          <p:cNvPicPr>
            <a:picLocks noChangeAspect="1" noChangeArrowheads="1"/>
          </p:cNvPicPr>
          <p:nvPr/>
        </p:nvPicPr>
        <p:blipFill>
          <a:blip r:embed="rId5"/>
          <a:srcRect/>
          <a:stretch>
            <a:fillRect/>
          </a:stretch>
        </p:blipFill>
        <p:spPr bwMode="auto">
          <a:xfrm>
            <a:off x="4772025" y="2147888"/>
            <a:ext cx="4133850" cy="3633787"/>
          </a:xfrm>
          <a:prstGeom prst="rect">
            <a:avLst/>
          </a:prstGeom>
          <a:noFill/>
        </p:spPr>
      </p:pic>
      <p:pic>
        <p:nvPicPr>
          <p:cNvPr id="216113" name="Picture 49" descr="fig22"/>
          <p:cNvPicPr>
            <a:picLocks noChangeAspect="1" noChangeArrowheads="1"/>
          </p:cNvPicPr>
          <p:nvPr/>
        </p:nvPicPr>
        <p:blipFill>
          <a:blip r:embed="rId6"/>
          <a:srcRect/>
          <a:stretch>
            <a:fillRect/>
          </a:stretch>
        </p:blipFill>
        <p:spPr bwMode="auto">
          <a:xfrm>
            <a:off x="4772025" y="2147888"/>
            <a:ext cx="4133850" cy="3633787"/>
          </a:xfrm>
          <a:prstGeom prst="rect">
            <a:avLst/>
          </a:prstGeom>
          <a:noFill/>
        </p:spPr>
      </p:pic>
      <p:pic>
        <p:nvPicPr>
          <p:cNvPr id="216114" name="Picture 50" descr="fig22"/>
          <p:cNvPicPr>
            <a:picLocks noChangeAspect="1" noChangeArrowheads="1"/>
          </p:cNvPicPr>
          <p:nvPr/>
        </p:nvPicPr>
        <p:blipFill>
          <a:blip r:embed="rId7"/>
          <a:srcRect/>
          <a:stretch>
            <a:fillRect/>
          </a:stretch>
        </p:blipFill>
        <p:spPr bwMode="auto">
          <a:xfrm>
            <a:off x="4772025" y="2147888"/>
            <a:ext cx="4133850" cy="3633787"/>
          </a:xfrm>
          <a:prstGeom prst="rect">
            <a:avLst/>
          </a:prstGeom>
          <a:noFill/>
        </p:spPr>
      </p:pic>
      <p:pic>
        <p:nvPicPr>
          <p:cNvPr id="216115" name="Picture 51" descr="fig22"/>
          <p:cNvPicPr>
            <a:picLocks noChangeAspect="1" noChangeArrowheads="1"/>
          </p:cNvPicPr>
          <p:nvPr/>
        </p:nvPicPr>
        <p:blipFill>
          <a:blip r:embed="rId8"/>
          <a:srcRect/>
          <a:stretch>
            <a:fillRect/>
          </a:stretch>
        </p:blipFill>
        <p:spPr bwMode="auto">
          <a:xfrm>
            <a:off x="4772025" y="2147888"/>
            <a:ext cx="4133850" cy="3633787"/>
          </a:xfrm>
          <a:prstGeom prst="rect">
            <a:avLst/>
          </a:prstGeom>
          <a:noFill/>
        </p:spPr>
      </p:pic>
      <p:pic>
        <p:nvPicPr>
          <p:cNvPr id="216116" name="Picture 52" descr="fig22"/>
          <p:cNvPicPr>
            <a:picLocks noChangeAspect="1" noChangeArrowheads="1"/>
          </p:cNvPicPr>
          <p:nvPr/>
        </p:nvPicPr>
        <p:blipFill>
          <a:blip r:embed="rId9"/>
          <a:srcRect/>
          <a:stretch>
            <a:fillRect/>
          </a:stretch>
        </p:blipFill>
        <p:spPr bwMode="auto">
          <a:xfrm>
            <a:off x="4772025" y="2147888"/>
            <a:ext cx="4133850" cy="3633787"/>
          </a:xfrm>
          <a:prstGeom prst="rect">
            <a:avLst/>
          </a:prstGeom>
          <a:noFill/>
        </p:spPr>
      </p:pic>
      <p:pic>
        <p:nvPicPr>
          <p:cNvPr id="216117" name="Picture 53" descr="fig22"/>
          <p:cNvPicPr>
            <a:picLocks noChangeAspect="1" noChangeArrowheads="1"/>
          </p:cNvPicPr>
          <p:nvPr/>
        </p:nvPicPr>
        <p:blipFill>
          <a:blip r:embed="rId10"/>
          <a:srcRect/>
          <a:stretch>
            <a:fillRect/>
          </a:stretch>
        </p:blipFill>
        <p:spPr bwMode="auto">
          <a:xfrm>
            <a:off x="4772025" y="2147888"/>
            <a:ext cx="4133850" cy="3633787"/>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6067">
                                            <p:txEl>
                                              <p:pRg st="1" end="1"/>
                                            </p:txEl>
                                          </p:spTgt>
                                        </p:tgtEl>
                                        <p:attrNameLst>
                                          <p:attrName>style.visibility</p:attrName>
                                        </p:attrNameLst>
                                      </p:cBhvr>
                                      <p:to>
                                        <p:strVal val="visible"/>
                                      </p:to>
                                    </p:set>
                                    <p:animEffect transition="in" filter="wipe(left)">
                                      <p:cBhvr>
                                        <p:cTn id="7" dur="1000"/>
                                        <p:tgtEl>
                                          <p:spTgt spid="216067">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16111"/>
                                        </p:tgtEl>
                                        <p:attrNameLst>
                                          <p:attrName>style.visibility</p:attrName>
                                        </p:attrNameLst>
                                      </p:cBhvr>
                                      <p:to>
                                        <p:strVal val="visible"/>
                                      </p:to>
                                    </p:set>
                                    <p:animEffect transition="in" filter="wipe(left)">
                                      <p:cBhvr>
                                        <p:cTn id="11" dur="1000"/>
                                        <p:tgtEl>
                                          <p:spTgt spid="2161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6067">
                                            <p:txEl>
                                              <p:pRg st="2" end="2"/>
                                            </p:txEl>
                                          </p:spTgt>
                                        </p:tgtEl>
                                        <p:attrNameLst>
                                          <p:attrName>style.visibility</p:attrName>
                                        </p:attrNameLst>
                                      </p:cBhvr>
                                      <p:to>
                                        <p:strVal val="visible"/>
                                      </p:to>
                                    </p:set>
                                    <p:animEffect transition="in" filter="wipe(left)">
                                      <p:cBhvr>
                                        <p:cTn id="16" dur="1000"/>
                                        <p:tgtEl>
                                          <p:spTgt spid="216067">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16112"/>
                                        </p:tgtEl>
                                        <p:attrNameLst>
                                          <p:attrName>style.visibility</p:attrName>
                                        </p:attrNameLst>
                                      </p:cBhvr>
                                      <p:to>
                                        <p:strVal val="visible"/>
                                      </p:to>
                                    </p:set>
                                    <p:animEffect transition="in" filter="wipe(up)">
                                      <p:cBhvr>
                                        <p:cTn id="20" dur="1000"/>
                                        <p:tgtEl>
                                          <p:spTgt spid="216112"/>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16113"/>
                                        </p:tgtEl>
                                        <p:attrNameLst>
                                          <p:attrName>style.visibility</p:attrName>
                                        </p:attrNameLst>
                                      </p:cBhvr>
                                      <p:to>
                                        <p:strVal val="visible"/>
                                      </p:to>
                                    </p:set>
                                    <p:animEffect transition="in" filter="wipe(left)">
                                      <p:cBhvr>
                                        <p:cTn id="24" dur="1000"/>
                                        <p:tgtEl>
                                          <p:spTgt spid="2161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6067">
                                            <p:txEl>
                                              <p:pRg st="3" end="3"/>
                                            </p:txEl>
                                          </p:spTgt>
                                        </p:tgtEl>
                                        <p:attrNameLst>
                                          <p:attrName>style.visibility</p:attrName>
                                        </p:attrNameLst>
                                      </p:cBhvr>
                                      <p:to>
                                        <p:strVal val="visible"/>
                                      </p:to>
                                    </p:set>
                                    <p:animEffect transition="in" filter="wipe(left)">
                                      <p:cBhvr>
                                        <p:cTn id="29" dur="1000"/>
                                        <p:tgtEl>
                                          <p:spTgt spid="216067">
                                            <p:txEl>
                                              <p:pRg st="3" end="3"/>
                                            </p:txEl>
                                          </p:spTgt>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216114"/>
                                        </p:tgtEl>
                                        <p:attrNameLst>
                                          <p:attrName>style.visibility</p:attrName>
                                        </p:attrNameLst>
                                      </p:cBhvr>
                                      <p:to>
                                        <p:strVal val="visible"/>
                                      </p:to>
                                    </p:set>
                                    <p:animEffect transition="in" filter="wipe(up)">
                                      <p:cBhvr>
                                        <p:cTn id="33" dur="1000"/>
                                        <p:tgtEl>
                                          <p:spTgt spid="216114"/>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216115"/>
                                        </p:tgtEl>
                                        <p:attrNameLst>
                                          <p:attrName>style.visibility</p:attrName>
                                        </p:attrNameLst>
                                      </p:cBhvr>
                                      <p:to>
                                        <p:strVal val="visible"/>
                                      </p:to>
                                    </p:set>
                                    <p:animEffect transition="in" filter="wipe(left)">
                                      <p:cBhvr>
                                        <p:cTn id="37" dur="1000"/>
                                        <p:tgtEl>
                                          <p:spTgt spid="2161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6067">
                                            <p:txEl>
                                              <p:pRg st="4" end="4"/>
                                            </p:txEl>
                                          </p:spTgt>
                                        </p:tgtEl>
                                        <p:attrNameLst>
                                          <p:attrName>style.visibility</p:attrName>
                                        </p:attrNameLst>
                                      </p:cBhvr>
                                      <p:to>
                                        <p:strVal val="visible"/>
                                      </p:to>
                                    </p:set>
                                    <p:animEffect transition="in" filter="wipe(left)">
                                      <p:cBhvr>
                                        <p:cTn id="42" dur="1000"/>
                                        <p:tgtEl>
                                          <p:spTgt spid="216067">
                                            <p:txEl>
                                              <p:pRg st="4" end="4"/>
                                            </p:txEl>
                                          </p:spTgt>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216116"/>
                                        </p:tgtEl>
                                        <p:attrNameLst>
                                          <p:attrName>style.visibility</p:attrName>
                                        </p:attrNameLst>
                                      </p:cBhvr>
                                      <p:to>
                                        <p:strVal val="visible"/>
                                      </p:to>
                                    </p:set>
                                    <p:animEffect transition="in" filter="wipe(up)">
                                      <p:cBhvr>
                                        <p:cTn id="46" dur="1000"/>
                                        <p:tgtEl>
                                          <p:spTgt spid="2161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16067">
                                            <p:txEl>
                                              <p:pRg st="5" end="5"/>
                                            </p:txEl>
                                          </p:spTgt>
                                        </p:tgtEl>
                                        <p:attrNameLst>
                                          <p:attrName>style.visibility</p:attrName>
                                        </p:attrNameLst>
                                      </p:cBhvr>
                                      <p:to>
                                        <p:strVal val="visible"/>
                                      </p:to>
                                    </p:set>
                                    <p:animEffect transition="in" filter="wipe(left)">
                                      <p:cBhvr>
                                        <p:cTn id="51" dur="1000"/>
                                        <p:tgtEl>
                                          <p:spTgt spid="216067">
                                            <p:txEl>
                                              <p:pRg st="5" end="5"/>
                                            </p:txEl>
                                          </p:spTgt>
                                        </p:tgtEl>
                                      </p:cBhvr>
                                    </p:animEffec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216117"/>
                                        </p:tgtEl>
                                        <p:attrNameLst>
                                          <p:attrName>style.visibility</p:attrName>
                                        </p:attrNameLst>
                                      </p:cBhvr>
                                      <p:to>
                                        <p:strVal val="visible"/>
                                      </p:to>
                                    </p:set>
                                    <p:animEffect transition="in" filter="wipe(left)">
                                      <p:cBhvr>
                                        <p:cTn id="55" dur="1000"/>
                                        <p:tgtEl>
                                          <p:spTgt spid="216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6_US6e">
  <a:themeElements>
    <a:clrScheme name="6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US6e">
  <a:themeElements>
    <a:clrScheme name="9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Default Design">
  <a:themeElements>
    <a:clrScheme name="1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Default Design">
  <a:themeElements>
    <a:clrScheme name="1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US6e">
  <a:themeElements>
    <a:clrScheme name="7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US6e">
  <a:themeElements>
    <a:clrScheme name="8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Custom Design">
  <a:themeElements>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US6e</Template>
  <TotalTime>6851</TotalTime>
  <Words>3511</Words>
  <Application>Microsoft Office PowerPoint</Application>
  <PresentationFormat>On-screen Show (4:3)</PresentationFormat>
  <Paragraphs>343</Paragraphs>
  <Slides>61</Slides>
  <Notes>60</Notes>
  <HiddenSlides>10</HiddenSlides>
  <MMClips>0</MMClips>
  <ScaleCrop>false</ScaleCrop>
  <HeadingPairs>
    <vt:vector size="8" baseType="variant">
      <vt:variant>
        <vt:lpstr>Fonts Used</vt:lpstr>
      </vt:variant>
      <vt:variant>
        <vt:i4>6</vt:i4>
      </vt:variant>
      <vt:variant>
        <vt:lpstr>Theme</vt:lpstr>
      </vt:variant>
      <vt:variant>
        <vt:i4>10</vt:i4>
      </vt:variant>
      <vt:variant>
        <vt:lpstr>Embedded OLE Servers</vt:lpstr>
      </vt:variant>
      <vt:variant>
        <vt:i4>1</vt:i4>
      </vt:variant>
      <vt:variant>
        <vt:lpstr>Slide Titles</vt:lpstr>
      </vt:variant>
      <vt:variant>
        <vt:i4>61</vt:i4>
      </vt:variant>
    </vt:vector>
  </HeadingPairs>
  <TitlesOfParts>
    <vt:vector size="78" baseType="lpstr">
      <vt:lpstr>Arial</vt:lpstr>
      <vt:lpstr>Euclid Symbol</vt:lpstr>
      <vt:lpstr>Gill Sans MT</vt:lpstr>
      <vt:lpstr>Symbol</vt:lpstr>
      <vt:lpstr>Webdings</vt:lpstr>
      <vt:lpstr>Wingdings</vt:lpstr>
      <vt:lpstr>6_US6e</vt:lpstr>
      <vt:lpstr>12_Default Design</vt:lpstr>
      <vt:lpstr>13_Default Design</vt:lpstr>
      <vt:lpstr>14_Default Design</vt:lpstr>
      <vt:lpstr>3_Custom Design</vt:lpstr>
      <vt:lpstr>7_US6e</vt:lpstr>
      <vt:lpstr>8_Custom Design</vt:lpstr>
      <vt:lpstr>8_US6e</vt:lpstr>
      <vt:lpstr>9_Custom Design</vt:lpstr>
      <vt:lpstr>9_US6e</vt:lpstr>
      <vt:lpstr>Image</vt:lpstr>
      <vt:lpstr>PowerPoint Presentation</vt:lpstr>
      <vt:lpstr>PowerPoint Presentation</vt:lpstr>
      <vt:lpstr>PowerPoint Presentation</vt:lpstr>
      <vt:lpstr>Employment and Unemployment</vt:lpstr>
      <vt:lpstr>Employment and Unemployment</vt:lpstr>
      <vt:lpstr>Employment and Unemployment</vt:lpstr>
      <vt:lpstr>Employment and Unemployment</vt:lpstr>
      <vt:lpstr>Employment and Unemployment</vt:lpstr>
      <vt:lpstr>Employment and Unemployment</vt:lpstr>
      <vt:lpstr>PowerPoint Presentation</vt:lpstr>
      <vt:lpstr>Employment and Unemployment</vt:lpstr>
      <vt:lpstr>Employment and Unemployment</vt:lpstr>
      <vt:lpstr>Employment and Unemployment</vt:lpstr>
      <vt:lpstr>PowerPoint Presentation</vt:lpstr>
      <vt:lpstr>Employment and Unemployment</vt:lpstr>
      <vt:lpstr>Employment and Unemployment</vt:lpstr>
      <vt:lpstr>Employment and Unemployment</vt:lpstr>
      <vt:lpstr>PowerPoint Presentation</vt:lpstr>
      <vt:lpstr>Unemployment and Full Employment</vt:lpstr>
      <vt:lpstr>Unemployment and Full Employment</vt:lpstr>
      <vt:lpstr>Unemployment and Full Employment</vt:lpstr>
      <vt:lpstr>Unemployment and Full Employment</vt:lpstr>
      <vt:lpstr>Unemployment and Full Employment</vt:lpstr>
      <vt:lpstr>Unemployment and Full Employment</vt:lpstr>
      <vt:lpstr>Unemployment and Full Employment</vt:lpstr>
      <vt:lpstr>PowerPoint Presentation</vt:lpstr>
      <vt:lpstr>Unemployment and Full Employment</vt:lpstr>
      <vt:lpstr>Unemployment and Full Employment</vt:lpstr>
      <vt:lpstr>Unemployment and Full Employment</vt:lpstr>
      <vt:lpstr>Unemployment and Full Employment</vt:lpstr>
      <vt:lpstr>Unemployment and Full Employment</vt:lpstr>
      <vt:lpstr>Unemployment and Full Employment</vt:lpstr>
      <vt:lpstr>PowerPoint Presentation</vt:lpstr>
      <vt:lpstr>PowerPoint Presentation</vt:lpstr>
      <vt:lpstr>Price Level and Inflation</vt:lpstr>
      <vt:lpstr>Price Level and Inflation</vt:lpstr>
      <vt:lpstr>Price Level and Inflation</vt:lpstr>
      <vt:lpstr>Price Level and Inflation</vt:lpstr>
      <vt:lpstr>Price Level and Inflation</vt:lpstr>
      <vt:lpstr>Price Level and Inflation</vt:lpstr>
      <vt:lpstr>Price Level and Inflation</vt:lpstr>
      <vt:lpstr>Price Level and Inflation</vt:lpstr>
      <vt:lpstr>PowerPoint Presentation</vt:lpstr>
      <vt:lpstr>Price Level and Inflation</vt:lpstr>
      <vt:lpstr>Price Level and Inflation</vt:lpstr>
      <vt:lpstr>Price Level and Inflation</vt:lpstr>
      <vt:lpstr>Price Level and Inflation</vt:lpstr>
      <vt:lpstr>Price Level and Inflation</vt:lpstr>
      <vt:lpstr>Price Level and Inflation</vt:lpstr>
      <vt:lpstr>Price Level and Inflation</vt:lpstr>
      <vt:lpstr>PowerPoint Presentation</vt:lpstr>
      <vt:lpstr>Price Level and Inflation</vt:lpstr>
      <vt:lpstr>Price Level and Inflation</vt:lpstr>
      <vt:lpstr>Price Level and Inflation</vt:lpstr>
      <vt:lpstr>Price Level and Inflation</vt:lpstr>
      <vt:lpstr>Price Level and Inflation</vt:lpstr>
      <vt:lpstr>Price Level and Inflation</vt:lpstr>
      <vt:lpstr>Price Level and Inflation</vt:lpstr>
      <vt:lpstr>PowerPoint Presentation</vt:lpstr>
      <vt:lpstr>Price Level and Inflation</vt:lpstr>
      <vt:lpstr>PowerPoint Presentation</vt:lpstr>
    </vt:vector>
  </TitlesOfParts>
  <Manager/>
  <Company>Pearson Education Canada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Parkin-Bade Chapter 21</dc:title>
  <dc:subject/>
  <dc:creator>Robin Bade and Michael Parkin</dc:creator>
  <cp:keywords/>
  <dc:description/>
  <cp:lastModifiedBy>Windows User</cp:lastModifiedBy>
  <cp:revision>64</cp:revision>
  <dcterms:created xsi:type="dcterms:W3CDTF">2002-04-24T05:17:56Z</dcterms:created>
  <dcterms:modified xsi:type="dcterms:W3CDTF">2020-06-02T07:08:27Z</dcterms:modified>
  <cp:category/>
</cp:coreProperties>
</file>