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1" r:id="rId4"/>
    <p:sldId id="262" r:id="rId5"/>
    <p:sldId id="274" r:id="rId6"/>
    <p:sldId id="263" r:id="rId7"/>
    <p:sldId id="275" r:id="rId8"/>
    <p:sldId id="272" r:id="rId9"/>
    <p:sldId id="259" r:id="rId10"/>
    <p:sldId id="261" r:id="rId11"/>
    <p:sldId id="273" r:id="rId12"/>
    <p:sldId id="265" r:id="rId13"/>
    <p:sldId id="266" r:id="rId14"/>
    <p:sldId id="267" r:id="rId15"/>
    <p:sldId id="268" r:id="rId16"/>
    <p:sldId id="269"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4660"/>
  </p:normalViewPr>
  <p:slideViewPr>
    <p:cSldViewPr snapToGrid="0">
      <p:cViewPr varScale="1">
        <p:scale>
          <a:sx n="83" d="100"/>
          <a:sy n="83" d="100"/>
        </p:scale>
        <p:origin x="39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6/26/2024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6/26/2024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B4E1-915B-FAB6-85E8-CAF727876B37}"/>
              </a:ext>
            </a:extLst>
          </p:cNvPr>
          <p:cNvSpPr>
            <a:spLocks noGrp="1"/>
          </p:cNvSpPr>
          <p:nvPr>
            <p:ph type="ctrTitle"/>
          </p:nvPr>
        </p:nvSpPr>
        <p:spPr/>
        <p:txBody>
          <a:bodyPr>
            <a:normAutofit/>
          </a:bodyPr>
          <a:lstStyle/>
          <a:p>
            <a:r>
              <a:rPr lang="en-US" dirty="0">
                <a:solidFill>
                  <a:srgbClr val="000000"/>
                </a:solidFill>
                <a:effectLst/>
                <a:latin typeface="TimesNewRoman"/>
              </a:rPr>
              <a:t>law and activity Journalism </a:t>
            </a:r>
            <a:br>
              <a:rPr lang="en-US" dirty="0">
                <a:solidFill>
                  <a:srgbClr val="000000"/>
                </a:solidFill>
                <a:effectLst/>
                <a:latin typeface="TimesNewRoman"/>
              </a:rPr>
            </a:br>
            <a:r>
              <a:rPr lang="en-US" sz="2400" dirty="0">
                <a:solidFill>
                  <a:srgbClr val="000000"/>
                </a:solidFill>
                <a:effectLst/>
                <a:latin typeface="TimesNewRoman"/>
              </a:rPr>
              <a:t>(Press Law in Indonesia)</a:t>
            </a:r>
            <a:endParaRPr lang="en-US" dirty="0"/>
          </a:p>
        </p:txBody>
      </p:sp>
      <p:sp>
        <p:nvSpPr>
          <p:cNvPr id="3" name="Subtitle 2">
            <a:extLst>
              <a:ext uri="{FF2B5EF4-FFF2-40B4-BE49-F238E27FC236}">
                <a16:creationId xmlns:a16="http://schemas.microsoft.com/office/drawing/2014/main" id="{2F143DB0-BA47-D749-30FF-B2021FF91DBE}"/>
              </a:ext>
            </a:extLst>
          </p:cNvPr>
          <p:cNvSpPr>
            <a:spLocks noGrp="1"/>
          </p:cNvSpPr>
          <p:nvPr>
            <p:ph type="subTitle" idx="1"/>
          </p:nvPr>
        </p:nvSpPr>
        <p:spPr/>
        <p:txBody>
          <a:bodyPr/>
          <a:lstStyle/>
          <a:p>
            <a:r>
              <a:rPr lang="en-US" dirty="0" err="1"/>
              <a:t>Pertemuan</a:t>
            </a:r>
            <a:r>
              <a:rPr lang="en-US" dirty="0"/>
              <a:t> ke-5</a:t>
            </a:r>
          </a:p>
          <a:p>
            <a:endParaRPr lang="en-US" dirty="0"/>
          </a:p>
          <a:p>
            <a:r>
              <a:rPr lang="en-US" dirty="0"/>
              <a:t>Septiawan Santana K.</a:t>
            </a:r>
          </a:p>
          <a:p>
            <a:endParaRPr lang="id-ID" dirty="0"/>
          </a:p>
        </p:txBody>
      </p:sp>
    </p:spTree>
    <p:extLst>
      <p:ext uri="{BB962C8B-B14F-4D97-AF65-F5344CB8AC3E}">
        <p14:creationId xmlns:p14="http://schemas.microsoft.com/office/powerpoint/2010/main" val="421610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BDDB-B1EB-D91C-5059-3E09CF342876}"/>
              </a:ext>
            </a:extLst>
          </p:cNvPr>
          <p:cNvSpPr>
            <a:spLocks noGrp="1"/>
          </p:cNvSpPr>
          <p:nvPr>
            <p:ph type="title"/>
          </p:nvPr>
        </p:nvSpPr>
        <p:spPr/>
        <p:txBody>
          <a:bodyPr>
            <a:normAutofit/>
          </a:bodyPr>
          <a:lstStyle/>
          <a:p>
            <a:r>
              <a:rPr lang="id-ID" dirty="0">
                <a:solidFill>
                  <a:srgbClr val="000000"/>
                </a:solidFill>
                <a:effectLst/>
                <a:latin typeface="TimesNewRoman"/>
              </a:rPr>
              <a:t>Law </a:t>
            </a:r>
            <a:r>
              <a:rPr lang="id-ID" dirty="0" err="1">
                <a:solidFill>
                  <a:srgbClr val="000000"/>
                </a:solidFill>
                <a:effectLst/>
                <a:latin typeface="TimesNewRoman"/>
              </a:rPr>
              <a:t>and</a:t>
            </a:r>
            <a:r>
              <a:rPr lang="id-ID" dirty="0">
                <a:solidFill>
                  <a:srgbClr val="000000"/>
                </a:solidFill>
                <a:effectLst/>
                <a:latin typeface="TimesNewRoman"/>
              </a:rPr>
              <a:t> </a:t>
            </a:r>
            <a:r>
              <a:rPr lang="id-ID" dirty="0" err="1">
                <a:solidFill>
                  <a:srgbClr val="000000"/>
                </a:solidFill>
                <a:effectLst/>
                <a:latin typeface="TimesNewRoman"/>
              </a:rPr>
              <a:t>Activity</a:t>
            </a:r>
            <a:r>
              <a:rPr lang="id-ID" dirty="0">
                <a:solidFill>
                  <a:srgbClr val="000000"/>
                </a:solidFill>
                <a:effectLst/>
                <a:latin typeface="TimesNewRoman"/>
              </a:rPr>
              <a:t> </a:t>
            </a:r>
            <a:r>
              <a:rPr lang="id-ID" dirty="0" err="1">
                <a:solidFill>
                  <a:srgbClr val="000000"/>
                </a:solidFill>
                <a:effectLst/>
                <a:latin typeface="TimesNewRoman"/>
              </a:rPr>
              <a:t>Journalism</a:t>
            </a:r>
            <a:r>
              <a:rPr lang="id-ID" dirty="0">
                <a:solidFill>
                  <a:srgbClr val="000000"/>
                </a:solidFill>
                <a:effectLst/>
                <a:latin typeface="TimesNewRoman"/>
              </a:rPr>
              <a:t> </a:t>
            </a:r>
            <a:br>
              <a:rPr lang="en-US" dirty="0">
                <a:solidFill>
                  <a:srgbClr val="000000"/>
                </a:solidFill>
                <a:effectLst/>
                <a:latin typeface="TimesNewRoman"/>
              </a:rPr>
            </a:br>
            <a:r>
              <a:rPr lang="en-US" dirty="0">
                <a:solidFill>
                  <a:srgbClr val="000000"/>
                </a:solidFill>
                <a:effectLst/>
                <a:latin typeface="TimesNewRoman"/>
              </a:rPr>
              <a:t>(</a:t>
            </a:r>
            <a:r>
              <a:rPr lang="en-US" cap="none" dirty="0" err="1">
                <a:solidFill>
                  <a:srgbClr val="000000"/>
                </a:solidFill>
                <a:effectLst/>
                <a:latin typeface="TimesNewRoman"/>
              </a:rPr>
              <a:t>Sistim</a:t>
            </a:r>
            <a:r>
              <a:rPr lang="en-US" cap="none" dirty="0">
                <a:solidFill>
                  <a:srgbClr val="000000"/>
                </a:solidFill>
                <a:effectLst/>
                <a:latin typeface="TimesNewRoman"/>
              </a:rPr>
              <a:t> media)</a:t>
            </a:r>
            <a:endParaRPr lang="id-ID" dirty="0"/>
          </a:p>
        </p:txBody>
      </p:sp>
      <p:sp>
        <p:nvSpPr>
          <p:cNvPr id="3" name="Content Placeholder 2">
            <a:extLst>
              <a:ext uri="{FF2B5EF4-FFF2-40B4-BE49-F238E27FC236}">
                <a16:creationId xmlns:a16="http://schemas.microsoft.com/office/drawing/2014/main" id="{BCF53F1C-684A-CD0A-2FCA-7A25EEA33DDB}"/>
              </a:ext>
            </a:extLst>
          </p:cNvPr>
          <p:cNvSpPr>
            <a:spLocks noGrp="1"/>
          </p:cNvSpPr>
          <p:nvPr>
            <p:ph idx="1"/>
          </p:nvPr>
        </p:nvSpPr>
        <p:spPr/>
        <p:txBody>
          <a:bodyPr>
            <a:normAutofit fontScale="55000" lnSpcReduction="20000"/>
          </a:bodyPr>
          <a:lstStyle/>
          <a:p>
            <a:r>
              <a:rPr lang="en-US" dirty="0">
                <a:solidFill>
                  <a:srgbClr val="000000"/>
                </a:solidFill>
                <a:effectLst/>
                <a:latin typeface="CenturySchoolbook"/>
              </a:rPr>
              <a:t>S</a:t>
            </a:r>
            <a:r>
              <a:rPr lang="id-ID" dirty="0" err="1">
                <a:solidFill>
                  <a:srgbClr val="000000"/>
                </a:solidFill>
                <a:effectLst/>
                <a:latin typeface="CenturySchoolbook"/>
              </a:rPr>
              <a:t>istim</a:t>
            </a:r>
            <a:r>
              <a:rPr lang="id-ID" dirty="0">
                <a:solidFill>
                  <a:srgbClr val="000000"/>
                </a:solidFill>
                <a:effectLst/>
                <a:latin typeface="CenturySchoolbook"/>
              </a:rPr>
              <a:t> media adalah istilah lama bagi konteks jurnalisme di Indonesia. Istilah sistim media dipakai untuk menjelaskan bagaimana jurnalisme Indonesia melakukan kegiatannya. Berbagai hal </a:t>
            </a:r>
            <a:endParaRPr lang="id-ID" dirty="0"/>
          </a:p>
          <a:p>
            <a:r>
              <a:rPr lang="id-ID" dirty="0">
                <a:solidFill>
                  <a:srgbClr val="000000"/>
                </a:solidFill>
                <a:effectLst/>
                <a:latin typeface="CenturySchoolbook"/>
              </a:rPr>
              <a:t>yang terkait dengan </a:t>
            </a:r>
            <a:r>
              <a:rPr lang="id-ID" dirty="0" err="1">
                <a:solidFill>
                  <a:srgbClr val="000000"/>
                </a:solidFill>
                <a:effectLst/>
                <a:latin typeface="CenturySchoolbook"/>
              </a:rPr>
              <a:t>aktiﬁtas</a:t>
            </a:r>
            <a:r>
              <a:rPr lang="id-ID" dirty="0">
                <a:solidFill>
                  <a:srgbClr val="000000"/>
                </a:solidFill>
                <a:effectLst/>
                <a:latin typeface="CenturySchoolbook"/>
              </a:rPr>
              <a:t> jurnalisme dalam lingkup kemasyarakatan, dan perundangan-undangan, serta norma dan nilai, yang berlaku di dalam </a:t>
            </a:r>
            <a:r>
              <a:rPr lang="id-ID" dirty="0" err="1">
                <a:solidFill>
                  <a:srgbClr val="000000"/>
                </a:solidFill>
                <a:effectLst/>
                <a:latin typeface="CenturySchoolbook"/>
              </a:rPr>
              <a:t>perikehidupan</a:t>
            </a:r>
            <a:r>
              <a:rPr lang="id-ID" dirty="0">
                <a:solidFill>
                  <a:srgbClr val="000000"/>
                </a:solidFill>
                <a:effectLst/>
                <a:latin typeface="CenturySchoolbook"/>
              </a:rPr>
              <a:t> kenegaraan Indonesia. </a:t>
            </a:r>
            <a:endParaRPr lang="id-ID" dirty="0"/>
          </a:p>
          <a:p>
            <a:r>
              <a:rPr lang="id-ID" dirty="0" err="1">
                <a:solidFill>
                  <a:srgbClr val="000000"/>
                </a:solidFill>
                <a:effectLst/>
                <a:latin typeface="CenturySchoolbook"/>
              </a:rPr>
              <a:t>Aktiﬁtas</a:t>
            </a:r>
            <a:r>
              <a:rPr lang="id-ID" dirty="0">
                <a:solidFill>
                  <a:srgbClr val="000000"/>
                </a:solidFill>
                <a:effectLst/>
                <a:latin typeface="CenturySchoolbook"/>
              </a:rPr>
              <a:t> jurnalisme kini lebih menyandarkan diri ke dalam lingkup teknologi media, dan berada dalam ranah produksi pesan, serta tidak lagi menghususkan pemberitaan sebagai sebuah produk pesan (ketika umpan balik khalayak dapat dikirim dan diterima segera dan menjadi hitungan “</a:t>
            </a:r>
            <a:r>
              <a:rPr lang="id-ID" dirty="0" err="1">
                <a:solidFill>
                  <a:srgbClr val="000000"/>
                </a:solidFill>
                <a:effectLst/>
                <a:latin typeface="CenturySchoolbook"/>
              </a:rPr>
              <a:t>trending</a:t>
            </a:r>
            <a:r>
              <a:rPr lang="id-ID" dirty="0">
                <a:solidFill>
                  <a:srgbClr val="000000"/>
                </a:solidFill>
                <a:effectLst/>
                <a:latin typeface="CenturySchoolbook"/>
              </a:rPr>
              <a:t> </a:t>
            </a:r>
            <a:r>
              <a:rPr lang="id-ID" dirty="0" err="1">
                <a:solidFill>
                  <a:srgbClr val="000000"/>
                </a:solidFill>
                <a:effectLst/>
                <a:latin typeface="CenturySchoolbook"/>
              </a:rPr>
              <a:t>topic</a:t>
            </a:r>
            <a:r>
              <a:rPr lang="id-ID" dirty="0">
                <a:solidFill>
                  <a:srgbClr val="000000"/>
                </a:solidFill>
                <a:effectLst/>
                <a:latin typeface="CenturySchoolbook"/>
              </a:rPr>
              <a:t>” sebuah isu). Maka itu, istilah media yang terkait dengan “percetakan” mulai memudar, meski punya akar yang lebih kuat pada dunia jurnalisme, sebelum teknologi media berganti rupa menjadi digital.</a:t>
            </a:r>
            <a:endParaRPr lang="id-ID" dirty="0"/>
          </a:p>
          <a:p>
            <a:r>
              <a:rPr lang="id-ID" dirty="0">
                <a:solidFill>
                  <a:srgbClr val="000000"/>
                </a:solidFill>
                <a:effectLst/>
                <a:latin typeface="CenturySchoolbook"/>
              </a:rPr>
              <a:t>Pusat dari studi komunikasi massa, tulis </a:t>
            </a:r>
            <a:r>
              <a:rPr lang="id-ID" dirty="0" err="1">
                <a:solidFill>
                  <a:srgbClr val="000000"/>
                </a:solidFill>
                <a:effectLst/>
                <a:latin typeface="CenturySchoolbook"/>
              </a:rPr>
              <a:t>Littlejohn</a:t>
            </a:r>
            <a:r>
              <a:rPr lang="id-ID" dirty="0">
                <a:solidFill>
                  <a:srgbClr val="000000"/>
                </a:solidFill>
                <a:effectLst/>
                <a:latin typeface="CenturySchoolbook"/>
              </a:rPr>
              <a:t> (2002: 303) dalam garis </a:t>
            </a:r>
            <a:r>
              <a:rPr lang="id-ID" i="1" dirty="0">
                <a:solidFill>
                  <a:srgbClr val="000000"/>
                </a:solidFill>
                <a:effectLst/>
                <a:latin typeface="CenturySchoolbook"/>
              </a:rPr>
              <a:t>Human </a:t>
            </a:r>
            <a:r>
              <a:rPr lang="id-ID" i="1" dirty="0" err="1">
                <a:solidFill>
                  <a:srgbClr val="000000"/>
                </a:solidFill>
                <a:effectLst/>
                <a:latin typeface="CenturySchoolbook"/>
              </a:rPr>
              <a:t>Communication</a:t>
            </a:r>
            <a:r>
              <a:rPr lang="id-ID" dirty="0">
                <a:solidFill>
                  <a:srgbClr val="000000"/>
                </a:solidFill>
                <a:effectLst/>
                <a:latin typeface="CenturySchoolbook"/>
              </a:rPr>
              <a:t>, ialah media. Organisasi media mendistribusikan pelbagai pesan, untuk memengaruhi dan </a:t>
            </a:r>
            <a:r>
              <a:rPr lang="id-ID" dirty="0" err="1">
                <a:solidFill>
                  <a:srgbClr val="000000"/>
                </a:solidFill>
                <a:effectLst/>
                <a:latin typeface="CenturySchoolbook"/>
              </a:rPr>
              <a:t>mereﬂeksikan</a:t>
            </a:r>
            <a:r>
              <a:rPr lang="id-ID" dirty="0">
                <a:solidFill>
                  <a:srgbClr val="000000"/>
                </a:solidFill>
                <a:effectLst/>
                <a:latin typeface="CenturySchoolbook"/>
              </a:rPr>
              <a:t> kultur masyarakat. Mereka injeksi informasi secara simultan dalam keluasan </a:t>
            </a:r>
            <a:r>
              <a:rPr lang="id-ID" dirty="0" err="1">
                <a:solidFill>
                  <a:srgbClr val="000000"/>
                </a:solidFill>
                <a:effectLst/>
                <a:latin typeface="CenturySchoolbook"/>
              </a:rPr>
              <a:t>audiens</a:t>
            </a:r>
            <a:r>
              <a:rPr lang="id-ID" dirty="0">
                <a:solidFill>
                  <a:srgbClr val="000000"/>
                </a:solidFill>
                <a:effectLst/>
                <a:latin typeface="CenturySchoolbook"/>
              </a:rPr>
              <a:t> yang heterogen. Semua itu membuat media menjadi alat dari salah satu kekuatan institusi kemasyarakatan.</a:t>
            </a:r>
            <a:endParaRPr lang="id-ID" dirty="0"/>
          </a:p>
          <a:p>
            <a:r>
              <a:rPr lang="id-ID" dirty="0">
                <a:solidFill>
                  <a:srgbClr val="000000"/>
                </a:solidFill>
                <a:effectLst/>
                <a:latin typeface="CenturySchoolbook"/>
              </a:rPr>
              <a:t>Melalui sistim media, jurnalisme dilihat dalam </a:t>
            </a:r>
            <a:r>
              <a:rPr lang="id-ID" dirty="0" err="1">
                <a:solidFill>
                  <a:srgbClr val="000000"/>
                </a:solidFill>
                <a:effectLst/>
                <a:latin typeface="CenturySchoolbook"/>
              </a:rPr>
              <a:t>sistimatika</a:t>
            </a:r>
            <a:r>
              <a:rPr lang="id-ID" dirty="0">
                <a:solidFill>
                  <a:srgbClr val="000000"/>
                </a:solidFill>
                <a:effectLst/>
                <a:latin typeface="CenturySchoolbook"/>
              </a:rPr>
              <a:t> hubungan antara politik dan struktur media massa. Bagaimana model jurnalisme terbentuk, dan melangsungkan kegiatannya di sebuah masyarakat. Bagaimana bentukannya bila dihubungkan dengan perilaku media dan politik. Bagaimana karakteristik sistim media membuat pola </a:t>
            </a:r>
            <a:r>
              <a:rPr lang="id-ID" dirty="0" err="1">
                <a:solidFill>
                  <a:srgbClr val="000000"/>
                </a:solidFill>
                <a:effectLst/>
                <a:latin typeface="CenturySchoolbook"/>
              </a:rPr>
              <a:t>aktiﬁtasnya</a:t>
            </a:r>
            <a:r>
              <a:rPr lang="id-ID" dirty="0">
                <a:solidFill>
                  <a:srgbClr val="000000"/>
                </a:solidFill>
                <a:effectLst/>
                <a:latin typeface="CenturySchoolbook"/>
              </a:rPr>
              <a:t>. Bagaimana bentukan model jurnalisme dan kelembagaan medianya. </a:t>
            </a:r>
            <a:endParaRPr lang="id-ID" dirty="0"/>
          </a:p>
          <a:p>
            <a:r>
              <a:rPr lang="id-ID" dirty="0">
                <a:solidFill>
                  <a:srgbClr val="000000"/>
                </a:solidFill>
                <a:effectLst/>
                <a:latin typeface="CenturySchoolbook"/>
              </a:rPr>
              <a:t>Apakah sama di tiap masyarakat? Jika berbeda, </a:t>
            </a:r>
            <a:r>
              <a:rPr lang="id-ID" dirty="0" err="1">
                <a:solidFill>
                  <a:srgbClr val="000000"/>
                </a:solidFill>
                <a:effectLst/>
                <a:latin typeface="CenturySchoolbook"/>
              </a:rPr>
              <a:t>dimana</a:t>
            </a:r>
            <a:r>
              <a:rPr lang="id-ID" dirty="0">
                <a:solidFill>
                  <a:srgbClr val="000000"/>
                </a:solidFill>
                <a:effectLst/>
                <a:latin typeface="CenturySchoolbook"/>
              </a:rPr>
              <a:t> letak variasi perbedaan eksistensi di dalam dan di antara </a:t>
            </a:r>
            <a:r>
              <a:rPr lang="id-ID" dirty="0" err="1">
                <a:solidFill>
                  <a:srgbClr val="000000"/>
                </a:solidFill>
                <a:effectLst/>
                <a:latin typeface="CenturySchoolbook"/>
              </a:rPr>
              <a:t>aktualitas</a:t>
            </a:r>
            <a:r>
              <a:rPr lang="id-ID" dirty="0">
                <a:solidFill>
                  <a:srgbClr val="000000"/>
                </a:solidFill>
                <a:effectLst/>
                <a:latin typeface="CenturySchoolbook"/>
              </a:rPr>
              <a:t> sistim-sistim medianya. Dalam hubungan dengan </a:t>
            </a:r>
            <a:r>
              <a:rPr lang="id-ID" dirty="0" err="1">
                <a:solidFill>
                  <a:srgbClr val="000000"/>
                </a:solidFill>
                <a:effectLst/>
                <a:latin typeface="CenturySchoolbook"/>
              </a:rPr>
              <a:t>perikehidupan</a:t>
            </a:r>
            <a:r>
              <a:rPr lang="id-ID" dirty="0">
                <a:solidFill>
                  <a:srgbClr val="000000"/>
                </a:solidFill>
                <a:effectLst/>
                <a:latin typeface="CenturySchoolbook"/>
              </a:rPr>
              <a:t> demokrasi, bagaimana karakteristiknya pada tiap model sistim media untuk menjadi daya dukung demokrasi.</a:t>
            </a:r>
            <a:endParaRPr lang="id-ID" dirty="0"/>
          </a:p>
        </p:txBody>
      </p:sp>
    </p:spTree>
    <p:extLst>
      <p:ext uri="{BB962C8B-B14F-4D97-AF65-F5344CB8AC3E}">
        <p14:creationId xmlns:p14="http://schemas.microsoft.com/office/powerpoint/2010/main" val="534226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F9C6EDEF-A3BB-407B-9CDF-A7E5E5AE68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1AE95B9-B8B1-4D2E-827E-AE702FB672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9B96C491-9D12-4A1F-87C1-4087035C52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1FFE5C4A-1546-4452-A19D-2A989D4BC4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B148CBA6-F6FA-4167-BD0D-40D35561B2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45" name="Rectangle 44">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vintage weighing scales">
            <a:extLst>
              <a:ext uri="{FF2B5EF4-FFF2-40B4-BE49-F238E27FC236}">
                <a16:creationId xmlns:a16="http://schemas.microsoft.com/office/drawing/2014/main" id="{5F02143E-4C9E-42DC-89F2-B50BDE8A2361}"/>
              </a:ext>
            </a:extLst>
          </p:cNvPr>
          <p:cNvPicPr>
            <a:picLocks noChangeAspect="1"/>
          </p:cNvPicPr>
          <p:nvPr/>
        </p:nvPicPr>
        <p:blipFill rotWithShape="1">
          <a:blip r:embed="rId2">
            <a:alphaModFix amt="40000"/>
          </a:blip>
          <a:srcRect t="18091" b="44362"/>
          <a:stretch/>
        </p:blipFill>
        <p:spPr>
          <a:xfrm>
            <a:off x="-3175" y="10"/>
            <a:ext cx="12192000" cy="6857990"/>
          </a:xfrm>
          <a:prstGeom prst="rect">
            <a:avLst/>
          </a:prstGeom>
        </p:spPr>
      </p:pic>
      <p:sp>
        <p:nvSpPr>
          <p:cNvPr id="4" name="Title 3">
            <a:extLst>
              <a:ext uri="{FF2B5EF4-FFF2-40B4-BE49-F238E27FC236}">
                <a16:creationId xmlns:a16="http://schemas.microsoft.com/office/drawing/2014/main" id="{FFB7A783-5B83-36E5-40C9-F34105D2F006}"/>
              </a:ext>
            </a:extLst>
          </p:cNvPr>
          <p:cNvSpPr>
            <a:spLocks noGrp="1"/>
          </p:cNvSpPr>
          <p:nvPr>
            <p:ph type="title"/>
          </p:nvPr>
        </p:nvSpPr>
        <p:spPr>
          <a:xfrm>
            <a:off x="684212" y="685799"/>
            <a:ext cx="8001000" cy="2971801"/>
          </a:xfrm>
        </p:spPr>
        <p:txBody>
          <a:bodyPr vert="horz" lIns="91440" tIns="45720" rIns="91440" bIns="45720" rtlCol="0" anchor="b">
            <a:normAutofit/>
          </a:bodyPr>
          <a:lstStyle/>
          <a:p>
            <a:r>
              <a:rPr lang="en-US" sz="4800" dirty="0"/>
              <a:t>Important rules of the Press Law </a:t>
            </a:r>
          </a:p>
        </p:txBody>
      </p:sp>
    </p:spTree>
    <p:extLst>
      <p:ext uri="{BB962C8B-B14F-4D97-AF65-F5344CB8AC3E}">
        <p14:creationId xmlns:p14="http://schemas.microsoft.com/office/powerpoint/2010/main" val="379822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10861" y="1334739"/>
            <a:ext cx="5622747" cy="5643911"/>
          </a:xfrm>
          <a:custGeom>
            <a:avLst/>
            <a:gdLst/>
            <a:ahLst/>
            <a:cxnLst/>
            <a:rect l="l" t="t" r="r" b="b"/>
            <a:pathLst>
              <a:path w="8434120" h="8465867">
                <a:moveTo>
                  <a:pt x="0" y="0"/>
                </a:moveTo>
                <a:lnTo>
                  <a:pt x="8434120" y="0"/>
                </a:lnTo>
                <a:lnTo>
                  <a:pt x="8434120" y="8465867"/>
                </a:lnTo>
                <a:lnTo>
                  <a:pt x="0" y="84658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d-ID" sz="1200"/>
          </a:p>
        </p:txBody>
      </p:sp>
      <p:sp>
        <p:nvSpPr>
          <p:cNvPr id="3" name="TextBox 3"/>
          <p:cNvSpPr txBox="1"/>
          <p:nvPr/>
        </p:nvSpPr>
        <p:spPr>
          <a:xfrm>
            <a:off x="501650" y="1913452"/>
            <a:ext cx="5659081" cy="820738"/>
          </a:xfrm>
          <a:prstGeom prst="rect">
            <a:avLst/>
          </a:prstGeom>
        </p:spPr>
        <p:txBody>
          <a:bodyPr lIns="0" tIns="0" rIns="0" bIns="0" rtlCol="0" anchor="t">
            <a:spAutoFit/>
          </a:bodyPr>
          <a:lstStyle/>
          <a:p>
            <a:pPr>
              <a:lnSpc>
                <a:spcPts val="6400"/>
              </a:lnSpc>
            </a:pPr>
            <a:r>
              <a:rPr lang="en-US" sz="6400" spc="-416" dirty="0">
                <a:solidFill>
                  <a:srgbClr val="1B2E19"/>
                </a:solidFill>
                <a:latin typeface="Bricolage Grotesque Bold"/>
              </a:rPr>
              <a:t>UU </a:t>
            </a:r>
            <a:r>
              <a:rPr lang="en-US" sz="6400" spc="-416" dirty="0" err="1">
                <a:solidFill>
                  <a:srgbClr val="1B2E19"/>
                </a:solidFill>
                <a:latin typeface="Bricolage Grotesque Bold"/>
              </a:rPr>
              <a:t>tentang</a:t>
            </a:r>
            <a:r>
              <a:rPr lang="en-US" sz="6400" spc="-416" dirty="0">
                <a:solidFill>
                  <a:srgbClr val="1B2E19"/>
                </a:solidFill>
                <a:latin typeface="Bricolage Grotesque Bold"/>
              </a:rPr>
              <a:t> Pers</a:t>
            </a:r>
          </a:p>
        </p:txBody>
      </p:sp>
      <p:sp>
        <p:nvSpPr>
          <p:cNvPr id="4" name="TextBox 4"/>
          <p:cNvSpPr txBox="1"/>
          <p:nvPr/>
        </p:nvSpPr>
        <p:spPr>
          <a:xfrm>
            <a:off x="943507" y="3098549"/>
            <a:ext cx="5181767" cy="2208938"/>
          </a:xfrm>
          <a:prstGeom prst="rect">
            <a:avLst/>
          </a:prstGeom>
        </p:spPr>
        <p:txBody>
          <a:bodyPr lIns="0" tIns="0" rIns="0" bIns="0" rtlCol="0" anchor="t">
            <a:spAutoFit/>
          </a:bodyPr>
          <a:lstStyle/>
          <a:p>
            <a:pPr marL="331910" lvl="1" indent="-165955">
              <a:lnSpc>
                <a:spcPts val="2457"/>
              </a:lnSpc>
              <a:buFont typeface="Arial" panose="020B0604020202020204"/>
              <a:buChar char="•"/>
            </a:pPr>
            <a:r>
              <a:rPr lang="en-US" sz="1537" spc="-99" dirty="0" err="1">
                <a:solidFill>
                  <a:srgbClr val="1B2E19"/>
                </a:solidFill>
                <a:latin typeface="Bricolage Grotesque" panose="020B0605040402000204"/>
              </a:rPr>
              <a:t>Secara</a:t>
            </a:r>
            <a:r>
              <a:rPr lang="en-US" sz="1537" spc="-99" dirty="0">
                <a:solidFill>
                  <a:srgbClr val="1B2E19"/>
                </a:solidFill>
                <a:latin typeface="Bricolage Grotesque" panose="020B0605040402000204"/>
              </a:rPr>
              <a:t> </a:t>
            </a:r>
            <a:r>
              <a:rPr lang="en-US" sz="1537" spc="-99" dirty="0" err="1">
                <a:solidFill>
                  <a:srgbClr val="1B2E19"/>
                </a:solidFill>
                <a:latin typeface="Bricolage Grotesque" panose="020B0605040402000204"/>
              </a:rPr>
              <a:t>umum</a:t>
            </a:r>
            <a:r>
              <a:rPr lang="en-US" sz="1537" spc="-99" dirty="0">
                <a:solidFill>
                  <a:srgbClr val="1B2E19"/>
                </a:solidFill>
                <a:latin typeface="Bricolage Grotesque" panose="020B0605040402000204"/>
              </a:rPr>
              <a:t>. </a:t>
            </a:r>
            <a:r>
              <a:rPr lang="en-US" sz="1537" spc="-99" dirty="0" err="1">
                <a:solidFill>
                  <a:srgbClr val="1B2E19"/>
                </a:solidFill>
                <a:latin typeface="Bricolage Grotesque" panose="020B0605040402000204"/>
              </a:rPr>
              <a:t>pengaturan</a:t>
            </a:r>
            <a:r>
              <a:rPr lang="en-US" sz="1537" spc="-99" dirty="0">
                <a:solidFill>
                  <a:srgbClr val="1B2E19"/>
                </a:solidFill>
                <a:latin typeface="Bricolage Grotesque" panose="020B0605040402000204"/>
              </a:rPr>
              <a:t> </a:t>
            </a:r>
            <a:r>
              <a:rPr lang="en-US" sz="1537" spc="-99" dirty="0" err="1">
                <a:solidFill>
                  <a:srgbClr val="1B2E19"/>
                </a:solidFill>
                <a:latin typeface="Bricolage Grotesque" panose="020B0605040402000204"/>
              </a:rPr>
              <a:t>tentang</a:t>
            </a:r>
            <a:r>
              <a:rPr lang="en-US" sz="1537" spc="-99" dirty="0">
                <a:solidFill>
                  <a:srgbClr val="1B2E19"/>
                </a:solidFill>
                <a:latin typeface="Bricolage Grotesque" panose="020B0605040402000204"/>
              </a:rPr>
              <a:t> media di Indonesia </a:t>
            </a:r>
            <a:r>
              <a:rPr lang="en-US" sz="1537" spc="-99" dirty="0" err="1">
                <a:solidFill>
                  <a:srgbClr val="1B2E19"/>
                </a:solidFill>
                <a:latin typeface="Bricolage Grotesque" panose="020B0605040402000204"/>
              </a:rPr>
              <a:t>diatur</a:t>
            </a:r>
            <a:r>
              <a:rPr lang="en-US" sz="1537" spc="-99" dirty="0">
                <a:solidFill>
                  <a:srgbClr val="1B2E19"/>
                </a:solidFill>
                <a:latin typeface="Bricolage Grotesque" panose="020B0605040402000204"/>
              </a:rPr>
              <a:t> </a:t>
            </a:r>
            <a:r>
              <a:rPr lang="en-US" sz="1537" spc="-99" dirty="0" err="1">
                <a:solidFill>
                  <a:srgbClr val="1B2E19"/>
                </a:solidFill>
                <a:latin typeface="Bricolage Grotesque" panose="020B0605040402000204"/>
              </a:rPr>
              <a:t>melalui</a:t>
            </a:r>
            <a:r>
              <a:rPr lang="en-US" sz="1537" spc="-99" dirty="0">
                <a:solidFill>
                  <a:srgbClr val="1B2E19"/>
                </a:solidFill>
                <a:latin typeface="Bricolage Grotesque" panose="020B0605040402000204"/>
              </a:rPr>
              <a:t>  </a:t>
            </a:r>
            <a:r>
              <a:rPr lang="en-US" sz="1537" spc="-99" dirty="0" err="1">
                <a:solidFill>
                  <a:srgbClr val="1B2E19"/>
                </a:solidFill>
                <a:latin typeface="Bricolage Grotesque" panose="020B0605040402000204"/>
              </a:rPr>
              <a:t>Undang-Undang</a:t>
            </a:r>
            <a:r>
              <a:rPr lang="en-US" sz="1537" spc="-99" dirty="0">
                <a:solidFill>
                  <a:srgbClr val="1B2E19"/>
                </a:solidFill>
                <a:latin typeface="Bricolage Grotesque" panose="020B0605040402000204"/>
              </a:rPr>
              <a:t> </a:t>
            </a:r>
            <a:r>
              <a:rPr lang="en-US" sz="1537" spc="-99" dirty="0" err="1">
                <a:solidFill>
                  <a:srgbClr val="1B2E19"/>
                </a:solidFill>
                <a:latin typeface="Bricolage Grotesque" panose="020B0605040402000204"/>
              </a:rPr>
              <a:t>Nomor</a:t>
            </a:r>
            <a:r>
              <a:rPr lang="en-US" sz="1537" spc="-99" dirty="0">
                <a:solidFill>
                  <a:srgbClr val="1B2E19"/>
                </a:solidFill>
                <a:latin typeface="Bricolage Grotesque" panose="020B0605040402000204"/>
              </a:rPr>
              <a:t> 40 </a:t>
            </a:r>
            <a:r>
              <a:rPr lang="en-US" sz="1537" spc="-99" dirty="0" err="1">
                <a:solidFill>
                  <a:srgbClr val="1B2E19"/>
                </a:solidFill>
                <a:latin typeface="Bricolage Grotesque" panose="020B0605040402000204"/>
              </a:rPr>
              <a:t>Tahun</a:t>
            </a:r>
            <a:r>
              <a:rPr lang="en-US" sz="1537" spc="-99" dirty="0">
                <a:solidFill>
                  <a:srgbClr val="1B2E19"/>
                </a:solidFill>
                <a:latin typeface="Bricolage Grotesque" panose="020B0605040402000204"/>
              </a:rPr>
              <a:t> 1999 </a:t>
            </a:r>
            <a:r>
              <a:rPr lang="en-US" sz="1537" spc="-99" dirty="0" err="1">
                <a:solidFill>
                  <a:srgbClr val="1B2E19"/>
                </a:solidFill>
                <a:latin typeface="Bricolage Grotesque" panose="020B0605040402000204"/>
              </a:rPr>
              <a:t>tentang</a:t>
            </a:r>
            <a:r>
              <a:rPr lang="en-US" sz="1537" spc="-99" dirty="0">
                <a:solidFill>
                  <a:srgbClr val="1B2E19"/>
                </a:solidFill>
                <a:latin typeface="Bricolage Grotesque" panose="020B0605040402000204"/>
              </a:rPr>
              <a:t> Pers </a:t>
            </a:r>
          </a:p>
          <a:p>
            <a:pPr marL="331910" lvl="1" indent="-165955">
              <a:lnSpc>
                <a:spcPts val="2457"/>
              </a:lnSpc>
              <a:buFont typeface="Arial" panose="020B0604020202020204"/>
              <a:buChar char="•"/>
            </a:pPr>
            <a:r>
              <a:rPr lang="en-US" sz="1537" spc="-99" dirty="0" err="1">
                <a:solidFill>
                  <a:srgbClr val="1B2E19"/>
                </a:solidFill>
                <a:latin typeface="Bricolage Grotesque" panose="020B0605040402000204"/>
              </a:rPr>
              <a:t>Regulasi</a:t>
            </a:r>
            <a:r>
              <a:rPr lang="en-US" sz="1537" spc="-99" dirty="0">
                <a:solidFill>
                  <a:srgbClr val="1B2E19"/>
                </a:solidFill>
                <a:latin typeface="Bricolage Grotesque" panose="020B0605040402000204"/>
              </a:rPr>
              <a:t> </a:t>
            </a:r>
            <a:r>
              <a:rPr lang="en-US" sz="1537" spc="-99" dirty="0" err="1">
                <a:solidFill>
                  <a:srgbClr val="1B2E19"/>
                </a:solidFill>
                <a:latin typeface="Bricolage Grotesque" panose="020B0605040402000204"/>
              </a:rPr>
              <a:t>ini</a:t>
            </a:r>
            <a:r>
              <a:rPr lang="en-US" sz="1537" spc="-99" dirty="0">
                <a:solidFill>
                  <a:srgbClr val="1B2E19"/>
                </a:solidFill>
                <a:latin typeface="Bricolage Grotesque" panose="020B0605040402000204"/>
              </a:rPr>
              <a:t> </a:t>
            </a:r>
            <a:r>
              <a:rPr lang="en-US" sz="1537" spc="-99" dirty="0" err="1">
                <a:solidFill>
                  <a:srgbClr val="1B2E19"/>
                </a:solidFill>
                <a:latin typeface="Bricolage Grotesque" panose="020B0605040402000204"/>
              </a:rPr>
              <a:t>dinilai</a:t>
            </a:r>
            <a:r>
              <a:rPr lang="en-US" sz="1537" spc="-99" dirty="0">
                <a:solidFill>
                  <a:srgbClr val="1B2E19"/>
                </a:solidFill>
                <a:latin typeface="Bricolage Grotesque" panose="020B0605040402000204"/>
              </a:rPr>
              <a:t>  </a:t>
            </a:r>
            <a:r>
              <a:rPr lang="en-US" sz="1537" spc="-99" dirty="0" err="1">
                <a:solidFill>
                  <a:srgbClr val="1B2E19"/>
                </a:solidFill>
                <a:latin typeface="Bricolage Grotesque" panose="020B0605040402000204"/>
              </a:rPr>
              <a:t>sebagai</a:t>
            </a:r>
            <a:r>
              <a:rPr lang="en-US" sz="1537" spc="-99" dirty="0">
                <a:solidFill>
                  <a:srgbClr val="1B2E19"/>
                </a:solidFill>
                <a:latin typeface="Bricolage Grotesque" panose="020B0605040402000204"/>
              </a:rPr>
              <a:t> </a:t>
            </a:r>
            <a:r>
              <a:rPr lang="en-US" sz="1537" spc="-99" dirty="0" err="1">
                <a:solidFill>
                  <a:srgbClr val="1B2E19"/>
                </a:solidFill>
                <a:latin typeface="Bricolage Grotesque" panose="020B0605040402000204"/>
              </a:rPr>
              <a:t>landasan</a:t>
            </a:r>
            <a:r>
              <a:rPr lang="en-US" sz="1537" spc="-99" dirty="0">
                <a:solidFill>
                  <a:srgbClr val="1B2E19"/>
                </a:solidFill>
                <a:latin typeface="Bricolage Grotesque" panose="020B0605040402000204"/>
              </a:rPr>
              <a:t> </a:t>
            </a:r>
            <a:r>
              <a:rPr lang="en-US" sz="1537" spc="-99" dirty="0" err="1">
                <a:solidFill>
                  <a:srgbClr val="1B2E19"/>
                </a:solidFill>
                <a:latin typeface="Bricolage Grotesque" panose="020B0605040402000204"/>
              </a:rPr>
              <a:t>utama</a:t>
            </a:r>
            <a:r>
              <a:rPr lang="en-US" sz="1537" spc="-99" dirty="0">
                <a:solidFill>
                  <a:srgbClr val="1B2E19"/>
                </a:solidFill>
                <a:latin typeface="Bricolage Grotesque" panose="020B0605040402000204"/>
              </a:rPr>
              <a:t> yang </a:t>
            </a:r>
            <a:r>
              <a:rPr lang="en-US" sz="1537" spc="-99" dirty="0" err="1">
                <a:solidFill>
                  <a:srgbClr val="1B2E19"/>
                </a:solidFill>
                <a:latin typeface="Bricolage Grotesque" panose="020B0605040402000204"/>
              </a:rPr>
              <a:t>mengamankan</a:t>
            </a:r>
            <a:r>
              <a:rPr lang="en-US" sz="1537" spc="-99" dirty="0">
                <a:solidFill>
                  <a:srgbClr val="1B2E19"/>
                </a:solidFill>
                <a:latin typeface="Bricolage Grotesque" panose="020B0605040402000204"/>
              </a:rPr>
              <a:t> </a:t>
            </a:r>
            <a:r>
              <a:rPr lang="en-US" sz="1537" spc="-99" dirty="0" err="1">
                <a:solidFill>
                  <a:srgbClr val="1B2E19"/>
                </a:solidFill>
                <a:latin typeface="Bricolage Grotesque" panose="020B0605040402000204"/>
              </a:rPr>
              <a:t>kebebasan</a:t>
            </a:r>
            <a:r>
              <a:rPr lang="en-US" sz="1537" spc="-99" dirty="0">
                <a:solidFill>
                  <a:srgbClr val="1B2E19"/>
                </a:solidFill>
                <a:latin typeface="Bricolage Grotesque" panose="020B0605040402000204"/>
              </a:rPr>
              <a:t> pers. </a:t>
            </a:r>
            <a:r>
              <a:rPr lang="en-US" sz="1537" spc="-99" dirty="0" err="1">
                <a:solidFill>
                  <a:srgbClr val="1B2E19"/>
                </a:solidFill>
                <a:latin typeface="Bricolage Grotesque" panose="020B0605040402000204"/>
              </a:rPr>
              <a:t>Namun</a:t>
            </a:r>
            <a:r>
              <a:rPr lang="en-US" sz="1537" spc="-99" dirty="0">
                <a:solidFill>
                  <a:srgbClr val="1B2E19"/>
                </a:solidFill>
                <a:latin typeface="Bricolage Grotesque" panose="020B0605040402000204"/>
              </a:rPr>
              <a:t>, </a:t>
            </a:r>
            <a:r>
              <a:rPr lang="en-US" sz="1537" spc="-99" dirty="0" err="1">
                <a:solidFill>
                  <a:srgbClr val="1B2E19"/>
                </a:solidFill>
                <a:latin typeface="Bricolage Grotesque" panose="020B0605040402000204"/>
              </a:rPr>
              <a:t>sebaliknya</a:t>
            </a:r>
            <a:r>
              <a:rPr lang="en-US" sz="1537" spc="-99" dirty="0">
                <a:solidFill>
                  <a:srgbClr val="1B2E19"/>
                </a:solidFill>
                <a:latin typeface="Bricolage Grotesque" panose="020B0605040402000204"/>
              </a:rPr>
              <a:t>, </a:t>
            </a:r>
            <a:r>
              <a:rPr lang="en-US" sz="1537" spc="-99" dirty="0" err="1">
                <a:solidFill>
                  <a:srgbClr val="1B2E19"/>
                </a:solidFill>
                <a:latin typeface="Bricolage Grotesque" panose="020B0605040402000204"/>
              </a:rPr>
              <a:t>ada</a:t>
            </a:r>
            <a:r>
              <a:rPr lang="en-US" sz="1537" spc="-99" dirty="0">
                <a:solidFill>
                  <a:srgbClr val="1B2E19"/>
                </a:solidFill>
                <a:latin typeface="Bricolage Grotesque" panose="020B0605040402000204"/>
              </a:rPr>
              <a:t> </a:t>
            </a:r>
            <a:r>
              <a:rPr lang="en-US" sz="1537" spc="-99" dirty="0" err="1">
                <a:solidFill>
                  <a:srgbClr val="1B2E19"/>
                </a:solidFill>
                <a:latin typeface="Bricolage Grotesque" panose="020B0605040402000204"/>
              </a:rPr>
              <a:t>perkembangan</a:t>
            </a:r>
            <a:r>
              <a:rPr lang="en-US" sz="1537" spc="-99" dirty="0">
                <a:solidFill>
                  <a:srgbClr val="1B2E19"/>
                </a:solidFill>
                <a:latin typeface="Bricolage Grotesque" panose="020B0605040402000204"/>
              </a:rPr>
              <a:t> </a:t>
            </a:r>
            <a:r>
              <a:rPr lang="en-US" sz="1537" spc="-99" dirty="0" err="1">
                <a:solidFill>
                  <a:srgbClr val="1B2E19"/>
                </a:solidFill>
                <a:latin typeface="Bricolage Grotesque" panose="020B0605040402000204"/>
              </a:rPr>
              <a:t>hukum</a:t>
            </a:r>
            <a:r>
              <a:rPr lang="en-US" sz="1537" spc="-99" dirty="0">
                <a:solidFill>
                  <a:srgbClr val="1B2E19"/>
                </a:solidFill>
                <a:latin typeface="Bricolage Grotesque" panose="020B0605040402000204"/>
              </a:rPr>
              <a:t> dan </a:t>
            </a:r>
            <a:r>
              <a:rPr lang="en-US" sz="1537" spc="-99" dirty="0" err="1">
                <a:solidFill>
                  <a:srgbClr val="1B2E19"/>
                </a:solidFill>
                <a:latin typeface="Bricolage Grotesque" panose="020B0605040402000204"/>
              </a:rPr>
              <a:t>perubahan</a:t>
            </a:r>
            <a:r>
              <a:rPr lang="en-US" sz="1537" spc="-99" dirty="0">
                <a:solidFill>
                  <a:srgbClr val="1B2E19"/>
                </a:solidFill>
                <a:latin typeface="Bricolage Grotesque" panose="020B0605040402000204"/>
              </a:rPr>
              <a:t> </a:t>
            </a:r>
            <a:r>
              <a:rPr lang="en-US" sz="1537" spc="-99" dirty="0" err="1">
                <a:solidFill>
                  <a:srgbClr val="1B2E19"/>
                </a:solidFill>
                <a:latin typeface="Bricolage Grotesque" panose="020B0605040402000204"/>
              </a:rPr>
              <a:t>dalam</a:t>
            </a:r>
            <a:r>
              <a:rPr lang="en-US" sz="1537" spc="-99" dirty="0">
                <a:solidFill>
                  <a:srgbClr val="1B2E19"/>
                </a:solidFill>
                <a:latin typeface="Bricolage Grotesque" panose="020B0605040402000204"/>
              </a:rPr>
              <a:t> </a:t>
            </a:r>
            <a:r>
              <a:rPr lang="en-US" sz="1537" spc="-99" dirty="0" err="1">
                <a:solidFill>
                  <a:srgbClr val="1B2E19"/>
                </a:solidFill>
                <a:latin typeface="Bricolage Grotesque" panose="020B0605040402000204"/>
              </a:rPr>
              <a:t>industri</a:t>
            </a:r>
            <a:r>
              <a:rPr lang="en-US" sz="1537" spc="-99" dirty="0">
                <a:solidFill>
                  <a:srgbClr val="1B2E19"/>
                </a:solidFill>
                <a:latin typeface="Bricolage Grotesque" panose="020B0605040402000204"/>
              </a:rPr>
              <a:t> yang </a:t>
            </a:r>
            <a:r>
              <a:rPr lang="en-US" sz="1537" spc="-99" dirty="0" err="1">
                <a:solidFill>
                  <a:srgbClr val="1B2E19"/>
                </a:solidFill>
                <a:latin typeface="Bricolage Grotesque" panose="020B0605040402000204"/>
              </a:rPr>
              <a:t>cenderung</a:t>
            </a:r>
            <a:r>
              <a:rPr lang="en-US" sz="1537" spc="-99" dirty="0">
                <a:solidFill>
                  <a:srgbClr val="1B2E19"/>
                </a:solidFill>
                <a:latin typeface="Bricolage Grotesque" panose="020B0605040402000204"/>
              </a:rPr>
              <a:t> </a:t>
            </a:r>
            <a:r>
              <a:rPr lang="en-US" sz="1537" spc="-99" dirty="0" err="1">
                <a:solidFill>
                  <a:srgbClr val="1B2E19"/>
                </a:solidFill>
                <a:latin typeface="Bricolage Grotesque" panose="020B0605040402000204"/>
              </a:rPr>
              <a:t>mengancam</a:t>
            </a:r>
            <a:r>
              <a:rPr lang="en-US" sz="1537" spc="-99" dirty="0">
                <a:solidFill>
                  <a:srgbClr val="1B2E19"/>
                </a:solidFill>
                <a:latin typeface="Bricolage Grotesque" panose="020B0605040402000204"/>
              </a:rPr>
              <a:t> </a:t>
            </a:r>
            <a:r>
              <a:rPr lang="en-US" sz="1537" spc="-99" dirty="0" err="1">
                <a:solidFill>
                  <a:srgbClr val="1B2E19"/>
                </a:solidFill>
                <a:latin typeface="Bricolage Grotesque" panose="020B0605040402000204"/>
              </a:rPr>
              <a:t>kemandirian</a:t>
            </a:r>
            <a:r>
              <a:rPr lang="en-US" sz="1537" spc="-99" dirty="0">
                <a:solidFill>
                  <a:srgbClr val="1B2E19"/>
                </a:solidFill>
                <a:latin typeface="Bricolage Grotesque" panose="020B0605040402000204"/>
              </a:rPr>
              <a:t> pers.</a:t>
            </a:r>
          </a:p>
          <a:p>
            <a:pPr>
              <a:lnSpc>
                <a:spcPts val="2457"/>
              </a:lnSpc>
            </a:pPr>
            <a:endParaRPr lang="en-US" sz="1537" spc="-99" dirty="0">
              <a:solidFill>
                <a:srgbClr val="1B2E19"/>
              </a:solidFill>
              <a:latin typeface="Bricolage Grotesque" panose="020B0605040402000204"/>
            </a:endParaRPr>
          </a:p>
        </p:txBody>
      </p:sp>
      <p:sp>
        <p:nvSpPr>
          <p:cNvPr id="5" name="Freeform 5"/>
          <p:cNvSpPr/>
          <p:nvPr/>
        </p:nvSpPr>
        <p:spPr>
          <a:xfrm>
            <a:off x="329691" y="370144"/>
            <a:ext cx="1309520" cy="1203377"/>
          </a:xfrm>
          <a:custGeom>
            <a:avLst/>
            <a:gdLst/>
            <a:ahLst/>
            <a:cxnLst/>
            <a:rect l="l" t="t" r="r" b="b"/>
            <a:pathLst>
              <a:path w="1964280" h="1805066">
                <a:moveTo>
                  <a:pt x="0" y="0"/>
                </a:moveTo>
                <a:lnTo>
                  <a:pt x="1964279" y="0"/>
                </a:lnTo>
                <a:lnTo>
                  <a:pt x="1964279" y="1805065"/>
                </a:lnTo>
                <a:lnTo>
                  <a:pt x="0" y="1805065"/>
                </a:lnTo>
                <a:lnTo>
                  <a:pt x="0" y="0"/>
                </a:lnTo>
                <a:close/>
              </a:path>
            </a:pathLst>
          </a:custGeom>
          <a:blipFill>
            <a:blip r:embed="rId4"/>
            <a:stretch>
              <a:fillRect/>
            </a:stretch>
          </a:blipFill>
        </p:spPr>
        <p:txBody>
          <a:bodyPr/>
          <a:lstStyle/>
          <a:p>
            <a:endParaRPr lang="id-ID"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4356" y="2701836"/>
            <a:ext cx="3392469" cy="4156164"/>
          </a:xfrm>
          <a:custGeom>
            <a:avLst/>
            <a:gdLst/>
            <a:ahLst/>
            <a:cxnLst/>
            <a:rect l="l" t="t" r="r" b="b"/>
            <a:pathLst>
              <a:path w="5088703" h="6234246">
                <a:moveTo>
                  <a:pt x="0" y="0"/>
                </a:moveTo>
                <a:lnTo>
                  <a:pt x="5088703" y="0"/>
                </a:lnTo>
                <a:lnTo>
                  <a:pt x="5088703" y="6234246"/>
                </a:lnTo>
                <a:lnTo>
                  <a:pt x="0" y="62342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d-ID" sz="1200"/>
          </a:p>
        </p:txBody>
      </p:sp>
      <p:sp>
        <p:nvSpPr>
          <p:cNvPr id="3" name="TextBox 3"/>
          <p:cNvSpPr txBox="1"/>
          <p:nvPr/>
        </p:nvSpPr>
        <p:spPr>
          <a:xfrm>
            <a:off x="4607424" y="507185"/>
            <a:ext cx="5472694" cy="1641475"/>
          </a:xfrm>
          <a:prstGeom prst="rect">
            <a:avLst/>
          </a:prstGeom>
        </p:spPr>
        <p:txBody>
          <a:bodyPr lIns="0" tIns="0" rIns="0" bIns="0" rtlCol="0" anchor="t">
            <a:spAutoFit/>
          </a:bodyPr>
          <a:lstStyle/>
          <a:p>
            <a:pPr>
              <a:lnSpc>
                <a:spcPts val="6400"/>
              </a:lnSpc>
            </a:pPr>
            <a:r>
              <a:rPr lang="en-US" sz="6400" spc="-416">
                <a:solidFill>
                  <a:srgbClr val="1B2E19"/>
                </a:solidFill>
                <a:latin typeface="Bricolage Grotesque Bold"/>
              </a:rPr>
              <a:t>Rencana Revisi Regulasi Media</a:t>
            </a:r>
          </a:p>
        </p:txBody>
      </p:sp>
      <p:sp>
        <p:nvSpPr>
          <p:cNvPr id="4" name="TextBox 4"/>
          <p:cNvSpPr txBox="1"/>
          <p:nvPr/>
        </p:nvSpPr>
        <p:spPr>
          <a:xfrm>
            <a:off x="4742038" y="2367403"/>
            <a:ext cx="5349773" cy="644664"/>
          </a:xfrm>
          <a:prstGeom prst="rect">
            <a:avLst/>
          </a:prstGeom>
        </p:spPr>
        <p:txBody>
          <a:bodyPr lIns="0" tIns="0" rIns="0" bIns="0" rtlCol="0" anchor="t">
            <a:spAutoFit/>
          </a:bodyPr>
          <a:lstStyle/>
          <a:p>
            <a:pPr>
              <a:lnSpc>
                <a:spcPts val="1733"/>
              </a:lnSpc>
            </a:pPr>
            <a:r>
              <a:rPr lang="en-US" sz="1333" spc="-63">
                <a:solidFill>
                  <a:srgbClr val="1B2E19"/>
                </a:solidFill>
                <a:latin typeface="Bricolage Grotesque Semi-Bold"/>
              </a:rPr>
              <a:t>Rumor revisi UU Penyiaran mengemuka. Hal ini dipicu oleh pembahasan DPR RI yang mengulas tentang rencara tersebut. </a:t>
            </a:r>
          </a:p>
          <a:p>
            <a:pPr>
              <a:lnSpc>
                <a:spcPts val="1733"/>
              </a:lnSpc>
            </a:pPr>
            <a:r>
              <a:rPr lang="en-US" sz="1333" spc="-63">
                <a:solidFill>
                  <a:srgbClr val="1B2E19"/>
                </a:solidFill>
                <a:latin typeface="Bricolage Grotesque Semi-Bold"/>
              </a:rPr>
              <a:t>Namun demikian, penolakan atas revisi tersebut juga tidak kalah suara.</a:t>
            </a:r>
          </a:p>
        </p:txBody>
      </p:sp>
      <p:sp>
        <p:nvSpPr>
          <p:cNvPr id="5" name="TextBox 5"/>
          <p:cNvSpPr txBox="1"/>
          <p:nvPr/>
        </p:nvSpPr>
        <p:spPr>
          <a:xfrm>
            <a:off x="4776404" y="3271644"/>
            <a:ext cx="2424371" cy="714876"/>
          </a:xfrm>
          <a:prstGeom prst="rect">
            <a:avLst/>
          </a:prstGeom>
        </p:spPr>
        <p:txBody>
          <a:bodyPr lIns="0" tIns="0" rIns="0" bIns="0" rtlCol="0" anchor="t">
            <a:spAutoFit/>
          </a:bodyPr>
          <a:lstStyle/>
          <a:p>
            <a:pPr>
              <a:lnSpc>
                <a:spcPts val="2940"/>
              </a:lnSpc>
            </a:pPr>
            <a:r>
              <a:rPr lang="en-US" sz="2193" spc="17">
                <a:solidFill>
                  <a:srgbClr val="8EC5C4"/>
                </a:solidFill>
                <a:latin typeface="Bricolage Grotesque Bold"/>
              </a:rPr>
              <a:t>Mengapa harus direvisi?</a:t>
            </a:r>
          </a:p>
        </p:txBody>
      </p:sp>
      <p:sp>
        <p:nvSpPr>
          <p:cNvPr id="6" name="TextBox 6"/>
          <p:cNvSpPr txBox="1"/>
          <p:nvPr/>
        </p:nvSpPr>
        <p:spPr>
          <a:xfrm>
            <a:off x="4607424" y="4147046"/>
            <a:ext cx="3444050" cy="1372683"/>
          </a:xfrm>
          <a:prstGeom prst="rect">
            <a:avLst/>
          </a:prstGeom>
        </p:spPr>
        <p:txBody>
          <a:bodyPr lIns="0" tIns="0" rIns="0" bIns="0" rtlCol="0" anchor="t">
            <a:spAutoFit/>
          </a:bodyPr>
          <a:lstStyle/>
          <a:p>
            <a:pPr marL="289574" lvl="1" indent="-144787">
              <a:lnSpc>
                <a:spcPts val="1757"/>
              </a:lnSpc>
              <a:buFont typeface="Arial" panose="020B0604020202020204"/>
              <a:buChar char="•"/>
            </a:pPr>
            <a:r>
              <a:rPr lang="en-US" sz="1340" dirty="0" err="1">
                <a:solidFill>
                  <a:srgbClr val="000000"/>
                </a:solidFill>
                <a:latin typeface="Bricolage Grotesque Light"/>
              </a:rPr>
              <a:t>Kekhawatiran</a:t>
            </a:r>
            <a:r>
              <a:rPr lang="en-US" sz="1340" dirty="0">
                <a:solidFill>
                  <a:srgbClr val="000000"/>
                </a:solidFill>
                <a:latin typeface="Bricolage Grotesque Light"/>
              </a:rPr>
              <a:t> </a:t>
            </a:r>
            <a:r>
              <a:rPr lang="en-US" sz="1340" dirty="0" err="1">
                <a:solidFill>
                  <a:srgbClr val="000000"/>
                </a:solidFill>
                <a:latin typeface="Bricolage Grotesque Light"/>
              </a:rPr>
              <a:t>akan</a:t>
            </a:r>
            <a:r>
              <a:rPr lang="en-US" sz="1340" dirty="0">
                <a:solidFill>
                  <a:srgbClr val="000000"/>
                </a:solidFill>
                <a:latin typeface="Bricolage Grotesque Light"/>
              </a:rPr>
              <a:t> agenda </a:t>
            </a:r>
            <a:r>
              <a:rPr lang="en-US" sz="1340" dirty="0" err="1">
                <a:solidFill>
                  <a:srgbClr val="000000"/>
                </a:solidFill>
                <a:latin typeface="Bricolage Grotesque Light"/>
              </a:rPr>
              <a:t>revisi</a:t>
            </a:r>
            <a:r>
              <a:rPr lang="en-US" sz="1340" dirty="0">
                <a:solidFill>
                  <a:srgbClr val="000000"/>
                </a:solidFill>
                <a:latin typeface="Bricolage Grotesque Light"/>
              </a:rPr>
              <a:t> UU Pers </a:t>
            </a:r>
            <a:r>
              <a:rPr lang="en-US" sz="1340" dirty="0" err="1">
                <a:solidFill>
                  <a:srgbClr val="000000"/>
                </a:solidFill>
                <a:latin typeface="Bricolage Grotesque Light"/>
              </a:rPr>
              <a:t>adalah</a:t>
            </a:r>
            <a:r>
              <a:rPr lang="en-US" sz="1340" dirty="0">
                <a:solidFill>
                  <a:srgbClr val="000000"/>
                </a:solidFill>
                <a:latin typeface="Bricolage Grotesque Light"/>
              </a:rPr>
              <a:t>, </a:t>
            </a:r>
            <a:r>
              <a:rPr lang="en-US" sz="1340" dirty="0" err="1">
                <a:solidFill>
                  <a:srgbClr val="000000"/>
                </a:solidFill>
                <a:latin typeface="Bricolage Grotesque Light"/>
              </a:rPr>
              <a:t>bahwa</a:t>
            </a:r>
            <a:r>
              <a:rPr lang="en-US" sz="1340" dirty="0">
                <a:solidFill>
                  <a:srgbClr val="000000"/>
                </a:solidFill>
                <a:latin typeface="Bricolage Grotesque Light"/>
              </a:rPr>
              <a:t> proses </a:t>
            </a:r>
            <a:r>
              <a:rPr lang="en-US" sz="1340" dirty="0" err="1">
                <a:solidFill>
                  <a:srgbClr val="000000"/>
                </a:solidFill>
                <a:latin typeface="Bricolage Grotesque Light"/>
              </a:rPr>
              <a:t>revisi</a:t>
            </a:r>
            <a:r>
              <a:rPr lang="en-US" sz="1340" dirty="0">
                <a:solidFill>
                  <a:srgbClr val="000000"/>
                </a:solidFill>
                <a:latin typeface="Bricolage Grotesque Light"/>
              </a:rPr>
              <a:t> </a:t>
            </a:r>
            <a:r>
              <a:rPr lang="en-US" sz="1340" dirty="0" err="1">
                <a:solidFill>
                  <a:srgbClr val="000000"/>
                </a:solidFill>
                <a:latin typeface="Bricolage Grotesque Light"/>
              </a:rPr>
              <a:t>itu</a:t>
            </a:r>
            <a:r>
              <a:rPr lang="en-US" sz="1340" dirty="0">
                <a:solidFill>
                  <a:srgbClr val="000000"/>
                </a:solidFill>
                <a:latin typeface="Bricolage Grotesque Light"/>
              </a:rPr>
              <a:t> </a:t>
            </a:r>
            <a:r>
              <a:rPr lang="en-US" sz="1340" dirty="0" err="1">
                <a:solidFill>
                  <a:srgbClr val="000000"/>
                </a:solidFill>
                <a:latin typeface="Bricolage Grotesque Light"/>
              </a:rPr>
              <a:t>berada</a:t>
            </a:r>
            <a:r>
              <a:rPr lang="en-US" sz="1340" dirty="0">
                <a:solidFill>
                  <a:srgbClr val="000000"/>
                </a:solidFill>
                <a:latin typeface="Bricolage Grotesque Light"/>
              </a:rPr>
              <a:t> di </a:t>
            </a:r>
            <a:r>
              <a:rPr lang="en-US" sz="1340" dirty="0" err="1">
                <a:solidFill>
                  <a:srgbClr val="000000"/>
                </a:solidFill>
                <a:latin typeface="Bricolage Grotesque Light"/>
              </a:rPr>
              <a:t>luar</a:t>
            </a:r>
            <a:r>
              <a:rPr lang="en-US" sz="1340" dirty="0">
                <a:solidFill>
                  <a:srgbClr val="000000"/>
                </a:solidFill>
                <a:latin typeface="Bricolage Grotesque Light"/>
              </a:rPr>
              <a:t> </a:t>
            </a:r>
            <a:r>
              <a:rPr lang="en-US" sz="1340" dirty="0" err="1">
                <a:solidFill>
                  <a:srgbClr val="000000"/>
                </a:solidFill>
                <a:latin typeface="Bricolage Grotesque Light"/>
              </a:rPr>
              <a:t>kemampuan</a:t>
            </a:r>
            <a:r>
              <a:rPr lang="en-US" sz="1340" dirty="0">
                <a:solidFill>
                  <a:srgbClr val="000000"/>
                </a:solidFill>
                <a:latin typeface="Bricolage Grotesque Light"/>
              </a:rPr>
              <a:t> </a:t>
            </a:r>
            <a:r>
              <a:rPr lang="en-US" sz="1340" dirty="0" err="1">
                <a:solidFill>
                  <a:srgbClr val="000000"/>
                </a:solidFill>
                <a:latin typeface="Bricolage Grotesque Light"/>
              </a:rPr>
              <a:t>kontrol</a:t>
            </a:r>
            <a:r>
              <a:rPr lang="en-US" sz="1340" dirty="0">
                <a:solidFill>
                  <a:srgbClr val="000000"/>
                </a:solidFill>
                <a:latin typeface="Bricolage Grotesque Light"/>
              </a:rPr>
              <a:t> </a:t>
            </a:r>
            <a:r>
              <a:rPr lang="en-US" sz="1340" dirty="0" err="1">
                <a:solidFill>
                  <a:srgbClr val="000000"/>
                </a:solidFill>
                <a:latin typeface="Bricolage Grotesque Light"/>
              </a:rPr>
              <a:t>masyarakat</a:t>
            </a:r>
            <a:r>
              <a:rPr lang="en-US" sz="1340" dirty="0">
                <a:solidFill>
                  <a:srgbClr val="000000"/>
                </a:solidFill>
                <a:latin typeface="Bricolage Grotesque Light"/>
              </a:rPr>
              <a:t> pers. </a:t>
            </a:r>
          </a:p>
          <a:p>
            <a:pPr marL="289574" lvl="1" indent="-144787">
              <a:lnSpc>
                <a:spcPts val="1757"/>
              </a:lnSpc>
              <a:buFont typeface="Arial" panose="020B0604020202020204"/>
              <a:buChar char="•"/>
            </a:pPr>
            <a:r>
              <a:rPr lang="en-US" sz="1340" dirty="0" err="1">
                <a:solidFill>
                  <a:srgbClr val="000000"/>
                </a:solidFill>
                <a:latin typeface="Bricolage Grotesque Light"/>
              </a:rPr>
              <a:t>Artinya</a:t>
            </a:r>
            <a:r>
              <a:rPr lang="en-US" sz="1340" dirty="0">
                <a:solidFill>
                  <a:srgbClr val="000000"/>
                </a:solidFill>
                <a:latin typeface="Bricolage Grotesque Light"/>
              </a:rPr>
              <a:t> proses </a:t>
            </a:r>
            <a:r>
              <a:rPr lang="en-US" sz="1340" dirty="0" err="1">
                <a:solidFill>
                  <a:srgbClr val="000000"/>
                </a:solidFill>
                <a:latin typeface="Bricolage Grotesque Light"/>
              </a:rPr>
              <a:t>revisi</a:t>
            </a:r>
            <a:r>
              <a:rPr lang="en-US" sz="1340" dirty="0">
                <a:solidFill>
                  <a:srgbClr val="000000"/>
                </a:solidFill>
                <a:latin typeface="Bricolage Grotesque Light"/>
              </a:rPr>
              <a:t> </a:t>
            </a:r>
            <a:r>
              <a:rPr lang="en-US" sz="1340" dirty="0" err="1">
                <a:solidFill>
                  <a:srgbClr val="000000"/>
                </a:solidFill>
                <a:latin typeface="Bricolage Grotesque Light"/>
              </a:rPr>
              <a:t>didominasi</a:t>
            </a:r>
            <a:r>
              <a:rPr lang="en-US" sz="1340" dirty="0">
                <a:solidFill>
                  <a:srgbClr val="000000"/>
                </a:solidFill>
                <a:latin typeface="Bricolage Grotesque Light"/>
              </a:rPr>
              <a:t> oleh </a:t>
            </a:r>
            <a:r>
              <a:rPr lang="en-US" sz="1340" dirty="0" err="1">
                <a:solidFill>
                  <a:srgbClr val="000000"/>
                </a:solidFill>
                <a:latin typeface="Bricolage Grotesque Light"/>
              </a:rPr>
              <a:t>pihak</a:t>
            </a:r>
            <a:r>
              <a:rPr lang="en-US" sz="1340" dirty="0">
                <a:solidFill>
                  <a:srgbClr val="000000"/>
                </a:solidFill>
                <a:latin typeface="Bricolage Grotesque Light"/>
              </a:rPr>
              <a:t> </a:t>
            </a:r>
            <a:r>
              <a:rPr lang="en-US" sz="1340" dirty="0" err="1">
                <a:solidFill>
                  <a:srgbClr val="000000"/>
                </a:solidFill>
                <a:latin typeface="Bricolage Grotesque Light"/>
              </a:rPr>
              <a:t>pemerintah</a:t>
            </a:r>
            <a:r>
              <a:rPr lang="en-US" sz="1340" dirty="0">
                <a:solidFill>
                  <a:srgbClr val="000000"/>
                </a:solidFill>
                <a:latin typeface="Bricolage Grotesque Light"/>
              </a:rPr>
              <a:t> (</a:t>
            </a:r>
            <a:r>
              <a:rPr lang="en-US" sz="1340" dirty="0" err="1">
                <a:solidFill>
                  <a:srgbClr val="000000"/>
                </a:solidFill>
                <a:latin typeface="Bricolage Grotesque Light"/>
              </a:rPr>
              <a:t>Depkominfo</a:t>
            </a:r>
            <a:r>
              <a:rPr lang="en-US" sz="1340" dirty="0">
                <a:solidFill>
                  <a:srgbClr val="000000"/>
                </a:solidFill>
                <a:latin typeface="Bricolage Grotesque Light"/>
              </a:rPr>
              <a:t>) dan </a:t>
            </a:r>
            <a:r>
              <a:rPr lang="en-US" sz="1340" dirty="0" err="1">
                <a:solidFill>
                  <a:srgbClr val="000000"/>
                </a:solidFill>
                <a:latin typeface="Bricolage Grotesque Light"/>
              </a:rPr>
              <a:t>politisi</a:t>
            </a:r>
            <a:r>
              <a:rPr lang="en-US" sz="1340" dirty="0">
                <a:solidFill>
                  <a:srgbClr val="000000"/>
                </a:solidFill>
                <a:latin typeface="Bricolage Grotesque Light"/>
              </a:rPr>
              <a:t> (</a:t>
            </a:r>
            <a:r>
              <a:rPr lang="en-US" sz="1340" dirty="0" err="1">
                <a:solidFill>
                  <a:srgbClr val="000000"/>
                </a:solidFill>
                <a:latin typeface="Bricolage Grotesque Light"/>
              </a:rPr>
              <a:t>anggota</a:t>
            </a:r>
            <a:r>
              <a:rPr lang="en-US" sz="1340" dirty="0">
                <a:solidFill>
                  <a:srgbClr val="000000"/>
                </a:solidFill>
                <a:latin typeface="Bricolage Grotesque Light"/>
              </a:rPr>
              <a:t> DPR).</a:t>
            </a:r>
          </a:p>
        </p:txBody>
      </p:sp>
      <p:sp>
        <p:nvSpPr>
          <p:cNvPr id="7" name="TextBox 7"/>
          <p:cNvSpPr txBox="1"/>
          <p:nvPr/>
        </p:nvSpPr>
        <p:spPr>
          <a:xfrm>
            <a:off x="8193563" y="3250136"/>
            <a:ext cx="3033295" cy="714876"/>
          </a:xfrm>
          <a:prstGeom prst="rect">
            <a:avLst/>
          </a:prstGeom>
        </p:spPr>
        <p:txBody>
          <a:bodyPr lIns="0" tIns="0" rIns="0" bIns="0" rtlCol="0" anchor="t">
            <a:spAutoFit/>
          </a:bodyPr>
          <a:lstStyle/>
          <a:p>
            <a:pPr>
              <a:lnSpc>
                <a:spcPts val="2940"/>
              </a:lnSpc>
            </a:pPr>
            <a:r>
              <a:rPr lang="en-US" sz="2193" spc="17">
                <a:solidFill>
                  <a:srgbClr val="8EC5C4"/>
                </a:solidFill>
                <a:latin typeface="Bricolage Grotesque Bold"/>
              </a:rPr>
              <a:t>Tujuan Revisi yang Belum Clear</a:t>
            </a:r>
          </a:p>
        </p:txBody>
      </p:sp>
      <p:sp>
        <p:nvSpPr>
          <p:cNvPr id="8" name="TextBox 8"/>
          <p:cNvSpPr txBox="1"/>
          <p:nvPr/>
        </p:nvSpPr>
        <p:spPr>
          <a:xfrm>
            <a:off x="8013374" y="4108945"/>
            <a:ext cx="3614165" cy="2526846"/>
          </a:xfrm>
          <a:prstGeom prst="rect">
            <a:avLst/>
          </a:prstGeom>
        </p:spPr>
        <p:txBody>
          <a:bodyPr lIns="0" tIns="0" rIns="0" bIns="0" rtlCol="0" anchor="t">
            <a:spAutoFit/>
          </a:bodyPr>
          <a:lstStyle/>
          <a:p>
            <a:pPr marL="289574" lvl="1" indent="-144787">
              <a:lnSpc>
                <a:spcPts val="1757"/>
              </a:lnSpc>
              <a:buFont typeface="Arial" panose="020B0604020202020204"/>
              <a:buChar char="•"/>
            </a:pPr>
            <a:r>
              <a:rPr lang="en-US" sz="1340" dirty="0" err="1">
                <a:solidFill>
                  <a:srgbClr val="000000"/>
                </a:solidFill>
                <a:latin typeface="Bricolage Grotesque Light"/>
              </a:rPr>
              <a:t>Alasan</a:t>
            </a:r>
            <a:r>
              <a:rPr lang="en-US" sz="1340" dirty="0">
                <a:solidFill>
                  <a:srgbClr val="000000"/>
                </a:solidFill>
                <a:latin typeface="Bricolage Grotesque Light"/>
              </a:rPr>
              <a:t> </a:t>
            </a:r>
            <a:r>
              <a:rPr lang="en-US" sz="1340" dirty="0" err="1">
                <a:solidFill>
                  <a:srgbClr val="000000"/>
                </a:solidFill>
                <a:latin typeface="Bricolage Grotesque Light"/>
              </a:rPr>
              <a:t>revisi</a:t>
            </a:r>
            <a:r>
              <a:rPr lang="en-US" sz="1340" dirty="0">
                <a:solidFill>
                  <a:srgbClr val="000000"/>
                </a:solidFill>
                <a:latin typeface="Bricolage Grotesque Light"/>
              </a:rPr>
              <a:t> </a:t>
            </a:r>
            <a:r>
              <a:rPr lang="en-US" sz="1340" dirty="0" err="1">
                <a:solidFill>
                  <a:srgbClr val="000000"/>
                </a:solidFill>
                <a:latin typeface="Bricolage Grotesque Light"/>
              </a:rPr>
              <a:t>termasuk</a:t>
            </a:r>
            <a:r>
              <a:rPr lang="en-US" sz="1340" dirty="0">
                <a:solidFill>
                  <a:srgbClr val="000000"/>
                </a:solidFill>
                <a:latin typeface="Bricolage Grotesque Light"/>
              </a:rPr>
              <a:t> </a:t>
            </a:r>
            <a:r>
              <a:rPr lang="en-US" sz="1340" dirty="0" err="1">
                <a:solidFill>
                  <a:srgbClr val="000000"/>
                </a:solidFill>
                <a:latin typeface="Bricolage Grotesque Light"/>
              </a:rPr>
              <a:t>pengaturan</a:t>
            </a:r>
            <a:r>
              <a:rPr lang="en-US" sz="1340" dirty="0">
                <a:solidFill>
                  <a:srgbClr val="000000"/>
                </a:solidFill>
                <a:latin typeface="Bricolage Grotesque Light"/>
              </a:rPr>
              <a:t> </a:t>
            </a:r>
            <a:r>
              <a:rPr lang="en-US" sz="1340" dirty="0" err="1">
                <a:solidFill>
                  <a:srgbClr val="000000"/>
                </a:solidFill>
                <a:latin typeface="Bricolage Grotesque Light"/>
              </a:rPr>
              <a:t>perusahaan</a:t>
            </a:r>
            <a:r>
              <a:rPr lang="en-US" sz="1340" dirty="0">
                <a:solidFill>
                  <a:srgbClr val="000000"/>
                </a:solidFill>
                <a:latin typeface="Bricolage Grotesque Light"/>
              </a:rPr>
              <a:t> pers, </a:t>
            </a:r>
            <a:r>
              <a:rPr lang="en-US" sz="1340" dirty="0" err="1">
                <a:solidFill>
                  <a:srgbClr val="000000"/>
                </a:solidFill>
                <a:latin typeface="Bricolage Grotesque Light"/>
              </a:rPr>
              <a:t>membatasi</a:t>
            </a:r>
            <a:r>
              <a:rPr lang="en-US" sz="1340" dirty="0">
                <a:solidFill>
                  <a:srgbClr val="000000"/>
                </a:solidFill>
                <a:latin typeface="Bricolage Grotesque Light"/>
              </a:rPr>
              <a:t> media yang </a:t>
            </a:r>
            <a:r>
              <a:rPr lang="en-US" sz="1340" dirty="0" err="1">
                <a:solidFill>
                  <a:srgbClr val="000000"/>
                </a:solidFill>
                <a:latin typeface="Bricolage Grotesque Light"/>
              </a:rPr>
              <a:t>asal-asalan</a:t>
            </a:r>
            <a:r>
              <a:rPr lang="en-US" sz="1340" dirty="0">
                <a:solidFill>
                  <a:srgbClr val="000000"/>
                </a:solidFill>
                <a:latin typeface="Bricolage Grotesque Light"/>
              </a:rPr>
              <a:t>, dan </a:t>
            </a:r>
            <a:r>
              <a:rPr lang="en-US" sz="1340" dirty="0" err="1">
                <a:solidFill>
                  <a:srgbClr val="000000"/>
                </a:solidFill>
                <a:latin typeface="Bricolage Grotesque Light"/>
              </a:rPr>
              <a:t>penguatan</a:t>
            </a:r>
            <a:r>
              <a:rPr lang="en-US" sz="1340" dirty="0">
                <a:solidFill>
                  <a:srgbClr val="000000"/>
                </a:solidFill>
                <a:latin typeface="Bricolage Grotesque Light"/>
              </a:rPr>
              <a:t> Dewan Pers.</a:t>
            </a:r>
          </a:p>
          <a:p>
            <a:pPr marL="289574" lvl="1" indent="-144787">
              <a:lnSpc>
                <a:spcPts val="1757"/>
              </a:lnSpc>
              <a:buFont typeface="Arial" panose="020B0604020202020204"/>
              <a:buChar char="•"/>
            </a:pPr>
            <a:r>
              <a:rPr lang="en-US" sz="1340" dirty="0">
                <a:solidFill>
                  <a:srgbClr val="000000"/>
                </a:solidFill>
                <a:latin typeface="Bricolage Grotesque Light"/>
              </a:rPr>
              <a:t>Upaya </a:t>
            </a:r>
            <a:r>
              <a:rPr lang="en-US" sz="1340" dirty="0" err="1">
                <a:solidFill>
                  <a:srgbClr val="000000"/>
                </a:solidFill>
                <a:latin typeface="Bricolage Grotesque Light"/>
              </a:rPr>
              <a:t>memberdayakan</a:t>
            </a:r>
            <a:r>
              <a:rPr lang="en-US" sz="1340" dirty="0">
                <a:solidFill>
                  <a:srgbClr val="000000"/>
                </a:solidFill>
                <a:latin typeface="Bricolage Grotesque Light"/>
              </a:rPr>
              <a:t> Dewan Pers </a:t>
            </a:r>
            <a:r>
              <a:rPr lang="en-US" sz="1340" dirty="0" err="1">
                <a:solidFill>
                  <a:srgbClr val="000000"/>
                </a:solidFill>
                <a:latin typeface="Bricolage Grotesque Light"/>
              </a:rPr>
              <a:t>dengan</a:t>
            </a:r>
            <a:r>
              <a:rPr lang="en-US" sz="1340" dirty="0">
                <a:solidFill>
                  <a:srgbClr val="000000"/>
                </a:solidFill>
                <a:latin typeface="Bricolage Grotesque Light"/>
              </a:rPr>
              <a:t> </a:t>
            </a:r>
            <a:r>
              <a:rPr lang="en-US" sz="1340" dirty="0" err="1">
                <a:solidFill>
                  <a:srgbClr val="000000"/>
                </a:solidFill>
                <a:latin typeface="Bricolage Grotesque Light"/>
              </a:rPr>
              <a:t>kekuatan</a:t>
            </a:r>
            <a:r>
              <a:rPr lang="en-US" sz="1340" dirty="0">
                <a:solidFill>
                  <a:srgbClr val="000000"/>
                </a:solidFill>
                <a:latin typeface="Bricolage Grotesque Light"/>
              </a:rPr>
              <a:t> semi legal.</a:t>
            </a:r>
          </a:p>
          <a:p>
            <a:pPr marL="289574" lvl="1" indent="-144787">
              <a:lnSpc>
                <a:spcPts val="1757"/>
              </a:lnSpc>
              <a:buFont typeface="Arial" panose="020B0604020202020204"/>
              <a:buChar char="•"/>
            </a:pPr>
            <a:r>
              <a:rPr lang="en-US" sz="1340" dirty="0" err="1">
                <a:solidFill>
                  <a:srgbClr val="000000"/>
                </a:solidFill>
                <a:latin typeface="Bricolage Grotesque Light"/>
              </a:rPr>
              <a:t>Ini</a:t>
            </a:r>
            <a:r>
              <a:rPr lang="en-US" sz="1340" dirty="0">
                <a:solidFill>
                  <a:srgbClr val="000000"/>
                </a:solidFill>
                <a:latin typeface="Bricolage Grotesque Light"/>
              </a:rPr>
              <a:t> </a:t>
            </a:r>
            <a:r>
              <a:rPr lang="en-US" sz="1340" dirty="0" err="1">
                <a:solidFill>
                  <a:srgbClr val="000000"/>
                </a:solidFill>
                <a:latin typeface="Bricolage Grotesque Light"/>
              </a:rPr>
              <a:t>menjadi</a:t>
            </a:r>
            <a:r>
              <a:rPr lang="en-US" sz="1340" dirty="0">
                <a:solidFill>
                  <a:srgbClr val="000000"/>
                </a:solidFill>
                <a:latin typeface="Bricolage Grotesque Light"/>
              </a:rPr>
              <a:t> </a:t>
            </a:r>
            <a:r>
              <a:rPr lang="en-US" sz="1340" dirty="0" err="1">
                <a:solidFill>
                  <a:srgbClr val="000000"/>
                </a:solidFill>
                <a:latin typeface="Bricolage Grotesque Light"/>
              </a:rPr>
              <a:t>tantangan</a:t>
            </a:r>
            <a:r>
              <a:rPr lang="en-US" sz="1340" dirty="0">
                <a:solidFill>
                  <a:srgbClr val="000000"/>
                </a:solidFill>
                <a:latin typeface="Bricolage Grotesque Light"/>
              </a:rPr>
              <a:t> </a:t>
            </a:r>
            <a:r>
              <a:rPr lang="en-US" sz="1340" dirty="0" err="1">
                <a:solidFill>
                  <a:srgbClr val="000000"/>
                </a:solidFill>
                <a:latin typeface="Bricolage Grotesque Light"/>
              </a:rPr>
              <a:t>bagi</a:t>
            </a:r>
            <a:r>
              <a:rPr lang="en-US" sz="1340" dirty="0">
                <a:solidFill>
                  <a:srgbClr val="000000"/>
                </a:solidFill>
                <a:latin typeface="Bricolage Grotesque Light"/>
              </a:rPr>
              <a:t> Dewan Pers </a:t>
            </a:r>
            <a:r>
              <a:rPr lang="en-US" sz="1340" dirty="0" err="1">
                <a:solidFill>
                  <a:srgbClr val="000000"/>
                </a:solidFill>
                <a:latin typeface="Bricolage Grotesque Light"/>
              </a:rPr>
              <a:t>berhubung</a:t>
            </a:r>
            <a:r>
              <a:rPr lang="en-US" sz="1340" dirty="0">
                <a:solidFill>
                  <a:srgbClr val="000000"/>
                </a:solidFill>
                <a:latin typeface="Bricolage Grotesque Light"/>
              </a:rPr>
              <a:t> </a:t>
            </a:r>
            <a:r>
              <a:rPr lang="en-US" sz="1340" dirty="0" err="1">
                <a:solidFill>
                  <a:srgbClr val="000000"/>
                </a:solidFill>
                <a:latin typeface="Bricolage Grotesque Light"/>
              </a:rPr>
              <a:t>desakan</a:t>
            </a:r>
            <a:r>
              <a:rPr lang="en-US" sz="1340" dirty="0">
                <a:solidFill>
                  <a:srgbClr val="000000"/>
                </a:solidFill>
                <a:latin typeface="Bricolage Grotesque Light"/>
              </a:rPr>
              <a:t> </a:t>
            </a:r>
            <a:r>
              <a:rPr lang="en-US" sz="1340" dirty="0" err="1">
                <a:solidFill>
                  <a:srgbClr val="000000"/>
                </a:solidFill>
                <a:latin typeface="Bricolage Grotesque Light"/>
              </a:rPr>
              <a:t>terhadap</a:t>
            </a:r>
            <a:r>
              <a:rPr lang="en-US" sz="1340" dirty="0">
                <a:solidFill>
                  <a:srgbClr val="000000"/>
                </a:solidFill>
                <a:latin typeface="Bricolage Grotesque Light"/>
              </a:rPr>
              <a:t> Dewan Pers </a:t>
            </a:r>
            <a:r>
              <a:rPr lang="en-US" sz="1340" dirty="0" err="1">
                <a:solidFill>
                  <a:srgbClr val="000000"/>
                </a:solidFill>
                <a:latin typeface="Bricolage Grotesque Light"/>
              </a:rPr>
              <a:t>untuk</a:t>
            </a:r>
            <a:r>
              <a:rPr lang="en-US" sz="1340" dirty="0">
                <a:solidFill>
                  <a:srgbClr val="000000"/>
                </a:solidFill>
                <a:latin typeface="Bricolage Grotesque Light"/>
              </a:rPr>
              <a:t> </a:t>
            </a:r>
            <a:r>
              <a:rPr lang="en-US" sz="1340" dirty="0" err="1">
                <a:solidFill>
                  <a:srgbClr val="000000"/>
                </a:solidFill>
                <a:latin typeface="Bricolage Grotesque Light"/>
              </a:rPr>
              <a:t>menindak</a:t>
            </a:r>
            <a:r>
              <a:rPr lang="en-US" sz="1340" dirty="0">
                <a:solidFill>
                  <a:srgbClr val="000000"/>
                </a:solidFill>
                <a:latin typeface="Bricolage Grotesque Light"/>
              </a:rPr>
              <a:t> pers </a:t>
            </a:r>
            <a:r>
              <a:rPr lang="en-US" sz="1340" dirty="0" err="1">
                <a:solidFill>
                  <a:srgbClr val="000000"/>
                </a:solidFill>
                <a:latin typeface="Bricolage Grotesque Light"/>
              </a:rPr>
              <a:t>nakal</a:t>
            </a:r>
            <a:r>
              <a:rPr lang="en-US" sz="1340" dirty="0">
                <a:solidFill>
                  <a:srgbClr val="000000"/>
                </a:solidFill>
                <a:latin typeface="Bricolage Grotesque Light"/>
              </a:rPr>
              <a:t> dan </a:t>
            </a:r>
            <a:r>
              <a:rPr lang="en-US" sz="1340" dirty="0" err="1">
                <a:solidFill>
                  <a:srgbClr val="000000"/>
                </a:solidFill>
                <a:latin typeface="Bricolage Grotesque Light"/>
              </a:rPr>
              <a:t>berpotensi</a:t>
            </a:r>
            <a:r>
              <a:rPr lang="en-US" sz="1340" dirty="0">
                <a:solidFill>
                  <a:srgbClr val="000000"/>
                </a:solidFill>
                <a:latin typeface="Bricolage Grotesque Light"/>
              </a:rPr>
              <a:t> </a:t>
            </a:r>
            <a:r>
              <a:rPr lang="en-US" sz="1340" dirty="0" err="1">
                <a:solidFill>
                  <a:srgbClr val="000000"/>
                </a:solidFill>
                <a:latin typeface="Bricolage Grotesque Light"/>
              </a:rPr>
              <a:t>mejadikan</a:t>
            </a:r>
            <a:r>
              <a:rPr lang="en-US" sz="1340" dirty="0">
                <a:solidFill>
                  <a:srgbClr val="000000"/>
                </a:solidFill>
                <a:latin typeface="Bricolage Grotesque Light"/>
              </a:rPr>
              <a:t> Dewan Pers </a:t>
            </a:r>
            <a:r>
              <a:rPr lang="en-US" sz="1340" dirty="0" err="1">
                <a:solidFill>
                  <a:srgbClr val="000000"/>
                </a:solidFill>
                <a:latin typeface="Bricolage Grotesque Light"/>
              </a:rPr>
              <a:t>sebagai</a:t>
            </a:r>
            <a:r>
              <a:rPr lang="en-US" sz="1340" dirty="0">
                <a:solidFill>
                  <a:srgbClr val="000000"/>
                </a:solidFill>
                <a:latin typeface="Bricolage Grotesque Light"/>
              </a:rPr>
              <a:t> </a:t>
            </a:r>
            <a:r>
              <a:rPr lang="en-US" sz="1340" dirty="0" err="1">
                <a:solidFill>
                  <a:srgbClr val="000000"/>
                </a:solidFill>
                <a:latin typeface="Bricolage Grotesque Light"/>
              </a:rPr>
              <a:t>lembaga</a:t>
            </a:r>
            <a:r>
              <a:rPr lang="en-US" sz="1340" dirty="0">
                <a:solidFill>
                  <a:srgbClr val="000000"/>
                </a:solidFill>
                <a:latin typeface="Bricolage Grotesque Light"/>
              </a:rPr>
              <a:t> regulator </a:t>
            </a:r>
            <a:r>
              <a:rPr lang="en-US" sz="1340" dirty="0" err="1">
                <a:solidFill>
                  <a:srgbClr val="000000"/>
                </a:solidFill>
                <a:latin typeface="Bricolage Grotesque Light"/>
              </a:rPr>
              <a:t>tanpa</a:t>
            </a:r>
            <a:r>
              <a:rPr lang="en-US" sz="1340" dirty="0">
                <a:solidFill>
                  <a:srgbClr val="000000"/>
                </a:solidFill>
                <a:latin typeface="Bricolage Grotesque Light"/>
              </a:rPr>
              <a:t> </a:t>
            </a:r>
            <a:r>
              <a:rPr lang="en-US" sz="1340" dirty="0" err="1">
                <a:solidFill>
                  <a:srgbClr val="000000"/>
                </a:solidFill>
                <a:latin typeface="Bricolage Grotesque Light"/>
              </a:rPr>
              <a:t>swa</a:t>
            </a:r>
            <a:r>
              <a:rPr lang="en-US" sz="1340" dirty="0">
                <a:solidFill>
                  <a:srgbClr val="000000"/>
                </a:solidFill>
                <a:latin typeface="Bricolage Grotesque Light"/>
              </a:rPr>
              <a:t>.</a:t>
            </a:r>
          </a:p>
          <a:p>
            <a:pPr>
              <a:lnSpc>
                <a:spcPts val="1757"/>
              </a:lnSpc>
            </a:pPr>
            <a:endParaRPr lang="en-US" sz="1340" dirty="0">
              <a:solidFill>
                <a:srgbClr val="000000"/>
              </a:solidFill>
              <a:latin typeface="Bricolage Grotesque Light"/>
            </a:endParaRPr>
          </a:p>
        </p:txBody>
      </p:sp>
      <p:sp>
        <p:nvSpPr>
          <p:cNvPr id="9" name="Freeform 9"/>
          <p:cNvSpPr/>
          <p:nvPr/>
        </p:nvSpPr>
        <p:spPr>
          <a:xfrm>
            <a:off x="329691" y="370144"/>
            <a:ext cx="1309520" cy="1203377"/>
          </a:xfrm>
          <a:custGeom>
            <a:avLst/>
            <a:gdLst/>
            <a:ahLst/>
            <a:cxnLst/>
            <a:rect l="l" t="t" r="r" b="b"/>
            <a:pathLst>
              <a:path w="1964280" h="1805066">
                <a:moveTo>
                  <a:pt x="0" y="0"/>
                </a:moveTo>
                <a:lnTo>
                  <a:pt x="1964279" y="0"/>
                </a:lnTo>
                <a:lnTo>
                  <a:pt x="1964279" y="1805065"/>
                </a:lnTo>
                <a:lnTo>
                  <a:pt x="0" y="1805065"/>
                </a:lnTo>
                <a:lnTo>
                  <a:pt x="0" y="0"/>
                </a:lnTo>
                <a:close/>
              </a:path>
            </a:pathLst>
          </a:custGeom>
          <a:blipFill>
            <a:blip r:embed="rId4"/>
            <a:stretch>
              <a:fillRect/>
            </a:stretch>
          </a:blipFill>
        </p:spPr>
        <p:txBody>
          <a:bodyPr/>
          <a:lstStyle/>
          <a:p>
            <a:endParaRPr lang="id-ID"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67901" y="396830"/>
            <a:ext cx="8821199" cy="1231106"/>
          </a:xfrm>
          <a:prstGeom prst="rect">
            <a:avLst/>
          </a:prstGeom>
        </p:spPr>
        <p:txBody>
          <a:bodyPr lIns="0" tIns="0" rIns="0" bIns="0" rtlCol="0" anchor="t">
            <a:spAutoFit/>
          </a:bodyPr>
          <a:lstStyle/>
          <a:p>
            <a:pPr algn="ctr">
              <a:lnSpc>
                <a:spcPts val="4760"/>
              </a:lnSpc>
            </a:pPr>
            <a:r>
              <a:rPr lang="en-US" sz="4000" spc="-120">
                <a:solidFill>
                  <a:srgbClr val="000000"/>
                </a:solidFill>
                <a:latin typeface="Bricolage Grotesque Bold"/>
              </a:rPr>
              <a:t>Revisi UU ITE dan Upaya Membungkam Media</a:t>
            </a:r>
          </a:p>
        </p:txBody>
      </p:sp>
      <p:sp>
        <p:nvSpPr>
          <p:cNvPr id="3" name="Freeform 3"/>
          <p:cNvSpPr/>
          <p:nvPr/>
        </p:nvSpPr>
        <p:spPr>
          <a:xfrm>
            <a:off x="3203545" y="2193287"/>
            <a:ext cx="1258535" cy="1330024"/>
          </a:xfrm>
          <a:custGeom>
            <a:avLst/>
            <a:gdLst/>
            <a:ahLst/>
            <a:cxnLst/>
            <a:rect l="l" t="t" r="r" b="b"/>
            <a:pathLst>
              <a:path w="1887803" h="1995036">
                <a:moveTo>
                  <a:pt x="0" y="0"/>
                </a:moveTo>
                <a:lnTo>
                  <a:pt x="1887803" y="0"/>
                </a:lnTo>
                <a:lnTo>
                  <a:pt x="1887803" y="1995036"/>
                </a:lnTo>
                <a:lnTo>
                  <a:pt x="0" y="19950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d-ID" sz="1200"/>
          </a:p>
        </p:txBody>
      </p:sp>
      <p:grpSp>
        <p:nvGrpSpPr>
          <p:cNvPr id="4" name="Group 4"/>
          <p:cNvGrpSpPr/>
          <p:nvPr/>
        </p:nvGrpSpPr>
        <p:grpSpPr>
          <a:xfrm>
            <a:off x="3361511" y="2331221"/>
            <a:ext cx="1016972" cy="1016972"/>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EC5C4"/>
            </a:solidFill>
          </p:spPr>
          <p:txBody>
            <a:bodyPr/>
            <a:lstStyle/>
            <a:p>
              <a:endParaRPr lang="id-ID" sz="1200"/>
            </a:p>
          </p:txBody>
        </p:sp>
        <p:sp>
          <p:nvSpPr>
            <p:cNvPr id="6" name="TextBox 6"/>
            <p:cNvSpPr txBox="1"/>
            <p:nvPr/>
          </p:nvSpPr>
          <p:spPr>
            <a:xfrm>
              <a:off x="76200" y="38100"/>
              <a:ext cx="660400" cy="698500"/>
            </a:xfrm>
            <a:prstGeom prst="rect">
              <a:avLst/>
            </a:prstGeom>
          </p:spPr>
          <p:txBody>
            <a:bodyPr lIns="33867" tIns="33867" rIns="33867" bIns="33867" rtlCol="0" anchor="ctr"/>
            <a:lstStyle/>
            <a:p>
              <a:pPr algn="ctr">
                <a:lnSpc>
                  <a:spcPts val="1587"/>
                </a:lnSpc>
              </a:pPr>
              <a:endParaRPr sz="1200"/>
            </a:p>
          </p:txBody>
        </p:sp>
      </p:grpSp>
      <p:sp>
        <p:nvSpPr>
          <p:cNvPr id="7" name="Freeform 7"/>
          <p:cNvSpPr/>
          <p:nvPr/>
        </p:nvSpPr>
        <p:spPr>
          <a:xfrm>
            <a:off x="7642865" y="2193287"/>
            <a:ext cx="1258535" cy="1330024"/>
          </a:xfrm>
          <a:custGeom>
            <a:avLst/>
            <a:gdLst/>
            <a:ahLst/>
            <a:cxnLst/>
            <a:rect l="l" t="t" r="r" b="b"/>
            <a:pathLst>
              <a:path w="1887803" h="1995036">
                <a:moveTo>
                  <a:pt x="0" y="0"/>
                </a:moveTo>
                <a:lnTo>
                  <a:pt x="1887803" y="0"/>
                </a:lnTo>
                <a:lnTo>
                  <a:pt x="1887803" y="1995036"/>
                </a:lnTo>
                <a:lnTo>
                  <a:pt x="0" y="19950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d-ID" sz="1200"/>
          </a:p>
        </p:txBody>
      </p:sp>
      <p:grpSp>
        <p:nvGrpSpPr>
          <p:cNvPr id="8" name="Group 8"/>
          <p:cNvGrpSpPr/>
          <p:nvPr/>
        </p:nvGrpSpPr>
        <p:grpSpPr>
          <a:xfrm>
            <a:off x="7800831" y="2331221"/>
            <a:ext cx="1016972" cy="101697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EC5C4"/>
            </a:solidFill>
          </p:spPr>
          <p:txBody>
            <a:bodyPr/>
            <a:lstStyle/>
            <a:p>
              <a:endParaRPr lang="id-ID" sz="1200"/>
            </a:p>
          </p:txBody>
        </p:sp>
        <p:sp>
          <p:nvSpPr>
            <p:cNvPr id="10" name="TextBox 10"/>
            <p:cNvSpPr txBox="1"/>
            <p:nvPr/>
          </p:nvSpPr>
          <p:spPr>
            <a:xfrm>
              <a:off x="76200" y="38100"/>
              <a:ext cx="660400" cy="698500"/>
            </a:xfrm>
            <a:prstGeom prst="rect">
              <a:avLst/>
            </a:prstGeom>
          </p:spPr>
          <p:txBody>
            <a:bodyPr lIns="33867" tIns="33867" rIns="33867" bIns="33867" rtlCol="0" anchor="ctr"/>
            <a:lstStyle/>
            <a:p>
              <a:pPr algn="ctr">
                <a:lnSpc>
                  <a:spcPts val="1587"/>
                </a:lnSpc>
              </a:pPr>
              <a:endParaRPr sz="1200"/>
            </a:p>
          </p:txBody>
        </p:sp>
      </p:grpSp>
      <p:sp>
        <p:nvSpPr>
          <p:cNvPr id="11" name="Freeform 11"/>
          <p:cNvSpPr/>
          <p:nvPr/>
        </p:nvSpPr>
        <p:spPr>
          <a:xfrm>
            <a:off x="3559479" y="2562823"/>
            <a:ext cx="621036" cy="519412"/>
          </a:xfrm>
          <a:custGeom>
            <a:avLst/>
            <a:gdLst/>
            <a:ahLst/>
            <a:cxnLst/>
            <a:rect l="l" t="t" r="r" b="b"/>
            <a:pathLst>
              <a:path w="931554" h="779118">
                <a:moveTo>
                  <a:pt x="0" y="0"/>
                </a:moveTo>
                <a:lnTo>
                  <a:pt x="931554" y="0"/>
                </a:lnTo>
                <a:lnTo>
                  <a:pt x="931554" y="779119"/>
                </a:lnTo>
                <a:lnTo>
                  <a:pt x="0" y="7791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d-ID" sz="1200"/>
          </a:p>
        </p:txBody>
      </p:sp>
      <p:sp>
        <p:nvSpPr>
          <p:cNvPr id="12" name="Freeform 12"/>
          <p:cNvSpPr/>
          <p:nvPr/>
        </p:nvSpPr>
        <p:spPr>
          <a:xfrm>
            <a:off x="7875378" y="2654041"/>
            <a:ext cx="852129" cy="428195"/>
          </a:xfrm>
          <a:custGeom>
            <a:avLst/>
            <a:gdLst/>
            <a:ahLst/>
            <a:cxnLst/>
            <a:rect l="l" t="t" r="r" b="b"/>
            <a:pathLst>
              <a:path w="1278193" h="642292">
                <a:moveTo>
                  <a:pt x="0" y="0"/>
                </a:moveTo>
                <a:lnTo>
                  <a:pt x="1278193" y="0"/>
                </a:lnTo>
                <a:lnTo>
                  <a:pt x="1278193" y="642292"/>
                </a:lnTo>
                <a:lnTo>
                  <a:pt x="0" y="6422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d-ID" sz="1200"/>
          </a:p>
        </p:txBody>
      </p:sp>
      <p:sp>
        <p:nvSpPr>
          <p:cNvPr id="13" name="TextBox 13"/>
          <p:cNvSpPr txBox="1"/>
          <p:nvPr/>
        </p:nvSpPr>
        <p:spPr>
          <a:xfrm>
            <a:off x="1866431" y="3723995"/>
            <a:ext cx="4007132" cy="400944"/>
          </a:xfrm>
          <a:prstGeom prst="rect">
            <a:avLst/>
          </a:prstGeom>
        </p:spPr>
        <p:txBody>
          <a:bodyPr lIns="0" tIns="0" rIns="0" bIns="0" rtlCol="0" anchor="t">
            <a:spAutoFit/>
          </a:bodyPr>
          <a:lstStyle/>
          <a:p>
            <a:pPr algn="ctr">
              <a:lnSpc>
                <a:spcPts val="3390"/>
              </a:lnSpc>
            </a:pPr>
            <a:r>
              <a:rPr lang="en-US" sz="2530" spc="20" dirty="0" err="1">
                <a:solidFill>
                  <a:srgbClr val="8EC5C4"/>
                </a:solidFill>
                <a:latin typeface="Bricolage Grotesque Bold"/>
              </a:rPr>
              <a:t>Posisi</a:t>
            </a:r>
            <a:r>
              <a:rPr lang="en-US" sz="2530" spc="20" dirty="0">
                <a:solidFill>
                  <a:srgbClr val="8EC5C4"/>
                </a:solidFill>
                <a:latin typeface="Bricolage Grotesque Bold"/>
              </a:rPr>
              <a:t> Pers dan </a:t>
            </a:r>
            <a:r>
              <a:rPr lang="en-US" sz="2530" spc="20" dirty="0" err="1">
                <a:solidFill>
                  <a:srgbClr val="8EC5C4"/>
                </a:solidFill>
                <a:latin typeface="Bricolage Grotesque Bold"/>
              </a:rPr>
              <a:t>Demokrasi</a:t>
            </a:r>
            <a:endParaRPr lang="en-US" sz="2530" spc="20" dirty="0">
              <a:solidFill>
                <a:srgbClr val="8EC5C4"/>
              </a:solidFill>
              <a:latin typeface="Bricolage Grotesque Bold"/>
            </a:endParaRPr>
          </a:p>
        </p:txBody>
      </p:sp>
      <p:sp>
        <p:nvSpPr>
          <p:cNvPr id="14" name="TextBox 14"/>
          <p:cNvSpPr txBox="1"/>
          <p:nvPr/>
        </p:nvSpPr>
        <p:spPr>
          <a:xfrm>
            <a:off x="2234335" y="4776145"/>
            <a:ext cx="3271324" cy="1270669"/>
          </a:xfrm>
          <a:prstGeom prst="rect">
            <a:avLst/>
          </a:prstGeom>
        </p:spPr>
        <p:txBody>
          <a:bodyPr lIns="0" tIns="0" rIns="0" bIns="0" rtlCol="0" anchor="t">
            <a:spAutoFit/>
          </a:bodyPr>
          <a:lstStyle/>
          <a:p>
            <a:pPr algn="ctr">
              <a:lnSpc>
                <a:spcPts val="2027"/>
              </a:lnSpc>
            </a:pPr>
            <a:r>
              <a:rPr lang="en-US" sz="1547" dirty="0">
                <a:solidFill>
                  <a:srgbClr val="000000"/>
                </a:solidFill>
                <a:latin typeface="Bricolage Grotesque Light"/>
              </a:rPr>
              <a:t>Pasal-</a:t>
            </a:r>
            <a:r>
              <a:rPr lang="en-US" sz="1547" dirty="0" err="1">
                <a:solidFill>
                  <a:srgbClr val="000000"/>
                </a:solidFill>
                <a:latin typeface="Bricolage Grotesque Light"/>
              </a:rPr>
              <a:t>pasal</a:t>
            </a:r>
            <a:r>
              <a:rPr lang="en-US" sz="1547" dirty="0">
                <a:solidFill>
                  <a:srgbClr val="000000"/>
                </a:solidFill>
                <a:latin typeface="Bricolage Grotesque Light"/>
              </a:rPr>
              <a:t> UU ITE </a:t>
            </a:r>
            <a:r>
              <a:rPr lang="en-US" sz="1547" dirty="0" err="1">
                <a:solidFill>
                  <a:srgbClr val="000000"/>
                </a:solidFill>
                <a:latin typeface="Bricolage Grotesque Light"/>
              </a:rPr>
              <a:t>itu</a:t>
            </a:r>
            <a:r>
              <a:rPr lang="en-US" sz="1547" dirty="0">
                <a:solidFill>
                  <a:srgbClr val="000000"/>
                </a:solidFill>
                <a:latin typeface="Bricolage Grotesque Light"/>
              </a:rPr>
              <a:t> </a:t>
            </a:r>
            <a:r>
              <a:rPr lang="en-US" sz="1547" dirty="0" err="1">
                <a:solidFill>
                  <a:srgbClr val="000000"/>
                </a:solidFill>
                <a:latin typeface="Bricolage Grotesque Light"/>
              </a:rPr>
              <a:t>secara</a:t>
            </a:r>
            <a:r>
              <a:rPr lang="en-US" sz="1547" dirty="0">
                <a:solidFill>
                  <a:srgbClr val="000000"/>
                </a:solidFill>
                <a:latin typeface="Bricolage Grotesque Light"/>
              </a:rPr>
              <a:t> </a:t>
            </a:r>
            <a:r>
              <a:rPr lang="en-US" sz="1547" dirty="0" err="1">
                <a:solidFill>
                  <a:srgbClr val="000000"/>
                </a:solidFill>
                <a:latin typeface="Bricolage Grotesque Light"/>
              </a:rPr>
              <a:t>tidak</a:t>
            </a:r>
            <a:r>
              <a:rPr lang="en-US" sz="1547" dirty="0">
                <a:solidFill>
                  <a:srgbClr val="000000"/>
                </a:solidFill>
                <a:latin typeface="Bricolage Grotesque Light"/>
              </a:rPr>
              <a:t> </a:t>
            </a:r>
            <a:r>
              <a:rPr lang="en-US" sz="1547" dirty="0" err="1">
                <a:solidFill>
                  <a:srgbClr val="000000"/>
                </a:solidFill>
                <a:latin typeface="Bricolage Grotesque Light"/>
              </a:rPr>
              <a:t>langsung</a:t>
            </a:r>
            <a:r>
              <a:rPr lang="en-US" sz="1547" dirty="0">
                <a:solidFill>
                  <a:srgbClr val="000000"/>
                </a:solidFill>
                <a:latin typeface="Bricolage Grotesque Light"/>
              </a:rPr>
              <a:t> </a:t>
            </a:r>
            <a:r>
              <a:rPr lang="en-US" sz="1547" dirty="0" err="1">
                <a:solidFill>
                  <a:srgbClr val="000000"/>
                </a:solidFill>
                <a:latin typeface="Bricolage Grotesque Light"/>
              </a:rPr>
              <a:t>dapat</a:t>
            </a:r>
            <a:r>
              <a:rPr lang="en-US" sz="1547" dirty="0">
                <a:solidFill>
                  <a:srgbClr val="000000"/>
                </a:solidFill>
                <a:latin typeface="Bricolage Grotesque Light"/>
              </a:rPr>
              <a:t> </a:t>
            </a:r>
            <a:r>
              <a:rPr lang="en-US" sz="1547" dirty="0" err="1">
                <a:solidFill>
                  <a:srgbClr val="000000"/>
                </a:solidFill>
                <a:latin typeface="Bricolage Grotesque Light"/>
              </a:rPr>
              <a:t>disalahgunakan</a:t>
            </a:r>
            <a:r>
              <a:rPr lang="en-US" sz="1547" dirty="0">
                <a:solidFill>
                  <a:srgbClr val="000000"/>
                </a:solidFill>
                <a:latin typeface="Bricolage Grotesque Light"/>
              </a:rPr>
              <a:t> oleh </a:t>
            </a:r>
            <a:r>
              <a:rPr lang="en-US" sz="1547" dirty="0" err="1">
                <a:solidFill>
                  <a:srgbClr val="000000"/>
                </a:solidFill>
                <a:latin typeface="Bricolage Grotesque Light"/>
              </a:rPr>
              <a:t>pihak-pihak</a:t>
            </a:r>
            <a:r>
              <a:rPr lang="en-US" sz="1547" dirty="0">
                <a:solidFill>
                  <a:srgbClr val="000000"/>
                </a:solidFill>
                <a:latin typeface="Bricolage Grotesque Light"/>
              </a:rPr>
              <a:t> </a:t>
            </a:r>
            <a:r>
              <a:rPr lang="en-US" sz="1547" dirty="0" err="1">
                <a:solidFill>
                  <a:srgbClr val="000000"/>
                </a:solidFill>
                <a:latin typeface="Bricolage Grotesque Light"/>
              </a:rPr>
              <a:t>tertentu</a:t>
            </a:r>
            <a:r>
              <a:rPr lang="en-US" sz="1547" dirty="0">
                <a:solidFill>
                  <a:srgbClr val="000000"/>
                </a:solidFill>
                <a:latin typeface="Bricolage Grotesque Light"/>
              </a:rPr>
              <a:t> </a:t>
            </a:r>
            <a:r>
              <a:rPr lang="en-US" sz="1547" dirty="0" err="1">
                <a:solidFill>
                  <a:srgbClr val="000000"/>
                </a:solidFill>
                <a:latin typeface="Bricolage Grotesque Light"/>
              </a:rPr>
              <a:t>untuk</a:t>
            </a:r>
            <a:r>
              <a:rPr lang="en-US" sz="1547" dirty="0">
                <a:solidFill>
                  <a:srgbClr val="000000"/>
                </a:solidFill>
                <a:latin typeface="Bricolage Grotesque Light"/>
              </a:rPr>
              <a:t> </a:t>
            </a:r>
            <a:r>
              <a:rPr lang="en-US" sz="1547" dirty="0" err="1">
                <a:solidFill>
                  <a:srgbClr val="000000"/>
                </a:solidFill>
                <a:latin typeface="Bricolage Grotesque Light"/>
              </a:rPr>
              <a:t>membungkam</a:t>
            </a:r>
            <a:r>
              <a:rPr lang="en-US" sz="1547" dirty="0">
                <a:solidFill>
                  <a:srgbClr val="000000"/>
                </a:solidFill>
                <a:latin typeface="Bricolage Grotesque Light"/>
              </a:rPr>
              <a:t> pers dan </a:t>
            </a:r>
            <a:r>
              <a:rPr lang="en-US" sz="1547" dirty="0" err="1">
                <a:solidFill>
                  <a:srgbClr val="000000"/>
                </a:solidFill>
                <a:latin typeface="Bricolage Grotesque Light"/>
              </a:rPr>
              <a:t>menciderai</a:t>
            </a:r>
            <a:r>
              <a:rPr lang="en-US" sz="1547" dirty="0">
                <a:solidFill>
                  <a:srgbClr val="000000"/>
                </a:solidFill>
                <a:latin typeface="Bricolage Grotesque Light"/>
              </a:rPr>
              <a:t> </a:t>
            </a:r>
            <a:r>
              <a:rPr lang="en-US" sz="1547" dirty="0" err="1">
                <a:solidFill>
                  <a:srgbClr val="000000"/>
                </a:solidFill>
                <a:latin typeface="Bricolage Grotesque Light"/>
              </a:rPr>
              <a:t>upaya</a:t>
            </a:r>
            <a:r>
              <a:rPr lang="en-US" sz="1547" dirty="0">
                <a:solidFill>
                  <a:srgbClr val="000000"/>
                </a:solidFill>
                <a:latin typeface="Bricolage Grotesque Light"/>
              </a:rPr>
              <a:t> </a:t>
            </a:r>
            <a:r>
              <a:rPr lang="en-US" sz="1547" dirty="0" err="1">
                <a:solidFill>
                  <a:srgbClr val="000000"/>
                </a:solidFill>
                <a:latin typeface="Bricolage Grotesque Light"/>
              </a:rPr>
              <a:t>mewujudkan</a:t>
            </a:r>
            <a:r>
              <a:rPr lang="en-US" sz="1547" dirty="0">
                <a:solidFill>
                  <a:srgbClr val="000000"/>
                </a:solidFill>
                <a:latin typeface="Bricolage Grotesque Light"/>
              </a:rPr>
              <a:t> negara </a:t>
            </a:r>
            <a:r>
              <a:rPr lang="en-US" sz="1547" dirty="0" err="1">
                <a:solidFill>
                  <a:srgbClr val="000000"/>
                </a:solidFill>
                <a:latin typeface="Bricolage Grotesque Light"/>
              </a:rPr>
              <a:t>demokratis</a:t>
            </a:r>
            <a:endParaRPr lang="en-US" sz="1547" dirty="0">
              <a:solidFill>
                <a:srgbClr val="000000"/>
              </a:solidFill>
              <a:latin typeface="Bricolage Grotesque Light"/>
            </a:endParaRPr>
          </a:p>
        </p:txBody>
      </p:sp>
      <p:sp>
        <p:nvSpPr>
          <p:cNvPr id="15" name="TextBox 15"/>
          <p:cNvSpPr txBox="1"/>
          <p:nvPr/>
        </p:nvSpPr>
        <p:spPr>
          <a:xfrm>
            <a:off x="7105844" y="3746534"/>
            <a:ext cx="2406947" cy="836960"/>
          </a:xfrm>
          <a:prstGeom prst="rect">
            <a:avLst/>
          </a:prstGeom>
        </p:spPr>
        <p:txBody>
          <a:bodyPr lIns="0" tIns="0" rIns="0" bIns="0" rtlCol="0" anchor="t">
            <a:spAutoFit/>
          </a:bodyPr>
          <a:lstStyle/>
          <a:p>
            <a:pPr algn="ctr">
              <a:lnSpc>
                <a:spcPts val="3390"/>
              </a:lnSpc>
            </a:pPr>
            <a:r>
              <a:rPr lang="en-US" sz="2530" spc="20" dirty="0" err="1">
                <a:solidFill>
                  <a:srgbClr val="8EC5C4"/>
                </a:solidFill>
                <a:latin typeface="Bricolage Grotesque Bold"/>
              </a:rPr>
              <a:t>Penilaian</a:t>
            </a:r>
            <a:r>
              <a:rPr lang="en-US" sz="2530" spc="20" dirty="0">
                <a:solidFill>
                  <a:srgbClr val="8EC5C4"/>
                </a:solidFill>
                <a:latin typeface="Bricolage Grotesque Bold"/>
              </a:rPr>
              <a:t> Dewan Pers</a:t>
            </a:r>
          </a:p>
        </p:txBody>
      </p:sp>
      <p:sp>
        <p:nvSpPr>
          <p:cNvPr id="16" name="TextBox 16"/>
          <p:cNvSpPr txBox="1"/>
          <p:nvPr/>
        </p:nvSpPr>
        <p:spPr>
          <a:xfrm>
            <a:off x="6593624" y="4827993"/>
            <a:ext cx="3431387" cy="1270669"/>
          </a:xfrm>
          <a:prstGeom prst="rect">
            <a:avLst/>
          </a:prstGeom>
        </p:spPr>
        <p:txBody>
          <a:bodyPr lIns="0" tIns="0" rIns="0" bIns="0" rtlCol="0" anchor="t">
            <a:spAutoFit/>
          </a:bodyPr>
          <a:lstStyle/>
          <a:p>
            <a:pPr algn="ctr">
              <a:lnSpc>
                <a:spcPts val="2027"/>
              </a:lnSpc>
            </a:pPr>
            <a:r>
              <a:rPr lang="en-US" sz="1547" dirty="0">
                <a:solidFill>
                  <a:srgbClr val="000000"/>
                </a:solidFill>
                <a:latin typeface="Bricolage Grotesque Light"/>
              </a:rPr>
              <a:t>Dewan Pers </a:t>
            </a:r>
            <a:r>
              <a:rPr lang="en-US" sz="1547" dirty="0" err="1">
                <a:solidFill>
                  <a:srgbClr val="000000"/>
                </a:solidFill>
                <a:latin typeface="Bricolage Grotesque Light"/>
              </a:rPr>
              <a:t>menilai</a:t>
            </a:r>
            <a:r>
              <a:rPr lang="en-US" sz="1547" dirty="0">
                <a:solidFill>
                  <a:srgbClr val="000000"/>
                </a:solidFill>
                <a:latin typeface="Bricolage Grotesque Light"/>
              </a:rPr>
              <a:t> </a:t>
            </a:r>
            <a:r>
              <a:rPr lang="en-US" sz="1547" dirty="0" err="1">
                <a:solidFill>
                  <a:srgbClr val="000000"/>
                </a:solidFill>
                <a:latin typeface="Bricolage Grotesque Light"/>
              </a:rPr>
              <a:t>pasal-pasal</a:t>
            </a:r>
            <a:r>
              <a:rPr lang="en-US" sz="1547" dirty="0">
                <a:solidFill>
                  <a:srgbClr val="000000"/>
                </a:solidFill>
                <a:latin typeface="Bricolage Grotesque Light"/>
              </a:rPr>
              <a:t> UU ITE </a:t>
            </a:r>
            <a:r>
              <a:rPr lang="en-US" sz="1547" dirty="0" err="1">
                <a:solidFill>
                  <a:srgbClr val="000000"/>
                </a:solidFill>
                <a:latin typeface="Bricolage Grotesque Light"/>
              </a:rPr>
              <a:t>tidak</a:t>
            </a:r>
            <a:r>
              <a:rPr lang="en-US" sz="1547" dirty="0">
                <a:solidFill>
                  <a:srgbClr val="000000"/>
                </a:solidFill>
                <a:latin typeface="Bricolage Grotesque Light"/>
              </a:rPr>
              <a:t> </a:t>
            </a:r>
            <a:r>
              <a:rPr lang="en-US" sz="1547" dirty="0" err="1">
                <a:solidFill>
                  <a:srgbClr val="000000"/>
                </a:solidFill>
                <a:latin typeface="Bricolage Grotesque Light"/>
              </a:rPr>
              <a:t>dapat</a:t>
            </a:r>
            <a:r>
              <a:rPr lang="en-US" sz="1547" dirty="0">
                <a:solidFill>
                  <a:srgbClr val="000000"/>
                </a:solidFill>
                <a:latin typeface="Bricolage Grotesque Light"/>
              </a:rPr>
              <a:t> </a:t>
            </a:r>
            <a:r>
              <a:rPr lang="en-US" sz="1547" dirty="0" err="1">
                <a:solidFill>
                  <a:srgbClr val="000000"/>
                </a:solidFill>
                <a:latin typeface="Bricolage Grotesque Light"/>
              </a:rPr>
              <a:t>digunakan</a:t>
            </a:r>
            <a:r>
              <a:rPr lang="en-US" sz="1547" dirty="0">
                <a:solidFill>
                  <a:srgbClr val="000000"/>
                </a:solidFill>
                <a:latin typeface="Bricolage Grotesque Light"/>
              </a:rPr>
              <a:t> </a:t>
            </a:r>
            <a:r>
              <a:rPr lang="en-US" sz="1547" dirty="0" err="1">
                <a:solidFill>
                  <a:srgbClr val="000000"/>
                </a:solidFill>
                <a:latin typeface="Bricolage Grotesque Light"/>
              </a:rPr>
              <a:t>terhadap</a:t>
            </a:r>
            <a:r>
              <a:rPr lang="en-US" sz="1547" dirty="0">
                <a:solidFill>
                  <a:srgbClr val="000000"/>
                </a:solidFill>
                <a:latin typeface="Bricolage Grotesque Light"/>
              </a:rPr>
              <a:t> </a:t>
            </a:r>
            <a:r>
              <a:rPr lang="en-US" sz="1547" dirty="0" err="1">
                <a:solidFill>
                  <a:srgbClr val="000000"/>
                </a:solidFill>
                <a:latin typeface="Bricolage Grotesque Light"/>
              </a:rPr>
              <a:t>produk</a:t>
            </a:r>
            <a:r>
              <a:rPr lang="en-US" sz="1547" dirty="0">
                <a:solidFill>
                  <a:srgbClr val="000000"/>
                </a:solidFill>
                <a:latin typeface="Bricolage Grotesque Light"/>
              </a:rPr>
              <a:t> pers </a:t>
            </a:r>
            <a:r>
              <a:rPr lang="en-US" sz="1547" dirty="0" err="1">
                <a:solidFill>
                  <a:srgbClr val="000000"/>
                </a:solidFill>
                <a:latin typeface="Bricolage Grotesque Light"/>
              </a:rPr>
              <a:t>sebagai</a:t>
            </a:r>
            <a:r>
              <a:rPr lang="en-US" sz="1547" dirty="0">
                <a:solidFill>
                  <a:srgbClr val="000000"/>
                </a:solidFill>
                <a:latin typeface="Bricolage Grotesque Light"/>
              </a:rPr>
              <a:t> </a:t>
            </a:r>
            <a:r>
              <a:rPr lang="en-US" sz="1547" dirty="0" err="1">
                <a:solidFill>
                  <a:srgbClr val="000000"/>
                </a:solidFill>
                <a:latin typeface="Bricolage Grotesque Light"/>
              </a:rPr>
              <a:t>karya</a:t>
            </a:r>
            <a:r>
              <a:rPr lang="en-US" sz="1547" dirty="0">
                <a:solidFill>
                  <a:srgbClr val="000000"/>
                </a:solidFill>
                <a:latin typeface="Bricolage Grotesque Light"/>
              </a:rPr>
              <a:t> </a:t>
            </a:r>
            <a:r>
              <a:rPr lang="en-US" sz="1547" dirty="0" err="1">
                <a:solidFill>
                  <a:srgbClr val="000000"/>
                </a:solidFill>
                <a:latin typeface="Bricolage Grotesque Light"/>
              </a:rPr>
              <a:t>jurnalistik</a:t>
            </a:r>
            <a:r>
              <a:rPr lang="en-US" sz="1547" dirty="0">
                <a:solidFill>
                  <a:srgbClr val="000000"/>
                </a:solidFill>
                <a:latin typeface="Bricolage Grotesque Light"/>
              </a:rPr>
              <a:t> yang </a:t>
            </a:r>
            <a:r>
              <a:rPr lang="en-US" sz="1547" dirty="0" err="1">
                <a:solidFill>
                  <a:srgbClr val="000000"/>
                </a:solidFill>
                <a:latin typeface="Bricolage Grotesque Light"/>
              </a:rPr>
              <a:t>sudah</a:t>
            </a:r>
            <a:r>
              <a:rPr lang="en-US" sz="1547" dirty="0">
                <a:solidFill>
                  <a:srgbClr val="000000"/>
                </a:solidFill>
                <a:latin typeface="Bricolage Grotesque Light"/>
              </a:rPr>
              <a:t> </a:t>
            </a:r>
            <a:r>
              <a:rPr lang="en-US" sz="1547" dirty="0" err="1">
                <a:solidFill>
                  <a:srgbClr val="000000"/>
                </a:solidFill>
                <a:latin typeface="Bricolage Grotesque Light"/>
              </a:rPr>
              <a:t>tegas</a:t>
            </a:r>
            <a:r>
              <a:rPr lang="en-US" sz="1547" dirty="0">
                <a:solidFill>
                  <a:srgbClr val="000000"/>
                </a:solidFill>
                <a:latin typeface="Bricolage Grotesque Light"/>
              </a:rPr>
              <a:t> dan </a:t>
            </a:r>
            <a:r>
              <a:rPr lang="en-US" sz="1547" dirty="0" err="1">
                <a:solidFill>
                  <a:srgbClr val="000000"/>
                </a:solidFill>
                <a:latin typeface="Bricolage Grotesque Light"/>
              </a:rPr>
              <a:t>jelas</a:t>
            </a:r>
            <a:r>
              <a:rPr lang="en-US" sz="1547" dirty="0">
                <a:solidFill>
                  <a:srgbClr val="000000"/>
                </a:solidFill>
                <a:latin typeface="Bricolage Grotesque Light"/>
              </a:rPr>
              <a:t> </a:t>
            </a:r>
            <a:r>
              <a:rPr lang="en-US" sz="1547" dirty="0" err="1">
                <a:solidFill>
                  <a:srgbClr val="000000"/>
                </a:solidFill>
                <a:latin typeface="Bricolage Grotesque Light"/>
              </a:rPr>
              <a:t>diatur</a:t>
            </a:r>
            <a:r>
              <a:rPr lang="en-US" sz="1547" dirty="0">
                <a:solidFill>
                  <a:srgbClr val="000000"/>
                </a:solidFill>
                <a:latin typeface="Bricolage Grotesque Light"/>
              </a:rPr>
              <a:t> </a:t>
            </a:r>
            <a:r>
              <a:rPr lang="en-US" sz="1547" dirty="0" err="1">
                <a:solidFill>
                  <a:srgbClr val="000000"/>
                </a:solidFill>
                <a:latin typeface="Bricolage Grotesque Light"/>
              </a:rPr>
              <a:t>dalam</a:t>
            </a:r>
            <a:r>
              <a:rPr lang="en-US" sz="1547" dirty="0">
                <a:solidFill>
                  <a:srgbClr val="000000"/>
                </a:solidFill>
                <a:latin typeface="Bricolage Grotesque Light"/>
              </a:rPr>
              <a:t> UU </a:t>
            </a:r>
            <a:r>
              <a:rPr lang="en-US" sz="1547" dirty="0" err="1">
                <a:solidFill>
                  <a:srgbClr val="000000"/>
                </a:solidFill>
                <a:latin typeface="Bricolage Grotesque Light"/>
              </a:rPr>
              <a:t>Nomor</a:t>
            </a:r>
            <a:r>
              <a:rPr lang="en-US" sz="1547" dirty="0">
                <a:solidFill>
                  <a:srgbClr val="000000"/>
                </a:solidFill>
                <a:latin typeface="Bricolage Grotesque Light"/>
              </a:rPr>
              <a:t> 40 </a:t>
            </a:r>
            <a:r>
              <a:rPr lang="en-US" sz="1547" dirty="0" err="1">
                <a:solidFill>
                  <a:srgbClr val="000000"/>
                </a:solidFill>
                <a:latin typeface="Bricolage Grotesque Light"/>
              </a:rPr>
              <a:t>Tahun</a:t>
            </a:r>
            <a:r>
              <a:rPr lang="en-US" sz="1547" dirty="0">
                <a:solidFill>
                  <a:srgbClr val="000000"/>
                </a:solidFill>
                <a:latin typeface="Bricolage Grotesque Light"/>
              </a:rPr>
              <a:t> 1999 </a:t>
            </a:r>
            <a:r>
              <a:rPr lang="en-US" sz="1547" dirty="0" err="1">
                <a:solidFill>
                  <a:srgbClr val="000000"/>
                </a:solidFill>
                <a:latin typeface="Bricolage Grotesque Light"/>
              </a:rPr>
              <a:t>tentang</a:t>
            </a:r>
            <a:r>
              <a:rPr lang="en-US" sz="1547" dirty="0">
                <a:solidFill>
                  <a:srgbClr val="000000"/>
                </a:solidFill>
                <a:latin typeface="Bricolage Grotesque Light"/>
              </a:rPr>
              <a:t> Pers</a:t>
            </a:r>
          </a:p>
        </p:txBody>
      </p:sp>
      <p:sp>
        <p:nvSpPr>
          <p:cNvPr id="17" name="Freeform 17"/>
          <p:cNvSpPr/>
          <p:nvPr/>
        </p:nvSpPr>
        <p:spPr>
          <a:xfrm>
            <a:off x="329691" y="370144"/>
            <a:ext cx="1309520" cy="1203377"/>
          </a:xfrm>
          <a:custGeom>
            <a:avLst/>
            <a:gdLst/>
            <a:ahLst/>
            <a:cxnLst/>
            <a:rect l="l" t="t" r="r" b="b"/>
            <a:pathLst>
              <a:path w="1964280" h="1805066">
                <a:moveTo>
                  <a:pt x="0" y="0"/>
                </a:moveTo>
                <a:lnTo>
                  <a:pt x="1964279" y="0"/>
                </a:lnTo>
                <a:lnTo>
                  <a:pt x="1964279" y="1805065"/>
                </a:lnTo>
                <a:lnTo>
                  <a:pt x="0" y="1805065"/>
                </a:lnTo>
                <a:lnTo>
                  <a:pt x="0" y="0"/>
                </a:lnTo>
                <a:close/>
              </a:path>
            </a:pathLst>
          </a:custGeom>
          <a:blipFill>
            <a:blip r:embed="rId8"/>
            <a:stretch>
              <a:fillRect/>
            </a:stretch>
          </a:blipFill>
        </p:spPr>
        <p:txBody>
          <a:bodyPr/>
          <a:lstStyle/>
          <a:p>
            <a:endParaRPr lang="id-ID"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49058" y="1449931"/>
            <a:ext cx="4665775" cy="4449983"/>
          </a:xfrm>
          <a:custGeom>
            <a:avLst/>
            <a:gdLst/>
            <a:ahLst/>
            <a:cxnLst/>
            <a:rect l="l" t="t" r="r" b="b"/>
            <a:pathLst>
              <a:path w="6998662" h="6674974">
                <a:moveTo>
                  <a:pt x="0" y="0"/>
                </a:moveTo>
                <a:lnTo>
                  <a:pt x="6998662" y="0"/>
                </a:lnTo>
                <a:lnTo>
                  <a:pt x="6998662" y="6674974"/>
                </a:lnTo>
                <a:lnTo>
                  <a:pt x="0" y="66749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d-ID" sz="1200"/>
          </a:p>
        </p:txBody>
      </p:sp>
      <p:sp>
        <p:nvSpPr>
          <p:cNvPr id="3" name="TextBox 3"/>
          <p:cNvSpPr txBox="1"/>
          <p:nvPr/>
        </p:nvSpPr>
        <p:spPr>
          <a:xfrm>
            <a:off x="6575115" y="1762294"/>
            <a:ext cx="3759897" cy="884858"/>
          </a:xfrm>
          <a:prstGeom prst="rect">
            <a:avLst/>
          </a:prstGeom>
        </p:spPr>
        <p:txBody>
          <a:bodyPr lIns="0" tIns="0" rIns="0" bIns="0" rtlCol="0" anchor="t">
            <a:spAutoFit/>
          </a:bodyPr>
          <a:lstStyle/>
          <a:p>
            <a:pPr>
              <a:lnSpc>
                <a:spcPts val="6904"/>
              </a:lnSpc>
            </a:pPr>
            <a:r>
              <a:rPr lang="en-US" sz="5800" spc="-174">
                <a:solidFill>
                  <a:srgbClr val="000000"/>
                </a:solidFill>
                <a:latin typeface="Bricolage Grotesque Bold"/>
              </a:rPr>
              <a:t>Analisis</a:t>
            </a:r>
          </a:p>
        </p:txBody>
      </p:sp>
      <p:sp>
        <p:nvSpPr>
          <p:cNvPr id="4" name="TextBox 4"/>
          <p:cNvSpPr txBox="1"/>
          <p:nvPr/>
        </p:nvSpPr>
        <p:spPr>
          <a:xfrm>
            <a:off x="6507776" y="2860729"/>
            <a:ext cx="4804224" cy="2809295"/>
          </a:xfrm>
          <a:prstGeom prst="rect">
            <a:avLst/>
          </a:prstGeom>
        </p:spPr>
        <p:txBody>
          <a:bodyPr lIns="0" tIns="0" rIns="0" bIns="0" rtlCol="0" anchor="t">
            <a:spAutoFit/>
          </a:bodyPr>
          <a:lstStyle/>
          <a:p>
            <a:pPr marL="332333" lvl="1" indent="-166378">
              <a:lnSpc>
                <a:spcPts val="2017"/>
              </a:lnSpc>
              <a:buFont typeface="Arial" panose="020B0604020202020204"/>
              <a:buChar char="•"/>
            </a:pPr>
            <a:r>
              <a:rPr lang="en-US" sz="1540" dirty="0" err="1">
                <a:solidFill>
                  <a:srgbClr val="000000"/>
                </a:solidFill>
                <a:latin typeface="Bricolage Grotesque Light"/>
              </a:rPr>
              <a:t>Implementasi</a:t>
            </a:r>
            <a:r>
              <a:rPr lang="en-US" sz="1540" dirty="0">
                <a:solidFill>
                  <a:srgbClr val="000000"/>
                </a:solidFill>
                <a:latin typeface="Bricolage Grotesque Light"/>
              </a:rPr>
              <a:t> UU ITE </a:t>
            </a:r>
            <a:r>
              <a:rPr lang="en-US" sz="1540" dirty="0" err="1">
                <a:solidFill>
                  <a:srgbClr val="000000"/>
                </a:solidFill>
                <a:latin typeface="Bricolage Grotesque Light"/>
              </a:rPr>
              <a:t>itu</a:t>
            </a:r>
            <a:r>
              <a:rPr lang="en-US" sz="1540" dirty="0">
                <a:solidFill>
                  <a:srgbClr val="000000"/>
                </a:solidFill>
                <a:latin typeface="Bricolage Grotesque Light"/>
              </a:rPr>
              <a:t> </a:t>
            </a:r>
            <a:r>
              <a:rPr lang="en-US" sz="1540" dirty="0" err="1">
                <a:solidFill>
                  <a:srgbClr val="000000"/>
                </a:solidFill>
                <a:latin typeface="Bricolage Grotesque Light"/>
              </a:rPr>
              <a:t>sudah</a:t>
            </a:r>
            <a:r>
              <a:rPr lang="en-US" sz="1540" dirty="0">
                <a:solidFill>
                  <a:srgbClr val="000000"/>
                </a:solidFill>
                <a:latin typeface="Bricolage Grotesque Light"/>
              </a:rPr>
              <a:t> </a:t>
            </a:r>
            <a:r>
              <a:rPr lang="en-US" sz="1540" dirty="0" err="1">
                <a:solidFill>
                  <a:srgbClr val="000000"/>
                </a:solidFill>
                <a:latin typeface="Bricolage Grotesque Light"/>
              </a:rPr>
              <a:t>diatur</a:t>
            </a:r>
            <a:r>
              <a:rPr lang="en-US" sz="1540" dirty="0">
                <a:solidFill>
                  <a:srgbClr val="000000"/>
                </a:solidFill>
                <a:latin typeface="Bricolage Grotesque Light"/>
              </a:rPr>
              <a:t> </a:t>
            </a:r>
            <a:r>
              <a:rPr lang="en-US" sz="1540" dirty="0" err="1">
                <a:solidFill>
                  <a:srgbClr val="000000"/>
                </a:solidFill>
                <a:latin typeface="Bricolage Grotesque Light"/>
              </a:rPr>
              <a:t>Pedoman</a:t>
            </a:r>
            <a:r>
              <a:rPr lang="en-US" sz="1540" dirty="0">
                <a:solidFill>
                  <a:srgbClr val="000000"/>
                </a:solidFill>
                <a:latin typeface="Bricolage Grotesque Light"/>
              </a:rPr>
              <a:t> </a:t>
            </a:r>
            <a:r>
              <a:rPr lang="en-US" sz="1540" dirty="0" err="1">
                <a:solidFill>
                  <a:srgbClr val="000000"/>
                </a:solidFill>
                <a:latin typeface="Bricolage Grotesque Light"/>
              </a:rPr>
              <a:t>Implementasi</a:t>
            </a:r>
            <a:r>
              <a:rPr lang="en-US" sz="1540" dirty="0">
                <a:solidFill>
                  <a:srgbClr val="000000"/>
                </a:solidFill>
                <a:latin typeface="Bricolage Grotesque Light"/>
              </a:rPr>
              <a:t> </a:t>
            </a:r>
            <a:r>
              <a:rPr lang="en-US" sz="1540" dirty="0" err="1">
                <a:solidFill>
                  <a:srgbClr val="000000"/>
                </a:solidFill>
                <a:latin typeface="Bricolage Grotesque Light"/>
              </a:rPr>
              <a:t>Undang-Undang</a:t>
            </a:r>
            <a:r>
              <a:rPr lang="en-US" sz="1540" dirty="0">
                <a:solidFill>
                  <a:srgbClr val="000000"/>
                </a:solidFill>
                <a:latin typeface="Bricolage Grotesque Light"/>
              </a:rPr>
              <a:t> ITE </a:t>
            </a:r>
            <a:r>
              <a:rPr lang="en-US" sz="1540" dirty="0" err="1">
                <a:solidFill>
                  <a:srgbClr val="000000"/>
                </a:solidFill>
                <a:latin typeface="Bricolage Grotesque Light"/>
              </a:rPr>
              <a:t>Nomor</a:t>
            </a:r>
            <a:r>
              <a:rPr lang="en-US" sz="1540" dirty="0">
                <a:solidFill>
                  <a:srgbClr val="000000"/>
                </a:solidFill>
                <a:latin typeface="Bricolage Grotesque Light"/>
              </a:rPr>
              <a:t> 229 </a:t>
            </a:r>
            <a:r>
              <a:rPr lang="en-US" sz="1540" dirty="0" err="1">
                <a:solidFill>
                  <a:srgbClr val="000000"/>
                </a:solidFill>
                <a:latin typeface="Bricolage Grotesque Light"/>
              </a:rPr>
              <a:t>Tahun</a:t>
            </a:r>
            <a:r>
              <a:rPr lang="en-US" sz="1540" dirty="0">
                <a:solidFill>
                  <a:srgbClr val="000000"/>
                </a:solidFill>
                <a:latin typeface="Bricolage Grotesque Light"/>
              </a:rPr>
              <a:t> 2021. </a:t>
            </a:r>
            <a:r>
              <a:rPr lang="en-US" sz="1540" dirty="0" err="1">
                <a:solidFill>
                  <a:srgbClr val="000000"/>
                </a:solidFill>
                <a:latin typeface="Bricolage Grotesque Light"/>
              </a:rPr>
              <a:t>Namun</a:t>
            </a:r>
            <a:r>
              <a:rPr lang="en-US" sz="1540" dirty="0">
                <a:solidFill>
                  <a:srgbClr val="000000"/>
                </a:solidFill>
                <a:latin typeface="Bricolage Grotesque Light"/>
              </a:rPr>
              <a:t>, </a:t>
            </a:r>
            <a:r>
              <a:rPr lang="en-US" sz="1540" dirty="0" err="1">
                <a:solidFill>
                  <a:srgbClr val="000000"/>
                </a:solidFill>
                <a:latin typeface="Bricolage Grotesque Light"/>
              </a:rPr>
              <a:t>itu</a:t>
            </a:r>
            <a:r>
              <a:rPr lang="en-US" sz="1540" dirty="0">
                <a:solidFill>
                  <a:srgbClr val="000000"/>
                </a:solidFill>
                <a:latin typeface="Bricolage Grotesque Light"/>
              </a:rPr>
              <a:t> </a:t>
            </a:r>
            <a:r>
              <a:rPr lang="en-US" sz="1540" dirty="0" err="1">
                <a:solidFill>
                  <a:srgbClr val="000000"/>
                </a:solidFill>
                <a:latin typeface="Bricolage Grotesque Light"/>
              </a:rPr>
              <a:t>akan</a:t>
            </a:r>
            <a:r>
              <a:rPr lang="en-US" sz="1540" dirty="0">
                <a:solidFill>
                  <a:srgbClr val="000000"/>
                </a:solidFill>
                <a:latin typeface="Bricolage Grotesque Light"/>
              </a:rPr>
              <a:t> </a:t>
            </a:r>
            <a:r>
              <a:rPr lang="en-US" sz="1540" dirty="0" err="1">
                <a:solidFill>
                  <a:srgbClr val="000000"/>
                </a:solidFill>
                <a:latin typeface="Bricolage Grotesque Light"/>
              </a:rPr>
              <a:t>menemui</a:t>
            </a:r>
            <a:r>
              <a:rPr lang="en-US" sz="1540" dirty="0">
                <a:solidFill>
                  <a:srgbClr val="000000"/>
                </a:solidFill>
                <a:latin typeface="Bricolage Grotesque Light"/>
              </a:rPr>
              <a:t> </a:t>
            </a:r>
            <a:r>
              <a:rPr lang="en-US" sz="1540" dirty="0" err="1">
                <a:solidFill>
                  <a:srgbClr val="000000"/>
                </a:solidFill>
                <a:latin typeface="Bricolage Grotesque Light"/>
              </a:rPr>
              <a:t>tantangan</a:t>
            </a:r>
            <a:r>
              <a:rPr lang="en-US" sz="1540" dirty="0">
                <a:solidFill>
                  <a:srgbClr val="000000"/>
                </a:solidFill>
                <a:latin typeface="Bricolage Grotesque Light"/>
              </a:rPr>
              <a:t> </a:t>
            </a:r>
            <a:r>
              <a:rPr lang="en-US" sz="1540" dirty="0" err="1">
                <a:solidFill>
                  <a:srgbClr val="000000"/>
                </a:solidFill>
                <a:latin typeface="Bricolage Grotesque Light"/>
              </a:rPr>
              <a:t>berat</a:t>
            </a:r>
            <a:r>
              <a:rPr lang="en-US" sz="1540" dirty="0">
                <a:solidFill>
                  <a:srgbClr val="000000"/>
                </a:solidFill>
                <a:latin typeface="Bricolage Grotesque Light"/>
              </a:rPr>
              <a:t> </a:t>
            </a:r>
            <a:r>
              <a:rPr lang="en-US" sz="1540" dirty="0" err="1">
                <a:solidFill>
                  <a:srgbClr val="000000"/>
                </a:solidFill>
                <a:latin typeface="Bricolage Grotesque Light"/>
              </a:rPr>
              <a:t>karena</a:t>
            </a:r>
            <a:r>
              <a:rPr lang="en-US" sz="1540" dirty="0">
                <a:solidFill>
                  <a:srgbClr val="000000"/>
                </a:solidFill>
                <a:latin typeface="Bricolage Grotesque Light"/>
              </a:rPr>
              <a:t> norma </a:t>
            </a:r>
            <a:r>
              <a:rPr lang="en-US" sz="1540" dirty="0" err="1">
                <a:solidFill>
                  <a:srgbClr val="000000"/>
                </a:solidFill>
                <a:latin typeface="Bricolage Grotesque Light"/>
              </a:rPr>
              <a:t>hukum</a:t>
            </a:r>
            <a:r>
              <a:rPr lang="en-US" sz="1540" dirty="0">
                <a:solidFill>
                  <a:srgbClr val="000000"/>
                </a:solidFill>
                <a:latin typeface="Bricolage Grotesque Light"/>
              </a:rPr>
              <a:t> yang </a:t>
            </a:r>
            <a:r>
              <a:rPr lang="en-US" sz="1540" dirty="0" err="1">
                <a:solidFill>
                  <a:srgbClr val="000000"/>
                </a:solidFill>
                <a:latin typeface="Bricolage Grotesque Light"/>
              </a:rPr>
              <a:t>memayunginya</a:t>
            </a:r>
            <a:r>
              <a:rPr lang="en-US" sz="1540" dirty="0">
                <a:solidFill>
                  <a:srgbClr val="000000"/>
                </a:solidFill>
                <a:latin typeface="Bricolage Grotesque Light"/>
              </a:rPr>
              <a:t> </a:t>
            </a:r>
            <a:r>
              <a:rPr lang="en-US" sz="1540" dirty="0" err="1">
                <a:solidFill>
                  <a:srgbClr val="000000"/>
                </a:solidFill>
                <a:latin typeface="Bricolage Grotesque Light"/>
              </a:rPr>
              <a:t>justru</a:t>
            </a:r>
            <a:r>
              <a:rPr lang="en-US" sz="1540" dirty="0">
                <a:solidFill>
                  <a:srgbClr val="000000"/>
                </a:solidFill>
                <a:latin typeface="Bricolage Grotesque Light"/>
              </a:rPr>
              <a:t> </a:t>
            </a:r>
            <a:r>
              <a:rPr lang="en-US" sz="1540" dirty="0" err="1">
                <a:solidFill>
                  <a:srgbClr val="000000"/>
                </a:solidFill>
                <a:latin typeface="Bricolage Grotesque Light"/>
              </a:rPr>
              <a:t>membuka</a:t>
            </a:r>
            <a:r>
              <a:rPr lang="en-US" sz="1540" dirty="0">
                <a:solidFill>
                  <a:srgbClr val="000000"/>
                </a:solidFill>
                <a:latin typeface="Bricolage Grotesque Light"/>
              </a:rPr>
              <a:t> </a:t>
            </a:r>
            <a:r>
              <a:rPr lang="en-US" sz="1540" dirty="0" err="1">
                <a:solidFill>
                  <a:srgbClr val="000000"/>
                </a:solidFill>
                <a:latin typeface="Bricolage Grotesque Light"/>
              </a:rPr>
              <a:t>celah</a:t>
            </a:r>
            <a:r>
              <a:rPr lang="en-US" sz="1540" dirty="0">
                <a:solidFill>
                  <a:srgbClr val="000000"/>
                </a:solidFill>
                <a:latin typeface="Bricolage Grotesque Light"/>
              </a:rPr>
              <a:t> </a:t>
            </a:r>
            <a:r>
              <a:rPr lang="en-US" sz="1540" dirty="0" err="1">
                <a:solidFill>
                  <a:srgbClr val="000000"/>
                </a:solidFill>
                <a:latin typeface="Bricolage Grotesque Light"/>
              </a:rPr>
              <a:t>penafsiran</a:t>
            </a:r>
            <a:r>
              <a:rPr lang="en-US" sz="1540" dirty="0">
                <a:solidFill>
                  <a:srgbClr val="000000"/>
                </a:solidFill>
                <a:latin typeface="Bricolage Grotesque Light"/>
              </a:rPr>
              <a:t> yang </a:t>
            </a:r>
            <a:r>
              <a:rPr lang="en-US" sz="1540" dirty="0" err="1">
                <a:solidFill>
                  <a:srgbClr val="000000"/>
                </a:solidFill>
                <a:latin typeface="Bricolage Grotesque Light"/>
              </a:rPr>
              <a:t>membelenggu</a:t>
            </a:r>
            <a:r>
              <a:rPr lang="en-US" sz="1540" dirty="0">
                <a:solidFill>
                  <a:srgbClr val="000000"/>
                </a:solidFill>
                <a:latin typeface="Bricolage Grotesque Light"/>
              </a:rPr>
              <a:t> </a:t>
            </a:r>
            <a:r>
              <a:rPr lang="en-US" sz="1540" dirty="0" err="1">
                <a:solidFill>
                  <a:srgbClr val="000000"/>
                </a:solidFill>
                <a:latin typeface="Bricolage Grotesque Light"/>
              </a:rPr>
              <a:t>kemerdekaan</a:t>
            </a:r>
            <a:r>
              <a:rPr lang="en-US" sz="1540" dirty="0">
                <a:solidFill>
                  <a:srgbClr val="000000"/>
                </a:solidFill>
                <a:latin typeface="Bricolage Grotesque Light"/>
              </a:rPr>
              <a:t> pers.</a:t>
            </a:r>
          </a:p>
          <a:p>
            <a:pPr marL="332333" lvl="1" indent="-166378">
              <a:lnSpc>
                <a:spcPts val="2017"/>
              </a:lnSpc>
              <a:buFont typeface="Arial" panose="020B0604020202020204"/>
              <a:buChar char="•"/>
            </a:pPr>
            <a:r>
              <a:rPr lang="en-US" sz="1540" dirty="0">
                <a:solidFill>
                  <a:srgbClr val="000000"/>
                </a:solidFill>
                <a:latin typeface="Bricolage Grotesque Light"/>
              </a:rPr>
              <a:t>Dewan Pers </a:t>
            </a:r>
            <a:r>
              <a:rPr lang="en-US" sz="1540" dirty="0" err="1">
                <a:solidFill>
                  <a:srgbClr val="000000"/>
                </a:solidFill>
                <a:latin typeface="Bricolage Grotesque Light"/>
              </a:rPr>
              <a:t>menilai</a:t>
            </a:r>
            <a:r>
              <a:rPr lang="en-US" sz="1540" dirty="0">
                <a:solidFill>
                  <a:srgbClr val="000000"/>
                </a:solidFill>
                <a:latin typeface="Bricolage Grotesque Light"/>
              </a:rPr>
              <a:t> proses </a:t>
            </a:r>
            <a:r>
              <a:rPr lang="en-US" sz="1540" dirty="0" err="1">
                <a:solidFill>
                  <a:srgbClr val="000000"/>
                </a:solidFill>
                <a:latin typeface="Bricolage Grotesque Light"/>
              </a:rPr>
              <a:t>legislasi</a:t>
            </a:r>
            <a:r>
              <a:rPr lang="en-US" sz="1540" dirty="0">
                <a:solidFill>
                  <a:srgbClr val="000000"/>
                </a:solidFill>
                <a:latin typeface="Bricolage Grotesque Light"/>
              </a:rPr>
              <a:t> </a:t>
            </a:r>
            <a:r>
              <a:rPr lang="en-US" sz="1540" dirty="0" err="1">
                <a:solidFill>
                  <a:srgbClr val="000000"/>
                </a:solidFill>
                <a:latin typeface="Bricolage Grotesque Light"/>
              </a:rPr>
              <a:t>revisi</a:t>
            </a:r>
            <a:r>
              <a:rPr lang="en-US" sz="1540" dirty="0">
                <a:solidFill>
                  <a:srgbClr val="000000"/>
                </a:solidFill>
                <a:latin typeface="Bricolage Grotesque Light"/>
              </a:rPr>
              <a:t> </a:t>
            </a:r>
            <a:r>
              <a:rPr lang="en-US" sz="1540" dirty="0" err="1">
                <a:solidFill>
                  <a:srgbClr val="000000"/>
                </a:solidFill>
                <a:latin typeface="Bricolage Grotesque Light"/>
              </a:rPr>
              <a:t>kedua</a:t>
            </a:r>
            <a:r>
              <a:rPr lang="en-US" sz="1540" dirty="0">
                <a:solidFill>
                  <a:srgbClr val="000000"/>
                </a:solidFill>
                <a:latin typeface="Bricolage Grotesque Light"/>
              </a:rPr>
              <a:t> UU ITE </a:t>
            </a:r>
            <a:r>
              <a:rPr lang="en-US" sz="1540" dirty="0" err="1">
                <a:solidFill>
                  <a:srgbClr val="000000"/>
                </a:solidFill>
                <a:latin typeface="Bricolage Grotesque Light"/>
              </a:rPr>
              <a:t>tidak</a:t>
            </a:r>
            <a:r>
              <a:rPr lang="en-US" sz="1540" dirty="0">
                <a:solidFill>
                  <a:srgbClr val="000000"/>
                </a:solidFill>
                <a:latin typeface="Bricolage Grotesque Light"/>
              </a:rPr>
              <a:t> </a:t>
            </a:r>
            <a:r>
              <a:rPr lang="en-US" sz="1540" dirty="0" err="1">
                <a:solidFill>
                  <a:srgbClr val="000000"/>
                </a:solidFill>
                <a:latin typeface="Bricolage Grotesque Light"/>
              </a:rPr>
              <a:t>transparan</a:t>
            </a:r>
            <a:r>
              <a:rPr lang="en-US" sz="1540" dirty="0">
                <a:solidFill>
                  <a:srgbClr val="000000"/>
                </a:solidFill>
                <a:latin typeface="Bricolage Grotesque Light"/>
              </a:rPr>
              <a:t> dan </a:t>
            </a:r>
            <a:r>
              <a:rPr lang="en-US" sz="1540" dirty="0" err="1">
                <a:solidFill>
                  <a:srgbClr val="000000"/>
                </a:solidFill>
                <a:latin typeface="Bricolage Grotesque Light"/>
              </a:rPr>
              <a:t>terbuka</a:t>
            </a:r>
            <a:r>
              <a:rPr lang="en-US" sz="1540" dirty="0">
                <a:solidFill>
                  <a:srgbClr val="000000"/>
                </a:solidFill>
                <a:latin typeface="Bricolage Grotesque Light"/>
              </a:rPr>
              <a:t> </a:t>
            </a:r>
            <a:r>
              <a:rPr lang="en-US" sz="1540" dirty="0" err="1">
                <a:solidFill>
                  <a:srgbClr val="000000"/>
                </a:solidFill>
                <a:latin typeface="Bricolage Grotesque Light"/>
              </a:rPr>
              <a:t>untuk</a:t>
            </a:r>
            <a:r>
              <a:rPr lang="en-US" sz="1540" dirty="0">
                <a:solidFill>
                  <a:srgbClr val="000000"/>
                </a:solidFill>
                <a:latin typeface="Bricolage Grotesque Light"/>
              </a:rPr>
              <a:t> </a:t>
            </a:r>
            <a:r>
              <a:rPr lang="en-US" sz="1540" dirty="0" err="1">
                <a:solidFill>
                  <a:srgbClr val="000000"/>
                </a:solidFill>
                <a:latin typeface="Bricolage Grotesque Light"/>
              </a:rPr>
              <a:t>melibatkan</a:t>
            </a:r>
            <a:r>
              <a:rPr lang="en-US" sz="1540" dirty="0">
                <a:solidFill>
                  <a:srgbClr val="000000"/>
                </a:solidFill>
                <a:latin typeface="Bricolage Grotesque Light"/>
              </a:rPr>
              <a:t> </a:t>
            </a:r>
            <a:r>
              <a:rPr lang="en-US" sz="1540" dirty="0" err="1">
                <a:solidFill>
                  <a:srgbClr val="000000"/>
                </a:solidFill>
                <a:latin typeface="Bricolage Grotesque Light"/>
              </a:rPr>
              <a:t>partisipasi</a:t>
            </a:r>
            <a:r>
              <a:rPr lang="en-US" sz="1540" dirty="0">
                <a:solidFill>
                  <a:srgbClr val="000000"/>
                </a:solidFill>
                <a:latin typeface="Bricolage Grotesque Light"/>
              </a:rPr>
              <a:t> </a:t>
            </a:r>
            <a:r>
              <a:rPr lang="en-US" sz="1540" dirty="0" err="1">
                <a:solidFill>
                  <a:srgbClr val="000000"/>
                </a:solidFill>
                <a:latin typeface="Bricolage Grotesque Light"/>
              </a:rPr>
              <a:t>publik</a:t>
            </a:r>
            <a:r>
              <a:rPr lang="en-US" sz="1540" dirty="0">
                <a:solidFill>
                  <a:srgbClr val="000000"/>
                </a:solidFill>
                <a:latin typeface="Bricolage Grotesque Light"/>
              </a:rPr>
              <a:t> </a:t>
            </a:r>
            <a:r>
              <a:rPr lang="en-US" sz="1540" dirty="0" err="1">
                <a:solidFill>
                  <a:srgbClr val="000000"/>
                </a:solidFill>
                <a:latin typeface="Bricolage Grotesque Light"/>
              </a:rPr>
              <a:t>secara</a:t>
            </a:r>
            <a:r>
              <a:rPr lang="en-US" sz="1540" dirty="0">
                <a:solidFill>
                  <a:srgbClr val="000000"/>
                </a:solidFill>
                <a:latin typeface="Bricolage Grotesque Light"/>
              </a:rPr>
              <a:t> </a:t>
            </a:r>
            <a:r>
              <a:rPr lang="en-US" sz="1540" dirty="0" err="1">
                <a:solidFill>
                  <a:srgbClr val="000000"/>
                </a:solidFill>
                <a:latin typeface="Bricolage Grotesque Light"/>
              </a:rPr>
              <a:t>luas</a:t>
            </a:r>
            <a:r>
              <a:rPr lang="en-US" sz="1540" dirty="0">
                <a:solidFill>
                  <a:srgbClr val="000000"/>
                </a:solidFill>
                <a:latin typeface="Bricolage Grotesque Light"/>
              </a:rPr>
              <a:t>, </a:t>
            </a:r>
            <a:r>
              <a:rPr lang="en-US" sz="1540" dirty="0" err="1">
                <a:solidFill>
                  <a:srgbClr val="000000"/>
                </a:solidFill>
                <a:latin typeface="Bricolage Grotesque Light"/>
              </a:rPr>
              <a:t>terutama</a:t>
            </a:r>
            <a:r>
              <a:rPr lang="en-US" sz="1540" dirty="0">
                <a:solidFill>
                  <a:srgbClr val="000000"/>
                </a:solidFill>
                <a:latin typeface="Bricolage Grotesque Light"/>
              </a:rPr>
              <a:t> </a:t>
            </a:r>
            <a:r>
              <a:rPr lang="en-US" sz="1540" dirty="0" err="1">
                <a:solidFill>
                  <a:srgbClr val="000000"/>
                </a:solidFill>
                <a:latin typeface="Bricolage Grotesque Light"/>
              </a:rPr>
              <a:t>untuk</a:t>
            </a:r>
            <a:r>
              <a:rPr lang="en-US" sz="1540" dirty="0">
                <a:solidFill>
                  <a:srgbClr val="000000"/>
                </a:solidFill>
                <a:latin typeface="Bricolage Grotesque Light"/>
              </a:rPr>
              <a:t> </a:t>
            </a:r>
            <a:r>
              <a:rPr lang="en-US" sz="1540" dirty="0" err="1">
                <a:solidFill>
                  <a:srgbClr val="000000"/>
                </a:solidFill>
                <a:latin typeface="Bricolage Grotesque Light"/>
              </a:rPr>
              <a:t>mendengarkan</a:t>
            </a:r>
            <a:r>
              <a:rPr lang="en-US" sz="1540" dirty="0">
                <a:solidFill>
                  <a:srgbClr val="000000"/>
                </a:solidFill>
                <a:latin typeface="Bricolage Grotesque Light"/>
              </a:rPr>
              <a:t> </a:t>
            </a:r>
            <a:r>
              <a:rPr lang="en-US" sz="1540" dirty="0" err="1">
                <a:solidFill>
                  <a:srgbClr val="000000"/>
                </a:solidFill>
                <a:latin typeface="Bricolage Grotesque Light"/>
              </a:rPr>
              <a:t>berbagai</a:t>
            </a:r>
            <a:r>
              <a:rPr lang="en-US" sz="1540" dirty="0">
                <a:solidFill>
                  <a:srgbClr val="000000"/>
                </a:solidFill>
                <a:latin typeface="Bricolage Grotesque Light"/>
              </a:rPr>
              <a:t> </a:t>
            </a:r>
            <a:r>
              <a:rPr lang="en-US" sz="1540" dirty="0" err="1">
                <a:solidFill>
                  <a:srgbClr val="000000"/>
                </a:solidFill>
                <a:latin typeface="Bricolage Grotesque Light"/>
              </a:rPr>
              <a:t>masukan</a:t>
            </a:r>
            <a:r>
              <a:rPr lang="en-US" sz="1540" dirty="0">
                <a:solidFill>
                  <a:srgbClr val="000000"/>
                </a:solidFill>
                <a:latin typeface="Bricolage Grotesque Light"/>
              </a:rPr>
              <a:t> </a:t>
            </a:r>
            <a:r>
              <a:rPr lang="en-US" sz="1540" dirty="0" err="1">
                <a:solidFill>
                  <a:srgbClr val="000000"/>
                </a:solidFill>
                <a:latin typeface="Bricolage Grotesque Light"/>
              </a:rPr>
              <a:t>dari</a:t>
            </a:r>
            <a:r>
              <a:rPr lang="en-US" sz="1540" dirty="0">
                <a:solidFill>
                  <a:srgbClr val="000000"/>
                </a:solidFill>
                <a:latin typeface="Bricolage Grotesque Light"/>
              </a:rPr>
              <a:t> stakeholder yang </a:t>
            </a:r>
            <a:r>
              <a:rPr lang="en-US" sz="1540" dirty="0" err="1">
                <a:solidFill>
                  <a:srgbClr val="000000"/>
                </a:solidFill>
                <a:latin typeface="Bricolage Grotesque Light"/>
              </a:rPr>
              <a:t>berpotensi</a:t>
            </a:r>
            <a:r>
              <a:rPr lang="en-US" sz="1540" dirty="0">
                <a:solidFill>
                  <a:srgbClr val="000000"/>
                </a:solidFill>
                <a:latin typeface="Bricolage Grotesque Light"/>
              </a:rPr>
              <a:t> </a:t>
            </a:r>
            <a:r>
              <a:rPr lang="en-US" sz="1540" dirty="0" err="1">
                <a:solidFill>
                  <a:srgbClr val="000000"/>
                </a:solidFill>
                <a:latin typeface="Bricolage Grotesque Light"/>
              </a:rPr>
              <a:t>terdampak</a:t>
            </a:r>
            <a:r>
              <a:rPr lang="en-US" sz="1540" dirty="0">
                <a:solidFill>
                  <a:srgbClr val="000000"/>
                </a:solidFill>
                <a:latin typeface="Bricolage Grotesque Light"/>
              </a:rPr>
              <a:t>. </a:t>
            </a:r>
          </a:p>
        </p:txBody>
      </p:sp>
      <p:sp>
        <p:nvSpPr>
          <p:cNvPr id="5" name="Freeform 5"/>
          <p:cNvSpPr/>
          <p:nvPr/>
        </p:nvSpPr>
        <p:spPr>
          <a:xfrm>
            <a:off x="10196680" y="390210"/>
            <a:ext cx="1309520" cy="1203377"/>
          </a:xfrm>
          <a:custGeom>
            <a:avLst/>
            <a:gdLst/>
            <a:ahLst/>
            <a:cxnLst/>
            <a:rect l="l" t="t" r="r" b="b"/>
            <a:pathLst>
              <a:path w="1964280" h="1805066">
                <a:moveTo>
                  <a:pt x="0" y="0"/>
                </a:moveTo>
                <a:lnTo>
                  <a:pt x="1964280" y="0"/>
                </a:lnTo>
                <a:lnTo>
                  <a:pt x="1964280" y="1805065"/>
                </a:lnTo>
                <a:lnTo>
                  <a:pt x="0" y="1805065"/>
                </a:lnTo>
                <a:lnTo>
                  <a:pt x="0" y="0"/>
                </a:lnTo>
                <a:close/>
              </a:path>
            </a:pathLst>
          </a:custGeom>
          <a:blipFill>
            <a:blip r:embed="rId4"/>
            <a:stretch>
              <a:fillRect/>
            </a:stretch>
          </a:blipFill>
        </p:spPr>
        <p:txBody>
          <a:bodyPr/>
          <a:lstStyle/>
          <a:p>
            <a:endParaRPr lang="id-ID"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2184280"/>
            <a:ext cx="5648486" cy="359073"/>
          </a:xfrm>
          <a:prstGeom prst="rect">
            <a:avLst/>
          </a:prstGeom>
        </p:spPr>
        <p:txBody>
          <a:bodyPr lIns="0" tIns="0" rIns="0" bIns="0" rtlCol="0" anchor="t">
            <a:spAutoFit/>
          </a:bodyPr>
          <a:lstStyle/>
          <a:p>
            <a:pPr>
              <a:lnSpc>
                <a:spcPts val="2773"/>
              </a:lnSpc>
            </a:pPr>
            <a:r>
              <a:rPr lang="en-US" sz="2800" spc="-84">
                <a:solidFill>
                  <a:srgbClr val="8EC5C4"/>
                </a:solidFill>
                <a:latin typeface="Bricolage Grotesque Bold"/>
              </a:rPr>
              <a:t>1) RUU KUHP</a:t>
            </a:r>
          </a:p>
        </p:txBody>
      </p:sp>
      <p:sp>
        <p:nvSpPr>
          <p:cNvPr id="3" name="TextBox 3"/>
          <p:cNvSpPr txBox="1"/>
          <p:nvPr/>
        </p:nvSpPr>
        <p:spPr>
          <a:xfrm>
            <a:off x="531642" y="2849202"/>
            <a:ext cx="6083466" cy="3065776"/>
          </a:xfrm>
          <a:prstGeom prst="rect">
            <a:avLst/>
          </a:prstGeom>
        </p:spPr>
        <p:txBody>
          <a:bodyPr lIns="0" tIns="0" rIns="0" bIns="0" rtlCol="0" anchor="t">
            <a:spAutoFit/>
          </a:bodyPr>
          <a:lstStyle/>
          <a:p>
            <a:pPr marL="332333" lvl="1" indent="-166378">
              <a:lnSpc>
                <a:spcPts val="2017"/>
              </a:lnSpc>
              <a:buFont typeface="Arial" panose="020B0604020202020204"/>
              <a:buChar char="•"/>
            </a:pPr>
            <a:r>
              <a:rPr lang="en-US" sz="1540" dirty="0">
                <a:solidFill>
                  <a:srgbClr val="000000"/>
                </a:solidFill>
                <a:latin typeface="Bricolage Grotesque Light"/>
              </a:rPr>
              <a:t>Dari </a:t>
            </a:r>
            <a:r>
              <a:rPr lang="en-US" sz="1540" dirty="0" err="1">
                <a:solidFill>
                  <a:srgbClr val="000000"/>
                </a:solidFill>
                <a:latin typeface="Bricolage Grotesque Light"/>
              </a:rPr>
              <a:t>hasil</a:t>
            </a:r>
            <a:r>
              <a:rPr lang="en-US" sz="1540" dirty="0">
                <a:solidFill>
                  <a:srgbClr val="000000"/>
                </a:solidFill>
                <a:latin typeface="Bricolage Grotesque Light"/>
              </a:rPr>
              <a:t> </a:t>
            </a:r>
            <a:r>
              <a:rPr lang="en-US" sz="1540" dirty="0" err="1">
                <a:solidFill>
                  <a:srgbClr val="000000"/>
                </a:solidFill>
                <a:latin typeface="Bricolage Grotesque Light"/>
              </a:rPr>
              <a:t>kajian</a:t>
            </a:r>
            <a:r>
              <a:rPr lang="en-US" sz="1540" dirty="0">
                <a:solidFill>
                  <a:srgbClr val="000000"/>
                </a:solidFill>
                <a:latin typeface="Bricolage Grotesque Light"/>
              </a:rPr>
              <a:t> Dewan Pers, </a:t>
            </a:r>
            <a:r>
              <a:rPr lang="en-US" sz="1540" dirty="0" err="1">
                <a:solidFill>
                  <a:srgbClr val="000000"/>
                </a:solidFill>
                <a:latin typeface="Bricolage Grotesque Light"/>
              </a:rPr>
              <a:t>setidaknya</a:t>
            </a:r>
            <a:r>
              <a:rPr lang="en-US" sz="1540" dirty="0">
                <a:solidFill>
                  <a:srgbClr val="000000"/>
                </a:solidFill>
                <a:latin typeface="Bricolage Grotesque Light"/>
              </a:rPr>
              <a:t> 17 </a:t>
            </a:r>
            <a:r>
              <a:rPr lang="en-US" sz="1540" dirty="0" err="1">
                <a:solidFill>
                  <a:srgbClr val="000000"/>
                </a:solidFill>
                <a:latin typeface="Bricolage Grotesque Light"/>
              </a:rPr>
              <a:t>pasal</a:t>
            </a:r>
            <a:r>
              <a:rPr lang="en-US" sz="1540" dirty="0">
                <a:solidFill>
                  <a:srgbClr val="000000"/>
                </a:solidFill>
                <a:latin typeface="Bricolage Grotesque Light"/>
              </a:rPr>
              <a:t> </a:t>
            </a:r>
            <a:r>
              <a:rPr lang="en-US" sz="1540" dirty="0" err="1">
                <a:solidFill>
                  <a:srgbClr val="000000"/>
                </a:solidFill>
                <a:latin typeface="Bricolage Grotesque Light"/>
              </a:rPr>
              <a:t>dari</a:t>
            </a:r>
            <a:r>
              <a:rPr lang="en-US" sz="1540" dirty="0">
                <a:solidFill>
                  <a:srgbClr val="000000"/>
                </a:solidFill>
                <a:latin typeface="Bricolage Grotesque Light"/>
              </a:rPr>
              <a:t> 11 </a:t>
            </a:r>
            <a:r>
              <a:rPr lang="en-US" sz="1540" dirty="0" err="1">
                <a:solidFill>
                  <a:srgbClr val="000000"/>
                </a:solidFill>
                <a:latin typeface="Bricolage Grotesque Light"/>
              </a:rPr>
              <a:t>kluster</a:t>
            </a:r>
            <a:r>
              <a:rPr lang="en-US" sz="1540" dirty="0">
                <a:solidFill>
                  <a:srgbClr val="000000"/>
                </a:solidFill>
                <a:latin typeface="Bricolage Grotesque Light"/>
              </a:rPr>
              <a:t> RKUHP </a:t>
            </a:r>
            <a:r>
              <a:rPr lang="en-US" sz="1540" dirty="0" err="1">
                <a:solidFill>
                  <a:srgbClr val="000000"/>
                </a:solidFill>
                <a:latin typeface="Bricolage Grotesque Light"/>
              </a:rPr>
              <a:t>berpotensi</a:t>
            </a:r>
            <a:r>
              <a:rPr lang="en-US" sz="1540" dirty="0">
                <a:solidFill>
                  <a:srgbClr val="000000"/>
                </a:solidFill>
                <a:latin typeface="Bricolage Grotesque Light"/>
              </a:rPr>
              <a:t> </a:t>
            </a:r>
            <a:r>
              <a:rPr lang="en-US" sz="1540" dirty="0" err="1">
                <a:solidFill>
                  <a:srgbClr val="000000"/>
                </a:solidFill>
                <a:latin typeface="Bricolage Grotesque Light"/>
              </a:rPr>
              <a:t>mengancam</a:t>
            </a:r>
            <a:r>
              <a:rPr lang="en-US" sz="1540" dirty="0">
                <a:solidFill>
                  <a:srgbClr val="000000"/>
                </a:solidFill>
                <a:latin typeface="Bricolage Grotesque Light"/>
              </a:rPr>
              <a:t> </a:t>
            </a:r>
            <a:r>
              <a:rPr lang="en-US" sz="1540" dirty="0" err="1">
                <a:solidFill>
                  <a:srgbClr val="000000"/>
                </a:solidFill>
                <a:latin typeface="Bricolage Grotesque Light"/>
              </a:rPr>
              <a:t>kemerdekaan</a:t>
            </a:r>
            <a:r>
              <a:rPr lang="en-US" sz="1540" dirty="0">
                <a:solidFill>
                  <a:srgbClr val="000000"/>
                </a:solidFill>
                <a:latin typeface="Bricolage Grotesque Light"/>
              </a:rPr>
              <a:t> pers.</a:t>
            </a:r>
          </a:p>
          <a:p>
            <a:pPr marL="332333" lvl="1" indent="-166378">
              <a:lnSpc>
                <a:spcPts val="2017"/>
              </a:lnSpc>
              <a:buFont typeface="Arial" panose="020B0604020202020204"/>
              <a:buChar char="•"/>
            </a:pPr>
            <a:r>
              <a:rPr lang="en-US" sz="1540" dirty="0" err="1">
                <a:solidFill>
                  <a:srgbClr val="000000"/>
                </a:solidFill>
                <a:latin typeface="Bricolage Grotesque Light"/>
              </a:rPr>
              <a:t>Beberapa</a:t>
            </a:r>
            <a:r>
              <a:rPr lang="en-US" sz="1540" dirty="0">
                <a:solidFill>
                  <a:srgbClr val="000000"/>
                </a:solidFill>
                <a:latin typeface="Bricolage Grotesque Light"/>
              </a:rPr>
              <a:t> </a:t>
            </a:r>
            <a:r>
              <a:rPr lang="en-US" sz="1540" dirty="0" err="1">
                <a:solidFill>
                  <a:srgbClr val="000000"/>
                </a:solidFill>
                <a:latin typeface="Bricolage Grotesque Light"/>
              </a:rPr>
              <a:t>pasal</a:t>
            </a:r>
            <a:r>
              <a:rPr lang="en-US" sz="1540" dirty="0">
                <a:solidFill>
                  <a:srgbClr val="000000"/>
                </a:solidFill>
                <a:latin typeface="Bricolage Grotesque Light"/>
              </a:rPr>
              <a:t>, di </a:t>
            </a:r>
            <a:r>
              <a:rPr lang="en-US" sz="1540" dirty="0" err="1">
                <a:solidFill>
                  <a:srgbClr val="000000"/>
                </a:solidFill>
                <a:latin typeface="Bricolage Grotesque Light"/>
              </a:rPr>
              <a:t>antaranya</a:t>
            </a:r>
            <a:r>
              <a:rPr lang="en-US" sz="1540" dirty="0">
                <a:solidFill>
                  <a:srgbClr val="000000"/>
                </a:solidFill>
                <a:latin typeface="Bricolage Grotesque Light"/>
              </a:rPr>
              <a:t>, </a:t>
            </a:r>
            <a:r>
              <a:rPr lang="en-US" sz="1540" dirty="0" err="1">
                <a:solidFill>
                  <a:srgbClr val="000000"/>
                </a:solidFill>
                <a:latin typeface="Bricolage Grotesque Light"/>
              </a:rPr>
              <a:t>ialah</a:t>
            </a:r>
            <a:r>
              <a:rPr lang="en-US" sz="1540" dirty="0">
                <a:solidFill>
                  <a:srgbClr val="000000"/>
                </a:solidFill>
                <a:latin typeface="Bricolage Grotesque Light"/>
              </a:rPr>
              <a:t> Pasal 188 yang </a:t>
            </a:r>
            <a:r>
              <a:rPr lang="en-US" sz="1540" dirty="0" err="1">
                <a:solidFill>
                  <a:srgbClr val="000000"/>
                </a:solidFill>
                <a:latin typeface="Bricolage Grotesque Light"/>
              </a:rPr>
              <a:t>mengatur</a:t>
            </a:r>
            <a:r>
              <a:rPr lang="en-US" sz="1540" dirty="0">
                <a:solidFill>
                  <a:srgbClr val="000000"/>
                </a:solidFill>
                <a:latin typeface="Bricolage Grotesque Light"/>
              </a:rPr>
              <a:t> </a:t>
            </a:r>
            <a:r>
              <a:rPr lang="en-US" sz="1540" dirty="0" err="1">
                <a:solidFill>
                  <a:srgbClr val="000000"/>
                </a:solidFill>
                <a:latin typeface="Bricolage Grotesque Light"/>
              </a:rPr>
              <a:t>tindak</a:t>
            </a:r>
            <a:r>
              <a:rPr lang="en-US" sz="1540" dirty="0">
                <a:solidFill>
                  <a:srgbClr val="000000"/>
                </a:solidFill>
                <a:latin typeface="Bricolage Grotesque Light"/>
              </a:rPr>
              <a:t> </a:t>
            </a:r>
            <a:r>
              <a:rPr lang="en-US" sz="1540" dirty="0" err="1">
                <a:solidFill>
                  <a:srgbClr val="000000"/>
                </a:solidFill>
                <a:latin typeface="Bricolage Grotesque Light"/>
              </a:rPr>
              <a:t>pidana</a:t>
            </a:r>
            <a:r>
              <a:rPr lang="en-US" sz="1540" dirty="0">
                <a:solidFill>
                  <a:srgbClr val="000000"/>
                </a:solidFill>
                <a:latin typeface="Bricolage Grotesque Light"/>
              </a:rPr>
              <a:t> </a:t>
            </a:r>
            <a:r>
              <a:rPr lang="en-US" sz="1540" dirty="0" err="1">
                <a:solidFill>
                  <a:srgbClr val="000000"/>
                </a:solidFill>
                <a:latin typeface="Bricolage Grotesque Light"/>
              </a:rPr>
              <a:t>penyebaran</a:t>
            </a:r>
            <a:r>
              <a:rPr lang="en-US" sz="1540" dirty="0">
                <a:solidFill>
                  <a:srgbClr val="000000"/>
                </a:solidFill>
                <a:latin typeface="Bricolage Grotesque Light"/>
              </a:rPr>
              <a:t> </a:t>
            </a:r>
            <a:r>
              <a:rPr lang="en-US" sz="1540" dirty="0" err="1">
                <a:solidFill>
                  <a:srgbClr val="000000"/>
                </a:solidFill>
                <a:latin typeface="Bricolage Grotesque Light"/>
              </a:rPr>
              <a:t>atau</a:t>
            </a:r>
            <a:r>
              <a:rPr lang="en-US" sz="1540" dirty="0">
                <a:solidFill>
                  <a:srgbClr val="000000"/>
                </a:solidFill>
                <a:latin typeface="Bricolage Grotesque Light"/>
              </a:rPr>
              <a:t> </a:t>
            </a:r>
            <a:r>
              <a:rPr lang="en-US" sz="1540" dirty="0" err="1">
                <a:solidFill>
                  <a:srgbClr val="000000"/>
                </a:solidFill>
                <a:latin typeface="Bricolage Grotesque Light"/>
              </a:rPr>
              <a:t>pengembangan</a:t>
            </a:r>
            <a:r>
              <a:rPr lang="en-US" sz="1540" dirty="0">
                <a:solidFill>
                  <a:srgbClr val="000000"/>
                </a:solidFill>
                <a:latin typeface="Bricolage Grotesque Light"/>
              </a:rPr>
              <a:t> </a:t>
            </a:r>
            <a:r>
              <a:rPr lang="en-US" sz="1540" dirty="0" err="1">
                <a:solidFill>
                  <a:srgbClr val="000000"/>
                </a:solidFill>
                <a:latin typeface="Bricolage Grotesque Light"/>
              </a:rPr>
              <a:t>ajaran</a:t>
            </a:r>
            <a:r>
              <a:rPr lang="en-US" sz="1540" dirty="0">
                <a:solidFill>
                  <a:srgbClr val="000000"/>
                </a:solidFill>
                <a:latin typeface="Bricolage Grotesque Light"/>
              </a:rPr>
              <a:t> </a:t>
            </a:r>
            <a:r>
              <a:rPr lang="en-US" sz="1540" dirty="0" err="1">
                <a:solidFill>
                  <a:srgbClr val="000000"/>
                </a:solidFill>
                <a:latin typeface="Bricolage Grotesque Light"/>
              </a:rPr>
              <a:t>komunisme</a:t>
            </a:r>
            <a:r>
              <a:rPr lang="en-US" sz="1540" dirty="0">
                <a:solidFill>
                  <a:srgbClr val="000000"/>
                </a:solidFill>
                <a:latin typeface="Bricolage Grotesque Light"/>
              </a:rPr>
              <a:t>/</a:t>
            </a:r>
            <a:r>
              <a:rPr lang="en-US" sz="1540" dirty="0" err="1">
                <a:solidFill>
                  <a:srgbClr val="000000"/>
                </a:solidFill>
                <a:latin typeface="Bricolage Grotesque Light"/>
              </a:rPr>
              <a:t>marxisme-leninisme</a:t>
            </a:r>
            <a:r>
              <a:rPr lang="en-US" sz="1540" dirty="0">
                <a:solidFill>
                  <a:srgbClr val="000000"/>
                </a:solidFill>
                <a:latin typeface="Bricolage Grotesque Light"/>
              </a:rPr>
              <a:t>, </a:t>
            </a:r>
            <a:r>
              <a:rPr lang="en-US" sz="1540" dirty="0" err="1">
                <a:solidFill>
                  <a:srgbClr val="000000"/>
                </a:solidFill>
                <a:latin typeface="Bricolage Grotesque Light"/>
              </a:rPr>
              <a:t>serta</a:t>
            </a:r>
            <a:r>
              <a:rPr lang="en-US" sz="1540" dirty="0">
                <a:solidFill>
                  <a:srgbClr val="000000"/>
                </a:solidFill>
                <a:latin typeface="Bricolage Grotesque Light"/>
              </a:rPr>
              <a:t> Pasal 218, 219, dan 220 </a:t>
            </a:r>
            <a:r>
              <a:rPr lang="en-US" sz="1540" dirty="0" err="1">
                <a:solidFill>
                  <a:srgbClr val="000000"/>
                </a:solidFill>
                <a:latin typeface="Bricolage Grotesque Light"/>
              </a:rPr>
              <a:t>tentang</a:t>
            </a:r>
            <a:r>
              <a:rPr lang="en-US" sz="1540" dirty="0">
                <a:solidFill>
                  <a:srgbClr val="000000"/>
                </a:solidFill>
                <a:latin typeface="Bricolage Grotesque Light"/>
              </a:rPr>
              <a:t> </a:t>
            </a:r>
            <a:r>
              <a:rPr lang="en-US" sz="1540" dirty="0" err="1">
                <a:solidFill>
                  <a:srgbClr val="000000"/>
                </a:solidFill>
                <a:latin typeface="Bricolage Grotesque Light"/>
              </a:rPr>
              <a:t>tindak</a:t>
            </a:r>
            <a:r>
              <a:rPr lang="en-US" sz="1540" dirty="0">
                <a:solidFill>
                  <a:srgbClr val="000000"/>
                </a:solidFill>
                <a:latin typeface="Bricolage Grotesque Light"/>
              </a:rPr>
              <a:t> </a:t>
            </a:r>
            <a:r>
              <a:rPr lang="en-US" sz="1540" dirty="0" err="1">
                <a:solidFill>
                  <a:srgbClr val="000000"/>
                </a:solidFill>
                <a:latin typeface="Bricolage Grotesque Light"/>
              </a:rPr>
              <a:t>pidana</a:t>
            </a:r>
            <a:r>
              <a:rPr lang="en-US" sz="1540" dirty="0">
                <a:solidFill>
                  <a:srgbClr val="000000"/>
                </a:solidFill>
                <a:latin typeface="Bricolage Grotesque Light"/>
              </a:rPr>
              <a:t> </a:t>
            </a:r>
            <a:r>
              <a:rPr lang="en-US" sz="1540" dirty="0" err="1">
                <a:solidFill>
                  <a:srgbClr val="000000"/>
                </a:solidFill>
                <a:latin typeface="Bricolage Grotesque Light"/>
              </a:rPr>
              <a:t>penyerangan</a:t>
            </a:r>
            <a:r>
              <a:rPr lang="en-US" sz="1540" dirty="0">
                <a:solidFill>
                  <a:srgbClr val="000000"/>
                </a:solidFill>
                <a:latin typeface="Bricolage Grotesque Light"/>
              </a:rPr>
              <a:t> </a:t>
            </a:r>
            <a:r>
              <a:rPr lang="en-US" sz="1540" dirty="0" err="1">
                <a:solidFill>
                  <a:srgbClr val="000000"/>
                </a:solidFill>
                <a:latin typeface="Bricolage Grotesque Light"/>
              </a:rPr>
              <a:t>kehormatan</a:t>
            </a:r>
            <a:r>
              <a:rPr lang="en-US" sz="1540" dirty="0">
                <a:solidFill>
                  <a:srgbClr val="000000"/>
                </a:solidFill>
                <a:latin typeface="Bricolage Grotesque Light"/>
              </a:rPr>
              <a:t> </a:t>
            </a:r>
            <a:r>
              <a:rPr lang="en-US" sz="1540" dirty="0" err="1">
                <a:solidFill>
                  <a:srgbClr val="000000"/>
                </a:solidFill>
                <a:latin typeface="Bricolage Grotesque Light"/>
              </a:rPr>
              <a:t>atau</a:t>
            </a:r>
            <a:r>
              <a:rPr lang="en-US" sz="1540" dirty="0">
                <a:solidFill>
                  <a:srgbClr val="000000"/>
                </a:solidFill>
                <a:latin typeface="Bricolage Grotesque Light"/>
              </a:rPr>
              <a:t> </a:t>
            </a:r>
            <a:r>
              <a:rPr lang="en-US" sz="1540" dirty="0" err="1">
                <a:solidFill>
                  <a:srgbClr val="000000"/>
                </a:solidFill>
                <a:latin typeface="Bricolage Grotesque Light"/>
              </a:rPr>
              <a:t>harkat</a:t>
            </a:r>
            <a:r>
              <a:rPr lang="en-US" sz="1540" dirty="0">
                <a:solidFill>
                  <a:srgbClr val="000000"/>
                </a:solidFill>
                <a:latin typeface="Bricolage Grotesque Light"/>
              </a:rPr>
              <a:t> dan </a:t>
            </a:r>
            <a:r>
              <a:rPr lang="en-US" sz="1540" dirty="0" err="1">
                <a:solidFill>
                  <a:srgbClr val="000000"/>
                </a:solidFill>
                <a:latin typeface="Bricolage Grotesque Light"/>
              </a:rPr>
              <a:t>martabat</a:t>
            </a:r>
            <a:r>
              <a:rPr lang="en-US" sz="1540" dirty="0">
                <a:solidFill>
                  <a:srgbClr val="000000"/>
                </a:solidFill>
                <a:latin typeface="Bricolage Grotesque Light"/>
              </a:rPr>
              <a:t> </a:t>
            </a:r>
            <a:r>
              <a:rPr lang="en-US" sz="1540" dirty="0" err="1">
                <a:solidFill>
                  <a:srgbClr val="000000"/>
                </a:solidFill>
                <a:latin typeface="Bricolage Grotesque Light"/>
              </a:rPr>
              <a:t>presiden</a:t>
            </a:r>
            <a:r>
              <a:rPr lang="en-US" sz="1540" dirty="0">
                <a:solidFill>
                  <a:srgbClr val="000000"/>
                </a:solidFill>
                <a:latin typeface="Bricolage Grotesque Light"/>
              </a:rPr>
              <a:t> dan wakil </a:t>
            </a:r>
            <a:r>
              <a:rPr lang="en-US" sz="1540" dirty="0" err="1">
                <a:solidFill>
                  <a:srgbClr val="000000"/>
                </a:solidFill>
                <a:latin typeface="Bricolage Grotesque Light"/>
              </a:rPr>
              <a:t>presiden</a:t>
            </a:r>
            <a:r>
              <a:rPr lang="en-US" sz="1540" dirty="0">
                <a:solidFill>
                  <a:srgbClr val="000000"/>
                </a:solidFill>
                <a:latin typeface="Bricolage Grotesque Light"/>
              </a:rPr>
              <a:t>.</a:t>
            </a:r>
          </a:p>
          <a:p>
            <a:pPr marL="332333" lvl="1" indent="-166378">
              <a:lnSpc>
                <a:spcPts val="2017"/>
              </a:lnSpc>
              <a:buFont typeface="Arial" panose="020B0604020202020204"/>
              <a:buChar char="•"/>
            </a:pPr>
            <a:r>
              <a:rPr lang="en-US" sz="1540" dirty="0">
                <a:solidFill>
                  <a:srgbClr val="000000"/>
                </a:solidFill>
                <a:latin typeface="Bricolage Grotesque Light"/>
              </a:rPr>
              <a:t>Ada juga Pasal 240 dan 241 yang </a:t>
            </a:r>
            <a:r>
              <a:rPr lang="en-US" sz="1540" dirty="0" err="1">
                <a:solidFill>
                  <a:srgbClr val="000000"/>
                </a:solidFill>
                <a:latin typeface="Bricolage Grotesque Light"/>
              </a:rPr>
              <a:t>mengatur</a:t>
            </a:r>
            <a:r>
              <a:rPr lang="en-US" sz="1540" dirty="0">
                <a:solidFill>
                  <a:srgbClr val="000000"/>
                </a:solidFill>
                <a:latin typeface="Bricolage Grotesque Light"/>
              </a:rPr>
              <a:t> </a:t>
            </a:r>
            <a:r>
              <a:rPr lang="en-US" sz="1540" dirty="0" err="1">
                <a:solidFill>
                  <a:srgbClr val="000000"/>
                </a:solidFill>
                <a:latin typeface="Bricolage Grotesque Light"/>
              </a:rPr>
              <a:t>tindak</a:t>
            </a:r>
            <a:r>
              <a:rPr lang="en-US" sz="1540" dirty="0">
                <a:solidFill>
                  <a:srgbClr val="000000"/>
                </a:solidFill>
                <a:latin typeface="Bricolage Grotesque Light"/>
              </a:rPr>
              <a:t> </a:t>
            </a:r>
            <a:r>
              <a:rPr lang="en-US" sz="1540" dirty="0" err="1">
                <a:solidFill>
                  <a:srgbClr val="000000"/>
                </a:solidFill>
                <a:latin typeface="Bricolage Grotesque Light"/>
              </a:rPr>
              <a:t>pidana</a:t>
            </a:r>
            <a:r>
              <a:rPr lang="en-US" sz="1540" dirty="0">
                <a:solidFill>
                  <a:srgbClr val="000000"/>
                </a:solidFill>
                <a:latin typeface="Bricolage Grotesque Light"/>
              </a:rPr>
              <a:t> </a:t>
            </a:r>
            <a:r>
              <a:rPr lang="en-US" sz="1540" dirty="0" err="1">
                <a:solidFill>
                  <a:srgbClr val="000000"/>
                </a:solidFill>
                <a:latin typeface="Bricolage Grotesque Light"/>
              </a:rPr>
              <a:t>penghinaan</a:t>
            </a:r>
            <a:r>
              <a:rPr lang="en-US" sz="1540" dirty="0">
                <a:solidFill>
                  <a:srgbClr val="000000"/>
                </a:solidFill>
                <a:latin typeface="Bricolage Grotesque Light"/>
              </a:rPr>
              <a:t> </a:t>
            </a:r>
            <a:r>
              <a:rPr lang="en-US" sz="1540" dirty="0" err="1">
                <a:solidFill>
                  <a:srgbClr val="000000"/>
                </a:solidFill>
                <a:latin typeface="Bricolage Grotesque Light"/>
              </a:rPr>
              <a:t>terhadap</a:t>
            </a:r>
            <a:r>
              <a:rPr lang="en-US" sz="1540" dirty="0">
                <a:solidFill>
                  <a:srgbClr val="000000"/>
                </a:solidFill>
                <a:latin typeface="Bricolage Grotesque Light"/>
              </a:rPr>
              <a:t> </a:t>
            </a:r>
            <a:r>
              <a:rPr lang="en-US" sz="1540" dirty="0" err="1">
                <a:solidFill>
                  <a:srgbClr val="000000"/>
                </a:solidFill>
                <a:latin typeface="Bricolage Grotesque Light"/>
              </a:rPr>
              <a:t>pemerintah</a:t>
            </a:r>
            <a:r>
              <a:rPr lang="en-US" sz="1540" dirty="0">
                <a:solidFill>
                  <a:srgbClr val="000000"/>
                </a:solidFill>
                <a:latin typeface="Bricolage Grotesque Light"/>
              </a:rPr>
              <a:t>. </a:t>
            </a:r>
            <a:r>
              <a:rPr lang="en-US" sz="1540" dirty="0" err="1">
                <a:solidFill>
                  <a:srgbClr val="000000"/>
                </a:solidFill>
                <a:latin typeface="Bricolage Grotesque Light"/>
              </a:rPr>
              <a:t>Selain</a:t>
            </a:r>
            <a:r>
              <a:rPr lang="en-US" sz="1540" dirty="0">
                <a:solidFill>
                  <a:srgbClr val="000000"/>
                </a:solidFill>
                <a:latin typeface="Bricolage Grotesque Light"/>
              </a:rPr>
              <a:t> </a:t>
            </a:r>
            <a:r>
              <a:rPr lang="en-US" sz="1540" dirty="0" err="1">
                <a:solidFill>
                  <a:srgbClr val="000000"/>
                </a:solidFill>
                <a:latin typeface="Bricolage Grotesque Light"/>
              </a:rPr>
              <a:t>itu</a:t>
            </a:r>
            <a:r>
              <a:rPr lang="en-US" sz="1540" dirty="0">
                <a:solidFill>
                  <a:srgbClr val="000000"/>
                </a:solidFill>
                <a:latin typeface="Bricolage Grotesque Light"/>
              </a:rPr>
              <a:t>, Pasal 264 </a:t>
            </a:r>
            <a:r>
              <a:rPr lang="en-US" sz="1540" dirty="0" err="1">
                <a:solidFill>
                  <a:srgbClr val="000000"/>
                </a:solidFill>
                <a:latin typeface="Bricolage Grotesque Light"/>
              </a:rPr>
              <a:t>tentang</a:t>
            </a:r>
            <a:r>
              <a:rPr lang="en-US" sz="1540" dirty="0">
                <a:solidFill>
                  <a:srgbClr val="000000"/>
                </a:solidFill>
                <a:latin typeface="Bricolage Grotesque Light"/>
              </a:rPr>
              <a:t> </a:t>
            </a:r>
            <a:r>
              <a:rPr lang="en-US" sz="1540" dirty="0" err="1">
                <a:solidFill>
                  <a:srgbClr val="000000"/>
                </a:solidFill>
                <a:latin typeface="Bricolage Grotesque Light"/>
              </a:rPr>
              <a:t>tindak</a:t>
            </a:r>
            <a:r>
              <a:rPr lang="en-US" sz="1540" dirty="0">
                <a:solidFill>
                  <a:srgbClr val="000000"/>
                </a:solidFill>
                <a:latin typeface="Bricolage Grotesque Light"/>
              </a:rPr>
              <a:t> </a:t>
            </a:r>
            <a:r>
              <a:rPr lang="en-US" sz="1540" dirty="0" err="1">
                <a:solidFill>
                  <a:srgbClr val="000000"/>
                </a:solidFill>
                <a:latin typeface="Bricolage Grotesque Light"/>
              </a:rPr>
              <a:t>pidana</a:t>
            </a:r>
            <a:r>
              <a:rPr lang="en-US" sz="1540" dirty="0">
                <a:solidFill>
                  <a:srgbClr val="000000"/>
                </a:solidFill>
                <a:latin typeface="Bricolage Grotesque Light"/>
              </a:rPr>
              <a:t> </a:t>
            </a:r>
            <a:r>
              <a:rPr lang="en-US" sz="1540" dirty="0" err="1">
                <a:solidFill>
                  <a:srgbClr val="000000"/>
                </a:solidFill>
                <a:latin typeface="Bricolage Grotesque Light"/>
              </a:rPr>
              <a:t>kepada</a:t>
            </a:r>
            <a:r>
              <a:rPr lang="en-US" sz="1540" dirty="0">
                <a:solidFill>
                  <a:srgbClr val="000000"/>
                </a:solidFill>
                <a:latin typeface="Bricolage Grotesque Light"/>
              </a:rPr>
              <a:t> </a:t>
            </a:r>
            <a:r>
              <a:rPr lang="en-US" sz="1540" dirty="0" err="1">
                <a:solidFill>
                  <a:srgbClr val="000000"/>
                </a:solidFill>
                <a:latin typeface="Bricolage Grotesque Light"/>
              </a:rPr>
              <a:t>setiap</a:t>
            </a:r>
            <a:r>
              <a:rPr lang="en-US" sz="1540" dirty="0">
                <a:solidFill>
                  <a:srgbClr val="000000"/>
                </a:solidFill>
                <a:latin typeface="Bricolage Grotesque Light"/>
              </a:rPr>
              <a:t> orang yang </a:t>
            </a:r>
            <a:r>
              <a:rPr lang="en-US" sz="1540" dirty="0" err="1">
                <a:solidFill>
                  <a:srgbClr val="000000"/>
                </a:solidFill>
                <a:latin typeface="Bricolage Grotesque Light"/>
              </a:rPr>
              <a:t>menyiarkan</a:t>
            </a:r>
            <a:r>
              <a:rPr lang="en-US" sz="1540" dirty="0">
                <a:solidFill>
                  <a:srgbClr val="000000"/>
                </a:solidFill>
                <a:latin typeface="Bricolage Grotesque Light"/>
              </a:rPr>
              <a:t> </a:t>
            </a:r>
            <a:r>
              <a:rPr lang="en-US" sz="1540" dirty="0" err="1">
                <a:solidFill>
                  <a:srgbClr val="000000"/>
                </a:solidFill>
                <a:latin typeface="Bricolage Grotesque Light"/>
              </a:rPr>
              <a:t>berita</a:t>
            </a:r>
            <a:r>
              <a:rPr lang="en-US" sz="1540" dirty="0">
                <a:solidFill>
                  <a:srgbClr val="000000"/>
                </a:solidFill>
                <a:latin typeface="Bricolage Grotesque Light"/>
              </a:rPr>
              <a:t> yang </a:t>
            </a:r>
            <a:r>
              <a:rPr lang="en-US" sz="1540" dirty="0" err="1">
                <a:solidFill>
                  <a:srgbClr val="000000"/>
                </a:solidFill>
                <a:latin typeface="Bricolage Grotesque Light"/>
              </a:rPr>
              <a:t>tidak</a:t>
            </a:r>
            <a:r>
              <a:rPr lang="en-US" sz="1540" dirty="0">
                <a:solidFill>
                  <a:srgbClr val="000000"/>
                </a:solidFill>
                <a:latin typeface="Bricolage Grotesque Light"/>
              </a:rPr>
              <a:t> </a:t>
            </a:r>
            <a:r>
              <a:rPr lang="en-US" sz="1540" dirty="0" err="1">
                <a:solidFill>
                  <a:srgbClr val="000000"/>
                </a:solidFill>
                <a:latin typeface="Bricolage Grotesque Light"/>
              </a:rPr>
              <a:t>pasti</a:t>
            </a:r>
            <a:r>
              <a:rPr lang="en-US" sz="1540" dirty="0">
                <a:solidFill>
                  <a:srgbClr val="000000"/>
                </a:solidFill>
                <a:latin typeface="Bricolage Grotesque Light"/>
              </a:rPr>
              <a:t>, </a:t>
            </a:r>
            <a:r>
              <a:rPr lang="en-US" sz="1540" dirty="0" err="1">
                <a:solidFill>
                  <a:srgbClr val="000000"/>
                </a:solidFill>
                <a:latin typeface="Bricolage Grotesque Light"/>
              </a:rPr>
              <a:t>berlebih-lebihan</a:t>
            </a:r>
            <a:r>
              <a:rPr lang="en-US" sz="1540" dirty="0">
                <a:solidFill>
                  <a:srgbClr val="000000"/>
                </a:solidFill>
                <a:latin typeface="Bricolage Grotesque Light"/>
              </a:rPr>
              <a:t>, </a:t>
            </a:r>
            <a:r>
              <a:rPr lang="en-US" sz="1540" dirty="0" err="1">
                <a:solidFill>
                  <a:srgbClr val="000000"/>
                </a:solidFill>
                <a:latin typeface="Bricolage Grotesque Light"/>
              </a:rPr>
              <a:t>atau</a:t>
            </a:r>
            <a:r>
              <a:rPr lang="en-US" sz="1540" dirty="0">
                <a:solidFill>
                  <a:srgbClr val="000000"/>
                </a:solidFill>
                <a:latin typeface="Bricolage Grotesque Light"/>
              </a:rPr>
              <a:t> yang </a:t>
            </a:r>
            <a:r>
              <a:rPr lang="en-US" sz="1540" dirty="0" err="1">
                <a:solidFill>
                  <a:srgbClr val="000000"/>
                </a:solidFill>
                <a:latin typeface="Bricolage Grotesque Light"/>
              </a:rPr>
              <a:t>tidak</a:t>
            </a:r>
            <a:r>
              <a:rPr lang="en-US" sz="1540" dirty="0">
                <a:solidFill>
                  <a:srgbClr val="000000"/>
                </a:solidFill>
                <a:latin typeface="Bricolage Grotesque Light"/>
              </a:rPr>
              <a:t> </a:t>
            </a:r>
            <a:r>
              <a:rPr lang="en-US" sz="1540" dirty="0" err="1">
                <a:solidFill>
                  <a:srgbClr val="000000"/>
                </a:solidFill>
                <a:latin typeface="Bricolage Grotesque Light"/>
              </a:rPr>
              <a:t>lengkap</a:t>
            </a:r>
            <a:r>
              <a:rPr lang="en-US" sz="1540" dirty="0">
                <a:solidFill>
                  <a:srgbClr val="000000"/>
                </a:solidFill>
                <a:latin typeface="Bricolage Grotesque Light"/>
              </a:rPr>
              <a:t>.</a:t>
            </a:r>
          </a:p>
          <a:p>
            <a:pPr>
              <a:lnSpc>
                <a:spcPts val="2017"/>
              </a:lnSpc>
            </a:pPr>
            <a:endParaRPr lang="en-US" sz="1540" dirty="0">
              <a:solidFill>
                <a:srgbClr val="000000"/>
              </a:solidFill>
              <a:latin typeface="Bricolage Grotesque Light"/>
            </a:endParaRPr>
          </a:p>
        </p:txBody>
      </p:sp>
      <p:sp>
        <p:nvSpPr>
          <p:cNvPr id="4" name="TextBox 4"/>
          <p:cNvSpPr txBox="1"/>
          <p:nvPr/>
        </p:nvSpPr>
        <p:spPr>
          <a:xfrm>
            <a:off x="685801" y="601661"/>
            <a:ext cx="5929307" cy="948978"/>
          </a:xfrm>
          <a:prstGeom prst="rect">
            <a:avLst/>
          </a:prstGeom>
        </p:spPr>
        <p:txBody>
          <a:bodyPr lIns="0" tIns="0" rIns="0" bIns="0" rtlCol="0" anchor="t">
            <a:spAutoFit/>
          </a:bodyPr>
          <a:lstStyle/>
          <a:p>
            <a:pPr>
              <a:lnSpc>
                <a:spcPts val="3730"/>
              </a:lnSpc>
            </a:pPr>
            <a:r>
              <a:rPr lang="en-US" sz="3133" spc="-94" dirty="0" err="1">
                <a:solidFill>
                  <a:srgbClr val="000000"/>
                </a:solidFill>
                <a:latin typeface="Bricolage Grotesque Bold"/>
              </a:rPr>
              <a:t>Beberapa</a:t>
            </a:r>
            <a:r>
              <a:rPr lang="en-US" sz="3133" spc="-94" dirty="0">
                <a:solidFill>
                  <a:srgbClr val="000000"/>
                </a:solidFill>
                <a:latin typeface="Bricolage Grotesque Bold"/>
              </a:rPr>
              <a:t> </a:t>
            </a:r>
            <a:r>
              <a:rPr lang="en-US" sz="3133" spc="-94" dirty="0" err="1">
                <a:solidFill>
                  <a:srgbClr val="000000"/>
                </a:solidFill>
                <a:latin typeface="Bricolage Grotesque Bold"/>
              </a:rPr>
              <a:t>Regulasi</a:t>
            </a:r>
            <a:r>
              <a:rPr lang="en-US" sz="3133" spc="-94" dirty="0">
                <a:solidFill>
                  <a:srgbClr val="000000"/>
                </a:solidFill>
                <a:latin typeface="Bricolage Grotesque Bold"/>
              </a:rPr>
              <a:t> yang </a:t>
            </a:r>
            <a:r>
              <a:rPr lang="en-US" sz="3133" spc="-94" dirty="0" err="1">
                <a:solidFill>
                  <a:srgbClr val="000000"/>
                </a:solidFill>
                <a:latin typeface="Bricolage Grotesque Bold"/>
              </a:rPr>
              <a:t>Mengancam</a:t>
            </a:r>
            <a:r>
              <a:rPr lang="en-US" sz="3133" spc="-94" dirty="0">
                <a:solidFill>
                  <a:srgbClr val="000000"/>
                </a:solidFill>
                <a:latin typeface="Bricolage Grotesque Bold"/>
              </a:rPr>
              <a:t> Media dan Pers</a:t>
            </a:r>
          </a:p>
        </p:txBody>
      </p:sp>
      <p:sp>
        <p:nvSpPr>
          <p:cNvPr id="5" name="Freeform 5"/>
          <p:cNvSpPr/>
          <p:nvPr/>
        </p:nvSpPr>
        <p:spPr>
          <a:xfrm>
            <a:off x="7503257" y="2551056"/>
            <a:ext cx="4002943" cy="3589305"/>
          </a:xfrm>
          <a:custGeom>
            <a:avLst/>
            <a:gdLst/>
            <a:ahLst/>
            <a:cxnLst/>
            <a:rect l="l" t="t" r="r" b="b"/>
            <a:pathLst>
              <a:path w="6004414" h="5383958">
                <a:moveTo>
                  <a:pt x="0" y="0"/>
                </a:moveTo>
                <a:lnTo>
                  <a:pt x="6004414" y="0"/>
                </a:lnTo>
                <a:lnTo>
                  <a:pt x="6004414" y="5383958"/>
                </a:lnTo>
                <a:lnTo>
                  <a:pt x="0" y="53839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d-ID" sz="1200"/>
          </a:p>
        </p:txBody>
      </p:sp>
      <p:sp>
        <p:nvSpPr>
          <p:cNvPr id="6" name="Freeform 6"/>
          <p:cNvSpPr/>
          <p:nvPr/>
        </p:nvSpPr>
        <p:spPr>
          <a:xfrm>
            <a:off x="10196680" y="390210"/>
            <a:ext cx="1309520" cy="1203377"/>
          </a:xfrm>
          <a:custGeom>
            <a:avLst/>
            <a:gdLst/>
            <a:ahLst/>
            <a:cxnLst/>
            <a:rect l="l" t="t" r="r" b="b"/>
            <a:pathLst>
              <a:path w="1964280" h="1805066">
                <a:moveTo>
                  <a:pt x="0" y="0"/>
                </a:moveTo>
                <a:lnTo>
                  <a:pt x="1964280" y="0"/>
                </a:lnTo>
                <a:lnTo>
                  <a:pt x="1964280" y="1805065"/>
                </a:lnTo>
                <a:lnTo>
                  <a:pt x="0" y="1805065"/>
                </a:lnTo>
                <a:lnTo>
                  <a:pt x="0" y="0"/>
                </a:lnTo>
                <a:close/>
              </a:path>
            </a:pathLst>
          </a:custGeom>
          <a:blipFill>
            <a:blip r:embed="rId4"/>
            <a:stretch>
              <a:fillRect/>
            </a:stretch>
          </a:blipFill>
        </p:spPr>
        <p:txBody>
          <a:bodyPr/>
          <a:lstStyle/>
          <a:p>
            <a:endParaRPr lang="id-ID"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2966974"/>
            <a:ext cx="5648486" cy="359073"/>
          </a:xfrm>
          <a:prstGeom prst="rect">
            <a:avLst/>
          </a:prstGeom>
        </p:spPr>
        <p:txBody>
          <a:bodyPr lIns="0" tIns="0" rIns="0" bIns="0" rtlCol="0" anchor="t">
            <a:spAutoFit/>
          </a:bodyPr>
          <a:lstStyle/>
          <a:p>
            <a:pPr>
              <a:lnSpc>
                <a:spcPts val="2773"/>
              </a:lnSpc>
            </a:pPr>
            <a:r>
              <a:rPr lang="en-US" sz="2800" spc="-84">
                <a:solidFill>
                  <a:srgbClr val="8EC5C4"/>
                </a:solidFill>
                <a:latin typeface="Bricolage Grotesque Bold"/>
              </a:rPr>
              <a:t>2) UU ITE</a:t>
            </a:r>
          </a:p>
        </p:txBody>
      </p:sp>
      <p:sp>
        <p:nvSpPr>
          <p:cNvPr id="3" name="TextBox 3"/>
          <p:cNvSpPr txBox="1"/>
          <p:nvPr/>
        </p:nvSpPr>
        <p:spPr>
          <a:xfrm>
            <a:off x="531641" y="3575050"/>
            <a:ext cx="3878551" cy="1651734"/>
          </a:xfrm>
          <a:prstGeom prst="rect">
            <a:avLst/>
          </a:prstGeom>
        </p:spPr>
        <p:txBody>
          <a:bodyPr lIns="0" tIns="0" rIns="0" bIns="0" rtlCol="0" anchor="t">
            <a:spAutoFit/>
          </a:bodyPr>
          <a:lstStyle/>
          <a:p>
            <a:pPr marL="433092" lvl="1" indent="-216758">
              <a:lnSpc>
                <a:spcPts val="2630"/>
              </a:lnSpc>
              <a:buFont typeface="Arial" panose="020B0604020202020204"/>
              <a:buChar char="•"/>
            </a:pPr>
            <a:r>
              <a:rPr lang="en-US" sz="2007">
                <a:solidFill>
                  <a:srgbClr val="000000"/>
                </a:solidFill>
                <a:latin typeface="Bricolage Grotesque Light"/>
              </a:rPr>
              <a:t>Seperti dijelaskan sebelumnya UU ITE kerap digunakan untuk mengkriminalisasi wartawan dalam menjalankan tugasnya saat meliput berita</a:t>
            </a:r>
          </a:p>
        </p:txBody>
      </p:sp>
      <p:sp>
        <p:nvSpPr>
          <p:cNvPr id="4" name="TextBox 4"/>
          <p:cNvSpPr txBox="1"/>
          <p:nvPr/>
        </p:nvSpPr>
        <p:spPr>
          <a:xfrm>
            <a:off x="685801" y="1619740"/>
            <a:ext cx="5929307" cy="1000274"/>
          </a:xfrm>
          <a:prstGeom prst="rect">
            <a:avLst/>
          </a:prstGeom>
        </p:spPr>
        <p:txBody>
          <a:bodyPr lIns="0" tIns="0" rIns="0" bIns="0" rtlCol="0" anchor="t">
            <a:spAutoFit/>
          </a:bodyPr>
          <a:lstStyle/>
          <a:p>
            <a:pPr>
              <a:lnSpc>
                <a:spcPts val="3887"/>
              </a:lnSpc>
            </a:pPr>
            <a:r>
              <a:rPr lang="en-US" sz="3267" spc="-98" dirty="0" err="1">
                <a:solidFill>
                  <a:srgbClr val="000000"/>
                </a:solidFill>
                <a:latin typeface="Bricolage Grotesque Bold"/>
              </a:rPr>
              <a:t>Beberapa</a:t>
            </a:r>
            <a:r>
              <a:rPr lang="en-US" sz="3267" spc="-98" dirty="0">
                <a:solidFill>
                  <a:srgbClr val="000000"/>
                </a:solidFill>
                <a:latin typeface="Bricolage Grotesque Bold"/>
              </a:rPr>
              <a:t> </a:t>
            </a:r>
            <a:r>
              <a:rPr lang="en-US" sz="3267" spc="-98" dirty="0" err="1">
                <a:solidFill>
                  <a:srgbClr val="000000"/>
                </a:solidFill>
                <a:latin typeface="Bricolage Grotesque Bold"/>
              </a:rPr>
              <a:t>Regulasi</a:t>
            </a:r>
            <a:r>
              <a:rPr lang="en-US" sz="3267" spc="-98" dirty="0">
                <a:solidFill>
                  <a:srgbClr val="000000"/>
                </a:solidFill>
                <a:latin typeface="Bricolage Grotesque Bold"/>
              </a:rPr>
              <a:t> yang </a:t>
            </a:r>
            <a:r>
              <a:rPr lang="en-US" sz="3267" spc="-98" dirty="0" err="1">
                <a:solidFill>
                  <a:srgbClr val="000000"/>
                </a:solidFill>
                <a:latin typeface="Bricolage Grotesque Bold"/>
              </a:rPr>
              <a:t>Mengancam</a:t>
            </a:r>
            <a:r>
              <a:rPr lang="en-US" sz="3267" spc="-98" dirty="0">
                <a:solidFill>
                  <a:srgbClr val="000000"/>
                </a:solidFill>
                <a:latin typeface="Bricolage Grotesque Bold"/>
              </a:rPr>
              <a:t> Media</a:t>
            </a:r>
          </a:p>
        </p:txBody>
      </p:sp>
      <p:sp>
        <p:nvSpPr>
          <p:cNvPr id="5" name="Freeform 5"/>
          <p:cNvSpPr/>
          <p:nvPr/>
        </p:nvSpPr>
        <p:spPr>
          <a:xfrm>
            <a:off x="7220957" y="2339093"/>
            <a:ext cx="4002943" cy="3589305"/>
          </a:xfrm>
          <a:custGeom>
            <a:avLst/>
            <a:gdLst/>
            <a:ahLst/>
            <a:cxnLst/>
            <a:rect l="l" t="t" r="r" b="b"/>
            <a:pathLst>
              <a:path w="6004414" h="5383958">
                <a:moveTo>
                  <a:pt x="0" y="0"/>
                </a:moveTo>
                <a:lnTo>
                  <a:pt x="6004414" y="0"/>
                </a:lnTo>
                <a:lnTo>
                  <a:pt x="6004414" y="5383958"/>
                </a:lnTo>
                <a:lnTo>
                  <a:pt x="0" y="53839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d-ID" sz="1200"/>
          </a:p>
        </p:txBody>
      </p:sp>
      <p:sp>
        <p:nvSpPr>
          <p:cNvPr id="6" name="Freeform 6"/>
          <p:cNvSpPr/>
          <p:nvPr/>
        </p:nvSpPr>
        <p:spPr>
          <a:xfrm>
            <a:off x="10196680" y="390210"/>
            <a:ext cx="1309520" cy="1203377"/>
          </a:xfrm>
          <a:custGeom>
            <a:avLst/>
            <a:gdLst/>
            <a:ahLst/>
            <a:cxnLst/>
            <a:rect l="l" t="t" r="r" b="b"/>
            <a:pathLst>
              <a:path w="1964280" h="1805066">
                <a:moveTo>
                  <a:pt x="0" y="0"/>
                </a:moveTo>
                <a:lnTo>
                  <a:pt x="1964280" y="0"/>
                </a:lnTo>
                <a:lnTo>
                  <a:pt x="1964280" y="1805065"/>
                </a:lnTo>
                <a:lnTo>
                  <a:pt x="0" y="1805065"/>
                </a:lnTo>
                <a:lnTo>
                  <a:pt x="0" y="0"/>
                </a:lnTo>
                <a:close/>
              </a:path>
            </a:pathLst>
          </a:custGeom>
          <a:blipFill>
            <a:blip r:embed="rId4"/>
            <a:stretch>
              <a:fillRect/>
            </a:stretch>
          </a:blipFill>
        </p:spPr>
        <p:txBody>
          <a:bodyPr/>
          <a:lstStyle/>
          <a:p>
            <a:endParaRPr lang="id-ID"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BDDB-B1EB-D91C-5059-3E09CF342876}"/>
              </a:ext>
            </a:extLst>
          </p:cNvPr>
          <p:cNvSpPr>
            <a:spLocks noGrp="1"/>
          </p:cNvSpPr>
          <p:nvPr>
            <p:ph type="title"/>
          </p:nvPr>
        </p:nvSpPr>
        <p:spPr/>
        <p:txBody>
          <a:bodyPr/>
          <a:lstStyle/>
          <a:p>
            <a:r>
              <a:rPr lang="en-US" dirty="0">
                <a:solidFill>
                  <a:srgbClr val="000000"/>
                </a:solidFill>
                <a:effectLst/>
                <a:latin typeface="TimesNewRoman"/>
              </a:rPr>
              <a:t>Read the rules</a:t>
            </a:r>
            <a:br>
              <a:rPr lang="en-US" dirty="0"/>
            </a:br>
            <a:endParaRPr lang="id-ID" dirty="0"/>
          </a:p>
        </p:txBody>
      </p:sp>
      <p:sp>
        <p:nvSpPr>
          <p:cNvPr id="3" name="Content Placeholder 2">
            <a:extLst>
              <a:ext uri="{FF2B5EF4-FFF2-40B4-BE49-F238E27FC236}">
                <a16:creationId xmlns:a16="http://schemas.microsoft.com/office/drawing/2014/main" id="{BCF53F1C-684A-CD0A-2FCA-7A25EEA33DDB}"/>
              </a:ext>
            </a:extLst>
          </p:cNvPr>
          <p:cNvSpPr>
            <a:spLocks noGrp="1"/>
          </p:cNvSpPr>
          <p:nvPr>
            <p:ph idx="1"/>
          </p:nvPr>
        </p:nvSpPr>
        <p:spPr/>
        <p:txBody>
          <a:bodyPr>
            <a:normAutofit fontScale="92500" lnSpcReduction="10000"/>
          </a:bodyPr>
          <a:lstStyle/>
          <a:p>
            <a:r>
              <a:rPr lang="en-US" dirty="0">
                <a:solidFill>
                  <a:srgbClr val="000000"/>
                </a:solidFill>
                <a:effectLst/>
                <a:latin typeface="TimesNewRoman"/>
              </a:rPr>
              <a:t>Law 	and 	Activity Journalism </a:t>
            </a:r>
          </a:p>
          <a:p>
            <a:r>
              <a:rPr lang="en-US" dirty="0">
                <a:solidFill>
                  <a:srgbClr val="000000"/>
                </a:solidFill>
                <a:effectLst/>
                <a:latin typeface="TimesNewRoman"/>
              </a:rPr>
              <a:t> History of the Press Law and current context  </a:t>
            </a:r>
          </a:p>
          <a:p>
            <a:r>
              <a:rPr lang="en-US" dirty="0">
                <a:solidFill>
                  <a:srgbClr val="000000"/>
                </a:solidFill>
                <a:effectLst/>
                <a:latin typeface="TimesNewRoman"/>
              </a:rPr>
              <a:t> Important rules of the Press Law </a:t>
            </a:r>
          </a:p>
          <a:p>
            <a:endParaRPr lang="en-US" dirty="0">
              <a:solidFill>
                <a:srgbClr val="000000"/>
              </a:solidFill>
              <a:latin typeface="TimesNewRoman"/>
            </a:endParaRPr>
          </a:p>
          <a:p>
            <a:r>
              <a:rPr lang="en-US" dirty="0" err="1">
                <a:solidFill>
                  <a:srgbClr val="000000"/>
                </a:solidFill>
                <a:latin typeface="TimesNewRoman"/>
              </a:rPr>
              <a:t>Rujukan</a:t>
            </a:r>
            <a:r>
              <a:rPr lang="en-US" dirty="0">
                <a:solidFill>
                  <a:srgbClr val="000000"/>
                </a:solidFill>
                <a:latin typeface="TimesNewRoman"/>
              </a:rPr>
              <a:t>:</a:t>
            </a:r>
          </a:p>
          <a:p>
            <a:r>
              <a:rPr lang="en-US" dirty="0">
                <a:solidFill>
                  <a:srgbClr val="000000"/>
                </a:solidFill>
                <a:latin typeface="CenturySchoolbook"/>
              </a:rPr>
              <a:t>“</a:t>
            </a:r>
            <a:r>
              <a:rPr lang="id-ID" dirty="0">
                <a:solidFill>
                  <a:srgbClr val="000000"/>
                </a:solidFill>
                <a:effectLst/>
                <a:latin typeface="CenturySchoolbook"/>
              </a:rPr>
              <a:t>SISTIM PERS</a:t>
            </a:r>
            <a:r>
              <a:rPr lang="en-US" dirty="0">
                <a:solidFill>
                  <a:srgbClr val="000000"/>
                </a:solidFill>
                <a:effectLst/>
                <a:latin typeface="CenturySchoolbook"/>
              </a:rPr>
              <a:t>”, </a:t>
            </a:r>
            <a:r>
              <a:rPr lang="en-US" dirty="0" err="1">
                <a:solidFill>
                  <a:srgbClr val="000000"/>
                </a:solidFill>
                <a:effectLst/>
                <a:latin typeface="CenturySchoolbook"/>
              </a:rPr>
              <a:t>dalam</a:t>
            </a:r>
            <a:r>
              <a:rPr lang="en-US" dirty="0">
                <a:solidFill>
                  <a:srgbClr val="000000"/>
                </a:solidFill>
                <a:effectLst/>
                <a:latin typeface="CenturySchoolbook"/>
              </a:rPr>
              <a:t> </a:t>
            </a:r>
            <a:r>
              <a:rPr lang="id-ID" b="1" dirty="0">
                <a:solidFill>
                  <a:srgbClr val="000000"/>
                </a:solidFill>
                <a:effectLst/>
                <a:latin typeface="MinionPro"/>
              </a:rPr>
              <a:t>JURNALISME KONTEMPORER</a:t>
            </a:r>
            <a:r>
              <a:rPr lang="id-ID" dirty="0">
                <a:solidFill>
                  <a:srgbClr val="000000"/>
                </a:solidFill>
                <a:effectLst/>
                <a:latin typeface="EditControl"/>
              </a:rPr>
              <a:t> </a:t>
            </a:r>
            <a:r>
              <a:rPr lang="id-ID" b="1" dirty="0">
                <a:solidFill>
                  <a:srgbClr val="000000"/>
                </a:solidFill>
                <a:effectLst/>
                <a:latin typeface="MinionPro"/>
              </a:rPr>
              <a:t>EDISI KEDUA</a:t>
            </a:r>
            <a:r>
              <a:rPr lang="en-US" b="1" dirty="0">
                <a:solidFill>
                  <a:srgbClr val="000000"/>
                </a:solidFill>
                <a:effectLst/>
                <a:latin typeface="MinionPro"/>
              </a:rPr>
              <a:t> (2017), </a:t>
            </a:r>
            <a:r>
              <a:rPr lang="id-ID" b="1" dirty="0">
                <a:solidFill>
                  <a:srgbClr val="000000"/>
                </a:solidFill>
                <a:effectLst/>
                <a:latin typeface="MinionPro"/>
              </a:rPr>
              <a:t>Septiawan Santana K.</a:t>
            </a:r>
            <a:r>
              <a:rPr lang="en-US" b="1" dirty="0">
                <a:solidFill>
                  <a:srgbClr val="000000"/>
                </a:solidFill>
                <a:effectLst/>
                <a:latin typeface="MinionPro"/>
              </a:rPr>
              <a:t>, Jakarta: YOI</a:t>
            </a:r>
            <a:endParaRPr lang="id-ID" dirty="0"/>
          </a:p>
          <a:p>
            <a:endParaRPr lang="id-ID" dirty="0"/>
          </a:p>
          <a:p>
            <a:r>
              <a:rPr lang="es-ES" dirty="0">
                <a:solidFill>
                  <a:srgbClr val="000000"/>
                </a:solidFill>
                <a:effectLst/>
                <a:latin typeface="TimesNewRoman"/>
              </a:rPr>
              <a:t>UU No. 40 </a:t>
            </a:r>
            <a:r>
              <a:rPr lang="es-ES" dirty="0" err="1">
                <a:solidFill>
                  <a:srgbClr val="000000"/>
                </a:solidFill>
                <a:effectLst/>
                <a:latin typeface="TimesNewRoman"/>
              </a:rPr>
              <a:t>Tahun</a:t>
            </a:r>
            <a:r>
              <a:rPr lang="es-ES" dirty="0">
                <a:solidFill>
                  <a:srgbClr val="000000"/>
                </a:solidFill>
                <a:effectLst/>
                <a:latin typeface="TimesNewRoman"/>
              </a:rPr>
              <a:t> 1999 </a:t>
            </a:r>
            <a:r>
              <a:rPr lang="es-ES" dirty="0" err="1">
                <a:solidFill>
                  <a:srgbClr val="000000"/>
                </a:solidFill>
                <a:effectLst/>
                <a:latin typeface="TimesNewRoman"/>
              </a:rPr>
              <a:t>Tentang</a:t>
            </a:r>
            <a:r>
              <a:rPr lang="es-ES" dirty="0">
                <a:solidFill>
                  <a:srgbClr val="000000"/>
                </a:solidFill>
                <a:effectLst/>
                <a:latin typeface="TimesNewRoman"/>
              </a:rPr>
              <a:t> Pers </a:t>
            </a:r>
          </a:p>
          <a:p>
            <a:endParaRPr lang="es-ES" dirty="0"/>
          </a:p>
          <a:p>
            <a:pPr marL="0" indent="0">
              <a:buNone/>
            </a:pPr>
            <a:endParaRPr lang="id-ID" dirty="0"/>
          </a:p>
        </p:txBody>
      </p:sp>
    </p:spTree>
    <p:extLst>
      <p:ext uri="{BB962C8B-B14F-4D97-AF65-F5344CB8AC3E}">
        <p14:creationId xmlns:p14="http://schemas.microsoft.com/office/powerpoint/2010/main" val="4134385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9C6EDEF-A3BB-407B-9CDF-A7E5E5AE68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1AE95B9-B8B1-4D2E-827E-AE702FB672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B96C491-9D12-4A1F-87C1-4087035C52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FFE5C4A-1546-4452-A19D-2A989D4BC4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148CBA6-F6FA-4167-BD0D-40D35561B2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vintage weighing scales">
            <a:extLst>
              <a:ext uri="{FF2B5EF4-FFF2-40B4-BE49-F238E27FC236}">
                <a16:creationId xmlns:a16="http://schemas.microsoft.com/office/drawing/2014/main" id="{5F02143E-4C9E-42DC-89F2-B50BDE8A2361}"/>
              </a:ext>
            </a:extLst>
          </p:cNvPr>
          <p:cNvPicPr>
            <a:picLocks noChangeAspect="1"/>
          </p:cNvPicPr>
          <p:nvPr/>
        </p:nvPicPr>
        <p:blipFill rotWithShape="1">
          <a:blip r:embed="rId2">
            <a:alphaModFix amt="40000"/>
          </a:blip>
          <a:srcRect t="18896" b="43604"/>
          <a:stretch/>
        </p:blipFill>
        <p:spPr>
          <a:xfrm>
            <a:off x="-3175" y="10"/>
            <a:ext cx="12192000" cy="6857990"/>
          </a:xfrm>
          <a:prstGeom prst="rect">
            <a:avLst/>
          </a:prstGeom>
        </p:spPr>
      </p:pic>
      <p:sp>
        <p:nvSpPr>
          <p:cNvPr id="4" name="Title 3">
            <a:extLst>
              <a:ext uri="{FF2B5EF4-FFF2-40B4-BE49-F238E27FC236}">
                <a16:creationId xmlns:a16="http://schemas.microsoft.com/office/drawing/2014/main" id="{FFB7A783-5B83-36E5-40C9-F34105D2F006}"/>
              </a:ext>
            </a:extLst>
          </p:cNvPr>
          <p:cNvSpPr>
            <a:spLocks noGrp="1"/>
          </p:cNvSpPr>
          <p:nvPr>
            <p:ph type="title"/>
          </p:nvPr>
        </p:nvSpPr>
        <p:spPr>
          <a:xfrm>
            <a:off x="684212" y="685799"/>
            <a:ext cx="8001000" cy="2971801"/>
          </a:xfrm>
        </p:spPr>
        <p:txBody>
          <a:bodyPr vert="horz" lIns="91440" tIns="45720" rIns="91440" bIns="45720" rtlCol="0" anchor="b">
            <a:normAutofit/>
          </a:bodyPr>
          <a:lstStyle/>
          <a:p>
            <a:r>
              <a:rPr lang="en-US" sz="4800" dirty="0"/>
              <a:t>Law and Activity Journalism </a:t>
            </a:r>
            <a:br>
              <a:rPr lang="en-US" sz="4800" dirty="0"/>
            </a:br>
            <a:r>
              <a:rPr lang="en-US" sz="4800" dirty="0"/>
              <a:t>(</a:t>
            </a:r>
            <a:r>
              <a:rPr lang="en-US" sz="4800" dirty="0" err="1"/>
              <a:t>Sistim</a:t>
            </a:r>
            <a:r>
              <a:rPr lang="en-US" sz="4800" dirty="0"/>
              <a:t> media)</a:t>
            </a:r>
          </a:p>
        </p:txBody>
      </p:sp>
    </p:spTree>
    <p:extLst>
      <p:ext uri="{BB962C8B-B14F-4D97-AF65-F5344CB8AC3E}">
        <p14:creationId xmlns:p14="http://schemas.microsoft.com/office/powerpoint/2010/main" val="272003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BDDB-B1EB-D91C-5059-3E09CF342876}"/>
              </a:ext>
            </a:extLst>
          </p:cNvPr>
          <p:cNvSpPr>
            <a:spLocks noGrp="1"/>
          </p:cNvSpPr>
          <p:nvPr>
            <p:ph type="title"/>
          </p:nvPr>
        </p:nvSpPr>
        <p:spPr/>
        <p:txBody>
          <a:bodyPr/>
          <a:lstStyle/>
          <a:p>
            <a:r>
              <a:rPr lang="id-ID" dirty="0">
                <a:solidFill>
                  <a:srgbClr val="000000"/>
                </a:solidFill>
                <a:effectLst/>
                <a:latin typeface="TimesNewRoman"/>
              </a:rPr>
              <a:t>Law </a:t>
            </a:r>
            <a:r>
              <a:rPr lang="id-ID" dirty="0" err="1">
                <a:solidFill>
                  <a:srgbClr val="000000"/>
                </a:solidFill>
                <a:effectLst/>
                <a:latin typeface="TimesNewRoman"/>
              </a:rPr>
              <a:t>and</a:t>
            </a:r>
            <a:r>
              <a:rPr lang="id-ID" dirty="0">
                <a:solidFill>
                  <a:srgbClr val="000000"/>
                </a:solidFill>
                <a:effectLst/>
                <a:latin typeface="TimesNewRoman"/>
              </a:rPr>
              <a:t> </a:t>
            </a:r>
            <a:r>
              <a:rPr lang="id-ID" dirty="0" err="1">
                <a:solidFill>
                  <a:srgbClr val="000000"/>
                </a:solidFill>
                <a:effectLst/>
                <a:latin typeface="TimesNewRoman"/>
              </a:rPr>
              <a:t>Activity</a:t>
            </a:r>
            <a:r>
              <a:rPr lang="id-ID" dirty="0">
                <a:solidFill>
                  <a:srgbClr val="000000"/>
                </a:solidFill>
                <a:effectLst/>
                <a:latin typeface="TimesNewRoman"/>
              </a:rPr>
              <a:t> </a:t>
            </a:r>
            <a:r>
              <a:rPr lang="id-ID" dirty="0" err="1">
                <a:solidFill>
                  <a:srgbClr val="000000"/>
                </a:solidFill>
                <a:effectLst/>
                <a:latin typeface="TimesNewRoman"/>
              </a:rPr>
              <a:t>Journalism</a:t>
            </a:r>
            <a:r>
              <a:rPr lang="id-ID" dirty="0">
                <a:solidFill>
                  <a:srgbClr val="000000"/>
                </a:solidFill>
                <a:effectLst/>
                <a:latin typeface="TimesNewRoman"/>
              </a:rPr>
              <a:t> </a:t>
            </a:r>
            <a:br>
              <a:rPr lang="en-US" dirty="0">
                <a:solidFill>
                  <a:srgbClr val="000000"/>
                </a:solidFill>
                <a:effectLst/>
                <a:latin typeface="TimesNewRoman"/>
              </a:rPr>
            </a:br>
            <a:r>
              <a:rPr lang="en-US" dirty="0">
                <a:solidFill>
                  <a:srgbClr val="000000"/>
                </a:solidFill>
                <a:effectLst/>
                <a:latin typeface="TimesNewRoman"/>
              </a:rPr>
              <a:t>(</a:t>
            </a:r>
            <a:r>
              <a:rPr lang="en-US" cap="none" dirty="0" err="1">
                <a:solidFill>
                  <a:srgbClr val="000000"/>
                </a:solidFill>
                <a:effectLst/>
                <a:latin typeface="TimesNewRoman"/>
              </a:rPr>
              <a:t>Sistim</a:t>
            </a:r>
            <a:r>
              <a:rPr lang="en-US" cap="none" dirty="0">
                <a:solidFill>
                  <a:srgbClr val="000000"/>
                </a:solidFill>
                <a:effectLst/>
                <a:latin typeface="TimesNewRoman"/>
              </a:rPr>
              <a:t> media)</a:t>
            </a:r>
            <a:endParaRPr lang="id-ID" dirty="0"/>
          </a:p>
        </p:txBody>
      </p:sp>
      <p:sp>
        <p:nvSpPr>
          <p:cNvPr id="3" name="Content Placeholder 2">
            <a:extLst>
              <a:ext uri="{FF2B5EF4-FFF2-40B4-BE49-F238E27FC236}">
                <a16:creationId xmlns:a16="http://schemas.microsoft.com/office/drawing/2014/main" id="{BCF53F1C-684A-CD0A-2FCA-7A25EEA33DDB}"/>
              </a:ext>
            </a:extLst>
          </p:cNvPr>
          <p:cNvSpPr>
            <a:spLocks noGrp="1"/>
          </p:cNvSpPr>
          <p:nvPr>
            <p:ph idx="1"/>
          </p:nvPr>
        </p:nvSpPr>
        <p:spPr/>
        <p:txBody>
          <a:bodyPr>
            <a:normAutofit fontScale="62500" lnSpcReduction="20000"/>
          </a:bodyPr>
          <a:lstStyle/>
          <a:p>
            <a:r>
              <a:rPr lang="id-ID" dirty="0">
                <a:solidFill>
                  <a:srgbClr val="000000"/>
                </a:solidFill>
                <a:effectLst/>
                <a:latin typeface="CenturySchoolbook"/>
              </a:rPr>
              <a:t>Sejak pertengahan tahun 1950-an, pemikiran tentang sistim </a:t>
            </a:r>
            <a:r>
              <a:rPr lang="en-US" dirty="0">
                <a:solidFill>
                  <a:srgbClr val="000000"/>
                </a:solidFill>
                <a:effectLst/>
                <a:latin typeface="CenturySchoolbook"/>
              </a:rPr>
              <a:t>media</a:t>
            </a:r>
            <a:r>
              <a:rPr lang="id-ID" dirty="0">
                <a:solidFill>
                  <a:srgbClr val="000000"/>
                </a:solidFill>
                <a:effectLst/>
                <a:latin typeface="CenturySchoolbook"/>
              </a:rPr>
              <a:t> muncul. Secara akademis, buku klasik </a:t>
            </a:r>
            <a:r>
              <a:rPr lang="id-ID" i="1" dirty="0" err="1">
                <a:solidFill>
                  <a:srgbClr val="000000"/>
                </a:solidFill>
                <a:effectLst/>
                <a:latin typeface="CenturySchoolbook"/>
              </a:rPr>
              <a:t>Four</a:t>
            </a:r>
            <a:r>
              <a:rPr lang="id-ID" i="1" dirty="0">
                <a:solidFill>
                  <a:srgbClr val="000000"/>
                </a:solidFill>
                <a:effectLst/>
                <a:latin typeface="CenturySchoolbook"/>
              </a:rPr>
              <a:t> </a:t>
            </a:r>
            <a:r>
              <a:rPr lang="id-ID" i="1" dirty="0" err="1">
                <a:solidFill>
                  <a:srgbClr val="000000"/>
                </a:solidFill>
                <a:effectLst/>
                <a:latin typeface="CenturySchoolbook"/>
              </a:rPr>
              <a:t>Theories</a:t>
            </a:r>
            <a:r>
              <a:rPr lang="id-ID" i="1" dirty="0">
                <a:solidFill>
                  <a:srgbClr val="000000"/>
                </a:solidFill>
                <a:effectLst/>
                <a:latin typeface="CenturySchoolbook"/>
              </a:rPr>
              <a:t> </a:t>
            </a:r>
            <a:r>
              <a:rPr lang="id-ID" i="1" dirty="0" err="1">
                <a:solidFill>
                  <a:srgbClr val="000000"/>
                </a:solidFill>
                <a:effectLst/>
                <a:latin typeface="CenturySchoolbook"/>
              </a:rPr>
              <a:t>of</a:t>
            </a:r>
            <a:r>
              <a:rPr lang="id-ID" i="1" dirty="0">
                <a:solidFill>
                  <a:srgbClr val="000000"/>
                </a:solidFill>
                <a:effectLst/>
                <a:latin typeface="CenturySchoolbook"/>
              </a:rPr>
              <a:t> </a:t>
            </a:r>
            <a:r>
              <a:rPr lang="id-ID" i="1" dirty="0" err="1">
                <a:solidFill>
                  <a:srgbClr val="000000"/>
                </a:solidFill>
                <a:effectLst/>
                <a:latin typeface="CenturySchoolbook"/>
              </a:rPr>
              <a:t>the</a:t>
            </a:r>
            <a:r>
              <a:rPr lang="id-ID" i="1" dirty="0">
                <a:solidFill>
                  <a:srgbClr val="000000"/>
                </a:solidFill>
                <a:effectLst/>
                <a:latin typeface="CenturySchoolbook"/>
              </a:rPr>
              <a:t> </a:t>
            </a:r>
            <a:r>
              <a:rPr lang="id-ID" i="1" dirty="0" err="1">
                <a:solidFill>
                  <a:srgbClr val="000000"/>
                </a:solidFill>
                <a:effectLst/>
                <a:latin typeface="CenturySchoolbook"/>
              </a:rPr>
              <a:t>Press</a:t>
            </a:r>
            <a:r>
              <a:rPr lang="id-ID" dirty="0">
                <a:solidFill>
                  <a:srgbClr val="000000"/>
                </a:solidFill>
                <a:effectLst/>
                <a:latin typeface="CenturySchoolbook"/>
              </a:rPr>
              <a:t> (1956)</a:t>
            </a:r>
            <a:r>
              <a:rPr lang="en-US" dirty="0">
                <a:solidFill>
                  <a:srgbClr val="000000"/>
                </a:solidFill>
                <a:effectLst/>
                <a:latin typeface="CenturySchoolbook"/>
              </a:rPr>
              <a:t> </a:t>
            </a:r>
            <a:r>
              <a:rPr lang="en-US" dirty="0" err="1">
                <a:solidFill>
                  <a:srgbClr val="000000"/>
                </a:solidFill>
                <a:effectLst/>
                <a:latin typeface="CenturySchoolbook"/>
              </a:rPr>
              <a:t>menjawab</a:t>
            </a:r>
            <a:r>
              <a:rPr lang="en-US" dirty="0">
                <a:solidFill>
                  <a:srgbClr val="000000"/>
                </a:solidFill>
                <a:effectLst/>
                <a:latin typeface="CenturySchoolbook"/>
              </a:rPr>
              <a:t> </a:t>
            </a:r>
            <a:r>
              <a:rPr lang="id-ID" dirty="0">
                <a:solidFill>
                  <a:srgbClr val="000000"/>
                </a:solidFill>
                <a:effectLst/>
                <a:latin typeface="CenturySchoolbook"/>
              </a:rPr>
              <a:t>pertanyaan-pertanyaan kunci yang mencari </a:t>
            </a:r>
            <a:r>
              <a:rPr lang="en-US" b="1" i="1" dirty="0">
                <a:solidFill>
                  <a:srgbClr val="000000"/>
                </a:solidFill>
                <a:effectLst/>
                <a:latin typeface="CenturySchoolbook"/>
              </a:rPr>
              <a:t>Law and Activity Journalism</a:t>
            </a:r>
            <a:r>
              <a:rPr lang="id-ID" dirty="0">
                <a:solidFill>
                  <a:srgbClr val="000000"/>
                </a:solidFill>
                <a:effectLst/>
                <a:latin typeface="CenturySchoolbook"/>
              </a:rPr>
              <a:t> di masyarakat. </a:t>
            </a:r>
            <a:endParaRPr lang="id-ID" dirty="0"/>
          </a:p>
          <a:p>
            <a:r>
              <a:rPr lang="id-ID" dirty="0">
                <a:solidFill>
                  <a:srgbClr val="000000"/>
                </a:solidFill>
                <a:effectLst/>
                <a:latin typeface="CenturySchoolbook"/>
              </a:rPr>
              <a:t>“</a:t>
            </a:r>
            <a:r>
              <a:rPr lang="id-ID" i="1" dirty="0" err="1">
                <a:solidFill>
                  <a:srgbClr val="000000"/>
                </a:solidFill>
                <a:effectLst/>
                <a:latin typeface="CenturySchoolbook"/>
              </a:rPr>
              <a:t>why</a:t>
            </a:r>
            <a:r>
              <a:rPr lang="id-ID" i="1" dirty="0">
                <a:solidFill>
                  <a:srgbClr val="000000"/>
                </a:solidFill>
                <a:effectLst/>
                <a:latin typeface="CenturySchoolbook"/>
              </a:rPr>
              <a:t> </a:t>
            </a:r>
            <a:r>
              <a:rPr lang="id-ID" i="1" dirty="0" err="1">
                <a:solidFill>
                  <a:srgbClr val="000000"/>
                </a:solidFill>
                <a:effectLst/>
                <a:latin typeface="CenturySchoolbook"/>
              </a:rPr>
              <a:t>is</a:t>
            </a:r>
            <a:r>
              <a:rPr lang="id-ID" i="1" dirty="0">
                <a:solidFill>
                  <a:srgbClr val="000000"/>
                </a:solidFill>
                <a:effectLst/>
                <a:latin typeface="CenturySchoolbook"/>
              </a:rPr>
              <a:t> </a:t>
            </a:r>
            <a:r>
              <a:rPr lang="id-ID" i="1" dirty="0" err="1">
                <a:solidFill>
                  <a:srgbClr val="000000"/>
                </a:solidFill>
                <a:effectLst/>
                <a:latin typeface="CenturySchoolbook"/>
              </a:rPr>
              <a:t>the</a:t>
            </a:r>
            <a:r>
              <a:rPr lang="id-ID" i="1" dirty="0">
                <a:solidFill>
                  <a:srgbClr val="000000"/>
                </a:solidFill>
                <a:effectLst/>
                <a:latin typeface="CenturySchoolbook"/>
              </a:rPr>
              <a:t> </a:t>
            </a:r>
            <a:r>
              <a:rPr lang="en-US" b="1" i="1" dirty="0">
                <a:solidFill>
                  <a:srgbClr val="000000"/>
                </a:solidFill>
                <a:effectLst/>
                <a:latin typeface="CenturySchoolbook"/>
              </a:rPr>
              <a:t>Journalism</a:t>
            </a:r>
            <a:r>
              <a:rPr lang="id-ID" i="1" dirty="0">
                <a:solidFill>
                  <a:srgbClr val="000000"/>
                </a:solidFill>
                <a:effectLst/>
                <a:latin typeface="CenturySchoolbook"/>
              </a:rPr>
              <a:t> as </a:t>
            </a:r>
            <a:r>
              <a:rPr lang="id-ID" i="1" dirty="0" err="1">
                <a:solidFill>
                  <a:srgbClr val="000000"/>
                </a:solidFill>
                <a:effectLst/>
                <a:latin typeface="CenturySchoolbook"/>
              </a:rPr>
              <a:t>it</a:t>
            </a:r>
            <a:r>
              <a:rPr lang="id-ID" i="1" dirty="0">
                <a:solidFill>
                  <a:srgbClr val="000000"/>
                </a:solidFill>
                <a:effectLst/>
                <a:latin typeface="CenturySchoolbook"/>
              </a:rPr>
              <a:t> </a:t>
            </a:r>
            <a:r>
              <a:rPr lang="id-ID" i="1" dirty="0" err="1">
                <a:solidFill>
                  <a:srgbClr val="000000"/>
                </a:solidFill>
                <a:effectLst/>
                <a:latin typeface="CenturySchoolbook"/>
              </a:rPr>
              <a:t>is</a:t>
            </a:r>
            <a:r>
              <a:rPr lang="id-ID" i="1" dirty="0">
                <a:solidFill>
                  <a:srgbClr val="000000"/>
                </a:solidFill>
                <a:effectLst/>
                <a:latin typeface="CenturySchoolbook"/>
              </a:rPr>
              <a:t>?</a:t>
            </a:r>
            <a:r>
              <a:rPr lang="id-ID" dirty="0">
                <a:solidFill>
                  <a:srgbClr val="000000"/>
                </a:solidFill>
                <a:effectLst/>
                <a:latin typeface="CenturySchoolbook"/>
              </a:rPr>
              <a:t>” </a:t>
            </a:r>
            <a:r>
              <a:rPr lang="en-US" dirty="0" err="1">
                <a:solidFill>
                  <a:srgbClr val="000000"/>
                </a:solidFill>
                <a:effectLst/>
                <a:latin typeface="CenturySchoolbook"/>
              </a:rPr>
              <a:t>Mengapa</a:t>
            </a:r>
            <a:r>
              <a:rPr lang="en-US" dirty="0">
                <a:solidFill>
                  <a:srgbClr val="000000"/>
                </a:solidFill>
                <a:effectLst/>
                <a:latin typeface="CenturySchoolbook"/>
              </a:rPr>
              <a:t> </a:t>
            </a:r>
            <a:r>
              <a:rPr lang="en-US" dirty="0" err="1">
                <a:solidFill>
                  <a:srgbClr val="000000"/>
                </a:solidFill>
                <a:effectLst/>
                <a:latin typeface="CenturySchoolbook"/>
              </a:rPr>
              <a:t>Sistim</a:t>
            </a:r>
            <a:r>
              <a:rPr lang="en-US" dirty="0">
                <a:solidFill>
                  <a:srgbClr val="000000"/>
                </a:solidFill>
                <a:effectLst/>
                <a:latin typeface="CenturySchoolbook"/>
              </a:rPr>
              <a:t> media </a:t>
            </a:r>
            <a:r>
              <a:rPr lang="en-US" dirty="0" err="1">
                <a:solidFill>
                  <a:srgbClr val="000000"/>
                </a:solidFill>
                <a:effectLst/>
                <a:latin typeface="CenturySchoolbook"/>
              </a:rPr>
              <a:t>eksis</a:t>
            </a:r>
            <a:r>
              <a:rPr lang="en-US" dirty="0">
                <a:solidFill>
                  <a:srgbClr val="000000"/>
                </a:solidFill>
                <a:effectLst/>
                <a:latin typeface="CenturySchoolbook"/>
              </a:rPr>
              <a:t>. Hal </a:t>
            </a:r>
            <a:r>
              <a:rPr lang="en-US" dirty="0" err="1">
                <a:solidFill>
                  <a:srgbClr val="000000"/>
                </a:solidFill>
                <a:effectLst/>
                <a:latin typeface="CenturySchoolbook"/>
              </a:rPr>
              <a:t>ini</a:t>
            </a:r>
            <a:r>
              <a:rPr lang="en-US" dirty="0">
                <a:solidFill>
                  <a:srgbClr val="000000"/>
                </a:solidFill>
                <a:effectLst/>
                <a:latin typeface="CenturySchoolbook"/>
              </a:rPr>
              <a:t> </a:t>
            </a:r>
            <a:r>
              <a:rPr lang="id-ID" dirty="0">
                <a:solidFill>
                  <a:srgbClr val="000000"/>
                </a:solidFill>
                <a:effectLst/>
                <a:latin typeface="CenturySchoolbook"/>
              </a:rPr>
              <a:t>menjelaskan eksistensi </a:t>
            </a:r>
            <a:r>
              <a:rPr lang="en-US" dirty="0">
                <a:solidFill>
                  <a:srgbClr val="000000"/>
                </a:solidFill>
                <a:effectLst/>
                <a:latin typeface="CenturySchoolbook"/>
              </a:rPr>
              <a:t>media</a:t>
            </a:r>
            <a:r>
              <a:rPr lang="id-ID" dirty="0">
                <a:solidFill>
                  <a:srgbClr val="000000"/>
                </a:solidFill>
                <a:effectLst/>
                <a:latin typeface="CenturySchoolbook"/>
              </a:rPr>
              <a:t> di berbagai masyarakat. </a:t>
            </a:r>
            <a:endParaRPr lang="id-ID" dirty="0"/>
          </a:p>
          <a:p>
            <a:r>
              <a:rPr lang="id-ID" dirty="0">
                <a:solidFill>
                  <a:srgbClr val="000000"/>
                </a:solidFill>
                <a:effectLst/>
                <a:latin typeface="CenturySchoolbook"/>
              </a:rPr>
              <a:t>“</a:t>
            </a:r>
            <a:r>
              <a:rPr lang="id-ID" i="1" dirty="0" err="1">
                <a:solidFill>
                  <a:srgbClr val="000000"/>
                </a:solidFill>
                <a:effectLst/>
                <a:latin typeface="CenturySchoolbook"/>
              </a:rPr>
              <a:t>Why</a:t>
            </a:r>
            <a:r>
              <a:rPr lang="id-ID" i="1" dirty="0">
                <a:solidFill>
                  <a:srgbClr val="000000"/>
                </a:solidFill>
                <a:effectLst/>
                <a:latin typeface="CenturySchoolbook"/>
              </a:rPr>
              <a:t> </a:t>
            </a:r>
            <a:r>
              <a:rPr lang="id-ID" i="1" dirty="0" err="1">
                <a:solidFill>
                  <a:srgbClr val="000000"/>
                </a:solidFill>
                <a:effectLst/>
                <a:latin typeface="CenturySchoolbook"/>
              </a:rPr>
              <a:t>does</a:t>
            </a:r>
            <a:r>
              <a:rPr lang="id-ID" i="1" dirty="0">
                <a:solidFill>
                  <a:srgbClr val="000000"/>
                </a:solidFill>
                <a:effectLst/>
                <a:latin typeface="CenturySchoolbook"/>
              </a:rPr>
              <a:t> </a:t>
            </a:r>
            <a:r>
              <a:rPr lang="id-ID" i="1" dirty="0" err="1">
                <a:solidFill>
                  <a:srgbClr val="000000"/>
                </a:solidFill>
                <a:effectLst/>
                <a:latin typeface="CenturySchoolbook"/>
              </a:rPr>
              <a:t>it</a:t>
            </a:r>
            <a:r>
              <a:rPr lang="id-ID" i="1" dirty="0">
                <a:solidFill>
                  <a:srgbClr val="000000"/>
                </a:solidFill>
                <a:effectLst/>
                <a:latin typeface="CenturySchoolbook"/>
              </a:rPr>
              <a:t> </a:t>
            </a:r>
            <a:r>
              <a:rPr lang="id-ID" i="1" dirty="0" err="1">
                <a:solidFill>
                  <a:srgbClr val="000000"/>
                </a:solidFill>
                <a:effectLst/>
                <a:latin typeface="CenturySchoolbook"/>
              </a:rPr>
              <a:t>apparently</a:t>
            </a:r>
            <a:r>
              <a:rPr lang="id-ID" i="1" dirty="0">
                <a:solidFill>
                  <a:srgbClr val="000000"/>
                </a:solidFill>
                <a:effectLst/>
                <a:latin typeface="CenturySchoolbook"/>
              </a:rPr>
              <a:t> </a:t>
            </a:r>
            <a:r>
              <a:rPr lang="id-ID" i="1" dirty="0" err="1">
                <a:solidFill>
                  <a:srgbClr val="000000"/>
                </a:solidFill>
                <a:effectLst/>
                <a:latin typeface="CenturySchoolbook"/>
              </a:rPr>
              <a:t>serve</a:t>
            </a:r>
            <a:r>
              <a:rPr lang="id-ID" i="1" dirty="0">
                <a:solidFill>
                  <a:srgbClr val="000000"/>
                </a:solidFill>
                <a:effectLst/>
                <a:latin typeface="CenturySchoolbook"/>
              </a:rPr>
              <a:t> </a:t>
            </a:r>
            <a:r>
              <a:rPr lang="id-ID" i="1" dirty="0" err="1">
                <a:solidFill>
                  <a:srgbClr val="000000"/>
                </a:solidFill>
                <a:effectLst/>
                <a:latin typeface="CenturySchoolbook"/>
              </a:rPr>
              <a:t>different</a:t>
            </a:r>
            <a:r>
              <a:rPr lang="id-ID" i="1" dirty="0">
                <a:solidFill>
                  <a:srgbClr val="000000"/>
                </a:solidFill>
                <a:effectLst/>
                <a:latin typeface="CenturySchoolbook"/>
              </a:rPr>
              <a:t> </a:t>
            </a:r>
            <a:r>
              <a:rPr lang="id-ID" i="1" dirty="0" err="1">
                <a:solidFill>
                  <a:srgbClr val="000000"/>
                </a:solidFill>
                <a:effectLst/>
                <a:latin typeface="CenturySchoolbook"/>
              </a:rPr>
              <a:t>purposes</a:t>
            </a:r>
            <a:r>
              <a:rPr lang="id-ID" i="1" dirty="0">
                <a:solidFill>
                  <a:srgbClr val="000000"/>
                </a:solidFill>
                <a:effectLst/>
                <a:latin typeface="CenturySchoolbook"/>
              </a:rPr>
              <a:t> </a:t>
            </a:r>
            <a:r>
              <a:rPr lang="id-ID" i="1" dirty="0" err="1">
                <a:solidFill>
                  <a:srgbClr val="000000"/>
                </a:solidFill>
                <a:effectLst/>
                <a:latin typeface="CenturySchoolbook"/>
              </a:rPr>
              <a:t>and</a:t>
            </a:r>
            <a:r>
              <a:rPr lang="id-ID" i="1" dirty="0">
                <a:solidFill>
                  <a:srgbClr val="000000"/>
                </a:solidFill>
                <a:effectLst/>
                <a:latin typeface="CenturySchoolbook"/>
              </a:rPr>
              <a:t> </a:t>
            </a:r>
            <a:r>
              <a:rPr lang="id-ID" i="1" dirty="0" err="1">
                <a:solidFill>
                  <a:srgbClr val="000000"/>
                </a:solidFill>
                <a:effectLst/>
                <a:latin typeface="CenturySchoolbook"/>
              </a:rPr>
              <a:t>appear</a:t>
            </a:r>
            <a:r>
              <a:rPr lang="id-ID" i="1" dirty="0">
                <a:solidFill>
                  <a:srgbClr val="000000"/>
                </a:solidFill>
                <a:effectLst/>
                <a:latin typeface="CenturySchoolbook"/>
              </a:rPr>
              <a:t> in </a:t>
            </a:r>
            <a:r>
              <a:rPr lang="id-ID" i="1" dirty="0" err="1">
                <a:solidFill>
                  <a:srgbClr val="000000"/>
                </a:solidFill>
                <a:effectLst/>
                <a:latin typeface="CenturySchoolbook"/>
              </a:rPr>
              <a:t>widely</a:t>
            </a:r>
            <a:r>
              <a:rPr lang="id-ID" i="1" dirty="0">
                <a:solidFill>
                  <a:srgbClr val="000000"/>
                </a:solidFill>
                <a:effectLst/>
                <a:latin typeface="CenturySchoolbook"/>
              </a:rPr>
              <a:t> </a:t>
            </a:r>
            <a:r>
              <a:rPr lang="id-ID" i="1" dirty="0" err="1">
                <a:solidFill>
                  <a:srgbClr val="000000"/>
                </a:solidFill>
                <a:effectLst/>
                <a:latin typeface="CenturySchoolbook"/>
              </a:rPr>
              <a:t>different</a:t>
            </a:r>
            <a:r>
              <a:rPr lang="id-ID" i="1" dirty="0">
                <a:solidFill>
                  <a:srgbClr val="000000"/>
                </a:solidFill>
                <a:effectLst/>
                <a:latin typeface="CenturySchoolbook"/>
              </a:rPr>
              <a:t> </a:t>
            </a:r>
            <a:r>
              <a:rPr lang="id-ID" i="1" dirty="0" err="1">
                <a:solidFill>
                  <a:srgbClr val="000000"/>
                </a:solidFill>
                <a:effectLst/>
                <a:latin typeface="CenturySchoolbook"/>
              </a:rPr>
              <a:t>forms</a:t>
            </a:r>
            <a:r>
              <a:rPr lang="id-ID" i="1" dirty="0">
                <a:solidFill>
                  <a:srgbClr val="000000"/>
                </a:solidFill>
                <a:effectLst/>
                <a:latin typeface="CenturySchoolbook"/>
              </a:rPr>
              <a:t> in </a:t>
            </a:r>
            <a:r>
              <a:rPr lang="id-ID" i="1" dirty="0" err="1">
                <a:solidFill>
                  <a:srgbClr val="000000"/>
                </a:solidFill>
                <a:effectLst/>
                <a:latin typeface="CenturySchoolbook"/>
              </a:rPr>
              <a:t>different</a:t>
            </a:r>
            <a:r>
              <a:rPr lang="id-ID" i="1" dirty="0">
                <a:solidFill>
                  <a:srgbClr val="000000"/>
                </a:solidFill>
                <a:effectLst/>
                <a:latin typeface="CenturySchoolbook"/>
              </a:rPr>
              <a:t> </a:t>
            </a:r>
            <a:r>
              <a:rPr lang="id-ID" i="1" dirty="0" err="1">
                <a:solidFill>
                  <a:srgbClr val="000000"/>
                </a:solidFill>
                <a:effectLst/>
                <a:latin typeface="CenturySchoolbook"/>
              </a:rPr>
              <a:t>countries</a:t>
            </a:r>
            <a:r>
              <a:rPr lang="id-ID" i="1" dirty="0">
                <a:solidFill>
                  <a:srgbClr val="000000"/>
                </a:solidFill>
                <a:effectLst/>
                <a:latin typeface="CenturySchoolbook"/>
              </a:rPr>
              <a:t>?</a:t>
            </a:r>
            <a:r>
              <a:rPr lang="id-ID" dirty="0">
                <a:solidFill>
                  <a:srgbClr val="000000"/>
                </a:solidFill>
                <a:effectLst/>
                <a:latin typeface="CenturySchoolbook"/>
              </a:rPr>
              <a:t>”</a:t>
            </a:r>
            <a:r>
              <a:rPr lang="en-US" dirty="0">
                <a:solidFill>
                  <a:srgbClr val="000000"/>
                </a:solidFill>
                <a:effectLst/>
                <a:latin typeface="CenturySchoolbook"/>
              </a:rPr>
              <a:t> </a:t>
            </a:r>
            <a:r>
              <a:rPr lang="id-ID" dirty="0">
                <a:solidFill>
                  <a:srgbClr val="000000"/>
                </a:solidFill>
                <a:effectLst/>
                <a:latin typeface="CenturySchoolbook"/>
              </a:rPr>
              <a:t>Mengapa tiap </a:t>
            </a:r>
            <a:r>
              <a:rPr lang="en-US" dirty="0" err="1">
                <a:solidFill>
                  <a:srgbClr val="000000"/>
                </a:solidFill>
                <a:effectLst/>
                <a:latin typeface="CenturySchoolbook"/>
              </a:rPr>
              <a:t>sistim</a:t>
            </a:r>
            <a:r>
              <a:rPr lang="en-US" dirty="0">
                <a:solidFill>
                  <a:srgbClr val="000000"/>
                </a:solidFill>
                <a:effectLst/>
                <a:latin typeface="CenturySchoolbook"/>
              </a:rPr>
              <a:t> media</a:t>
            </a:r>
            <a:r>
              <a:rPr lang="id-ID" dirty="0">
                <a:solidFill>
                  <a:srgbClr val="000000"/>
                </a:solidFill>
                <a:effectLst/>
                <a:latin typeface="CenturySchoolbook"/>
              </a:rPr>
              <a:t>berbeda dalam tujuan dan eksistensinya, dalam berbagai bentukannya, pada tiap negara?</a:t>
            </a:r>
            <a:r>
              <a:rPr lang="en-US" dirty="0">
                <a:solidFill>
                  <a:srgbClr val="000000"/>
                </a:solidFill>
                <a:effectLst/>
                <a:latin typeface="CenturySchoolbook"/>
              </a:rPr>
              <a:t> </a:t>
            </a:r>
            <a:r>
              <a:rPr lang="en-US" dirty="0" err="1">
                <a:solidFill>
                  <a:srgbClr val="000000"/>
                </a:solidFill>
                <a:effectLst/>
                <a:latin typeface="CenturySchoolbook"/>
              </a:rPr>
              <a:t>Mengapa</a:t>
            </a:r>
            <a:r>
              <a:rPr lang="en-US" dirty="0">
                <a:solidFill>
                  <a:srgbClr val="000000"/>
                </a:solidFill>
                <a:effectLst/>
                <a:latin typeface="CenturySchoolbook"/>
              </a:rPr>
              <a:t> </a:t>
            </a:r>
            <a:r>
              <a:rPr lang="en-US" dirty="0" err="1">
                <a:solidFill>
                  <a:srgbClr val="000000"/>
                </a:solidFill>
                <a:effectLst/>
                <a:latin typeface="CenturySchoolbook"/>
              </a:rPr>
              <a:t>berbeda</a:t>
            </a:r>
            <a:r>
              <a:rPr lang="en-US" dirty="0">
                <a:solidFill>
                  <a:srgbClr val="000000"/>
                </a:solidFill>
                <a:effectLst/>
                <a:latin typeface="CenturySchoolbook"/>
              </a:rPr>
              <a:t> </a:t>
            </a:r>
            <a:r>
              <a:rPr lang="en-US" dirty="0" err="1">
                <a:solidFill>
                  <a:srgbClr val="000000"/>
                </a:solidFill>
                <a:effectLst/>
                <a:latin typeface="CenturySchoolbook"/>
              </a:rPr>
              <a:t>hukum</a:t>
            </a:r>
            <a:r>
              <a:rPr lang="en-US" dirty="0">
                <a:solidFill>
                  <a:srgbClr val="000000"/>
                </a:solidFill>
                <a:effectLst/>
                <a:latin typeface="CenturySchoolbook"/>
              </a:rPr>
              <a:t> dan </a:t>
            </a:r>
            <a:r>
              <a:rPr lang="en-US" dirty="0" err="1">
                <a:solidFill>
                  <a:srgbClr val="000000"/>
                </a:solidFill>
                <a:effectLst/>
                <a:latin typeface="CenturySchoolbook"/>
              </a:rPr>
              <a:t>kebijakan</a:t>
            </a:r>
            <a:r>
              <a:rPr lang="en-US" dirty="0">
                <a:solidFill>
                  <a:srgbClr val="000000"/>
                </a:solidFill>
                <a:effectLst/>
                <a:latin typeface="CenturySchoolbook"/>
              </a:rPr>
              <a:t> media di </a:t>
            </a:r>
            <a:r>
              <a:rPr lang="en-US" dirty="0" err="1">
                <a:solidFill>
                  <a:srgbClr val="000000"/>
                </a:solidFill>
                <a:effectLst/>
                <a:latin typeface="CenturySchoolbook"/>
              </a:rPr>
              <a:t>berbagai</a:t>
            </a:r>
            <a:r>
              <a:rPr lang="en-US" dirty="0">
                <a:solidFill>
                  <a:srgbClr val="000000"/>
                </a:solidFill>
                <a:effectLst/>
                <a:latin typeface="CenturySchoolbook"/>
              </a:rPr>
              <a:t> negara.</a:t>
            </a:r>
            <a:r>
              <a:rPr lang="id-ID" dirty="0">
                <a:solidFill>
                  <a:srgbClr val="000000"/>
                </a:solidFill>
                <a:effectLst/>
                <a:latin typeface="CenturySchoolbook"/>
              </a:rPr>
              <a:t> </a:t>
            </a:r>
            <a:endParaRPr lang="id-ID" dirty="0"/>
          </a:p>
          <a:p>
            <a:r>
              <a:rPr lang="id-ID" dirty="0">
                <a:solidFill>
                  <a:srgbClr val="000000"/>
                </a:solidFill>
                <a:effectLst/>
                <a:latin typeface="CenturySchoolbook"/>
              </a:rPr>
              <a:t>“</a:t>
            </a:r>
            <a:r>
              <a:rPr lang="id-ID" i="1" dirty="0" err="1">
                <a:solidFill>
                  <a:srgbClr val="000000"/>
                </a:solidFill>
                <a:effectLst/>
                <a:latin typeface="CenturySchoolbook"/>
              </a:rPr>
              <a:t>Why</a:t>
            </a:r>
            <a:r>
              <a:rPr lang="id-ID" i="1" dirty="0">
                <a:solidFill>
                  <a:srgbClr val="000000"/>
                </a:solidFill>
                <a:effectLst/>
                <a:latin typeface="CenturySchoolbook"/>
              </a:rPr>
              <a:t>, </a:t>
            </a:r>
            <a:r>
              <a:rPr lang="id-ID" i="1" dirty="0" err="1">
                <a:solidFill>
                  <a:srgbClr val="000000"/>
                </a:solidFill>
                <a:effectLst/>
                <a:latin typeface="CenturySchoolbook"/>
              </a:rPr>
              <a:t>for</a:t>
            </a:r>
            <a:r>
              <a:rPr lang="id-ID" i="1" dirty="0">
                <a:solidFill>
                  <a:srgbClr val="000000"/>
                </a:solidFill>
                <a:effectLst/>
                <a:latin typeface="CenturySchoolbook"/>
              </a:rPr>
              <a:t> </a:t>
            </a:r>
            <a:r>
              <a:rPr lang="id-ID" i="1" dirty="0" err="1">
                <a:solidFill>
                  <a:srgbClr val="000000"/>
                </a:solidFill>
                <a:effectLst/>
                <a:latin typeface="CenturySchoolbook"/>
              </a:rPr>
              <a:t>example</a:t>
            </a:r>
            <a:r>
              <a:rPr lang="id-ID" i="1" dirty="0">
                <a:solidFill>
                  <a:srgbClr val="000000"/>
                </a:solidFill>
                <a:effectLst/>
                <a:latin typeface="CenturySchoolbook"/>
              </a:rPr>
              <a:t>, </a:t>
            </a:r>
            <a:r>
              <a:rPr lang="id-ID" i="1" dirty="0" err="1">
                <a:solidFill>
                  <a:srgbClr val="000000"/>
                </a:solidFill>
                <a:effectLst/>
                <a:latin typeface="CenturySchoolbook"/>
              </a:rPr>
              <a:t>is</a:t>
            </a:r>
            <a:r>
              <a:rPr lang="id-ID" i="1" dirty="0">
                <a:solidFill>
                  <a:srgbClr val="000000"/>
                </a:solidFill>
                <a:effectLst/>
                <a:latin typeface="CenturySchoolbook"/>
              </a:rPr>
              <a:t> </a:t>
            </a:r>
            <a:r>
              <a:rPr lang="id-ID" i="1" dirty="0" err="1">
                <a:solidFill>
                  <a:srgbClr val="000000"/>
                </a:solidFill>
                <a:effectLst/>
                <a:latin typeface="CenturySchoolbook"/>
              </a:rPr>
              <a:t>the</a:t>
            </a:r>
            <a:r>
              <a:rPr lang="id-ID" i="1" dirty="0">
                <a:solidFill>
                  <a:srgbClr val="000000"/>
                </a:solidFill>
                <a:effectLst/>
                <a:latin typeface="CenturySchoolbook"/>
              </a:rPr>
              <a:t> </a:t>
            </a:r>
            <a:r>
              <a:rPr lang="id-ID" i="1" dirty="0" err="1">
                <a:solidFill>
                  <a:srgbClr val="000000"/>
                </a:solidFill>
                <a:effectLst/>
                <a:latin typeface="CenturySchoolbook"/>
              </a:rPr>
              <a:t>press</a:t>
            </a:r>
            <a:r>
              <a:rPr lang="id-ID" i="1" dirty="0">
                <a:solidFill>
                  <a:srgbClr val="000000"/>
                </a:solidFill>
                <a:effectLst/>
                <a:latin typeface="CenturySchoolbook"/>
              </a:rPr>
              <a:t> </a:t>
            </a:r>
            <a:r>
              <a:rPr lang="id-ID" i="1" dirty="0" err="1">
                <a:solidFill>
                  <a:srgbClr val="000000"/>
                </a:solidFill>
                <a:effectLst/>
                <a:latin typeface="CenturySchoolbook"/>
              </a:rPr>
              <a:t>of</a:t>
            </a:r>
            <a:r>
              <a:rPr lang="id-ID" i="1" dirty="0">
                <a:solidFill>
                  <a:srgbClr val="000000"/>
                </a:solidFill>
                <a:effectLst/>
                <a:latin typeface="CenturySchoolbook"/>
              </a:rPr>
              <a:t> </a:t>
            </a:r>
            <a:r>
              <a:rPr lang="id-ID" i="1" dirty="0" err="1">
                <a:solidFill>
                  <a:srgbClr val="000000"/>
                </a:solidFill>
                <a:effectLst/>
                <a:latin typeface="CenturySchoolbook"/>
              </a:rPr>
              <a:t>the</a:t>
            </a:r>
            <a:r>
              <a:rPr lang="id-ID" i="1" dirty="0">
                <a:solidFill>
                  <a:srgbClr val="000000"/>
                </a:solidFill>
                <a:effectLst/>
                <a:latin typeface="CenturySchoolbook"/>
              </a:rPr>
              <a:t> Soviet Union </a:t>
            </a:r>
            <a:r>
              <a:rPr lang="id-ID" i="1" dirty="0" err="1">
                <a:solidFill>
                  <a:srgbClr val="000000"/>
                </a:solidFill>
                <a:effectLst/>
                <a:latin typeface="CenturySchoolbook"/>
              </a:rPr>
              <a:t>so</a:t>
            </a:r>
            <a:r>
              <a:rPr lang="id-ID" i="1" dirty="0">
                <a:solidFill>
                  <a:srgbClr val="000000"/>
                </a:solidFill>
                <a:effectLst/>
                <a:latin typeface="CenturySchoolbook"/>
              </a:rPr>
              <a:t> </a:t>
            </a:r>
            <a:r>
              <a:rPr lang="id-ID" i="1" dirty="0" err="1">
                <a:solidFill>
                  <a:srgbClr val="000000"/>
                </a:solidFill>
                <a:effectLst/>
                <a:latin typeface="CenturySchoolbook"/>
              </a:rPr>
              <a:t>different</a:t>
            </a:r>
            <a:r>
              <a:rPr lang="id-ID" i="1" dirty="0">
                <a:solidFill>
                  <a:srgbClr val="000000"/>
                </a:solidFill>
                <a:effectLst/>
                <a:latin typeface="CenturySchoolbook"/>
              </a:rPr>
              <a:t> </a:t>
            </a:r>
            <a:r>
              <a:rPr lang="id-ID" i="1" dirty="0" err="1">
                <a:solidFill>
                  <a:srgbClr val="000000"/>
                </a:solidFill>
                <a:effectLst/>
                <a:latin typeface="CenturySchoolbook"/>
              </a:rPr>
              <a:t>from</a:t>
            </a:r>
            <a:r>
              <a:rPr lang="id-ID" i="1" dirty="0">
                <a:solidFill>
                  <a:srgbClr val="000000"/>
                </a:solidFill>
                <a:effectLst/>
                <a:latin typeface="CenturySchoolbook"/>
              </a:rPr>
              <a:t> </a:t>
            </a:r>
            <a:r>
              <a:rPr lang="id-ID" i="1" dirty="0" err="1">
                <a:solidFill>
                  <a:srgbClr val="000000"/>
                </a:solidFill>
                <a:effectLst/>
                <a:latin typeface="CenturySchoolbook"/>
              </a:rPr>
              <a:t>our</a:t>
            </a:r>
            <a:r>
              <a:rPr lang="id-ID" i="1" dirty="0">
                <a:solidFill>
                  <a:srgbClr val="000000"/>
                </a:solidFill>
                <a:effectLst/>
                <a:latin typeface="CenturySchoolbook"/>
              </a:rPr>
              <a:t> </a:t>
            </a:r>
            <a:r>
              <a:rPr lang="id-ID" i="1" dirty="0" err="1">
                <a:solidFill>
                  <a:srgbClr val="000000"/>
                </a:solidFill>
                <a:effectLst/>
                <a:latin typeface="CenturySchoolbook"/>
              </a:rPr>
              <a:t>own</a:t>
            </a:r>
            <a:r>
              <a:rPr lang="id-ID" i="1" dirty="0">
                <a:solidFill>
                  <a:srgbClr val="000000"/>
                </a:solidFill>
                <a:effectLst/>
                <a:latin typeface="CenturySchoolbook"/>
              </a:rPr>
              <a:t>, </a:t>
            </a:r>
            <a:r>
              <a:rPr lang="id-ID" i="1" dirty="0" err="1">
                <a:solidFill>
                  <a:srgbClr val="000000"/>
                </a:solidFill>
                <a:effectLst/>
                <a:latin typeface="CenturySchoolbook"/>
              </a:rPr>
              <a:t>and</a:t>
            </a:r>
            <a:r>
              <a:rPr lang="id-ID" i="1" dirty="0">
                <a:solidFill>
                  <a:srgbClr val="000000"/>
                </a:solidFill>
                <a:effectLst/>
                <a:latin typeface="CenturySchoolbook"/>
              </a:rPr>
              <a:t> </a:t>
            </a:r>
            <a:r>
              <a:rPr lang="id-ID" i="1" dirty="0" err="1">
                <a:solidFill>
                  <a:srgbClr val="000000"/>
                </a:solidFill>
                <a:effectLst/>
                <a:latin typeface="CenturySchoolbook"/>
              </a:rPr>
              <a:t>the</a:t>
            </a:r>
            <a:r>
              <a:rPr lang="id-ID" i="1" dirty="0">
                <a:solidFill>
                  <a:srgbClr val="000000"/>
                </a:solidFill>
                <a:effectLst/>
                <a:latin typeface="CenturySchoolbook"/>
              </a:rPr>
              <a:t> </a:t>
            </a:r>
            <a:r>
              <a:rPr lang="id-ID" i="1" dirty="0" err="1">
                <a:solidFill>
                  <a:srgbClr val="000000"/>
                </a:solidFill>
                <a:effectLst/>
                <a:latin typeface="CenturySchoolbook"/>
              </a:rPr>
              <a:t>press</a:t>
            </a:r>
            <a:r>
              <a:rPr lang="id-ID" i="1" dirty="0">
                <a:solidFill>
                  <a:srgbClr val="000000"/>
                </a:solidFill>
                <a:effectLst/>
                <a:latin typeface="CenturySchoolbook"/>
              </a:rPr>
              <a:t> </a:t>
            </a:r>
            <a:r>
              <a:rPr lang="id-ID" i="1" dirty="0" err="1">
                <a:solidFill>
                  <a:srgbClr val="000000"/>
                </a:solidFill>
                <a:effectLst/>
                <a:latin typeface="CenturySchoolbook"/>
              </a:rPr>
              <a:t>of</a:t>
            </a:r>
            <a:r>
              <a:rPr lang="id-ID" i="1" dirty="0">
                <a:solidFill>
                  <a:srgbClr val="000000"/>
                </a:solidFill>
                <a:effectLst/>
                <a:latin typeface="CenturySchoolbook"/>
              </a:rPr>
              <a:t> Argentina, </a:t>
            </a:r>
            <a:r>
              <a:rPr lang="id-ID" i="1" dirty="0" err="1">
                <a:solidFill>
                  <a:srgbClr val="000000"/>
                </a:solidFill>
                <a:effectLst/>
                <a:latin typeface="CenturySchoolbook"/>
              </a:rPr>
              <a:t>so</a:t>
            </a:r>
            <a:r>
              <a:rPr lang="id-ID" i="1" dirty="0">
                <a:solidFill>
                  <a:srgbClr val="000000"/>
                </a:solidFill>
                <a:effectLst/>
                <a:latin typeface="CenturySchoolbook"/>
              </a:rPr>
              <a:t> </a:t>
            </a:r>
            <a:r>
              <a:rPr lang="id-ID" i="1" dirty="0" err="1">
                <a:solidFill>
                  <a:srgbClr val="000000"/>
                </a:solidFill>
                <a:effectLst/>
                <a:latin typeface="CenturySchoolbook"/>
              </a:rPr>
              <a:t>different</a:t>
            </a:r>
            <a:r>
              <a:rPr lang="id-ID" i="1" dirty="0">
                <a:solidFill>
                  <a:srgbClr val="000000"/>
                </a:solidFill>
                <a:effectLst/>
                <a:latin typeface="CenturySchoolbook"/>
              </a:rPr>
              <a:t> </a:t>
            </a:r>
            <a:r>
              <a:rPr lang="id-ID" i="1" dirty="0" err="1">
                <a:solidFill>
                  <a:srgbClr val="000000"/>
                </a:solidFill>
                <a:effectLst/>
                <a:latin typeface="CenturySchoolbook"/>
              </a:rPr>
              <a:t>from</a:t>
            </a:r>
            <a:r>
              <a:rPr lang="id-ID" i="1" dirty="0">
                <a:solidFill>
                  <a:srgbClr val="000000"/>
                </a:solidFill>
                <a:effectLst/>
                <a:latin typeface="CenturySchoolbook"/>
              </a:rPr>
              <a:t> </a:t>
            </a:r>
            <a:r>
              <a:rPr lang="id-ID" i="1" dirty="0" err="1">
                <a:solidFill>
                  <a:srgbClr val="000000"/>
                </a:solidFill>
                <a:effectLst/>
                <a:latin typeface="CenturySchoolbook"/>
              </a:rPr>
              <a:t>that</a:t>
            </a:r>
            <a:r>
              <a:rPr lang="id-ID" i="1" dirty="0">
                <a:solidFill>
                  <a:srgbClr val="000000"/>
                </a:solidFill>
                <a:effectLst/>
                <a:latin typeface="CenturySchoolbook"/>
              </a:rPr>
              <a:t> </a:t>
            </a:r>
            <a:r>
              <a:rPr lang="id-ID" i="1" dirty="0" err="1">
                <a:solidFill>
                  <a:srgbClr val="000000"/>
                </a:solidFill>
                <a:effectLst/>
                <a:latin typeface="CenturySchoolbook"/>
              </a:rPr>
              <a:t>of</a:t>
            </a:r>
            <a:r>
              <a:rPr lang="id-ID" i="1" dirty="0">
                <a:solidFill>
                  <a:srgbClr val="000000"/>
                </a:solidFill>
                <a:effectLst/>
                <a:latin typeface="CenturySchoolbook"/>
              </a:rPr>
              <a:t> Great </a:t>
            </a:r>
            <a:r>
              <a:rPr lang="id-ID" i="1" dirty="0" err="1">
                <a:solidFill>
                  <a:srgbClr val="000000"/>
                </a:solidFill>
                <a:effectLst/>
                <a:latin typeface="CenturySchoolbook"/>
              </a:rPr>
              <a:t>Britain</a:t>
            </a:r>
            <a:r>
              <a:rPr lang="id-ID" i="1" dirty="0">
                <a:solidFill>
                  <a:srgbClr val="000000"/>
                </a:solidFill>
                <a:effectLst/>
                <a:latin typeface="CenturySchoolbook"/>
              </a:rPr>
              <a:t>?</a:t>
            </a:r>
            <a:r>
              <a:rPr lang="id-ID" dirty="0">
                <a:solidFill>
                  <a:srgbClr val="000000"/>
                </a:solidFill>
                <a:effectLst/>
                <a:latin typeface="CenturySchoolbook"/>
              </a:rPr>
              <a:t>” Pada masa Perang Dingin, </a:t>
            </a:r>
            <a:r>
              <a:rPr lang="id-ID" dirty="0" err="1">
                <a:solidFill>
                  <a:srgbClr val="000000"/>
                </a:solidFill>
                <a:effectLst/>
                <a:latin typeface="CenturySchoolbook"/>
              </a:rPr>
              <a:t>dimana</a:t>
            </a:r>
            <a:r>
              <a:rPr lang="id-ID" dirty="0">
                <a:solidFill>
                  <a:srgbClr val="000000"/>
                </a:solidFill>
                <a:effectLst/>
                <a:latin typeface="CenturySchoolbook"/>
              </a:rPr>
              <a:t> dunia dibelah dua aliran pasca Perang Dunia Kedua, </a:t>
            </a:r>
            <a:r>
              <a:rPr lang="en-US" dirty="0" err="1">
                <a:solidFill>
                  <a:srgbClr val="000000"/>
                </a:solidFill>
                <a:effectLst/>
                <a:latin typeface="CenturySchoolbook"/>
              </a:rPr>
              <a:t>sistim</a:t>
            </a:r>
            <a:r>
              <a:rPr lang="en-US" dirty="0">
                <a:solidFill>
                  <a:srgbClr val="000000"/>
                </a:solidFill>
                <a:effectLst/>
                <a:latin typeface="CenturySchoolbook"/>
              </a:rPr>
              <a:t> media </a:t>
            </a:r>
            <a:r>
              <a:rPr lang="id-ID" dirty="0">
                <a:solidFill>
                  <a:srgbClr val="000000"/>
                </a:solidFill>
                <a:effectLst/>
                <a:latin typeface="CenturySchoolbook"/>
              </a:rPr>
              <a:t>memiliki keragaman. Hal itu terlihat pada tujuan dan eksistensi dan bentukannya di berbagai negara. Sistim media di negara Uni Soviet (Rusia) berbeda dengan Amerika, berbeda dengan Sistim media di Argentina, berbeda dengan negara-negara Inggris Raya.</a:t>
            </a:r>
            <a:endParaRPr lang="id-ID" dirty="0"/>
          </a:p>
          <a:p>
            <a:r>
              <a:rPr lang="id-ID" dirty="0">
                <a:solidFill>
                  <a:srgbClr val="000000"/>
                </a:solidFill>
                <a:effectLst/>
                <a:latin typeface="CenturySchoolbook"/>
              </a:rPr>
              <a:t>Hal itu, menurut </a:t>
            </a:r>
            <a:r>
              <a:rPr lang="id-ID" dirty="0" err="1">
                <a:solidFill>
                  <a:srgbClr val="000000"/>
                </a:solidFill>
                <a:effectLst/>
                <a:latin typeface="CenturySchoolbook"/>
              </a:rPr>
              <a:t>Siebert</a:t>
            </a:r>
            <a:r>
              <a:rPr lang="id-ID" dirty="0">
                <a:solidFill>
                  <a:srgbClr val="000000"/>
                </a:solidFill>
                <a:effectLst/>
                <a:latin typeface="CenturySchoolbook"/>
              </a:rPr>
              <a:t>, Peterson, &amp; </a:t>
            </a:r>
            <a:r>
              <a:rPr lang="id-ID" dirty="0" err="1">
                <a:solidFill>
                  <a:srgbClr val="000000"/>
                </a:solidFill>
                <a:effectLst/>
                <a:latin typeface="CenturySchoolbook"/>
              </a:rPr>
              <a:t>Schramm</a:t>
            </a:r>
            <a:r>
              <a:rPr lang="id-ID" dirty="0">
                <a:solidFill>
                  <a:srgbClr val="000000"/>
                </a:solidFill>
                <a:effectLst/>
                <a:latin typeface="CenturySchoolbook"/>
              </a:rPr>
              <a:t> (1986:1), memiliki sebab. Struktur, dari tiap sistim sosial politik, membentuk Sistim media jadi berbeda di tiap masyarakat. Sistem sosial politik </a:t>
            </a:r>
            <a:r>
              <a:rPr lang="id-ID" dirty="0" err="1">
                <a:solidFill>
                  <a:srgbClr val="000000"/>
                </a:solidFill>
                <a:effectLst/>
                <a:latin typeface="CenturySchoolbook"/>
              </a:rPr>
              <a:t>dimana</a:t>
            </a:r>
            <a:r>
              <a:rPr lang="id-ID" dirty="0">
                <a:solidFill>
                  <a:srgbClr val="000000"/>
                </a:solidFill>
                <a:effectLst/>
                <a:latin typeface="CenturySchoolbook"/>
              </a:rPr>
              <a:t> Sistim media beroperasi sangat mempengaruhi. Tujuan dan eksistensi dan bentukan Sistim media “diatur” berdasarkan sistim sosial </a:t>
            </a:r>
            <a:r>
              <a:rPr lang="id-ID" dirty="0" err="1">
                <a:solidFill>
                  <a:srgbClr val="000000"/>
                </a:solidFill>
                <a:effectLst/>
                <a:latin typeface="CenturySchoolbook"/>
              </a:rPr>
              <a:t>poltik</a:t>
            </a:r>
            <a:r>
              <a:rPr lang="id-ID" dirty="0">
                <a:solidFill>
                  <a:srgbClr val="000000"/>
                </a:solidFill>
                <a:effectLst/>
                <a:latin typeface="CenturySchoolbook"/>
              </a:rPr>
              <a:t> sebuah bangsa ketika </a:t>
            </a:r>
            <a:r>
              <a:rPr lang="id-ID" dirty="0" err="1">
                <a:solidFill>
                  <a:srgbClr val="000000"/>
                </a:solidFill>
                <a:effectLst/>
                <a:latin typeface="CenturySchoolbook"/>
              </a:rPr>
              <a:t>mengerangka</a:t>
            </a:r>
            <a:r>
              <a:rPr lang="id-ID" dirty="0">
                <a:solidFill>
                  <a:srgbClr val="000000"/>
                </a:solidFill>
                <a:effectLst/>
                <a:latin typeface="CenturySchoolbook"/>
              </a:rPr>
              <a:t> sikap, perilaku, dan pandangan, masyarakat beserta kelembagaan sosial. Sistim media menjadi instrumen dari sistim sosial politik.</a:t>
            </a:r>
            <a:endParaRPr lang="id-ID" dirty="0"/>
          </a:p>
        </p:txBody>
      </p:sp>
    </p:spTree>
    <p:extLst>
      <p:ext uri="{BB962C8B-B14F-4D97-AF65-F5344CB8AC3E}">
        <p14:creationId xmlns:p14="http://schemas.microsoft.com/office/powerpoint/2010/main" val="91957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BDDB-B1EB-D91C-5059-3E09CF342876}"/>
              </a:ext>
            </a:extLst>
          </p:cNvPr>
          <p:cNvSpPr>
            <a:spLocks noGrp="1"/>
          </p:cNvSpPr>
          <p:nvPr>
            <p:ph type="title"/>
          </p:nvPr>
        </p:nvSpPr>
        <p:spPr/>
        <p:txBody>
          <a:bodyPr/>
          <a:lstStyle/>
          <a:p>
            <a:r>
              <a:rPr lang="id-ID" dirty="0">
                <a:solidFill>
                  <a:srgbClr val="000000"/>
                </a:solidFill>
                <a:effectLst/>
                <a:latin typeface="TimesNewRoman"/>
              </a:rPr>
              <a:t>Law </a:t>
            </a:r>
            <a:r>
              <a:rPr lang="id-ID" dirty="0" err="1">
                <a:solidFill>
                  <a:srgbClr val="000000"/>
                </a:solidFill>
                <a:effectLst/>
                <a:latin typeface="TimesNewRoman"/>
              </a:rPr>
              <a:t>and</a:t>
            </a:r>
            <a:r>
              <a:rPr lang="id-ID" dirty="0">
                <a:solidFill>
                  <a:srgbClr val="000000"/>
                </a:solidFill>
                <a:effectLst/>
                <a:latin typeface="TimesNewRoman"/>
              </a:rPr>
              <a:t> </a:t>
            </a:r>
            <a:r>
              <a:rPr lang="id-ID" dirty="0" err="1">
                <a:solidFill>
                  <a:srgbClr val="000000"/>
                </a:solidFill>
                <a:effectLst/>
                <a:latin typeface="TimesNewRoman"/>
              </a:rPr>
              <a:t>Activity</a:t>
            </a:r>
            <a:r>
              <a:rPr lang="id-ID" dirty="0">
                <a:solidFill>
                  <a:srgbClr val="000000"/>
                </a:solidFill>
                <a:effectLst/>
                <a:latin typeface="TimesNewRoman"/>
              </a:rPr>
              <a:t> </a:t>
            </a:r>
            <a:r>
              <a:rPr lang="id-ID" dirty="0" err="1">
                <a:solidFill>
                  <a:srgbClr val="000000"/>
                </a:solidFill>
                <a:effectLst/>
                <a:latin typeface="TimesNewRoman"/>
              </a:rPr>
              <a:t>Journalism</a:t>
            </a:r>
            <a:r>
              <a:rPr lang="id-ID" dirty="0">
                <a:solidFill>
                  <a:srgbClr val="000000"/>
                </a:solidFill>
                <a:effectLst/>
                <a:latin typeface="TimesNewRoman"/>
              </a:rPr>
              <a:t> </a:t>
            </a:r>
            <a:br>
              <a:rPr lang="en-US" dirty="0">
                <a:solidFill>
                  <a:srgbClr val="000000"/>
                </a:solidFill>
                <a:effectLst/>
                <a:latin typeface="TimesNewRoman"/>
              </a:rPr>
            </a:br>
            <a:r>
              <a:rPr lang="en-US" dirty="0">
                <a:solidFill>
                  <a:srgbClr val="000000"/>
                </a:solidFill>
                <a:effectLst/>
                <a:latin typeface="TimesNewRoman"/>
              </a:rPr>
              <a:t>(</a:t>
            </a:r>
            <a:r>
              <a:rPr lang="en-US" cap="none" dirty="0" err="1">
                <a:solidFill>
                  <a:srgbClr val="000000"/>
                </a:solidFill>
                <a:effectLst/>
                <a:latin typeface="TimesNewRoman"/>
              </a:rPr>
              <a:t>Sistim</a:t>
            </a:r>
            <a:r>
              <a:rPr lang="en-US" cap="none" dirty="0">
                <a:solidFill>
                  <a:srgbClr val="000000"/>
                </a:solidFill>
                <a:effectLst/>
                <a:latin typeface="TimesNewRoman"/>
              </a:rPr>
              <a:t> Media)</a:t>
            </a:r>
            <a:endParaRPr lang="id-ID" dirty="0"/>
          </a:p>
        </p:txBody>
      </p:sp>
      <p:sp>
        <p:nvSpPr>
          <p:cNvPr id="3" name="Content Placeholder 2">
            <a:extLst>
              <a:ext uri="{FF2B5EF4-FFF2-40B4-BE49-F238E27FC236}">
                <a16:creationId xmlns:a16="http://schemas.microsoft.com/office/drawing/2014/main" id="{BCF53F1C-684A-CD0A-2FCA-7A25EEA33DDB}"/>
              </a:ext>
            </a:extLst>
          </p:cNvPr>
          <p:cNvSpPr>
            <a:spLocks noGrp="1"/>
          </p:cNvSpPr>
          <p:nvPr>
            <p:ph idx="1"/>
          </p:nvPr>
        </p:nvSpPr>
        <p:spPr/>
        <p:txBody>
          <a:bodyPr>
            <a:normAutofit fontScale="70000" lnSpcReduction="20000"/>
          </a:bodyPr>
          <a:lstStyle/>
          <a:p>
            <a:r>
              <a:rPr lang="id-ID" dirty="0">
                <a:solidFill>
                  <a:srgbClr val="000000"/>
                </a:solidFill>
                <a:effectLst/>
                <a:latin typeface="CenturySchoolbook"/>
              </a:rPr>
              <a:t>Hal itu, menurut </a:t>
            </a:r>
            <a:r>
              <a:rPr lang="id-ID" dirty="0" err="1">
                <a:solidFill>
                  <a:srgbClr val="000000"/>
                </a:solidFill>
                <a:effectLst/>
                <a:latin typeface="CenturySchoolbook"/>
              </a:rPr>
              <a:t>Siebert</a:t>
            </a:r>
            <a:r>
              <a:rPr lang="id-ID" dirty="0">
                <a:solidFill>
                  <a:srgbClr val="000000"/>
                </a:solidFill>
                <a:effectLst/>
                <a:latin typeface="CenturySchoolbook"/>
              </a:rPr>
              <a:t>, Peterson, &amp; </a:t>
            </a:r>
            <a:r>
              <a:rPr lang="id-ID" dirty="0" err="1">
                <a:solidFill>
                  <a:srgbClr val="000000"/>
                </a:solidFill>
                <a:effectLst/>
                <a:latin typeface="CenturySchoolbook"/>
              </a:rPr>
              <a:t>Schramm</a:t>
            </a:r>
            <a:r>
              <a:rPr lang="id-ID" dirty="0">
                <a:solidFill>
                  <a:srgbClr val="000000"/>
                </a:solidFill>
                <a:effectLst/>
                <a:latin typeface="CenturySchoolbook"/>
              </a:rPr>
              <a:t> (1986:1), memiliki sebab. Struktur, dari tiap sistim sosial politik, membentuk </a:t>
            </a:r>
            <a:r>
              <a:rPr lang="en-US" dirty="0" err="1">
                <a:solidFill>
                  <a:srgbClr val="000000"/>
                </a:solidFill>
                <a:effectLst/>
                <a:latin typeface="CenturySchoolbook"/>
              </a:rPr>
              <a:t>sistim</a:t>
            </a:r>
            <a:r>
              <a:rPr lang="en-US" dirty="0">
                <a:solidFill>
                  <a:srgbClr val="000000"/>
                </a:solidFill>
                <a:effectLst/>
                <a:latin typeface="CenturySchoolbook"/>
              </a:rPr>
              <a:t> media</a:t>
            </a:r>
            <a:r>
              <a:rPr lang="id-ID" dirty="0">
                <a:solidFill>
                  <a:srgbClr val="000000"/>
                </a:solidFill>
                <a:effectLst/>
                <a:latin typeface="CenturySchoolbook"/>
              </a:rPr>
              <a:t> jadi berbeda di tiap masyarakat. Sistem sosial politik </a:t>
            </a:r>
            <a:r>
              <a:rPr lang="id-ID" dirty="0" err="1">
                <a:solidFill>
                  <a:srgbClr val="000000"/>
                </a:solidFill>
                <a:effectLst/>
                <a:latin typeface="CenturySchoolbook"/>
              </a:rPr>
              <a:t>dimana</a:t>
            </a:r>
            <a:r>
              <a:rPr lang="id-ID" dirty="0">
                <a:solidFill>
                  <a:srgbClr val="000000"/>
                </a:solidFill>
                <a:effectLst/>
                <a:latin typeface="CenturySchoolbook"/>
              </a:rPr>
              <a:t> </a:t>
            </a:r>
            <a:r>
              <a:rPr lang="en-US" dirty="0" err="1">
                <a:solidFill>
                  <a:srgbClr val="000000"/>
                </a:solidFill>
                <a:effectLst/>
                <a:latin typeface="CenturySchoolbook"/>
              </a:rPr>
              <a:t>sistim</a:t>
            </a:r>
            <a:r>
              <a:rPr lang="en-US" dirty="0">
                <a:solidFill>
                  <a:srgbClr val="000000"/>
                </a:solidFill>
                <a:effectLst/>
                <a:latin typeface="CenturySchoolbook"/>
              </a:rPr>
              <a:t> media</a:t>
            </a:r>
            <a:r>
              <a:rPr lang="id-ID" dirty="0">
                <a:solidFill>
                  <a:srgbClr val="000000"/>
                </a:solidFill>
                <a:effectLst/>
                <a:latin typeface="CenturySchoolbook"/>
              </a:rPr>
              <a:t> beroperasi sangat mempengaruhi. Tujuan dan eksistensi dan bentukan Sistim media “diatur” berdasarkan sistim sosial </a:t>
            </a:r>
            <a:r>
              <a:rPr lang="id-ID" dirty="0" err="1">
                <a:solidFill>
                  <a:srgbClr val="000000"/>
                </a:solidFill>
                <a:effectLst/>
                <a:latin typeface="CenturySchoolbook"/>
              </a:rPr>
              <a:t>poltik</a:t>
            </a:r>
            <a:r>
              <a:rPr lang="id-ID" dirty="0">
                <a:solidFill>
                  <a:srgbClr val="000000"/>
                </a:solidFill>
                <a:effectLst/>
                <a:latin typeface="CenturySchoolbook"/>
              </a:rPr>
              <a:t> sebuah bangsa ketika </a:t>
            </a:r>
            <a:r>
              <a:rPr lang="id-ID" dirty="0" err="1">
                <a:solidFill>
                  <a:srgbClr val="000000"/>
                </a:solidFill>
                <a:effectLst/>
                <a:latin typeface="CenturySchoolbook"/>
              </a:rPr>
              <a:t>mengerangka</a:t>
            </a:r>
            <a:r>
              <a:rPr lang="id-ID" dirty="0">
                <a:solidFill>
                  <a:srgbClr val="000000"/>
                </a:solidFill>
                <a:effectLst/>
                <a:latin typeface="CenturySchoolbook"/>
              </a:rPr>
              <a:t> sikap, perilaku, dan pandangan, masyarakat beserta kelembagaan sosial. Sistim media menjadi instrumen dari sistim sosial politik.</a:t>
            </a:r>
            <a:endParaRPr lang="id-ID" dirty="0"/>
          </a:p>
          <a:p>
            <a:r>
              <a:rPr lang="id-ID" dirty="0">
                <a:solidFill>
                  <a:srgbClr val="000000"/>
                </a:solidFill>
                <a:effectLst/>
                <a:latin typeface="CenturySchoolbook"/>
              </a:rPr>
              <a:t>Sistim tersebut dimiliki setiap masyarakat. Setiap masyarakat membutuhkan sistim sosial politik di dalam mengatur </a:t>
            </a:r>
            <a:r>
              <a:rPr lang="id-ID" dirty="0" err="1">
                <a:solidFill>
                  <a:srgbClr val="000000"/>
                </a:solidFill>
                <a:effectLst/>
                <a:latin typeface="CenturySchoolbook"/>
              </a:rPr>
              <a:t>perikehidupan</a:t>
            </a:r>
            <a:r>
              <a:rPr lang="id-ID" dirty="0">
                <a:solidFill>
                  <a:srgbClr val="000000"/>
                </a:solidFill>
                <a:effectLst/>
                <a:latin typeface="CenturySchoolbook"/>
              </a:rPr>
              <a:t> mereka. </a:t>
            </a:r>
            <a:endParaRPr lang="id-ID" dirty="0"/>
          </a:p>
          <a:p>
            <a:r>
              <a:rPr lang="id-ID" dirty="0">
                <a:solidFill>
                  <a:srgbClr val="000000"/>
                </a:solidFill>
                <a:effectLst/>
                <a:latin typeface="CenturySchoolbook"/>
              </a:rPr>
              <a:t>Secara sederhana, </a:t>
            </a:r>
            <a:r>
              <a:rPr lang="id-ID" dirty="0" err="1">
                <a:solidFill>
                  <a:srgbClr val="000000"/>
                </a:solidFill>
                <a:effectLst/>
                <a:latin typeface="CenturySchoolbook"/>
              </a:rPr>
              <a:t>W.J.Shepard</a:t>
            </a:r>
            <a:r>
              <a:rPr lang="id-ID" dirty="0">
                <a:solidFill>
                  <a:srgbClr val="000000"/>
                </a:solidFill>
                <a:effectLst/>
                <a:latin typeface="CenturySchoolbook"/>
              </a:rPr>
              <a:t> (seperti dikutip </a:t>
            </a:r>
            <a:r>
              <a:rPr lang="id-ID" dirty="0" err="1">
                <a:solidFill>
                  <a:srgbClr val="000000"/>
                </a:solidFill>
                <a:effectLst/>
                <a:latin typeface="CenturySchoolbook"/>
              </a:rPr>
              <a:t>Siebert</a:t>
            </a:r>
            <a:r>
              <a:rPr lang="id-ID" dirty="0">
                <a:solidFill>
                  <a:srgbClr val="000000"/>
                </a:solidFill>
                <a:effectLst/>
                <a:latin typeface="CenturySchoolbook"/>
              </a:rPr>
              <a:t> </a:t>
            </a:r>
            <a:r>
              <a:rPr lang="id-ID" dirty="0" err="1">
                <a:solidFill>
                  <a:srgbClr val="000000"/>
                </a:solidFill>
                <a:effectLst/>
                <a:latin typeface="CenturySchoolbook"/>
              </a:rPr>
              <a:t>dkk</a:t>
            </a:r>
            <a:r>
              <a:rPr lang="id-ID" dirty="0">
                <a:solidFill>
                  <a:srgbClr val="000000"/>
                </a:solidFill>
                <a:effectLst/>
                <a:latin typeface="CenturySchoolbook"/>
              </a:rPr>
              <a:t>) menjelaskan bagaimana sistim tersebut terbentuk di masyarakat. Pada tahap awalnya, sistem terbentuk secara “spontan dan otomat”. Muncul dari kesadaran masyarakat yang ingin mengatur kelangsungan hak asasi warga negara berjalan semestinya. Juga, kesadaran mengatur kehidupan berdasar sanksi sosial, dari legalitas berbagai kelembagaan yang didirikan di masyarakat. </a:t>
            </a:r>
            <a:endParaRPr lang="id-ID" dirty="0"/>
          </a:p>
          <a:p>
            <a:r>
              <a:rPr lang="id-ID" dirty="0">
                <a:solidFill>
                  <a:srgbClr val="000000"/>
                </a:solidFill>
                <a:effectLst/>
                <a:latin typeface="CenturySchoolbook"/>
              </a:rPr>
              <a:t>Pada tahap selanjutnya, pembentukan “pemerintahan dalam arti luas”. Ini instrumen pengendalian kehidupan kemasyarakatan (kontrol). Pemerintah disepakati sebagai representasi sistim. Berbentuk kelembagaan, yang bertugas mengawasi berbagai dimensi kegiatan kemasyarakatan, dalam cakupan otoritas dan kewilayahan serta struktur yang </a:t>
            </a:r>
            <a:r>
              <a:rPr lang="en-US" dirty="0" err="1">
                <a:solidFill>
                  <a:srgbClr val="000000"/>
                </a:solidFill>
                <a:effectLst/>
                <a:latin typeface="CenturySchoolbook"/>
              </a:rPr>
              <a:t>menyertainya</a:t>
            </a:r>
            <a:endParaRPr lang="id-ID" dirty="0"/>
          </a:p>
        </p:txBody>
      </p:sp>
    </p:spTree>
    <p:extLst>
      <p:ext uri="{BB962C8B-B14F-4D97-AF65-F5344CB8AC3E}">
        <p14:creationId xmlns:p14="http://schemas.microsoft.com/office/powerpoint/2010/main" val="274257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BDDB-B1EB-D91C-5059-3E09CF342876}"/>
              </a:ext>
            </a:extLst>
          </p:cNvPr>
          <p:cNvSpPr>
            <a:spLocks noGrp="1"/>
          </p:cNvSpPr>
          <p:nvPr>
            <p:ph type="title"/>
          </p:nvPr>
        </p:nvSpPr>
        <p:spPr/>
        <p:txBody>
          <a:bodyPr/>
          <a:lstStyle/>
          <a:p>
            <a:r>
              <a:rPr lang="id-ID" dirty="0">
                <a:solidFill>
                  <a:srgbClr val="000000"/>
                </a:solidFill>
                <a:effectLst/>
                <a:latin typeface="TimesNewRoman"/>
              </a:rPr>
              <a:t>Law </a:t>
            </a:r>
            <a:r>
              <a:rPr lang="id-ID" dirty="0" err="1">
                <a:solidFill>
                  <a:srgbClr val="000000"/>
                </a:solidFill>
                <a:effectLst/>
                <a:latin typeface="TimesNewRoman"/>
              </a:rPr>
              <a:t>and</a:t>
            </a:r>
            <a:r>
              <a:rPr lang="id-ID" dirty="0">
                <a:solidFill>
                  <a:srgbClr val="000000"/>
                </a:solidFill>
                <a:effectLst/>
                <a:latin typeface="TimesNewRoman"/>
              </a:rPr>
              <a:t> </a:t>
            </a:r>
            <a:r>
              <a:rPr lang="id-ID" dirty="0" err="1">
                <a:solidFill>
                  <a:srgbClr val="000000"/>
                </a:solidFill>
                <a:effectLst/>
                <a:latin typeface="TimesNewRoman"/>
              </a:rPr>
              <a:t>Activity</a:t>
            </a:r>
            <a:r>
              <a:rPr lang="id-ID" dirty="0">
                <a:solidFill>
                  <a:srgbClr val="000000"/>
                </a:solidFill>
                <a:effectLst/>
                <a:latin typeface="TimesNewRoman"/>
              </a:rPr>
              <a:t> </a:t>
            </a:r>
            <a:r>
              <a:rPr lang="id-ID" dirty="0" err="1">
                <a:solidFill>
                  <a:srgbClr val="000000"/>
                </a:solidFill>
                <a:effectLst/>
                <a:latin typeface="TimesNewRoman"/>
              </a:rPr>
              <a:t>Journalism</a:t>
            </a:r>
            <a:r>
              <a:rPr lang="id-ID" dirty="0">
                <a:solidFill>
                  <a:srgbClr val="000000"/>
                </a:solidFill>
                <a:effectLst/>
                <a:latin typeface="TimesNewRoman"/>
              </a:rPr>
              <a:t> </a:t>
            </a:r>
            <a:br>
              <a:rPr lang="en-US" dirty="0">
                <a:solidFill>
                  <a:srgbClr val="000000"/>
                </a:solidFill>
                <a:effectLst/>
                <a:latin typeface="TimesNewRoman"/>
              </a:rPr>
            </a:br>
            <a:r>
              <a:rPr lang="en-US" dirty="0">
                <a:solidFill>
                  <a:srgbClr val="000000"/>
                </a:solidFill>
                <a:effectLst/>
                <a:latin typeface="TimesNewRoman"/>
              </a:rPr>
              <a:t>(</a:t>
            </a:r>
            <a:r>
              <a:rPr lang="en-US" cap="none" dirty="0" err="1">
                <a:solidFill>
                  <a:srgbClr val="000000"/>
                </a:solidFill>
                <a:effectLst/>
                <a:latin typeface="TimesNewRoman"/>
              </a:rPr>
              <a:t>Sistim</a:t>
            </a:r>
            <a:r>
              <a:rPr lang="en-US" cap="none" dirty="0">
                <a:solidFill>
                  <a:srgbClr val="000000"/>
                </a:solidFill>
                <a:latin typeface="TimesNewRoman"/>
              </a:rPr>
              <a:t> Media</a:t>
            </a:r>
            <a:r>
              <a:rPr lang="en-US" cap="none" dirty="0">
                <a:solidFill>
                  <a:srgbClr val="000000"/>
                </a:solidFill>
                <a:effectLst/>
                <a:latin typeface="TimesNewRoman"/>
              </a:rPr>
              <a:t>)</a:t>
            </a:r>
            <a:endParaRPr lang="id-ID" dirty="0"/>
          </a:p>
        </p:txBody>
      </p:sp>
      <p:sp>
        <p:nvSpPr>
          <p:cNvPr id="3" name="Content Placeholder 2">
            <a:extLst>
              <a:ext uri="{FF2B5EF4-FFF2-40B4-BE49-F238E27FC236}">
                <a16:creationId xmlns:a16="http://schemas.microsoft.com/office/drawing/2014/main" id="{BCF53F1C-684A-CD0A-2FCA-7A25EEA33DDB}"/>
              </a:ext>
            </a:extLst>
          </p:cNvPr>
          <p:cNvSpPr>
            <a:spLocks noGrp="1"/>
          </p:cNvSpPr>
          <p:nvPr>
            <p:ph idx="1"/>
          </p:nvPr>
        </p:nvSpPr>
        <p:spPr/>
        <p:txBody>
          <a:bodyPr>
            <a:normAutofit fontScale="70000" lnSpcReduction="20000"/>
          </a:bodyPr>
          <a:lstStyle/>
          <a:p>
            <a:r>
              <a:rPr lang="id-ID" dirty="0">
                <a:solidFill>
                  <a:srgbClr val="000000"/>
                </a:solidFill>
                <a:effectLst/>
                <a:latin typeface="CenturySchoolbook"/>
              </a:rPr>
              <a:t>Pada esensi dan perkembangannya, hal itu menjadi sistim sosial politik yang berlaku di masyarakat. Dalam berbagai spektrum dan dimensi, setiap kemasyarakatan memiliki dan memberlakukannya. </a:t>
            </a:r>
            <a:endParaRPr lang="id-ID" dirty="0"/>
          </a:p>
          <a:p>
            <a:r>
              <a:rPr lang="id-ID" dirty="0">
                <a:solidFill>
                  <a:srgbClr val="000000"/>
                </a:solidFill>
                <a:effectLst/>
                <a:latin typeface="CenturySchoolbook"/>
              </a:rPr>
              <a:t>Dengan kata lain, setiap masyarakat memiliki dan membentuk sistem kontrol sosial. Fungsinya, mengatur hubungan </a:t>
            </a:r>
            <a:r>
              <a:rPr lang="id-ID" dirty="0" err="1">
                <a:solidFill>
                  <a:srgbClr val="000000"/>
                </a:solidFill>
                <a:effectLst/>
                <a:latin typeface="CenturySchoolbook"/>
              </a:rPr>
              <a:t>antarindividual</a:t>
            </a:r>
            <a:r>
              <a:rPr lang="id-ID" dirty="0">
                <a:solidFill>
                  <a:srgbClr val="000000"/>
                </a:solidFill>
                <a:effectLst/>
                <a:latin typeface="CenturySchoolbook"/>
              </a:rPr>
              <a:t> dan </a:t>
            </a:r>
            <a:r>
              <a:rPr lang="id-ID" dirty="0" err="1">
                <a:solidFill>
                  <a:srgbClr val="000000"/>
                </a:solidFill>
                <a:effectLst/>
                <a:latin typeface="CenturySchoolbook"/>
              </a:rPr>
              <a:t>antarlembaga</a:t>
            </a:r>
            <a:r>
              <a:rPr lang="id-ID" dirty="0">
                <a:solidFill>
                  <a:srgbClr val="000000"/>
                </a:solidFill>
                <a:effectLst/>
                <a:latin typeface="CenturySchoolbook"/>
              </a:rPr>
              <a:t>, serta melindungi kepentingan dan harapan masyarakatnya. </a:t>
            </a:r>
            <a:endParaRPr lang="id-ID" dirty="0"/>
          </a:p>
          <a:p>
            <a:r>
              <a:rPr lang="id-ID" dirty="0">
                <a:solidFill>
                  <a:srgbClr val="000000"/>
                </a:solidFill>
                <a:effectLst/>
                <a:latin typeface="CenturySchoolbook"/>
              </a:rPr>
              <a:t>Sistim media menjadi sebuah organ, dari struktur, yang dibentuk oleh sistim tersebut. Cakupan otoritas sistim tersebut meliputi bentukan dan tujuan dan eksistensi </a:t>
            </a:r>
            <a:r>
              <a:rPr lang="en-US" dirty="0">
                <a:solidFill>
                  <a:srgbClr val="000000"/>
                </a:solidFill>
                <a:effectLst/>
                <a:latin typeface="CenturySchoolbook"/>
              </a:rPr>
              <a:t>media</a:t>
            </a:r>
            <a:r>
              <a:rPr lang="id-ID" dirty="0">
                <a:solidFill>
                  <a:srgbClr val="000000"/>
                </a:solidFill>
                <a:effectLst/>
                <a:latin typeface="CenturySchoolbook"/>
              </a:rPr>
              <a:t> yang didirikan di wilayah sistim tersebut. Setiap Sistim media, dengan demikian, akan terkait dengan acuan nilai dan norma, dari </a:t>
            </a:r>
            <a:r>
              <a:rPr lang="id-ID" dirty="0" err="1">
                <a:solidFill>
                  <a:srgbClr val="000000"/>
                </a:solidFill>
                <a:effectLst/>
                <a:latin typeface="CenturySchoolbook"/>
              </a:rPr>
              <a:t>ﬁlosoﬁ</a:t>
            </a:r>
            <a:r>
              <a:rPr lang="id-ID" dirty="0">
                <a:solidFill>
                  <a:srgbClr val="000000"/>
                </a:solidFill>
                <a:effectLst/>
                <a:latin typeface="CenturySchoolbook"/>
              </a:rPr>
              <a:t> dasar, masyarakat yang membentuk sistim tersebut. </a:t>
            </a:r>
            <a:endParaRPr lang="id-ID" dirty="0"/>
          </a:p>
          <a:p>
            <a:r>
              <a:rPr lang="id-ID" dirty="0">
                <a:solidFill>
                  <a:srgbClr val="000000"/>
                </a:solidFill>
                <a:effectLst/>
                <a:latin typeface="CenturySchoolbook"/>
              </a:rPr>
              <a:t>Sebagai sebuah organ, dari sebuah sistim yang mengaturnya, maka sistim media pun harus merujuk pada sekitar. Ia merujuk pada pandangan dan konsepsi dari keberadaan sistim yang dibentuk masyarakatnya. </a:t>
            </a:r>
            <a:endParaRPr lang="id-ID" dirty="0"/>
          </a:p>
          <a:p>
            <a:r>
              <a:rPr lang="id-ID" dirty="0" err="1">
                <a:solidFill>
                  <a:srgbClr val="000000"/>
                </a:solidFill>
                <a:effectLst/>
                <a:latin typeface="CenturySchoolbook"/>
              </a:rPr>
              <a:t>Siebert</a:t>
            </a:r>
            <a:r>
              <a:rPr lang="id-ID" dirty="0">
                <a:solidFill>
                  <a:srgbClr val="000000"/>
                </a:solidFill>
                <a:effectLst/>
                <a:latin typeface="CenturySchoolbook"/>
              </a:rPr>
              <a:t> dkk. menyebut beberapa faktor yang mendasari keberadaan sistim media di setiap masyarakat. Setiap sistim media akan terkait, atau memiliki rujukan, kepada asumsi </a:t>
            </a:r>
            <a:r>
              <a:rPr lang="id-ID" dirty="0" err="1">
                <a:solidFill>
                  <a:srgbClr val="000000"/>
                </a:solidFill>
                <a:effectLst/>
                <a:latin typeface="CenturySchoolbook"/>
              </a:rPr>
              <a:t>ﬁlosoﬁ</a:t>
            </a:r>
            <a:r>
              <a:rPr lang="id-ID" dirty="0">
                <a:solidFill>
                  <a:srgbClr val="000000"/>
                </a:solidFill>
                <a:effectLst/>
                <a:latin typeface="CenturySchoolbook"/>
              </a:rPr>
              <a:t> masyarakatnya di dalam mengonsep apa yang disebut “manusia”, “masyarakat dan negara”, “hubungan manusia dengan negara”, “</a:t>
            </a:r>
            <a:r>
              <a:rPr lang="id-ID" dirty="0" err="1">
                <a:solidFill>
                  <a:srgbClr val="000000"/>
                </a:solidFill>
                <a:effectLst/>
                <a:latin typeface="CenturySchoolbook"/>
              </a:rPr>
              <a:t>ﬁlsafat</a:t>
            </a:r>
            <a:r>
              <a:rPr lang="id-ID" dirty="0">
                <a:solidFill>
                  <a:srgbClr val="000000"/>
                </a:solidFill>
                <a:effectLst/>
                <a:latin typeface="CenturySchoolbook"/>
              </a:rPr>
              <a:t> dasar, pengetahuan dan kebenaran”. Maka itu, berbagai kegiatan kontrol sosial dari setiap sistim media akan selalu merujuk pada pandangan </a:t>
            </a:r>
            <a:r>
              <a:rPr lang="id-ID" dirty="0" err="1">
                <a:solidFill>
                  <a:srgbClr val="000000"/>
                </a:solidFill>
                <a:effectLst/>
                <a:latin typeface="CenturySchoolbook"/>
              </a:rPr>
              <a:t>ﬁlosoﬁ</a:t>
            </a:r>
            <a:r>
              <a:rPr lang="id-ID" dirty="0">
                <a:solidFill>
                  <a:srgbClr val="000000"/>
                </a:solidFill>
                <a:effectLst/>
                <a:latin typeface="CenturySchoolbook"/>
              </a:rPr>
              <a:t> masyarakat </a:t>
            </a:r>
            <a:r>
              <a:rPr lang="id-ID" dirty="0" err="1">
                <a:solidFill>
                  <a:srgbClr val="000000"/>
                </a:solidFill>
                <a:effectLst/>
                <a:latin typeface="CenturySchoolbook"/>
              </a:rPr>
              <a:t>dimana</a:t>
            </a:r>
            <a:r>
              <a:rPr lang="id-ID" dirty="0">
                <a:solidFill>
                  <a:srgbClr val="000000"/>
                </a:solidFill>
                <a:effectLst/>
                <a:latin typeface="CenturySchoolbook"/>
              </a:rPr>
              <a:t> media itu berada.</a:t>
            </a:r>
            <a:endParaRPr lang="id-ID" dirty="0"/>
          </a:p>
        </p:txBody>
      </p:sp>
    </p:spTree>
    <p:extLst>
      <p:ext uri="{BB962C8B-B14F-4D97-AF65-F5344CB8AC3E}">
        <p14:creationId xmlns:p14="http://schemas.microsoft.com/office/powerpoint/2010/main" val="3867317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BDDB-B1EB-D91C-5059-3E09CF342876}"/>
              </a:ext>
            </a:extLst>
          </p:cNvPr>
          <p:cNvSpPr>
            <a:spLocks noGrp="1"/>
          </p:cNvSpPr>
          <p:nvPr>
            <p:ph type="title"/>
          </p:nvPr>
        </p:nvSpPr>
        <p:spPr/>
        <p:txBody>
          <a:bodyPr/>
          <a:lstStyle/>
          <a:p>
            <a:r>
              <a:rPr lang="id-ID" dirty="0">
                <a:solidFill>
                  <a:srgbClr val="000000"/>
                </a:solidFill>
                <a:effectLst/>
                <a:latin typeface="TimesNewRoman"/>
              </a:rPr>
              <a:t>Law </a:t>
            </a:r>
            <a:r>
              <a:rPr lang="id-ID" dirty="0" err="1">
                <a:solidFill>
                  <a:srgbClr val="000000"/>
                </a:solidFill>
                <a:effectLst/>
                <a:latin typeface="TimesNewRoman"/>
              </a:rPr>
              <a:t>and</a:t>
            </a:r>
            <a:r>
              <a:rPr lang="id-ID" dirty="0">
                <a:solidFill>
                  <a:srgbClr val="000000"/>
                </a:solidFill>
                <a:effectLst/>
                <a:latin typeface="TimesNewRoman"/>
              </a:rPr>
              <a:t> </a:t>
            </a:r>
            <a:r>
              <a:rPr lang="id-ID" dirty="0" err="1">
                <a:solidFill>
                  <a:srgbClr val="000000"/>
                </a:solidFill>
                <a:effectLst/>
                <a:latin typeface="TimesNewRoman"/>
              </a:rPr>
              <a:t>Activity</a:t>
            </a:r>
            <a:r>
              <a:rPr lang="id-ID" dirty="0">
                <a:solidFill>
                  <a:srgbClr val="000000"/>
                </a:solidFill>
                <a:effectLst/>
                <a:latin typeface="TimesNewRoman"/>
              </a:rPr>
              <a:t> </a:t>
            </a:r>
            <a:r>
              <a:rPr lang="id-ID" dirty="0" err="1">
                <a:solidFill>
                  <a:srgbClr val="000000"/>
                </a:solidFill>
                <a:effectLst/>
                <a:latin typeface="TimesNewRoman"/>
              </a:rPr>
              <a:t>Journalism</a:t>
            </a:r>
            <a:r>
              <a:rPr lang="id-ID" dirty="0">
                <a:solidFill>
                  <a:srgbClr val="000000"/>
                </a:solidFill>
                <a:effectLst/>
                <a:latin typeface="TimesNewRoman"/>
              </a:rPr>
              <a:t> </a:t>
            </a:r>
            <a:br>
              <a:rPr lang="en-US" dirty="0">
                <a:solidFill>
                  <a:srgbClr val="000000"/>
                </a:solidFill>
                <a:effectLst/>
                <a:latin typeface="TimesNewRoman"/>
              </a:rPr>
            </a:br>
            <a:r>
              <a:rPr lang="en-US" dirty="0">
                <a:solidFill>
                  <a:srgbClr val="000000"/>
                </a:solidFill>
                <a:effectLst/>
                <a:latin typeface="TimesNewRoman"/>
              </a:rPr>
              <a:t>(</a:t>
            </a:r>
            <a:r>
              <a:rPr lang="en-US" cap="none" dirty="0" err="1">
                <a:solidFill>
                  <a:srgbClr val="000000"/>
                </a:solidFill>
                <a:effectLst/>
                <a:latin typeface="TimesNewRoman"/>
              </a:rPr>
              <a:t>Sistim</a:t>
            </a:r>
            <a:r>
              <a:rPr lang="en-US" cap="none" dirty="0">
                <a:solidFill>
                  <a:srgbClr val="000000"/>
                </a:solidFill>
                <a:effectLst/>
                <a:latin typeface="TimesNewRoman"/>
              </a:rPr>
              <a:t> media)</a:t>
            </a:r>
            <a:endParaRPr lang="id-ID" dirty="0"/>
          </a:p>
        </p:txBody>
      </p:sp>
      <p:sp>
        <p:nvSpPr>
          <p:cNvPr id="3" name="Content Placeholder 2">
            <a:extLst>
              <a:ext uri="{FF2B5EF4-FFF2-40B4-BE49-F238E27FC236}">
                <a16:creationId xmlns:a16="http://schemas.microsoft.com/office/drawing/2014/main" id="{BCF53F1C-684A-CD0A-2FCA-7A25EEA33DDB}"/>
              </a:ext>
            </a:extLst>
          </p:cNvPr>
          <p:cNvSpPr>
            <a:spLocks noGrp="1"/>
          </p:cNvSpPr>
          <p:nvPr>
            <p:ph idx="1"/>
          </p:nvPr>
        </p:nvSpPr>
        <p:spPr/>
        <p:txBody>
          <a:bodyPr>
            <a:normAutofit fontScale="70000" lnSpcReduction="20000"/>
          </a:bodyPr>
          <a:lstStyle/>
          <a:p>
            <a:r>
              <a:rPr lang="id-ID" dirty="0">
                <a:solidFill>
                  <a:srgbClr val="000000"/>
                </a:solidFill>
                <a:effectLst/>
                <a:latin typeface="CenturySchoolbook"/>
              </a:rPr>
              <a:t>Pada esensi dan perkembangannya, hal itu menjadi sistim sosial politik yang berlaku di masyarakat. Dalam berbagai spektrum dan dimensi, setiap kemasyarakatan memiliki dan memberlakukannya. </a:t>
            </a:r>
            <a:endParaRPr lang="id-ID" dirty="0"/>
          </a:p>
          <a:p>
            <a:r>
              <a:rPr lang="id-ID" dirty="0">
                <a:solidFill>
                  <a:srgbClr val="000000"/>
                </a:solidFill>
                <a:effectLst/>
                <a:latin typeface="CenturySchoolbook"/>
              </a:rPr>
              <a:t>Dengan kata lain, setiap masyarakat memiliki dan membentuk sistem kontrol sosial. Fungsinya, mengatur hubungan </a:t>
            </a:r>
            <a:r>
              <a:rPr lang="id-ID" dirty="0" err="1">
                <a:solidFill>
                  <a:srgbClr val="000000"/>
                </a:solidFill>
                <a:effectLst/>
                <a:latin typeface="CenturySchoolbook"/>
              </a:rPr>
              <a:t>antarindividual</a:t>
            </a:r>
            <a:r>
              <a:rPr lang="id-ID" dirty="0">
                <a:solidFill>
                  <a:srgbClr val="000000"/>
                </a:solidFill>
                <a:effectLst/>
                <a:latin typeface="CenturySchoolbook"/>
              </a:rPr>
              <a:t> dan </a:t>
            </a:r>
            <a:r>
              <a:rPr lang="id-ID" dirty="0" err="1">
                <a:solidFill>
                  <a:srgbClr val="000000"/>
                </a:solidFill>
                <a:effectLst/>
                <a:latin typeface="CenturySchoolbook"/>
              </a:rPr>
              <a:t>antarlembaga</a:t>
            </a:r>
            <a:r>
              <a:rPr lang="id-ID" dirty="0">
                <a:solidFill>
                  <a:srgbClr val="000000"/>
                </a:solidFill>
                <a:effectLst/>
                <a:latin typeface="CenturySchoolbook"/>
              </a:rPr>
              <a:t>, serta melindungi kepentingan dan harapan masyarakatnya. </a:t>
            </a:r>
            <a:endParaRPr lang="id-ID" dirty="0"/>
          </a:p>
          <a:p>
            <a:r>
              <a:rPr lang="en-US" dirty="0" err="1">
                <a:solidFill>
                  <a:srgbClr val="000000"/>
                </a:solidFill>
                <a:effectLst/>
                <a:latin typeface="CenturySchoolbook"/>
              </a:rPr>
              <a:t>Sistim</a:t>
            </a:r>
            <a:r>
              <a:rPr lang="en-US" dirty="0">
                <a:solidFill>
                  <a:srgbClr val="000000"/>
                </a:solidFill>
                <a:effectLst/>
                <a:latin typeface="CenturySchoolbook"/>
              </a:rPr>
              <a:t> media</a:t>
            </a:r>
            <a:r>
              <a:rPr lang="id-ID" dirty="0">
                <a:solidFill>
                  <a:srgbClr val="000000"/>
                </a:solidFill>
                <a:effectLst/>
                <a:latin typeface="CenturySchoolbook"/>
              </a:rPr>
              <a:t> menjadi sebuah organ, dari struktur, yang dibentuk oleh sistim tersebut. Cakupan otoritas sistim tersebut meliputi bentukan dan tujuan dan eksistensi media yang didirikan di wilayah sistim tersebut. Setiap </a:t>
            </a:r>
            <a:r>
              <a:rPr lang="en-US" dirty="0" err="1">
                <a:solidFill>
                  <a:srgbClr val="000000"/>
                </a:solidFill>
                <a:effectLst/>
                <a:latin typeface="CenturySchoolbook"/>
              </a:rPr>
              <a:t>sistim</a:t>
            </a:r>
            <a:r>
              <a:rPr lang="en-US" dirty="0">
                <a:solidFill>
                  <a:srgbClr val="000000"/>
                </a:solidFill>
                <a:effectLst/>
                <a:latin typeface="CenturySchoolbook"/>
              </a:rPr>
              <a:t> media</a:t>
            </a:r>
            <a:r>
              <a:rPr lang="id-ID" dirty="0">
                <a:solidFill>
                  <a:srgbClr val="000000"/>
                </a:solidFill>
                <a:effectLst/>
                <a:latin typeface="CenturySchoolbook"/>
              </a:rPr>
              <a:t>, dengan demikian, akan terkait dengan acuan nilai dan norma, dari </a:t>
            </a:r>
            <a:r>
              <a:rPr lang="id-ID" dirty="0" err="1">
                <a:solidFill>
                  <a:srgbClr val="000000"/>
                </a:solidFill>
                <a:effectLst/>
                <a:latin typeface="CenturySchoolbook"/>
              </a:rPr>
              <a:t>ﬁlosoﬁ</a:t>
            </a:r>
            <a:r>
              <a:rPr lang="id-ID" dirty="0">
                <a:solidFill>
                  <a:srgbClr val="000000"/>
                </a:solidFill>
                <a:effectLst/>
                <a:latin typeface="CenturySchoolbook"/>
              </a:rPr>
              <a:t> dasar, masyarakat yang membentuk sistim tersebut. </a:t>
            </a:r>
            <a:endParaRPr lang="id-ID" dirty="0"/>
          </a:p>
          <a:p>
            <a:r>
              <a:rPr lang="id-ID" dirty="0">
                <a:solidFill>
                  <a:srgbClr val="000000"/>
                </a:solidFill>
                <a:effectLst/>
                <a:latin typeface="CenturySchoolbook"/>
              </a:rPr>
              <a:t>Sebagai sebuah organ, dari sebuah sistim yang mengaturnya, maka sistim media pun harus merujuk pada sekitar. Ia merujuk pada pandangan dan konsepsi dari keberadaan sistim yang dibentuk masyarakatnya. </a:t>
            </a:r>
            <a:endParaRPr lang="id-ID" dirty="0"/>
          </a:p>
          <a:p>
            <a:r>
              <a:rPr lang="id-ID" dirty="0" err="1">
                <a:solidFill>
                  <a:srgbClr val="000000"/>
                </a:solidFill>
                <a:effectLst/>
                <a:latin typeface="CenturySchoolbook"/>
              </a:rPr>
              <a:t>Siebert</a:t>
            </a:r>
            <a:r>
              <a:rPr lang="id-ID" dirty="0">
                <a:solidFill>
                  <a:srgbClr val="000000"/>
                </a:solidFill>
                <a:effectLst/>
                <a:latin typeface="CenturySchoolbook"/>
              </a:rPr>
              <a:t> dkk. menyebut beberapa faktor yang mendasari keberadaan sistim media di setiap masyarakat. Setiap sistim media akan terkait, atau memiliki rujukan, kepada asumsi </a:t>
            </a:r>
            <a:r>
              <a:rPr lang="id-ID" dirty="0" err="1">
                <a:solidFill>
                  <a:srgbClr val="000000"/>
                </a:solidFill>
                <a:effectLst/>
                <a:latin typeface="CenturySchoolbook"/>
              </a:rPr>
              <a:t>ﬁlosoﬁ</a:t>
            </a:r>
            <a:r>
              <a:rPr lang="id-ID" dirty="0">
                <a:solidFill>
                  <a:srgbClr val="000000"/>
                </a:solidFill>
                <a:effectLst/>
                <a:latin typeface="CenturySchoolbook"/>
              </a:rPr>
              <a:t> masyarakatnya di dalam mengonsep apa yang disebut “manusia”, “masyarakat dan negara”, “hubungan manusia dengan negara”, “</a:t>
            </a:r>
            <a:r>
              <a:rPr lang="id-ID" dirty="0" err="1">
                <a:solidFill>
                  <a:srgbClr val="000000"/>
                </a:solidFill>
                <a:effectLst/>
                <a:latin typeface="CenturySchoolbook"/>
              </a:rPr>
              <a:t>ﬁlsafat</a:t>
            </a:r>
            <a:r>
              <a:rPr lang="id-ID" dirty="0">
                <a:solidFill>
                  <a:srgbClr val="000000"/>
                </a:solidFill>
                <a:effectLst/>
                <a:latin typeface="CenturySchoolbook"/>
              </a:rPr>
              <a:t> dasar, pengetahuan dan kebenaran”. Maka itu, berbagai kegiatan kontrol sosial dari setiap sistim media akan selalu merujuk pada pandangan </a:t>
            </a:r>
            <a:r>
              <a:rPr lang="id-ID" dirty="0" err="1">
                <a:solidFill>
                  <a:srgbClr val="000000"/>
                </a:solidFill>
                <a:effectLst/>
                <a:latin typeface="CenturySchoolbook"/>
              </a:rPr>
              <a:t>ﬁlosoﬁ</a:t>
            </a:r>
            <a:r>
              <a:rPr lang="id-ID" dirty="0">
                <a:solidFill>
                  <a:srgbClr val="000000"/>
                </a:solidFill>
                <a:effectLst/>
                <a:latin typeface="CenturySchoolbook"/>
              </a:rPr>
              <a:t> masyarakat </a:t>
            </a:r>
            <a:r>
              <a:rPr lang="id-ID" dirty="0" err="1">
                <a:solidFill>
                  <a:srgbClr val="000000"/>
                </a:solidFill>
                <a:effectLst/>
                <a:latin typeface="CenturySchoolbook"/>
              </a:rPr>
              <a:t>dimana</a:t>
            </a:r>
            <a:r>
              <a:rPr lang="id-ID" dirty="0">
                <a:solidFill>
                  <a:srgbClr val="000000"/>
                </a:solidFill>
                <a:effectLst/>
                <a:latin typeface="CenturySchoolbook"/>
              </a:rPr>
              <a:t> media itu berada.</a:t>
            </a:r>
            <a:endParaRPr lang="id-ID" dirty="0"/>
          </a:p>
        </p:txBody>
      </p:sp>
    </p:spTree>
    <p:extLst>
      <p:ext uri="{BB962C8B-B14F-4D97-AF65-F5344CB8AC3E}">
        <p14:creationId xmlns:p14="http://schemas.microsoft.com/office/powerpoint/2010/main" val="1545830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9C6EDEF-A3BB-407B-9CDF-A7E5E5AE68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1AE95B9-B8B1-4D2E-827E-AE702FB672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B96C491-9D12-4A1F-87C1-4087035C52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FFE5C4A-1546-4452-A19D-2A989D4BC4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148CBA6-F6FA-4167-BD0D-40D35561B2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1" name="Rectangle 20">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vintage weighing scales">
            <a:extLst>
              <a:ext uri="{FF2B5EF4-FFF2-40B4-BE49-F238E27FC236}">
                <a16:creationId xmlns:a16="http://schemas.microsoft.com/office/drawing/2014/main" id="{5F02143E-4C9E-42DC-89F2-B50BDE8A2361}"/>
              </a:ext>
            </a:extLst>
          </p:cNvPr>
          <p:cNvPicPr>
            <a:picLocks noChangeAspect="1"/>
          </p:cNvPicPr>
          <p:nvPr/>
        </p:nvPicPr>
        <p:blipFill rotWithShape="1">
          <a:blip r:embed="rId2">
            <a:alphaModFix amt="40000"/>
          </a:blip>
          <a:srcRect t="18091" b="44362"/>
          <a:stretch/>
        </p:blipFill>
        <p:spPr>
          <a:xfrm>
            <a:off x="-3175" y="10"/>
            <a:ext cx="12192000" cy="6857990"/>
          </a:xfrm>
          <a:prstGeom prst="rect">
            <a:avLst/>
          </a:prstGeom>
        </p:spPr>
      </p:pic>
      <p:sp>
        <p:nvSpPr>
          <p:cNvPr id="4" name="Title 3">
            <a:extLst>
              <a:ext uri="{FF2B5EF4-FFF2-40B4-BE49-F238E27FC236}">
                <a16:creationId xmlns:a16="http://schemas.microsoft.com/office/drawing/2014/main" id="{FFB7A783-5B83-36E5-40C9-F34105D2F006}"/>
              </a:ext>
            </a:extLst>
          </p:cNvPr>
          <p:cNvSpPr>
            <a:spLocks noGrp="1"/>
          </p:cNvSpPr>
          <p:nvPr>
            <p:ph type="title"/>
          </p:nvPr>
        </p:nvSpPr>
        <p:spPr>
          <a:xfrm>
            <a:off x="684212" y="685799"/>
            <a:ext cx="8001000" cy="2971801"/>
          </a:xfrm>
        </p:spPr>
        <p:txBody>
          <a:bodyPr vert="horz" lIns="91440" tIns="45720" rIns="91440" bIns="45720" rtlCol="0" anchor="b">
            <a:normAutofit/>
          </a:bodyPr>
          <a:lstStyle/>
          <a:p>
            <a:r>
              <a:rPr lang="en-US" sz="4800"/>
              <a:t>History of the Press Law and current context </a:t>
            </a:r>
            <a:endParaRPr lang="en-US" sz="4800" dirty="0"/>
          </a:p>
        </p:txBody>
      </p:sp>
    </p:spTree>
    <p:extLst>
      <p:ext uri="{BB962C8B-B14F-4D97-AF65-F5344CB8AC3E}">
        <p14:creationId xmlns:p14="http://schemas.microsoft.com/office/powerpoint/2010/main" val="202579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5588-3210-A9ED-8470-27BD0ADB3E82}"/>
              </a:ext>
            </a:extLst>
          </p:cNvPr>
          <p:cNvSpPr>
            <a:spLocks noGrp="1"/>
          </p:cNvSpPr>
          <p:nvPr>
            <p:ph type="title"/>
          </p:nvPr>
        </p:nvSpPr>
        <p:spPr/>
        <p:txBody>
          <a:bodyPr>
            <a:normAutofit fontScale="90000"/>
          </a:bodyPr>
          <a:lstStyle/>
          <a:p>
            <a:r>
              <a:rPr lang="en-US" dirty="0">
                <a:solidFill>
                  <a:srgbClr val="000000"/>
                </a:solidFill>
                <a:effectLst/>
                <a:latin typeface="TimesNewRoman"/>
              </a:rPr>
              <a:t>History of the Press Law and current context </a:t>
            </a:r>
            <a:br>
              <a:rPr lang="en-US" dirty="0"/>
            </a:br>
            <a:endParaRPr lang="id-ID" dirty="0"/>
          </a:p>
        </p:txBody>
      </p:sp>
      <p:sp>
        <p:nvSpPr>
          <p:cNvPr id="3" name="Content Placeholder 2">
            <a:extLst>
              <a:ext uri="{FF2B5EF4-FFF2-40B4-BE49-F238E27FC236}">
                <a16:creationId xmlns:a16="http://schemas.microsoft.com/office/drawing/2014/main" id="{BEBB500F-84EE-75A7-E0E1-4C180630C82C}"/>
              </a:ext>
            </a:extLst>
          </p:cNvPr>
          <p:cNvSpPr>
            <a:spLocks noGrp="1"/>
          </p:cNvSpPr>
          <p:nvPr>
            <p:ph idx="1"/>
          </p:nvPr>
        </p:nvSpPr>
        <p:spPr/>
        <p:txBody>
          <a:bodyPr>
            <a:normAutofit fontScale="92500" lnSpcReduction="20000"/>
          </a:bodyPr>
          <a:lstStyle/>
          <a:p>
            <a:r>
              <a:rPr lang="id-ID" dirty="0">
                <a:solidFill>
                  <a:srgbClr val="000000"/>
                </a:solidFill>
                <a:effectLst/>
                <a:latin typeface="Cambria" panose="02040503050406030204" pitchFamily="18" charset="0"/>
              </a:rPr>
              <a:t>Sistim media di Indonesia, bisa dikatakan, dimulai sejak mesin cetak dibawa kolonial ke Hindia Belanda. Alat cetak, bawaan kolonialisme Belanda, itu membentuk tradisi. Bagaimana media dicetak secara “</a:t>
            </a:r>
            <a:r>
              <a:rPr lang="id-ID" dirty="0" err="1">
                <a:solidFill>
                  <a:srgbClr val="000000"/>
                </a:solidFill>
                <a:effectLst/>
                <a:latin typeface="Cambria" panose="02040503050406030204" pitchFamily="18" charset="0"/>
              </a:rPr>
              <a:t>sistimik</a:t>
            </a:r>
            <a:r>
              <a:rPr lang="id-ID" dirty="0">
                <a:solidFill>
                  <a:srgbClr val="000000"/>
                </a:solidFill>
                <a:effectLst/>
                <a:latin typeface="Cambria" panose="02040503050406030204" pitchFamily="18" charset="0"/>
              </a:rPr>
              <a:t>”. Alat cetak yang semula menjadi perangkat kolonialisme itu berubah, mula-mula, menjadi alat “misionaris”.</a:t>
            </a:r>
            <a:endParaRPr lang="id-ID" dirty="0"/>
          </a:p>
          <a:p>
            <a:r>
              <a:rPr lang="id-ID" dirty="0">
                <a:solidFill>
                  <a:srgbClr val="000000"/>
                </a:solidFill>
                <a:effectLst/>
                <a:latin typeface="Cambria" panose="02040503050406030204" pitchFamily="18" charset="0"/>
              </a:rPr>
              <a:t>Sejalan dengan penggunaan “cetakan” misionaris, berkembang pula masyarakat “pembaca”. Khalayak yang mengonsumsi “berita” dari “negeri lain”. Yang sebelumnya, lewat dongeng mulut ke mulut. Dan, ceritanya pun sebatas kampung ke kampung. Kini, berganti. Bukan lewat mulut, tapi dari bacaan. Yang sebelumnya tak ada, tak dikenali, atau bukan kebiasaan “berpikir”.</a:t>
            </a:r>
            <a:endParaRPr lang="id-ID" dirty="0"/>
          </a:p>
          <a:p>
            <a:r>
              <a:rPr lang="id-ID" dirty="0">
                <a:solidFill>
                  <a:srgbClr val="000000"/>
                </a:solidFill>
                <a:effectLst/>
                <a:latin typeface="Cambria" panose="02040503050406030204" pitchFamily="18" charset="0"/>
              </a:rPr>
              <a:t>Sistim media di Indonesia adalah sistim yang </a:t>
            </a:r>
            <a:r>
              <a:rPr lang="id-ID" dirty="0" err="1">
                <a:solidFill>
                  <a:srgbClr val="000000"/>
                </a:solidFill>
                <a:effectLst/>
                <a:latin typeface="Cambria" panose="02040503050406030204" pitchFamily="18" charset="0"/>
              </a:rPr>
              <a:t>mengerangka</a:t>
            </a:r>
            <a:r>
              <a:rPr lang="id-ID" dirty="0">
                <a:solidFill>
                  <a:srgbClr val="000000"/>
                </a:solidFill>
                <a:effectLst/>
                <a:latin typeface="Cambria" panose="02040503050406030204" pitchFamily="18" charset="0"/>
              </a:rPr>
              <a:t> media Indonesia melakukan </a:t>
            </a:r>
            <a:r>
              <a:rPr lang="id-ID" dirty="0" err="1">
                <a:solidFill>
                  <a:srgbClr val="000000"/>
                </a:solidFill>
                <a:effectLst/>
                <a:latin typeface="Cambria" panose="02040503050406030204" pitchFamily="18" charset="0"/>
              </a:rPr>
              <a:t>aktifitas</a:t>
            </a:r>
            <a:r>
              <a:rPr lang="id-ID" dirty="0">
                <a:solidFill>
                  <a:srgbClr val="000000"/>
                </a:solidFill>
                <a:effectLst/>
                <a:latin typeface="Cambria" panose="02040503050406030204" pitchFamily="18" charset="0"/>
              </a:rPr>
              <a:t> jurnalisme dalam lingkup kemasyarakatan, dan perundangan-undangan, serta norma dan nilai, yang berlaku di dalam </a:t>
            </a:r>
            <a:endParaRPr lang="id-ID" dirty="0"/>
          </a:p>
          <a:p>
            <a:endParaRPr lang="id-ID" dirty="0"/>
          </a:p>
        </p:txBody>
      </p:sp>
    </p:spTree>
    <p:extLst>
      <p:ext uri="{BB962C8B-B14F-4D97-AF65-F5344CB8AC3E}">
        <p14:creationId xmlns:p14="http://schemas.microsoft.com/office/powerpoint/2010/main" val="217874315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2176</TotalTime>
  <Words>1977</Words>
  <Application>Microsoft Office PowerPoint</Application>
  <PresentationFormat>Widescreen</PresentationFormat>
  <Paragraphs>79</Paragraphs>
  <Slides>17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Arial</vt:lpstr>
      <vt:lpstr>Bricolage Grotesque</vt:lpstr>
      <vt:lpstr>Bricolage Grotesque Bold</vt:lpstr>
      <vt:lpstr>Bricolage Grotesque Light</vt:lpstr>
      <vt:lpstr>Bricolage Grotesque Semi-Bold</vt:lpstr>
      <vt:lpstr>Cambria</vt:lpstr>
      <vt:lpstr>Century Gothic</vt:lpstr>
      <vt:lpstr>CenturySchoolbook</vt:lpstr>
      <vt:lpstr>EditControl</vt:lpstr>
      <vt:lpstr>MinionPro</vt:lpstr>
      <vt:lpstr>TimesNewRoman</vt:lpstr>
      <vt:lpstr>Wingdings 3</vt:lpstr>
      <vt:lpstr>Slice</vt:lpstr>
      <vt:lpstr>law and activity Journalism  (Press Law in Indonesia)</vt:lpstr>
      <vt:lpstr>Read the rules </vt:lpstr>
      <vt:lpstr>Law and Activity Journalism  (Sistim media)</vt:lpstr>
      <vt:lpstr>Law and Activity Journalism  (Sistim media)</vt:lpstr>
      <vt:lpstr>Law and Activity Journalism  (Sistim Media)</vt:lpstr>
      <vt:lpstr>Law and Activity Journalism  (Sistim Media)</vt:lpstr>
      <vt:lpstr>Law and Activity Journalism  (Sistim media)</vt:lpstr>
      <vt:lpstr>History of the Press Law and current context </vt:lpstr>
      <vt:lpstr>History of the Press Law and current context  </vt:lpstr>
      <vt:lpstr>Law and Activity Journalism  (Sistim media)</vt:lpstr>
      <vt:lpstr>Important rules of the Press Law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Policy and Ethic </dc:title>
  <dc:creator>septiawan</dc:creator>
  <cp:lastModifiedBy>septiawan</cp:lastModifiedBy>
  <cp:revision>15</cp:revision>
  <dcterms:created xsi:type="dcterms:W3CDTF">2024-06-01T02:27:50Z</dcterms:created>
  <dcterms:modified xsi:type="dcterms:W3CDTF">2024-06-26T09:14:49Z</dcterms:modified>
</cp:coreProperties>
</file>