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1" r:id="rId3"/>
    <p:sldId id="279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3" r:id="rId12"/>
    <p:sldId id="280" r:id="rId13"/>
    <p:sldId id="281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0000"/>
    <a:srgbClr val="FF9900"/>
    <a:srgbClr val="C000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449" autoAdjust="0"/>
    <p:restoredTop sz="94660"/>
  </p:normalViewPr>
  <p:slideViewPr>
    <p:cSldViewPr snapToGrid="0">
      <p:cViewPr varScale="1">
        <p:scale>
          <a:sx n="63" d="100"/>
          <a:sy n="63" d="100"/>
        </p:scale>
        <p:origin x="150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85202-CEB6-42CE-A1BF-CDDA1AF09573}" type="datetimeFigureOut">
              <a:rPr lang="en-ID" smtClean="0"/>
              <a:t>12/07/2024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E6E37-ADC3-46AC-B729-C95AAFCFE4E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27867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85202-CEB6-42CE-A1BF-CDDA1AF09573}" type="datetimeFigureOut">
              <a:rPr lang="en-ID" smtClean="0"/>
              <a:t>12/07/2024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E6E37-ADC3-46AC-B729-C95AAFCFE4E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30341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85202-CEB6-42CE-A1BF-CDDA1AF09573}" type="datetimeFigureOut">
              <a:rPr lang="en-ID" smtClean="0"/>
              <a:t>12/07/2024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E6E37-ADC3-46AC-B729-C95AAFCFE4E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849251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52400" y="152400"/>
            <a:ext cx="7239000" cy="762000"/>
          </a:xfrm>
          <a:prstGeom prst="rect">
            <a:avLst/>
          </a:prstGeom>
        </p:spPr>
        <p:txBody>
          <a:bodyPr/>
          <a:lstStyle>
            <a:lvl1pPr>
              <a:buNone/>
              <a:defRPr sz="4000" baseline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457200" y="1295400"/>
            <a:ext cx="8305800" cy="4800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DC8C615-DA74-2D2B-5AD7-5E90AA884C83}"/>
              </a:ext>
            </a:extLst>
          </p:cNvPr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CB873C8-F3F2-C870-442A-9DBEE145182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6717792"/>
              <a:ext cx="9144000" cy="140208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B11118A-2882-A508-E5D5-CD208DC62A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717792"/>
            </a:xfrm>
            <a:prstGeom prst="rect">
              <a:avLst/>
            </a:prstGeom>
            <a:ln>
              <a:noFill/>
            </a:ln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5509691-EF39-4195-F6F2-3ED1EBD99C63}"/>
                </a:ext>
              </a:extLst>
            </p:cNvPr>
            <p:cNvSpPr/>
            <p:nvPr userDrawn="1"/>
          </p:nvSpPr>
          <p:spPr>
            <a:xfrm>
              <a:off x="0" y="0"/>
              <a:ext cx="9062720" cy="6717792"/>
            </a:xfrm>
            <a:prstGeom prst="rect">
              <a:avLst/>
            </a:prstGeom>
            <a:solidFill>
              <a:schemeClr val="bg1">
                <a:lumMod val="95000"/>
                <a:alpha val="39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</p:spTree>
    <p:extLst>
      <p:ext uri="{BB962C8B-B14F-4D97-AF65-F5344CB8AC3E}">
        <p14:creationId xmlns:p14="http://schemas.microsoft.com/office/powerpoint/2010/main" val="3085923826"/>
      </p:ext>
    </p:extLst>
  </p:cSld>
  <p:clrMapOvr>
    <a:masterClrMapping/>
  </p:clrMapOvr>
  <p:transition spd="slow" advClick="0" advTm="1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85202-CEB6-42CE-A1BF-CDDA1AF09573}" type="datetimeFigureOut">
              <a:rPr lang="en-ID" smtClean="0"/>
              <a:t>12/07/2024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E6E37-ADC3-46AC-B729-C95AAFCFE4E1}" type="slidenum">
              <a:rPr lang="en-ID" smtClean="0"/>
              <a:t>‹#›</a:t>
            </a:fld>
            <a:endParaRPr lang="en-ID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95BFB9-9AC8-2A52-3CB9-00E4467809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717792"/>
            <a:ext cx="9144000" cy="14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93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85202-CEB6-42CE-A1BF-CDDA1AF09573}" type="datetimeFigureOut">
              <a:rPr lang="en-ID" smtClean="0"/>
              <a:t>12/07/2024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E6E37-ADC3-46AC-B729-C95AAFCFE4E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89858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85202-CEB6-42CE-A1BF-CDDA1AF09573}" type="datetimeFigureOut">
              <a:rPr lang="en-ID" smtClean="0"/>
              <a:t>12/07/2024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E6E37-ADC3-46AC-B729-C95AAFCFE4E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4812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85202-CEB6-42CE-A1BF-CDDA1AF09573}" type="datetimeFigureOut">
              <a:rPr lang="en-ID" smtClean="0"/>
              <a:t>12/07/2024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E6E37-ADC3-46AC-B729-C95AAFCFE4E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49887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85202-CEB6-42CE-A1BF-CDDA1AF09573}" type="datetimeFigureOut">
              <a:rPr lang="en-ID" smtClean="0"/>
              <a:t>12/07/2024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E6E37-ADC3-46AC-B729-C95AAFCFE4E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06841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85202-CEB6-42CE-A1BF-CDDA1AF09573}" type="datetimeFigureOut">
              <a:rPr lang="en-ID" smtClean="0"/>
              <a:t>12/07/2024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E6E37-ADC3-46AC-B729-C95AAFCFE4E1}" type="slidenum">
              <a:rPr lang="en-ID" smtClean="0"/>
              <a:t>‹#›</a:t>
            </a:fld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7F62C6-C702-B7DD-159D-2FB2D2DDB4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717792"/>
            <a:ext cx="9144000" cy="1402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686E760-F318-777B-5615-F2690171C49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71779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79AE359-F9AD-E811-8F2F-F8F7C7D607B5}"/>
              </a:ext>
            </a:extLst>
          </p:cNvPr>
          <p:cNvSpPr/>
          <p:nvPr userDrawn="1"/>
        </p:nvSpPr>
        <p:spPr>
          <a:xfrm>
            <a:off x="0" y="0"/>
            <a:ext cx="9144000" cy="6717792"/>
          </a:xfrm>
          <a:prstGeom prst="rect">
            <a:avLst/>
          </a:prstGeom>
          <a:solidFill>
            <a:schemeClr val="bg1">
              <a:lumMod val="95000"/>
              <a:alpha val="39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36210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85202-CEB6-42CE-A1BF-CDDA1AF09573}" type="datetimeFigureOut">
              <a:rPr lang="en-ID" smtClean="0"/>
              <a:t>12/07/2024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E6E37-ADC3-46AC-B729-C95AAFCFE4E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99047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85202-CEB6-42CE-A1BF-CDDA1AF09573}" type="datetimeFigureOut">
              <a:rPr lang="en-ID" smtClean="0"/>
              <a:t>12/07/2024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E6E37-ADC3-46AC-B729-C95AAFCFE4E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61764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0ED5D-B9A4-0644-89FF-110A4086A305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BF6FC-1739-2F4E-BD8F-DD1591AC0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358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5650" y="2411133"/>
            <a:ext cx="66837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TSI210 - </a:t>
            </a:r>
            <a:r>
              <a:rPr lang="en-US" sz="4800" b="1" dirty="0" err="1">
                <a:solidFill>
                  <a:srgbClr val="C00000"/>
                </a:solidFill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Struktur</a:t>
            </a:r>
            <a: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 </a:t>
            </a:r>
          </a:p>
          <a:p>
            <a: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Baja II</a:t>
            </a:r>
            <a:endParaRPr lang="en-ID" sz="4800" b="1" dirty="0">
              <a:solidFill>
                <a:srgbClr val="C00000"/>
              </a:solidFill>
              <a:latin typeface="Arial" panose="020B0604020202020204" pitchFamily="34" charset="0"/>
              <a:ea typeface="Adobe Gothic Std B" panose="020B0800000000000000" pitchFamily="34" charset="-128"/>
              <a:cs typeface="Arial" panose="020B0604020202020204" pitchFamily="34" charset="0"/>
            </a:endParaRPr>
          </a:p>
          <a:p>
            <a:endParaRPr lang="en-ID" sz="4800" b="1" dirty="0">
              <a:solidFill>
                <a:srgbClr val="C00000"/>
              </a:solidFill>
              <a:latin typeface="Arial" panose="020B0604020202020204" pitchFamily="34" charset="0"/>
              <a:ea typeface="Adobe Gothic Std B" panose="020B0800000000000000" pitchFamily="34" charset="-128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45" y="396496"/>
            <a:ext cx="2387680" cy="999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576060"/>
            <a:ext cx="9144000" cy="281940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A0000"/>
              </a:solidFill>
            </a:endParaRP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FDEF5786-F773-E939-A19A-C2FF797439B7}"/>
              </a:ext>
            </a:extLst>
          </p:cNvPr>
          <p:cNvSpPr txBox="1">
            <a:spLocks/>
          </p:cNvSpPr>
          <p:nvPr/>
        </p:nvSpPr>
        <p:spPr bwMode="auto">
          <a:xfrm>
            <a:off x="744714" y="4074160"/>
            <a:ext cx="6705600" cy="38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en-US" b="1" dirty="0" err="1">
                <a:latin typeface="Calibri" panose="020F0502020204030204" pitchFamily="34" charset="0"/>
              </a:rPr>
              <a:t>Balok</a:t>
            </a:r>
            <a:r>
              <a:rPr lang="en-US" altLang="en-US" b="1" dirty="0">
                <a:latin typeface="Calibri" panose="020F0502020204030204" pitchFamily="34" charset="0"/>
              </a:rPr>
              <a:t> Baja </a:t>
            </a:r>
            <a:r>
              <a:rPr lang="en-US" altLang="en-US" b="1" dirty="0" err="1">
                <a:latin typeface="Calibri" panose="020F0502020204030204" pitchFamily="34" charset="0"/>
              </a:rPr>
              <a:t>Komposit</a:t>
            </a:r>
            <a:r>
              <a:rPr lang="en-US" altLang="en-US" b="1" dirty="0">
                <a:latin typeface="Calibri" panose="020F0502020204030204" pitchFamily="34" charset="0"/>
              </a:rPr>
              <a:t> (3)</a:t>
            </a:r>
          </a:p>
        </p:txBody>
      </p:sp>
    </p:spTree>
    <p:extLst>
      <p:ext uri="{BB962C8B-B14F-4D97-AF65-F5344CB8AC3E}">
        <p14:creationId xmlns:p14="http://schemas.microsoft.com/office/powerpoint/2010/main" val="1432457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0A0D8AA-B075-8317-EAB7-1BEE48C330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4769" y="1473200"/>
            <a:ext cx="8204200" cy="762000"/>
          </a:xfrm>
        </p:spPr>
        <p:txBody>
          <a:bodyPr>
            <a:normAutofit fontScale="77500" lnSpcReduction="20000"/>
          </a:bodyPr>
          <a:lstStyle/>
          <a:p>
            <a:pPr>
              <a:buFont typeface="Arial" charset="0"/>
              <a:buNone/>
              <a:defRPr/>
            </a:pPr>
            <a:r>
              <a:rPr lang="en-US" b="1" dirty="0" err="1">
                <a:solidFill>
                  <a:srgbClr val="FF0000"/>
                </a:solidFill>
              </a:rPr>
              <a:t>Kegagalan</a:t>
            </a:r>
            <a:r>
              <a:rPr lang="en-US" b="1" dirty="0">
                <a:solidFill>
                  <a:srgbClr val="FF0000"/>
                </a:solidFill>
              </a:rPr>
              <a:t> yang </a:t>
            </a:r>
            <a:r>
              <a:rPr lang="en-US" b="1" dirty="0" err="1">
                <a:solidFill>
                  <a:srgbClr val="FF0000"/>
                </a:solidFill>
              </a:rPr>
              <a:t>dapat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terjadi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pada</a:t>
            </a:r>
            <a:r>
              <a:rPr lang="en-US" b="1" dirty="0">
                <a:solidFill>
                  <a:srgbClr val="FF0000"/>
                </a:solidFill>
              </a:rPr>
              <a:t> shear connector</a:t>
            </a:r>
          </a:p>
          <a:p>
            <a:pPr>
              <a:buFont typeface="Arial" charset="0"/>
              <a:buNone/>
              <a:defRPr/>
            </a:pP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5363" name="Picture 4" descr="Shear-Connector-through-profiled-Sheeting">
            <a:extLst>
              <a:ext uri="{FF2B5EF4-FFF2-40B4-BE49-F238E27FC236}">
                <a16:creationId xmlns:a16="http://schemas.microsoft.com/office/drawing/2014/main" id="{68CD3801-9E78-E85B-C7E9-8E17EC931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38" y="2057399"/>
            <a:ext cx="7694462" cy="332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1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221FCE7-4B17-59BC-ED9B-DC013910AD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8640" y="381000"/>
            <a:ext cx="7239000" cy="762000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b="1" u="sng" dirty="0" err="1">
                <a:solidFill>
                  <a:srgbClr val="FF0000"/>
                </a:solidFill>
              </a:rPr>
              <a:t>Contoh</a:t>
            </a:r>
            <a:r>
              <a:rPr lang="en-US" b="1" u="sng" dirty="0">
                <a:solidFill>
                  <a:srgbClr val="FF0000"/>
                </a:solidFill>
              </a:rPr>
              <a:t> </a:t>
            </a:r>
            <a:r>
              <a:rPr lang="en-US" b="1" u="sng" dirty="0" err="1">
                <a:solidFill>
                  <a:srgbClr val="FF0000"/>
                </a:solidFill>
              </a:rPr>
              <a:t>soal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00F5AF82-F29B-0200-0E03-63DA3EC772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7480" y="1316830"/>
            <a:ext cx="695452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err="1"/>
              <a:t>Balok</a:t>
            </a:r>
            <a:r>
              <a:rPr lang="en-US" altLang="en-US" dirty="0"/>
              <a:t> </a:t>
            </a:r>
            <a:r>
              <a:rPr lang="en-US" altLang="en-US" dirty="0" err="1"/>
              <a:t>Induk</a:t>
            </a:r>
            <a:r>
              <a:rPr lang="en-US" altLang="en-US" dirty="0"/>
              <a:t> </a:t>
            </a:r>
            <a:r>
              <a:rPr lang="en-US" altLang="en-US" dirty="0" err="1"/>
              <a:t>struktur</a:t>
            </a:r>
            <a:r>
              <a:rPr lang="en-US" altLang="en-US" dirty="0"/>
              <a:t> </a:t>
            </a:r>
            <a:r>
              <a:rPr lang="en-US" altLang="en-US" dirty="0" err="1"/>
              <a:t>jembatan</a:t>
            </a:r>
            <a:r>
              <a:rPr lang="en-US" altLang="en-US" dirty="0"/>
              <a:t> </a:t>
            </a:r>
            <a:r>
              <a:rPr lang="en-US" altLang="en-US" dirty="0" err="1"/>
              <a:t>direncakana</a:t>
            </a:r>
            <a:r>
              <a:rPr lang="en-US" altLang="en-US" dirty="0"/>
              <a:t> </a:t>
            </a:r>
            <a:r>
              <a:rPr lang="en-US" altLang="en-US" dirty="0" err="1"/>
              <a:t>sebagai</a:t>
            </a:r>
            <a:r>
              <a:rPr lang="en-US" altLang="en-US" dirty="0"/>
              <a:t> </a:t>
            </a:r>
            <a:r>
              <a:rPr lang="en-US" altLang="en-US" dirty="0" err="1"/>
              <a:t>gelagar</a:t>
            </a:r>
            <a:r>
              <a:rPr lang="en-US" altLang="en-US" dirty="0"/>
              <a:t> </a:t>
            </a:r>
            <a:r>
              <a:rPr lang="en-US" altLang="en-US" dirty="0" err="1"/>
              <a:t>menerus</a:t>
            </a:r>
            <a:r>
              <a:rPr lang="en-US" altLang="en-US" dirty="0"/>
              <a:t> </a:t>
            </a:r>
            <a:r>
              <a:rPr lang="en-US" altLang="en-US" dirty="0" err="1"/>
              <a:t>diatas</a:t>
            </a:r>
            <a:r>
              <a:rPr lang="en-US" altLang="en-US" dirty="0"/>
              <a:t> 4 </a:t>
            </a:r>
            <a:r>
              <a:rPr lang="en-US" altLang="en-US" dirty="0" err="1"/>
              <a:t>tumpuan</a:t>
            </a:r>
            <a:r>
              <a:rPr lang="en-US" altLang="en-US" dirty="0"/>
              <a:t> </a:t>
            </a:r>
          </a:p>
        </p:txBody>
      </p:sp>
      <p:pic>
        <p:nvPicPr>
          <p:cNvPr id="16388" name="Picture 6">
            <a:extLst>
              <a:ext uri="{FF2B5EF4-FFF2-40B4-BE49-F238E27FC236}">
                <a16:creationId xmlns:a16="http://schemas.microsoft.com/office/drawing/2014/main" id="{92399A8E-2294-8449-70E5-125451D7B6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782" y="2136773"/>
            <a:ext cx="4214178" cy="2836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9" name="Rectangle 6">
            <a:extLst>
              <a:ext uri="{FF2B5EF4-FFF2-40B4-BE49-F238E27FC236}">
                <a16:creationId xmlns:a16="http://schemas.microsoft.com/office/drawing/2014/main" id="{074A72B9-C90A-1E17-1D9C-D179A8ADD2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7480" y="5172075"/>
            <a:ext cx="8077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err="1"/>
              <a:t>Lakukan</a:t>
            </a:r>
            <a:r>
              <a:rPr lang="en-US" altLang="en-US" dirty="0"/>
              <a:t> </a:t>
            </a:r>
            <a:r>
              <a:rPr lang="en-US" altLang="en-US" dirty="0" err="1"/>
              <a:t>desain</a:t>
            </a:r>
            <a:r>
              <a:rPr lang="en-US" altLang="en-US" dirty="0"/>
              <a:t> </a:t>
            </a:r>
            <a:r>
              <a:rPr lang="en-US" altLang="en-US" dirty="0" err="1"/>
              <a:t>Kekuatan</a:t>
            </a:r>
            <a:r>
              <a:rPr lang="en-US" altLang="en-US" dirty="0"/>
              <a:t> shear connector = 4000 kg</a:t>
            </a: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  <p:transition spd="slow" advClick="0" advTm="1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221FCE7-4B17-59BC-ED9B-DC013910AD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8640" y="381000"/>
            <a:ext cx="7239000" cy="762000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b="1" u="sng" dirty="0" err="1">
                <a:solidFill>
                  <a:srgbClr val="FF0000"/>
                </a:solidFill>
              </a:rPr>
              <a:t>Tugas</a:t>
            </a:r>
            <a:r>
              <a:rPr lang="en-US" b="1" u="sng" dirty="0">
                <a:solidFill>
                  <a:srgbClr val="FF0000"/>
                </a:solidFill>
              </a:rPr>
              <a:t> 7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685CF37-6E8B-58C4-C79D-C8929F0D14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9910056"/>
              </p:ext>
            </p:extLst>
          </p:nvPr>
        </p:nvGraphicFramePr>
        <p:xfrm>
          <a:off x="3078330" y="291917"/>
          <a:ext cx="5953909" cy="2499360"/>
        </p:xfrm>
        <a:graphic>
          <a:graphicData uri="http://schemas.openxmlformats.org/drawingml/2006/table">
            <a:tbl>
              <a:tblPr/>
              <a:tblGrid>
                <a:gridCol w="1851215">
                  <a:extLst>
                    <a:ext uri="{9D8B030D-6E8A-4147-A177-3AD203B41FA5}">
                      <a16:colId xmlns:a16="http://schemas.microsoft.com/office/drawing/2014/main" val="3501283214"/>
                    </a:ext>
                  </a:extLst>
                </a:gridCol>
                <a:gridCol w="2051347">
                  <a:extLst>
                    <a:ext uri="{9D8B030D-6E8A-4147-A177-3AD203B41FA5}">
                      <a16:colId xmlns:a16="http://schemas.microsoft.com/office/drawing/2014/main" val="2401569219"/>
                    </a:ext>
                  </a:extLst>
                </a:gridCol>
                <a:gridCol w="2051347">
                  <a:extLst>
                    <a:ext uri="{9D8B030D-6E8A-4147-A177-3AD203B41FA5}">
                      <a16:colId xmlns:a16="http://schemas.microsoft.com/office/drawing/2014/main" val="3717757594"/>
                    </a:ext>
                  </a:extLst>
                </a:gridCol>
              </a:tblGrid>
              <a:tr h="39032">
                <a:tc>
                  <a:txBody>
                    <a:bodyPr/>
                    <a:lstStyle/>
                    <a:p>
                      <a:r>
                        <a:rPr lang="en-ID" sz="900">
                          <a:effectLst/>
                          <a:highlight>
                            <a:srgbClr val="0070C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ID" sz="1000">
                        <a:effectLst/>
                        <a:highlight>
                          <a:srgbClr val="0070C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958" marR="549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ID" sz="900">
                          <a:effectLst/>
                          <a:highlight>
                            <a:srgbClr val="0070C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ID" sz="1000">
                        <a:effectLst/>
                        <a:highlight>
                          <a:srgbClr val="0070C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958" marR="549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2214654"/>
                  </a:ext>
                </a:extLst>
              </a:tr>
              <a:tr h="167979">
                <a:tc>
                  <a:txBody>
                    <a:bodyPr/>
                    <a:lstStyle/>
                    <a:p>
                      <a:r>
                        <a:rPr lang="en-ID" sz="7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Judul Tugas</a:t>
                      </a:r>
                      <a:endParaRPr lang="en-ID" sz="100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958" marR="549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ID" sz="1600" b="1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Perhitungan Komposit</a:t>
                      </a:r>
                      <a:endParaRPr lang="en-ID" sz="100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958" marR="549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4066101"/>
                  </a:ext>
                </a:extLst>
              </a:tr>
              <a:tr h="57634">
                <a:tc rowSpan="2">
                  <a:txBody>
                    <a:bodyPr/>
                    <a:lstStyle/>
                    <a:p>
                      <a:r>
                        <a:rPr lang="en-ID" sz="900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ID" sz="100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958" marR="549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D" sz="1300" b="1">
                          <a:solidFill>
                            <a:srgbClr val="FFFFFF"/>
                          </a:solidFill>
                          <a:effectLst/>
                          <a:highlight>
                            <a:srgbClr val="92D05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Deskripsi</a:t>
                      </a:r>
                      <a:endParaRPr lang="en-ID" sz="1000">
                        <a:effectLst/>
                        <a:highlight>
                          <a:srgbClr val="92D05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958" marR="549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D" sz="1300" b="1">
                          <a:solidFill>
                            <a:srgbClr val="FFFFFF"/>
                          </a:solidFill>
                          <a:effectLst/>
                          <a:highlight>
                            <a:srgbClr val="92D05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Ketentuan</a:t>
                      </a:r>
                      <a:endParaRPr lang="en-ID" sz="1000">
                        <a:effectLst/>
                        <a:highlight>
                          <a:srgbClr val="92D05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958" marR="549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983649"/>
                  </a:ext>
                </a:extLst>
              </a:tr>
              <a:tr h="225468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800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ID" sz="100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r>
                        <a:rPr lang="en-ID" sz="900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ID" sz="100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958" marR="549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D" sz="800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ID" sz="100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r>
                        <a:rPr lang="en-ID" sz="900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ID" sz="100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958" marR="549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2027892"/>
                  </a:ext>
                </a:extLst>
              </a:tr>
              <a:tr h="111213">
                <a:tc>
                  <a:txBody>
                    <a:bodyPr/>
                    <a:lstStyle/>
                    <a:p>
                      <a:r>
                        <a:rPr lang="en-ID" sz="900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ID" sz="100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958" marR="549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D" sz="1300" b="1">
                          <a:solidFill>
                            <a:srgbClr val="FFFFFF"/>
                          </a:solidFill>
                          <a:effectLst/>
                          <a:highlight>
                            <a:srgbClr val="92D05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Luaran/Output</a:t>
                      </a:r>
                      <a:endParaRPr lang="en-ID" sz="1000">
                        <a:effectLst/>
                        <a:highlight>
                          <a:srgbClr val="92D05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958" marR="549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D" sz="1300" b="1">
                          <a:solidFill>
                            <a:srgbClr val="FFFFFF"/>
                          </a:solidFill>
                          <a:effectLst/>
                          <a:highlight>
                            <a:srgbClr val="92D05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Jadwal</a:t>
                      </a:r>
                      <a:endParaRPr lang="en-ID" sz="1000">
                        <a:effectLst/>
                        <a:highlight>
                          <a:srgbClr val="92D05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958" marR="549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4457358"/>
                  </a:ext>
                </a:extLst>
              </a:tr>
              <a:tr h="224165">
                <a:tc>
                  <a:txBody>
                    <a:bodyPr/>
                    <a:lstStyle/>
                    <a:p>
                      <a:r>
                        <a:rPr lang="en-ID" sz="900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ID" sz="100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958" marR="549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D" sz="800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ID" sz="100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r>
                        <a:rPr lang="en-ID" sz="900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ID" sz="100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958" marR="549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D" sz="800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ID" sz="100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r>
                        <a:rPr lang="en-ID" sz="8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Tugas dikumpulkan paling lambat satu minggu setelah tugas diberikan</a:t>
                      </a:r>
                      <a:endParaRPr lang="en-ID" sz="100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958" marR="549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2482324"/>
                  </a:ext>
                </a:extLst>
              </a:tr>
              <a:tr h="39032">
                <a:tc>
                  <a:txBody>
                    <a:bodyPr/>
                    <a:lstStyle/>
                    <a:p>
                      <a:r>
                        <a:rPr lang="en-ID" sz="900">
                          <a:effectLst/>
                          <a:highlight>
                            <a:srgbClr val="0070C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ID" sz="1000">
                        <a:effectLst/>
                        <a:highlight>
                          <a:srgbClr val="0070C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958" marR="549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D" sz="900">
                          <a:effectLst/>
                          <a:highlight>
                            <a:srgbClr val="0070C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ID" sz="1000">
                        <a:effectLst/>
                        <a:highlight>
                          <a:srgbClr val="0070C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958" marR="549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D" sz="900">
                          <a:effectLst/>
                          <a:highlight>
                            <a:srgbClr val="0070C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ID" sz="1000">
                        <a:effectLst/>
                        <a:highlight>
                          <a:srgbClr val="0070C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958" marR="549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535496"/>
                  </a:ext>
                </a:extLst>
              </a:tr>
              <a:tr h="56379">
                <a:tc>
                  <a:txBody>
                    <a:bodyPr/>
                    <a:lstStyle/>
                    <a:p>
                      <a:r>
                        <a:rPr lang="en-ID" sz="7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Penilaian</a:t>
                      </a:r>
                      <a:endParaRPr lang="en-ID" sz="100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958" marR="549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D" sz="1300" b="1">
                          <a:solidFill>
                            <a:srgbClr val="FFFFFF"/>
                          </a:solidFill>
                          <a:effectLst/>
                          <a:highlight>
                            <a:srgbClr val="92D05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Bobot</a:t>
                      </a:r>
                      <a:endParaRPr lang="en-ID" sz="1000">
                        <a:effectLst/>
                        <a:highlight>
                          <a:srgbClr val="92D05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958" marR="549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D" sz="1300" b="1">
                          <a:solidFill>
                            <a:srgbClr val="FFFFFF"/>
                          </a:solidFill>
                          <a:effectLst/>
                          <a:highlight>
                            <a:srgbClr val="92D05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Kriteria</a:t>
                      </a:r>
                      <a:endParaRPr lang="en-ID" sz="1000">
                        <a:effectLst/>
                        <a:highlight>
                          <a:srgbClr val="92D05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958" marR="549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958212"/>
                  </a:ext>
                </a:extLst>
              </a:tr>
              <a:tr h="243279">
                <a:tc>
                  <a:txBody>
                    <a:bodyPr/>
                    <a:lstStyle/>
                    <a:p>
                      <a:r>
                        <a:rPr lang="en-ID" sz="900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ID" sz="100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958" marR="549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D" sz="800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ID" sz="100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r>
                        <a:rPr lang="en-ID" sz="8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Bobot nilai yang digunakan adalah 10 – 100 dengan nilai tertinggi adalah 10 dan terendah adalah 100</a:t>
                      </a:r>
                      <a:endParaRPr lang="en-ID" sz="100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958" marR="549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D" sz="800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ID" sz="100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r>
                        <a:rPr lang="en-ID" sz="900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ID" sz="100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958" marR="549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8317348"/>
                  </a:ext>
                </a:extLst>
              </a:tr>
              <a:tr h="39032">
                <a:tc>
                  <a:txBody>
                    <a:bodyPr/>
                    <a:lstStyle/>
                    <a:p>
                      <a:r>
                        <a:rPr lang="en-ID" sz="900">
                          <a:effectLst/>
                          <a:highlight>
                            <a:srgbClr val="0070C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ID" sz="1000">
                        <a:effectLst/>
                        <a:highlight>
                          <a:srgbClr val="0070C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958" marR="549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17170"/>
                      <a:r>
                        <a:rPr lang="en-ID" sz="900">
                          <a:effectLst/>
                          <a:highlight>
                            <a:srgbClr val="0070C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ID" sz="1000">
                        <a:effectLst/>
                        <a:highlight>
                          <a:srgbClr val="0070C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958" marR="549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1219281"/>
                  </a:ext>
                </a:extLst>
              </a:tr>
              <a:tr h="39032">
                <a:tc>
                  <a:txBody>
                    <a:bodyPr/>
                    <a:lstStyle/>
                    <a:p>
                      <a:r>
                        <a:rPr lang="en-ID" sz="7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Daftar Pustaka</a:t>
                      </a:r>
                      <a:endParaRPr lang="en-ID" sz="100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958" marR="549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ID" sz="900" dirty="0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ID" sz="1000" dirty="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958" marR="549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709711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FB358CE-24F3-5259-374F-BA1E6CF5CAD4}"/>
              </a:ext>
            </a:extLst>
          </p:cNvPr>
          <p:cNvSpPr txBox="1"/>
          <p:nvPr/>
        </p:nvSpPr>
        <p:spPr>
          <a:xfrm>
            <a:off x="629920" y="2857317"/>
            <a:ext cx="8158480" cy="8732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Balok</a:t>
            </a:r>
            <a:r>
              <a:rPr lang="en-ID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Induk</a:t>
            </a:r>
            <a:r>
              <a:rPr lang="en-ID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struktur</a:t>
            </a:r>
            <a:r>
              <a:rPr lang="en-ID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jembatan</a:t>
            </a:r>
            <a:r>
              <a:rPr lang="en-ID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direncakana</a:t>
            </a:r>
            <a:r>
              <a:rPr lang="en-ID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sebagai</a:t>
            </a:r>
            <a:r>
              <a:rPr lang="en-ID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gelagar</a:t>
            </a:r>
            <a:r>
              <a:rPr lang="en-ID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menerus</a:t>
            </a:r>
            <a:r>
              <a:rPr lang="en-ID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diatas</a:t>
            </a:r>
            <a:r>
              <a:rPr lang="en-ID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4 </a:t>
            </a:r>
            <a:r>
              <a:rPr lang="en-ID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tumpuan</a:t>
            </a:r>
            <a:r>
              <a:rPr lang="en-ID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ID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8165EE-1E98-AFF8-EC22-676017AE51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061" y="3796609"/>
            <a:ext cx="2095238" cy="1180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95A1D4D-72A4-9D6A-2CE9-FA1914F8B3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920" y="4654521"/>
            <a:ext cx="4552381" cy="19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861159"/>
      </p:ext>
    </p:extLst>
  </p:cSld>
  <p:clrMapOvr>
    <a:masterClrMapping/>
  </p:clrMapOvr>
  <p:transition spd="slow" advClick="0" advTm="1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B713D56-E534-54B3-34AC-4DA1CCC1F644}"/>
              </a:ext>
            </a:extLst>
          </p:cNvPr>
          <p:cNvSpPr txBox="1"/>
          <p:nvPr/>
        </p:nvSpPr>
        <p:spPr>
          <a:xfrm>
            <a:off x="863600" y="1216522"/>
            <a:ext cx="7823200" cy="34944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Jarak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antara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Gelagar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di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tambahkan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dengan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2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angka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diakhir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NIM, Jarak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bentang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antara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tumpuan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di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tambahkan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2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angka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di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belakang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NIM, </a:t>
            </a:r>
            <a:endParaRPr lang="en-ID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Gunakan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table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baja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yang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anda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miliki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ID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ID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ID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Diminta</a:t>
            </a:r>
            <a:r>
              <a:rPr lang="en-ID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:</a:t>
            </a:r>
            <a:endParaRPr lang="en-ID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ID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Bila </a:t>
            </a:r>
            <a:r>
              <a:rPr lang="en-ID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dipakai</a:t>
            </a:r>
            <a:r>
              <a:rPr lang="en-ID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shear connector </a:t>
            </a:r>
            <a:r>
              <a:rPr lang="en-ID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dengan</a:t>
            </a:r>
            <a:r>
              <a:rPr lang="en-ID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kekuatan</a:t>
            </a:r>
            <a:r>
              <a:rPr lang="en-ID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4000 kg, </a:t>
            </a:r>
            <a:r>
              <a:rPr lang="en-ID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berapa</a:t>
            </a:r>
            <a:r>
              <a:rPr lang="en-ID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shear connector yang </a:t>
            </a:r>
            <a:r>
              <a:rPr lang="en-ID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dibutuhkan</a:t>
            </a:r>
            <a:r>
              <a:rPr lang="en-ID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ID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ID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Hitungan</a:t>
            </a:r>
            <a:r>
              <a:rPr lang="en-ID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service ability </a:t>
            </a:r>
            <a:r>
              <a:rPr lang="en-ID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dari</a:t>
            </a:r>
            <a:r>
              <a:rPr lang="en-ID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glagar</a:t>
            </a:r>
            <a:r>
              <a:rPr lang="en-ID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tersebut</a:t>
            </a:r>
            <a:r>
              <a:rPr lang="en-ID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ID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840045"/>
      </p:ext>
    </p:extLst>
  </p:cSld>
  <p:clrMapOvr>
    <a:masterClrMapping/>
  </p:clrMapOvr>
  <p:transition spd="slow" advClick="0" advTm="1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058" y="2537075"/>
            <a:ext cx="2667769" cy="190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08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F6F31AE-BE49-DB60-9D45-FB91A2A35A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488355"/>
            <a:ext cx="7239000" cy="762000"/>
          </a:xfrm>
        </p:spPr>
        <p:txBody>
          <a:bodyPr>
            <a:normAutofit fontScale="62500" lnSpcReduction="20000"/>
          </a:bodyPr>
          <a:lstStyle/>
          <a:p>
            <a:pPr>
              <a:buFont typeface="Arial" charset="0"/>
              <a:buNone/>
              <a:defRPr/>
            </a:pPr>
            <a:r>
              <a:rPr lang="en-US" b="1" dirty="0" err="1">
                <a:solidFill>
                  <a:srgbClr val="FF0000"/>
                </a:solidFill>
              </a:rPr>
              <a:t>Tabel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Balok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Komposit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</a:p>
          <a:p>
            <a:pPr>
              <a:buFont typeface="Arial" charset="0"/>
              <a:buNone/>
              <a:defRPr/>
            </a:pPr>
            <a:r>
              <a:rPr lang="en-US" b="1" dirty="0">
                <a:solidFill>
                  <a:srgbClr val="FF0000"/>
                </a:solidFill>
              </a:rPr>
              <a:t>(</a:t>
            </a:r>
            <a:r>
              <a:rPr lang="en-US" b="1" i="1" dirty="0">
                <a:solidFill>
                  <a:srgbClr val="FF0000"/>
                </a:solidFill>
              </a:rPr>
              <a:t>Composite Beam Selection Tables</a:t>
            </a:r>
            <a:r>
              <a:rPr lang="en-US" b="1" dirty="0">
                <a:solidFill>
                  <a:srgbClr val="FF0000"/>
                </a:solidFill>
              </a:rPr>
              <a:t>)</a:t>
            </a:r>
          </a:p>
          <a:p>
            <a:pPr>
              <a:buFont typeface="Arial" charset="0"/>
              <a:buNone/>
              <a:defRPr/>
            </a:pP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1A229FA3-C571-13A2-B67E-CB0149A443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320" y="1407517"/>
            <a:ext cx="778256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dirty="0" err="1"/>
              <a:t>Tabel</a:t>
            </a:r>
            <a:r>
              <a:rPr lang="en-US" altLang="en-US" dirty="0"/>
              <a:t> </a:t>
            </a:r>
            <a:r>
              <a:rPr lang="en-US" altLang="en-US" dirty="0" err="1"/>
              <a:t>balok</a:t>
            </a:r>
            <a:r>
              <a:rPr lang="en-US" altLang="en-US" dirty="0"/>
              <a:t> </a:t>
            </a:r>
            <a:r>
              <a:rPr lang="en-US" altLang="en-US" dirty="0" err="1"/>
              <a:t>komposit</a:t>
            </a:r>
            <a:r>
              <a:rPr lang="en-US" altLang="en-US" dirty="0"/>
              <a:t> </a:t>
            </a:r>
            <a:r>
              <a:rPr lang="en-US" altLang="en-US" dirty="0" err="1"/>
              <a:t>dalam</a:t>
            </a:r>
            <a:r>
              <a:rPr lang="en-US" altLang="en-US" dirty="0"/>
              <a:t> ASD </a:t>
            </a:r>
            <a:r>
              <a:rPr lang="en-US" altLang="en-US" dirty="0" err="1"/>
              <a:t>didasarkan</a:t>
            </a:r>
            <a:r>
              <a:rPr lang="en-US" altLang="en-US" dirty="0"/>
              <a:t> pada </a:t>
            </a:r>
            <a:r>
              <a:rPr lang="en-US" altLang="en-US" dirty="0" err="1"/>
              <a:t>penampang</a:t>
            </a:r>
            <a:r>
              <a:rPr lang="en-US" altLang="en-US" dirty="0"/>
              <a:t> </a:t>
            </a:r>
            <a:r>
              <a:rPr lang="en-US" altLang="en-US" dirty="0" err="1"/>
              <a:t>transformasi</a:t>
            </a:r>
            <a:r>
              <a:rPr lang="en-US" altLang="en-US" dirty="0"/>
              <a:t> </a:t>
            </a:r>
            <a:r>
              <a:rPr lang="en-US" altLang="en-US" dirty="0" err="1"/>
              <a:t>elastis</a:t>
            </a:r>
            <a:r>
              <a:rPr lang="en-US" altLang="en-US" dirty="0"/>
              <a:t> </a:t>
            </a:r>
            <a:r>
              <a:rPr lang="en-US" altLang="en-US" dirty="0" err="1"/>
              <a:t>dapat</a:t>
            </a:r>
            <a:r>
              <a:rPr lang="en-US" altLang="en-US" dirty="0"/>
              <a:t> </a:t>
            </a:r>
            <a:r>
              <a:rPr lang="en-US" altLang="en-US" dirty="0" err="1"/>
              <a:t>membantu</a:t>
            </a:r>
            <a:r>
              <a:rPr lang="en-US" altLang="en-US" dirty="0"/>
              <a:t> </a:t>
            </a:r>
            <a:r>
              <a:rPr lang="en-US" altLang="en-US" dirty="0" err="1"/>
              <a:t>perencana</a:t>
            </a:r>
            <a:r>
              <a:rPr lang="en-US" altLang="en-US" dirty="0"/>
              <a:t>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mendesain</a:t>
            </a:r>
            <a:r>
              <a:rPr lang="en-US" altLang="en-US" dirty="0"/>
              <a:t> </a:t>
            </a:r>
            <a:r>
              <a:rPr lang="en-US" altLang="en-US" dirty="0" err="1"/>
              <a:t>atau</a:t>
            </a:r>
            <a:r>
              <a:rPr lang="en-US" altLang="en-US" dirty="0"/>
              <a:t> </a:t>
            </a:r>
            <a:r>
              <a:rPr lang="en-US" altLang="en-US" dirty="0" err="1"/>
              <a:t>mengontrol</a:t>
            </a:r>
            <a:r>
              <a:rPr lang="en-US" altLang="en-US" dirty="0"/>
              <a:t>, </a:t>
            </a:r>
            <a:r>
              <a:rPr lang="en-US" altLang="en-US" dirty="0" err="1"/>
              <a:t>tegangan</a:t>
            </a:r>
            <a:r>
              <a:rPr lang="en-US" altLang="en-US" dirty="0"/>
              <a:t> </a:t>
            </a:r>
            <a:r>
              <a:rPr lang="en-US" altLang="en-US" dirty="0" err="1"/>
              <a:t>baja</a:t>
            </a:r>
            <a:r>
              <a:rPr lang="en-US" altLang="en-US" dirty="0"/>
              <a:t> dan </a:t>
            </a:r>
            <a:r>
              <a:rPr lang="en-US" altLang="en-US" dirty="0" err="1"/>
              <a:t>tegangan</a:t>
            </a:r>
            <a:r>
              <a:rPr lang="en-US" altLang="en-US" dirty="0"/>
              <a:t> </a:t>
            </a:r>
            <a:r>
              <a:rPr lang="en-US" altLang="en-US" dirty="0" err="1"/>
              <a:t>ijin</a:t>
            </a:r>
            <a:r>
              <a:rPr lang="en-US" altLang="en-US" dirty="0"/>
              <a:t> </a:t>
            </a:r>
            <a:r>
              <a:rPr lang="en-US" altLang="en-US" dirty="0" err="1"/>
              <a:t>beton</a:t>
            </a:r>
            <a:r>
              <a:rPr lang="en-US" altLang="en-US" dirty="0"/>
              <a:t>. </a:t>
            </a:r>
            <a:r>
              <a:rPr lang="en-US" altLang="en-US" dirty="0" err="1"/>
              <a:t>Tabel</a:t>
            </a:r>
            <a:r>
              <a:rPr lang="en-US" altLang="en-US" dirty="0"/>
              <a:t> </a:t>
            </a:r>
            <a:r>
              <a:rPr lang="en-US" altLang="en-US" dirty="0" err="1"/>
              <a:t>tersebut</a:t>
            </a:r>
            <a:r>
              <a:rPr lang="en-US" altLang="en-US" dirty="0"/>
              <a:t> </a:t>
            </a:r>
            <a:r>
              <a:rPr lang="en-US" altLang="en-US" dirty="0" err="1"/>
              <a:t>dapat</a:t>
            </a:r>
            <a:r>
              <a:rPr lang="en-US" altLang="en-US" dirty="0"/>
              <a:t> </a:t>
            </a:r>
            <a:r>
              <a:rPr lang="en-US" altLang="en-US" dirty="0" err="1"/>
              <a:t>diterapkan</a:t>
            </a:r>
            <a:r>
              <a:rPr lang="en-US" altLang="en-US" dirty="0"/>
              <a:t> </a:t>
            </a:r>
            <a:r>
              <a:rPr lang="en-US" altLang="en-US" dirty="0" err="1"/>
              <a:t>baik</a:t>
            </a:r>
            <a:r>
              <a:rPr lang="en-US" altLang="en-US" dirty="0"/>
              <a:t> pada </a:t>
            </a:r>
            <a:r>
              <a:rPr lang="en-US" altLang="en-US" dirty="0" err="1"/>
              <a:t>lantai</a:t>
            </a:r>
            <a:r>
              <a:rPr lang="en-US" altLang="en-US" dirty="0"/>
              <a:t> </a:t>
            </a:r>
            <a:r>
              <a:rPr lang="en-US" altLang="en-US" dirty="0" err="1"/>
              <a:t>beton</a:t>
            </a:r>
            <a:r>
              <a:rPr lang="en-US" altLang="en-US" dirty="0"/>
              <a:t> </a:t>
            </a:r>
            <a:r>
              <a:rPr lang="en-US" altLang="en-US" dirty="0" err="1"/>
              <a:t>penuh</a:t>
            </a:r>
            <a:r>
              <a:rPr lang="en-US" altLang="en-US" dirty="0"/>
              <a:t> </a:t>
            </a:r>
            <a:r>
              <a:rPr lang="en-US" altLang="en-US" dirty="0" err="1"/>
              <a:t>maupun</a:t>
            </a:r>
            <a:r>
              <a:rPr lang="en-US" altLang="en-US" dirty="0"/>
              <a:t> </a:t>
            </a:r>
            <a:r>
              <a:rPr lang="en-US" altLang="en-US" dirty="0" err="1"/>
              <a:t>lantai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FSD, </a:t>
            </a:r>
            <a:r>
              <a:rPr lang="en-US" altLang="en-US" dirty="0" err="1"/>
              <a:t>komposit</a:t>
            </a:r>
            <a:r>
              <a:rPr lang="en-US" altLang="en-US" dirty="0"/>
              <a:t> </a:t>
            </a:r>
            <a:r>
              <a:rPr lang="en-US" altLang="en-US" dirty="0" err="1"/>
              <a:t>penuh</a:t>
            </a:r>
            <a:r>
              <a:rPr lang="en-US" altLang="en-US" dirty="0"/>
              <a:t>,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semua</a:t>
            </a:r>
            <a:r>
              <a:rPr lang="en-US" altLang="en-US" dirty="0"/>
              <a:t> </a:t>
            </a:r>
            <a:r>
              <a:rPr lang="en-US" altLang="en-US" dirty="0" err="1"/>
              <a:t>ukuran</a:t>
            </a:r>
            <a:r>
              <a:rPr lang="en-US" altLang="en-US" dirty="0"/>
              <a:t> </a:t>
            </a:r>
            <a:r>
              <a:rPr lang="en-US" altLang="en-US" dirty="0" err="1"/>
              <a:t>balok</a:t>
            </a:r>
            <a:r>
              <a:rPr lang="en-US" altLang="en-US" dirty="0"/>
              <a:t> </a:t>
            </a:r>
            <a:r>
              <a:rPr lang="en-US" altLang="en-US" dirty="0" err="1"/>
              <a:t>baja</a:t>
            </a:r>
            <a:r>
              <a:rPr lang="en-US" altLang="en-US" dirty="0"/>
              <a:t> </a:t>
            </a:r>
            <a:r>
              <a:rPr lang="en-US" altLang="en-US" dirty="0" err="1"/>
              <a:t>tanpa</a:t>
            </a:r>
            <a:r>
              <a:rPr lang="en-US" altLang="en-US" dirty="0"/>
              <a:t> </a:t>
            </a:r>
            <a:r>
              <a:rPr lang="en-US" altLang="en-US" dirty="0" err="1"/>
              <a:t>pembatasan</a:t>
            </a:r>
            <a:r>
              <a:rPr lang="en-US" altLang="en-US" dirty="0"/>
              <a:t> pada </a:t>
            </a:r>
            <a:r>
              <a:rPr lang="en-US" altLang="en-US" dirty="0" err="1"/>
              <a:t>kekuatan</a:t>
            </a:r>
            <a:r>
              <a:rPr lang="en-US" altLang="en-US" dirty="0"/>
              <a:t> </a:t>
            </a:r>
            <a:r>
              <a:rPr lang="en-US" altLang="en-US" dirty="0" err="1"/>
              <a:t>beton</a:t>
            </a:r>
            <a:r>
              <a:rPr lang="en-US" altLang="en-US" dirty="0"/>
              <a:t> f</a:t>
            </a:r>
            <a:r>
              <a:rPr lang="en-US" altLang="en-US" baseline="-25000" dirty="0"/>
              <a:t>c</a:t>
            </a:r>
            <a:r>
              <a:rPr lang="en-US" altLang="en-US" dirty="0"/>
              <a:t> </a:t>
            </a:r>
            <a:r>
              <a:rPr lang="en-US" altLang="en-US" dirty="0" err="1"/>
              <a:t>rasio</a:t>
            </a:r>
            <a:r>
              <a:rPr lang="en-US" altLang="en-US" dirty="0"/>
              <a:t> modulus </a:t>
            </a:r>
            <a:r>
              <a:rPr lang="en-US" altLang="en-US" i="1" dirty="0"/>
              <a:t>n</a:t>
            </a:r>
            <a:r>
              <a:rPr lang="en-US" altLang="en-US" dirty="0"/>
              <a:t> </a:t>
            </a:r>
            <a:r>
              <a:rPr lang="en-US" altLang="en-US" dirty="0" err="1"/>
              <a:t>atau</a:t>
            </a:r>
            <a:r>
              <a:rPr lang="en-US" altLang="en-US" dirty="0"/>
              <a:t> </a:t>
            </a:r>
            <a:r>
              <a:rPr lang="en-US" altLang="en-US" dirty="0" err="1"/>
              <a:t>lebar</a:t>
            </a:r>
            <a:r>
              <a:rPr lang="en-US" altLang="en-US" dirty="0"/>
              <a:t> </a:t>
            </a:r>
            <a:r>
              <a:rPr lang="en-US" altLang="en-US" dirty="0" err="1"/>
              <a:t>efektif</a:t>
            </a:r>
            <a:r>
              <a:rPr lang="en-US" altLang="en-US" dirty="0"/>
              <a:t> </a:t>
            </a:r>
            <a:r>
              <a:rPr lang="en-US" altLang="en-US" i="1" dirty="0"/>
              <a:t>b</a:t>
            </a:r>
            <a:r>
              <a:rPr lang="en-US" altLang="en-US" dirty="0"/>
              <a:t>.</a:t>
            </a:r>
          </a:p>
          <a:p>
            <a:pPr algn="just" eaLnBrk="1" hangingPunct="1"/>
            <a:r>
              <a:rPr lang="en-US" altLang="en-US" dirty="0" err="1"/>
              <a:t>Sumbu</a:t>
            </a:r>
            <a:r>
              <a:rPr lang="en-US" altLang="en-US" dirty="0"/>
              <a:t> </a:t>
            </a:r>
            <a:r>
              <a:rPr lang="en-US" altLang="en-US" dirty="0" err="1"/>
              <a:t>netral</a:t>
            </a:r>
            <a:r>
              <a:rPr lang="en-US" altLang="en-US" dirty="0"/>
              <a:t> </a:t>
            </a:r>
            <a:r>
              <a:rPr lang="en-US" altLang="en-US" dirty="0" err="1"/>
              <a:t>elastis</a:t>
            </a:r>
            <a:r>
              <a:rPr lang="en-US" altLang="en-US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</a:t>
            </a:r>
            <a:r>
              <a:rPr lang="en-US" altLang="en-US" dirty="0" err="1"/>
              <a:t>suatu</a:t>
            </a:r>
            <a:r>
              <a:rPr lang="en-US" altLang="en-US" dirty="0"/>
              <a:t> </a:t>
            </a:r>
            <a:r>
              <a:rPr lang="en-US" altLang="en-US" dirty="0" err="1"/>
              <a:t>balok</a:t>
            </a:r>
            <a:r>
              <a:rPr lang="en-US" altLang="en-US" dirty="0"/>
              <a:t> </a:t>
            </a:r>
            <a:r>
              <a:rPr lang="en-US" altLang="en-US" dirty="0" err="1"/>
              <a:t>komposit</a:t>
            </a:r>
            <a:r>
              <a:rPr lang="en-US" altLang="en-US" dirty="0"/>
              <a:t>  </a:t>
            </a:r>
            <a:r>
              <a:rPr lang="en-US" altLang="en-US" dirty="0" err="1"/>
              <a:t>didefinisikan</a:t>
            </a:r>
            <a:endParaRPr lang="en-US" altLang="en-US" dirty="0"/>
          </a:p>
        </p:txBody>
      </p:sp>
      <p:pic>
        <p:nvPicPr>
          <p:cNvPr id="7172" name="Picture 107">
            <a:extLst>
              <a:ext uri="{FF2B5EF4-FFF2-40B4-BE49-F238E27FC236}">
                <a16:creationId xmlns:a16="http://schemas.microsoft.com/office/drawing/2014/main" id="{57955A19-6FD6-396E-2189-11A42D1E3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880" y="3672840"/>
            <a:ext cx="2538413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>
            <a:extLst>
              <a:ext uri="{FF2B5EF4-FFF2-40B4-BE49-F238E27FC236}">
                <a16:creationId xmlns:a16="http://schemas.microsoft.com/office/drawing/2014/main" id="{9E382F1C-877F-67C8-83CE-9E3518F3B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480" y="5044440"/>
            <a:ext cx="12604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43483A11-22E7-8551-ACC2-A38958830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080" y="3672840"/>
            <a:ext cx="2066925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>
            <a:extLst>
              <a:ext uri="{FF2B5EF4-FFF2-40B4-BE49-F238E27FC236}">
                <a16:creationId xmlns:a16="http://schemas.microsoft.com/office/drawing/2014/main" id="{5AEB7131-EDED-B1A3-97DB-815C9DA5E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080" y="4812665"/>
            <a:ext cx="2171700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1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11">
            <a:extLst>
              <a:ext uri="{FF2B5EF4-FFF2-40B4-BE49-F238E27FC236}">
                <a16:creationId xmlns:a16="http://schemas.microsoft.com/office/drawing/2014/main" id="{07D5114E-CF46-F740-30E1-CE4B133D3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502920"/>
            <a:ext cx="8042892" cy="1061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109">
            <a:extLst>
              <a:ext uri="{FF2B5EF4-FFF2-40B4-BE49-F238E27FC236}">
                <a16:creationId xmlns:a16="http://schemas.microsoft.com/office/drawing/2014/main" id="{6330C36D-BAA5-48E6-7595-06E55D253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871" y="1705947"/>
            <a:ext cx="4375150" cy="229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13">
            <a:extLst>
              <a:ext uri="{FF2B5EF4-FFF2-40B4-BE49-F238E27FC236}">
                <a16:creationId xmlns:a16="http://schemas.microsoft.com/office/drawing/2014/main" id="{A5C03855-5E4A-3DA7-8FA6-B5D4CD63D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99" y="4444523"/>
            <a:ext cx="5958841" cy="1333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110">
            <a:extLst>
              <a:ext uri="{FF2B5EF4-FFF2-40B4-BE49-F238E27FC236}">
                <a16:creationId xmlns:a16="http://schemas.microsoft.com/office/drawing/2014/main" id="{ACE3B681-E466-5B2F-429B-66D69D015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680" y="4444523"/>
            <a:ext cx="1351280" cy="1333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1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4">
            <a:extLst>
              <a:ext uri="{FF2B5EF4-FFF2-40B4-BE49-F238E27FC236}">
                <a16:creationId xmlns:a16="http://schemas.microsoft.com/office/drawing/2014/main" id="{3A01FF51-AFC9-1803-381A-13E41BDE5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80" y="1033780"/>
            <a:ext cx="8243549" cy="479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1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4">
            <a:extLst>
              <a:ext uri="{FF2B5EF4-FFF2-40B4-BE49-F238E27FC236}">
                <a16:creationId xmlns:a16="http://schemas.microsoft.com/office/drawing/2014/main" id="{B60362C3-728A-598A-C6FD-16857662F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868680"/>
            <a:ext cx="8198644" cy="477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1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5">
            <a:extLst>
              <a:ext uri="{FF2B5EF4-FFF2-40B4-BE49-F238E27FC236}">
                <a16:creationId xmlns:a16="http://schemas.microsoft.com/office/drawing/2014/main" id="{020C4619-4AB4-4966-A144-85F9B82979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349" b="25542"/>
          <a:stretch/>
        </p:blipFill>
        <p:spPr bwMode="auto">
          <a:xfrm>
            <a:off x="2463800" y="584200"/>
            <a:ext cx="4587240" cy="3725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5">
            <a:extLst>
              <a:ext uri="{FF2B5EF4-FFF2-40B4-BE49-F238E27FC236}">
                <a16:creationId xmlns:a16="http://schemas.microsoft.com/office/drawing/2014/main" id="{099893D2-80E3-CD77-856F-FA98AE341C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78"/>
          <a:stretch/>
        </p:blipFill>
        <p:spPr bwMode="auto">
          <a:xfrm>
            <a:off x="769620" y="4683760"/>
            <a:ext cx="7828280" cy="111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1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16034E6-A548-6A96-1F9C-453EC20AA4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4720" y="528320"/>
            <a:ext cx="7239000" cy="762000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b="1" dirty="0" err="1">
                <a:solidFill>
                  <a:srgbClr val="FF0000"/>
                </a:solidFill>
              </a:rPr>
              <a:t>Desain</a:t>
            </a:r>
            <a:endParaRPr lang="en-US" b="1" dirty="0">
              <a:solidFill>
                <a:srgbClr val="FF0000"/>
              </a:solidFill>
            </a:endParaRPr>
          </a:p>
          <a:p>
            <a:pPr>
              <a:buFont typeface="Arial" charset="0"/>
              <a:buNone/>
              <a:defRPr/>
            </a:pP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2291" name="Picture 4">
            <a:extLst>
              <a:ext uri="{FF2B5EF4-FFF2-40B4-BE49-F238E27FC236}">
                <a16:creationId xmlns:a16="http://schemas.microsoft.com/office/drawing/2014/main" id="{C5CB2546-37CF-FABF-BB80-08191EF41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720" y="1595120"/>
            <a:ext cx="7764972" cy="4653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1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18192DA-6131-9F5B-47AD-E99F497CEB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52500" y="619760"/>
            <a:ext cx="7239000" cy="762000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b="1" dirty="0" err="1">
                <a:solidFill>
                  <a:srgbClr val="FF0000"/>
                </a:solidFill>
              </a:rPr>
              <a:t>Jarak</a:t>
            </a:r>
            <a:r>
              <a:rPr lang="en-US" b="1" dirty="0">
                <a:solidFill>
                  <a:srgbClr val="FF0000"/>
                </a:solidFill>
              </a:rPr>
              <a:t> stud</a:t>
            </a:r>
          </a:p>
          <a:p>
            <a:pPr>
              <a:buFont typeface="Arial" charset="0"/>
              <a:buNone/>
              <a:defRPr/>
            </a:pP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3315" name="Picture 125">
            <a:extLst>
              <a:ext uri="{FF2B5EF4-FFF2-40B4-BE49-F238E27FC236}">
                <a16:creationId xmlns:a16="http://schemas.microsoft.com/office/drawing/2014/main" id="{12691674-4101-94FD-60B8-D20FF90BD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23" y="1590040"/>
            <a:ext cx="7513548" cy="398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1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276A9DE-4F94-C2DE-A69F-8D353C1D30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52500" y="1076960"/>
            <a:ext cx="7239000" cy="762000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b="1" dirty="0">
                <a:solidFill>
                  <a:srgbClr val="FF0000"/>
                </a:solidFill>
              </a:rPr>
              <a:t>Gaya </a:t>
            </a:r>
            <a:r>
              <a:rPr lang="en-US" b="1" dirty="0" err="1">
                <a:solidFill>
                  <a:srgbClr val="FF0000"/>
                </a:solidFill>
              </a:rPr>
              <a:t>Geser</a:t>
            </a:r>
            <a:endParaRPr lang="en-US" b="1" dirty="0">
              <a:solidFill>
                <a:srgbClr val="FF0000"/>
              </a:solidFill>
            </a:endParaRPr>
          </a:p>
          <a:p>
            <a:pPr>
              <a:buFont typeface="Arial" charset="0"/>
              <a:buNone/>
              <a:defRPr/>
            </a:pP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2BB40FD8-0238-23B3-0ADF-9670B69A34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5680" y="2057400"/>
            <a:ext cx="7538720" cy="259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14000"/>
              </a:lnSpc>
            </a:pPr>
            <a:r>
              <a:rPr lang="en-US" altLang="en-US" dirty="0"/>
              <a:t>Gaya </a:t>
            </a:r>
            <a:r>
              <a:rPr lang="en-US" altLang="en-US" dirty="0" err="1"/>
              <a:t>geser</a:t>
            </a:r>
            <a:r>
              <a:rPr lang="en-US" altLang="en-US" dirty="0"/>
              <a:t> </a:t>
            </a:r>
            <a:r>
              <a:rPr lang="en-US" altLang="en-US" dirty="0" err="1"/>
              <a:t>horisontal</a:t>
            </a:r>
            <a:r>
              <a:rPr lang="en-US" altLang="en-US" dirty="0"/>
              <a:t> yang </a:t>
            </a:r>
            <a:r>
              <a:rPr lang="en-US" altLang="en-US" dirty="0" err="1"/>
              <a:t>timbul</a:t>
            </a:r>
            <a:r>
              <a:rPr lang="en-US" altLang="en-US" dirty="0"/>
              <a:t> </a:t>
            </a:r>
            <a:r>
              <a:rPr lang="en-US" altLang="en-US" dirty="0" err="1"/>
              <a:t>antara</a:t>
            </a:r>
            <a:r>
              <a:rPr lang="en-US" altLang="en-US" dirty="0"/>
              <a:t> ‘slab’ </a:t>
            </a:r>
            <a:r>
              <a:rPr lang="en-US" altLang="en-US" dirty="0" err="1"/>
              <a:t>beton</a:t>
            </a:r>
            <a:r>
              <a:rPr lang="en-US" altLang="en-US" dirty="0"/>
              <a:t> dan </a:t>
            </a:r>
            <a:r>
              <a:rPr lang="en-US" altLang="en-US" dirty="0" err="1"/>
              <a:t>balok</a:t>
            </a:r>
            <a:r>
              <a:rPr lang="en-US" altLang="en-US" dirty="0"/>
              <a:t> </a:t>
            </a:r>
            <a:r>
              <a:rPr lang="en-US" altLang="en-US" dirty="0" err="1"/>
              <a:t>baja</a:t>
            </a:r>
            <a:r>
              <a:rPr lang="en-US" altLang="en-US" dirty="0"/>
              <a:t> </a:t>
            </a:r>
            <a:r>
              <a:rPr lang="en-US" altLang="en-US" dirty="0" err="1"/>
              <a:t>selama</a:t>
            </a:r>
            <a:r>
              <a:rPr lang="en-US" altLang="en-US" dirty="0"/>
              <a:t> </a:t>
            </a:r>
            <a:r>
              <a:rPr lang="en-US" altLang="en-US" dirty="0" err="1"/>
              <a:t>pembebanan</a:t>
            </a:r>
            <a:r>
              <a:rPr lang="en-US" altLang="en-US" dirty="0"/>
              <a:t> </a:t>
            </a:r>
            <a:r>
              <a:rPr lang="en-US" altLang="en-US" dirty="0" err="1"/>
              <a:t>harus</a:t>
            </a:r>
            <a:r>
              <a:rPr lang="en-US" altLang="en-US" dirty="0"/>
              <a:t> </a:t>
            </a:r>
            <a:r>
              <a:rPr lang="en-US" altLang="en-US" dirty="0" err="1"/>
              <a:t>ditahan</a:t>
            </a:r>
            <a:r>
              <a:rPr lang="en-US" altLang="en-US" dirty="0"/>
              <a:t> agar </a:t>
            </a:r>
            <a:r>
              <a:rPr lang="en-US" altLang="en-US" dirty="0" err="1"/>
              <a:t>penampang</a:t>
            </a:r>
            <a:r>
              <a:rPr lang="en-US" altLang="en-US" dirty="0"/>
              <a:t> </a:t>
            </a:r>
            <a:r>
              <a:rPr lang="en-US" altLang="en-US" dirty="0" err="1"/>
              <a:t>komposit</a:t>
            </a:r>
            <a:r>
              <a:rPr lang="en-US" altLang="en-US" dirty="0"/>
              <a:t> </a:t>
            </a:r>
            <a:r>
              <a:rPr lang="en-US" altLang="en-US" dirty="0" err="1"/>
              <a:t>bekerja</a:t>
            </a:r>
            <a:r>
              <a:rPr lang="en-US" altLang="en-US" dirty="0"/>
              <a:t> </a:t>
            </a:r>
            <a:r>
              <a:rPr lang="en-US" altLang="en-US" dirty="0" err="1"/>
              <a:t>secara</a:t>
            </a:r>
            <a:r>
              <a:rPr lang="en-US" altLang="en-US" dirty="0"/>
              <a:t> </a:t>
            </a:r>
            <a:r>
              <a:rPr lang="en-US" altLang="en-US" dirty="0" err="1"/>
              <a:t>monolit</a:t>
            </a:r>
            <a:r>
              <a:rPr lang="en-US" altLang="en-US" dirty="0"/>
              <a:t>, </a:t>
            </a:r>
            <a:r>
              <a:rPr lang="en-US" altLang="en-US" dirty="0" err="1"/>
              <a:t>atau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kata lain agar </a:t>
            </a:r>
            <a:r>
              <a:rPr lang="en-US" altLang="en-US" dirty="0" err="1"/>
              <a:t>terjadi</a:t>
            </a:r>
            <a:r>
              <a:rPr lang="en-US" altLang="en-US" dirty="0"/>
              <a:t> </a:t>
            </a:r>
            <a:r>
              <a:rPr lang="en-US" altLang="en-US" dirty="0" err="1"/>
              <a:t>interaksi</a:t>
            </a:r>
            <a:r>
              <a:rPr lang="en-US" altLang="en-US" dirty="0"/>
              <a:t> </a:t>
            </a:r>
            <a:r>
              <a:rPr lang="en-US" altLang="en-US" dirty="0" err="1"/>
              <a:t>antara</a:t>
            </a:r>
            <a:r>
              <a:rPr lang="en-US" altLang="en-US" dirty="0"/>
              <a:t> ‘slab’ </a:t>
            </a:r>
            <a:r>
              <a:rPr lang="en-US" altLang="en-US" dirty="0" err="1"/>
              <a:t>beton</a:t>
            </a:r>
            <a:r>
              <a:rPr lang="en-US" altLang="en-US" dirty="0"/>
              <a:t> dan </a:t>
            </a:r>
            <a:r>
              <a:rPr lang="en-US" altLang="en-US" dirty="0" err="1"/>
              <a:t>balok</a:t>
            </a:r>
            <a:r>
              <a:rPr lang="en-US" altLang="en-US" dirty="0"/>
              <a:t> </a:t>
            </a:r>
            <a:r>
              <a:rPr lang="en-US" altLang="en-US" dirty="0" err="1"/>
              <a:t>baja</a:t>
            </a:r>
            <a:r>
              <a:rPr lang="en-US" altLang="en-US" dirty="0"/>
              <a:t>.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menjamin</a:t>
            </a:r>
            <a:r>
              <a:rPr lang="en-US" altLang="en-US" dirty="0"/>
              <a:t> </a:t>
            </a:r>
            <a:r>
              <a:rPr lang="en-US" altLang="en-US" dirty="0" err="1"/>
              <a:t>adanya</a:t>
            </a:r>
            <a:r>
              <a:rPr lang="en-US" altLang="en-US" dirty="0"/>
              <a:t> </a:t>
            </a:r>
            <a:r>
              <a:rPr lang="en-US" altLang="en-US" dirty="0" err="1"/>
              <a:t>lekatan</a:t>
            </a:r>
            <a:r>
              <a:rPr lang="en-US" altLang="en-US" dirty="0"/>
              <a:t> </a:t>
            </a:r>
            <a:r>
              <a:rPr lang="en-US" altLang="en-US" dirty="0" err="1"/>
              <a:t>antara</a:t>
            </a:r>
            <a:r>
              <a:rPr lang="en-US" altLang="en-US" dirty="0"/>
              <a:t> </a:t>
            </a:r>
            <a:r>
              <a:rPr lang="en-US" altLang="en-US" dirty="0" err="1"/>
              <a:t>beton</a:t>
            </a:r>
            <a:r>
              <a:rPr lang="en-US" altLang="en-US" dirty="0"/>
              <a:t> dan </a:t>
            </a:r>
            <a:r>
              <a:rPr lang="en-US" altLang="en-US" dirty="0" err="1"/>
              <a:t>balok</a:t>
            </a:r>
            <a:r>
              <a:rPr lang="en-US" altLang="en-US" dirty="0"/>
              <a:t> </a:t>
            </a:r>
            <a:r>
              <a:rPr lang="en-US" altLang="en-US" dirty="0" err="1"/>
              <a:t>baja</a:t>
            </a:r>
            <a:r>
              <a:rPr lang="en-US" altLang="en-US" dirty="0"/>
              <a:t> </a:t>
            </a:r>
            <a:r>
              <a:rPr lang="en-US" altLang="en-US" dirty="0" err="1"/>
              <a:t>maka</a:t>
            </a:r>
            <a:r>
              <a:rPr lang="en-US" altLang="en-US" dirty="0"/>
              <a:t> </a:t>
            </a:r>
            <a:r>
              <a:rPr lang="en-US" altLang="en-US" dirty="0" err="1"/>
              <a:t>harus</a:t>
            </a:r>
            <a:r>
              <a:rPr lang="en-US" altLang="en-US" dirty="0"/>
              <a:t> </a:t>
            </a:r>
            <a:r>
              <a:rPr lang="en-US" altLang="en-US" dirty="0" err="1"/>
              <a:t>dipasang</a:t>
            </a:r>
            <a:r>
              <a:rPr lang="en-US" altLang="en-US" dirty="0"/>
              <a:t> </a:t>
            </a:r>
            <a:r>
              <a:rPr lang="en-US" altLang="en-US" b="1" dirty="0" err="1"/>
              <a:t>alat</a:t>
            </a:r>
            <a:r>
              <a:rPr lang="en-US" altLang="en-US" b="1" dirty="0"/>
              <a:t> </a:t>
            </a:r>
            <a:r>
              <a:rPr lang="en-US" altLang="en-US" b="1" dirty="0" err="1"/>
              <a:t>penyambung</a:t>
            </a:r>
            <a:r>
              <a:rPr lang="en-US" altLang="en-US" b="1" dirty="0"/>
              <a:t> </a:t>
            </a:r>
            <a:r>
              <a:rPr lang="en-US" altLang="en-US" b="1" dirty="0" err="1"/>
              <a:t>geser</a:t>
            </a:r>
            <a:r>
              <a:rPr lang="en-US" altLang="en-US" b="1" dirty="0"/>
              <a:t> </a:t>
            </a:r>
            <a:r>
              <a:rPr lang="en-US" altLang="en-US" dirty="0" err="1"/>
              <a:t>mekanis</a:t>
            </a:r>
            <a:r>
              <a:rPr lang="en-US" altLang="en-US" b="1" dirty="0"/>
              <a:t> </a:t>
            </a:r>
            <a:r>
              <a:rPr lang="en-US" altLang="en-US" dirty="0"/>
              <a:t>(</a:t>
            </a:r>
            <a:r>
              <a:rPr lang="en-US" altLang="en-US" i="1" dirty="0"/>
              <a:t>shear Connector</a:t>
            </a:r>
            <a:r>
              <a:rPr lang="en-US" altLang="en-US" dirty="0"/>
              <a:t>) </a:t>
            </a:r>
            <a:r>
              <a:rPr lang="en-US" altLang="en-US" dirty="0" err="1"/>
              <a:t>diatas</a:t>
            </a:r>
            <a:r>
              <a:rPr lang="en-US" altLang="en-US" dirty="0"/>
              <a:t> </a:t>
            </a:r>
            <a:r>
              <a:rPr lang="en-US" altLang="en-US" dirty="0" err="1"/>
              <a:t>balok</a:t>
            </a:r>
            <a:r>
              <a:rPr lang="en-US" altLang="en-US" dirty="0"/>
              <a:t> yang </a:t>
            </a:r>
            <a:r>
              <a:rPr lang="en-US" altLang="en-US" dirty="0" err="1"/>
              <a:t>berhubungan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‘slab’ </a:t>
            </a:r>
            <a:r>
              <a:rPr lang="en-US" altLang="en-US" dirty="0" err="1"/>
              <a:t>beton</a:t>
            </a:r>
            <a:r>
              <a:rPr lang="en-US" altLang="en-US" dirty="0"/>
              <a:t>. </a:t>
            </a:r>
            <a:r>
              <a:rPr lang="en-US" altLang="en-US" dirty="0" err="1"/>
              <a:t>Disamping</a:t>
            </a:r>
            <a:r>
              <a:rPr lang="en-US" altLang="en-US" dirty="0"/>
              <a:t> </a:t>
            </a:r>
            <a:r>
              <a:rPr lang="en-US" altLang="en-US" dirty="0" err="1"/>
              <a:t>itu</a:t>
            </a:r>
            <a:r>
              <a:rPr lang="en-US" altLang="en-US" dirty="0"/>
              <a:t> </a:t>
            </a:r>
            <a:r>
              <a:rPr lang="en-US" altLang="en-US" dirty="0" err="1"/>
              <a:t>fungsi</a:t>
            </a:r>
            <a:r>
              <a:rPr lang="en-US" altLang="en-US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pada  </a:t>
            </a:r>
            <a:r>
              <a:rPr lang="en-US" altLang="en-US" i="1" dirty="0"/>
              <a:t>shear Connector</a:t>
            </a:r>
            <a:r>
              <a:rPr lang="en-US" altLang="en-US" dirty="0"/>
              <a:t> </a:t>
            </a:r>
            <a:r>
              <a:rPr lang="en-US" altLang="en-US" dirty="0" err="1"/>
              <a:t>adalah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menahan</a:t>
            </a:r>
            <a:r>
              <a:rPr lang="en-US" altLang="en-US" dirty="0"/>
              <a:t> / </a:t>
            </a:r>
            <a:r>
              <a:rPr lang="en-US" altLang="en-US" dirty="0" err="1"/>
              <a:t>menghindari</a:t>
            </a:r>
            <a:r>
              <a:rPr lang="en-US" altLang="en-US" dirty="0"/>
              <a:t> </a:t>
            </a:r>
            <a:r>
              <a:rPr lang="en-US" altLang="en-US" dirty="0" err="1"/>
              <a:t>terangkatnya</a:t>
            </a:r>
            <a:r>
              <a:rPr lang="en-US" altLang="en-US" dirty="0"/>
              <a:t> ‘slab’ </a:t>
            </a:r>
            <a:r>
              <a:rPr lang="en-US" altLang="en-US" dirty="0" err="1"/>
              <a:t>beton</a:t>
            </a:r>
            <a:r>
              <a:rPr lang="en-US" altLang="en-US" dirty="0"/>
              <a:t> </a:t>
            </a:r>
            <a:r>
              <a:rPr lang="en-US" altLang="en-US" dirty="0" err="1"/>
              <a:t>sewaktu</a:t>
            </a:r>
            <a:r>
              <a:rPr lang="en-US" altLang="en-US" dirty="0"/>
              <a:t> </a:t>
            </a:r>
            <a:r>
              <a:rPr lang="en-US" altLang="en-US" dirty="0" err="1"/>
              <a:t>dibebani</a:t>
            </a:r>
            <a:r>
              <a:rPr lang="en-US" altLang="en-US" dirty="0"/>
              <a:t>.</a:t>
            </a:r>
          </a:p>
        </p:txBody>
      </p:sp>
    </p:spTree>
  </p:cSld>
  <p:clrMapOvr>
    <a:masterClrMapping/>
  </p:clrMapOvr>
  <p:transition spd="slow" advClick="0" advTm="100"/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2633</TotalTime>
  <Words>341</Words>
  <Application>Microsoft Office PowerPoint</Application>
  <PresentationFormat>On-screen Show (4:3)</PresentationFormat>
  <Paragraphs>57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Baskerville Old Face</vt:lpstr>
      <vt:lpstr>Calibri</vt:lpstr>
      <vt:lpstr>Calibri Light</vt:lpstr>
      <vt:lpstr>Times New Roman</vt:lpstr>
      <vt:lpstr>Office Theme</vt:lpstr>
      <vt:lpstr>AutoCAD Drawing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riskiansyah</dc:creator>
  <cp:lastModifiedBy>sekretaris 01</cp:lastModifiedBy>
  <cp:revision>135</cp:revision>
  <dcterms:created xsi:type="dcterms:W3CDTF">2020-06-09T01:42:23Z</dcterms:created>
  <dcterms:modified xsi:type="dcterms:W3CDTF">2024-07-12T08:22:25Z</dcterms:modified>
</cp:coreProperties>
</file>