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55" r:id="rId1"/>
  </p:sldMasterIdLst>
  <p:notesMasterIdLst>
    <p:notesMasterId r:id="rId66"/>
  </p:notesMasterIdLst>
  <p:handoutMasterIdLst>
    <p:handoutMasterId r:id="rId67"/>
  </p:handoutMasterIdLst>
  <p:sldIdLst>
    <p:sldId id="260" r:id="rId2"/>
    <p:sldId id="334" r:id="rId3"/>
    <p:sldId id="335" r:id="rId4"/>
    <p:sldId id="397" r:id="rId5"/>
    <p:sldId id="382" r:id="rId6"/>
    <p:sldId id="337"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81" r:id="rId22"/>
    <p:sldId id="353" r:id="rId23"/>
    <p:sldId id="354" r:id="rId24"/>
    <p:sldId id="355" r:id="rId25"/>
    <p:sldId id="356" r:id="rId26"/>
    <p:sldId id="357" r:id="rId27"/>
    <p:sldId id="358" r:id="rId28"/>
    <p:sldId id="359" r:id="rId29"/>
    <p:sldId id="360" r:id="rId30"/>
    <p:sldId id="361" r:id="rId31"/>
    <p:sldId id="362" r:id="rId32"/>
    <p:sldId id="363" r:id="rId33"/>
    <p:sldId id="364" r:id="rId34"/>
    <p:sldId id="398" r:id="rId35"/>
    <p:sldId id="399" r:id="rId36"/>
    <p:sldId id="400" r:id="rId37"/>
    <p:sldId id="401" r:id="rId38"/>
    <p:sldId id="366" r:id="rId39"/>
    <p:sldId id="367" r:id="rId40"/>
    <p:sldId id="368" r:id="rId41"/>
    <p:sldId id="369" r:id="rId42"/>
    <p:sldId id="370" r:id="rId43"/>
    <p:sldId id="371" r:id="rId44"/>
    <p:sldId id="372" r:id="rId45"/>
    <p:sldId id="373" r:id="rId46"/>
    <p:sldId id="374" r:id="rId47"/>
    <p:sldId id="375" r:id="rId48"/>
    <p:sldId id="376" r:id="rId49"/>
    <p:sldId id="377" r:id="rId50"/>
    <p:sldId id="384" r:id="rId51"/>
    <p:sldId id="385" r:id="rId52"/>
    <p:sldId id="378" r:id="rId53"/>
    <p:sldId id="402" r:id="rId54"/>
    <p:sldId id="403" r:id="rId55"/>
    <p:sldId id="386" r:id="rId56"/>
    <p:sldId id="387" r:id="rId57"/>
    <p:sldId id="388" r:id="rId58"/>
    <p:sldId id="389" r:id="rId59"/>
    <p:sldId id="390" r:id="rId60"/>
    <p:sldId id="391" r:id="rId61"/>
    <p:sldId id="393" r:id="rId62"/>
    <p:sldId id="392" r:id="rId63"/>
    <p:sldId id="404" r:id="rId64"/>
    <p:sldId id="405" r:id="rId65"/>
  </p:sldIdLst>
  <p:sldSz cx="9144000" cy="6858000" type="screen4x3"/>
  <p:notesSz cx="6858000" cy="9144000"/>
  <p:embeddedFontLst>
    <p:embeddedFont>
      <p:font typeface="Tahoma" pitchFamily="34" charset="0"/>
      <p:regular r:id="rId68"/>
      <p:bold r:id="rId69"/>
    </p:embeddedFont>
    <p:embeddedFont>
      <p:font typeface="MT Extra" pitchFamily="18" charset="2"/>
      <p:regular r:id="rId70"/>
    </p:embeddedFont>
  </p:embeddedFont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CC98C"/>
    <a:srgbClr val="CCFFFF"/>
    <a:srgbClr val="C7DAF7"/>
    <a:srgbClr val="FDE0BD"/>
    <a:srgbClr val="F983C1"/>
    <a:srgbClr val="00CC99"/>
    <a:srgbClr val="FFCCFF"/>
    <a:srgbClr val="CC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183" autoAdjust="0"/>
    <p:restoredTop sz="94647" autoAdjust="0"/>
  </p:normalViewPr>
  <p:slideViewPr>
    <p:cSldViewPr>
      <p:cViewPr varScale="1">
        <p:scale>
          <a:sx n="80" d="100"/>
          <a:sy n="80" d="100"/>
        </p:scale>
        <p:origin x="-108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28"/>
    </p:cViewPr>
  </p:sorterViewPr>
  <p:notesViewPr>
    <p:cSldViewPr>
      <p:cViewPr>
        <p:scale>
          <a:sx n="75" d="100"/>
          <a:sy n="75" d="100"/>
        </p:scale>
        <p:origin x="-2130" y="-25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font" Target="fonts/font1.fntdata"/><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5.wmf"/><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8.wmf"/><Relationship Id="rId5" Type="http://schemas.openxmlformats.org/officeDocument/2006/relationships/image" Target="../media/image30.wmf"/><Relationship Id="rId4" Type="http://schemas.openxmlformats.org/officeDocument/2006/relationships/image" Target="../media/image2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38.wmf"/><Relationship Id="rId4" Type="http://schemas.openxmlformats.org/officeDocument/2006/relationships/image" Target="../media/image1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5.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4" Type="http://schemas.openxmlformats.org/officeDocument/2006/relationships/image" Target="../media/image59.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65.wmf"/><Relationship Id="rId1" Type="http://schemas.openxmlformats.org/officeDocument/2006/relationships/image" Target="../media/image64.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13.wmf"/><Relationship Id="rId1" Type="http://schemas.openxmlformats.org/officeDocument/2006/relationships/image" Target="../media/image20.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ChangeArrowheads="1"/>
          </p:cNvSpPr>
          <p:nvPr/>
        </p:nvSpPr>
        <p:spPr bwMode="auto">
          <a:xfrm>
            <a:off x="76200" y="8823325"/>
            <a:ext cx="6705600" cy="274638"/>
          </a:xfrm>
          <a:prstGeom prst="rect">
            <a:avLst/>
          </a:prstGeom>
          <a:noFill/>
          <a:ln w="12700">
            <a:noFill/>
            <a:miter lim="800000"/>
            <a:headEnd/>
            <a:tailEnd/>
          </a:ln>
          <a:effectLst/>
        </p:spPr>
        <p:txBody>
          <a:bodyPr wrap="none" anchor="ctr"/>
          <a:lstStyle/>
          <a:p>
            <a:pPr>
              <a:defRPr/>
            </a:pPr>
            <a:endParaRPr lang="en-US"/>
          </a:p>
        </p:txBody>
      </p:sp>
      <p:sp>
        <p:nvSpPr>
          <p:cNvPr id="3079" name="Line 7"/>
          <p:cNvSpPr>
            <a:spLocks noChangeShapeType="1"/>
          </p:cNvSpPr>
          <p:nvPr/>
        </p:nvSpPr>
        <p:spPr bwMode="auto">
          <a:xfrm>
            <a:off x="828675" y="8763000"/>
            <a:ext cx="5622925" cy="0"/>
          </a:xfrm>
          <a:prstGeom prst="line">
            <a:avLst/>
          </a:prstGeom>
          <a:noFill/>
          <a:ln w="25400">
            <a:solidFill>
              <a:schemeClr val="tx1"/>
            </a:solidFill>
            <a:round/>
            <a:headEnd/>
            <a:tailEnd/>
          </a:ln>
          <a:effectLst/>
        </p:spPr>
        <p:txBody>
          <a:bodyPr wrap="none" anchor="ctr"/>
          <a:lstStyle/>
          <a:p>
            <a:pPr>
              <a:defRPr/>
            </a:pPr>
            <a:endParaRPr lang="en-US"/>
          </a:p>
        </p:txBody>
      </p:sp>
      <p:sp>
        <p:nvSpPr>
          <p:cNvPr id="3081" name="Rectangle 9"/>
          <p:cNvSpPr>
            <a:spLocks noChangeArrowheads="1"/>
          </p:cNvSpPr>
          <p:nvPr/>
        </p:nvSpPr>
        <p:spPr bwMode="auto">
          <a:xfrm>
            <a:off x="71438" y="55563"/>
            <a:ext cx="6715125" cy="271462"/>
          </a:xfrm>
          <a:prstGeom prst="rect">
            <a:avLst/>
          </a:prstGeom>
          <a:noFill/>
          <a:ln w="12700">
            <a:noFill/>
            <a:miter lim="800000"/>
            <a:headEnd/>
            <a:tailEnd/>
          </a:ln>
          <a:effectLst/>
        </p:spPr>
        <p:txBody>
          <a:bodyPr lIns="90488" tIns="44450" rIns="90488" bIns="44450">
            <a:spAutoFit/>
          </a:bodyPr>
          <a:lstStyle/>
          <a:p>
            <a:pPr eaLnBrk="0" hangingPunct="0">
              <a:tabLst>
                <a:tab pos="285750" algn="l"/>
                <a:tab pos="3257550" algn="ctr"/>
                <a:tab pos="6457950" algn="r"/>
              </a:tabLst>
              <a:defRPr/>
            </a:pPr>
            <a:r>
              <a:rPr lang="en-US" sz="1200"/>
              <a:t>	Chapter 11		 11-</a:t>
            </a:r>
            <a:fld id="{347C912B-C75A-4E7C-A368-EFDF9529E92A}" type="slidenum">
              <a:rPr lang="en-US" sz="1200"/>
              <a:pPr eaLnBrk="0" hangingPunct="0">
                <a:tabLst>
                  <a:tab pos="285750" algn="l"/>
                  <a:tab pos="3257550" algn="ctr"/>
                  <a:tab pos="6457950" algn="r"/>
                </a:tabLst>
                <a:defRPr/>
              </a:pPr>
              <a:t>‹#›</a:t>
            </a:fld>
            <a:endParaRPr lang="en-US" sz="1200"/>
          </a:p>
        </p:txBody>
      </p:sp>
      <p:sp>
        <p:nvSpPr>
          <p:cNvPr id="3082" name="Rectangle 10"/>
          <p:cNvSpPr>
            <a:spLocks noChangeArrowheads="1"/>
          </p:cNvSpPr>
          <p:nvPr/>
        </p:nvSpPr>
        <p:spPr bwMode="auto">
          <a:xfrm>
            <a:off x="71438" y="8818563"/>
            <a:ext cx="6715125" cy="241300"/>
          </a:xfrm>
          <a:prstGeom prst="rect">
            <a:avLst/>
          </a:prstGeom>
          <a:noFill/>
          <a:ln w="12700">
            <a:noFill/>
            <a:miter lim="800000"/>
            <a:headEnd/>
            <a:tailEnd/>
          </a:ln>
          <a:effectLst/>
        </p:spPr>
        <p:txBody>
          <a:bodyPr lIns="90488" tIns="44450" rIns="90488" bIns="44450">
            <a:spAutoFit/>
          </a:bodyPr>
          <a:lstStyle/>
          <a:p>
            <a:pPr eaLnBrk="0" hangingPunct="0">
              <a:tabLst>
                <a:tab pos="285750" algn="l"/>
                <a:tab pos="6457950" algn="r"/>
              </a:tabLst>
              <a:defRPr/>
            </a:pPr>
            <a:r>
              <a:rPr lang="en-US" sz="1000"/>
              <a:t>Basic Business Statistics, 10/e	© 2006 Prentice Hall, Inc.</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3276600"/>
            <a:ext cx="5029200" cy="51816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3" name="Rectangle 3"/>
          <p:cNvSpPr>
            <a:spLocks noGrp="1" noRot="1" noChangeAspect="1" noChangeArrowheads="1" noTextEdit="1"/>
          </p:cNvSpPr>
          <p:nvPr>
            <p:ph type="sldImg" idx="2"/>
          </p:nvPr>
        </p:nvSpPr>
        <p:spPr bwMode="auto">
          <a:xfrm>
            <a:off x="1524000" y="533400"/>
            <a:ext cx="3886200" cy="2660650"/>
          </a:xfrm>
          <a:prstGeom prst="rect">
            <a:avLst/>
          </a:prstGeom>
          <a:noFill/>
          <a:ln w="12700">
            <a:solidFill>
              <a:schemeClr val="tx1"/>
            </a:solidFill>
            <a:miter lim="800000"/>
            <a:headEnd/>
            <a:tailEnd/>
          </a:ln>
        </p:spPr>
      </p:sp>
      <p:sp>
        <p:nvSpPr>
          <p:cNvPr id="2052" name="Line 4"/>
          <p:cNvSpPr>
            <a:spLocks noChangeShapeType="1"/>
          </p:cNvSpPr>
          <p:nvPr/>
        </p:nvSpPr>
        <p:spPr bwMode="auto">
          <a:xfrm>
            <a:off x="1120775" y="35814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3" name="Line 5"/>
          <p:cNvSpPr>
            <a:spLocks noChangeShapeType="1"/>
          </p:cNvSpPr>
          <p:nvPr/>
        </p:nvSpPr>
        <p:spPr bwMode="auto">
          <a:xfrm>
            <a:off x="1120775" y="38862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4" name="Line 6"/>
          <p:cNvSpPr>
            <a:spLocks noChangeShapeType="1"/>
          </p:cNvSpPr>
          <p:nvPr/>
        </p:nvSpPr>
        <p:spPr bwMode="auto">
          <a:xfrm>
            <a:off x="1120775" y="41910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5" name="Line 7"/>
          <p:cNvSpPr>
            <a:spLocks noChangeShapeType="1"/>
          </p:cNvSpPr>
          <p:nvPr/>
        </p:nvSpPr>
        <p:spPr bwMode="auto">
          <a:xfrm>
            <a:off x="1120775" y="44958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6" name="Line 8"/>
          <p:cNvSpPr>
            <a:spLocks noChangeShapeType="1"/>
          </p:cNvSpPr>
          <p:nvPr/>
        </p:nvSpPr>
        <p:spPr bwMode="auto">
          <a:xfrm>
            <a:off x="1120775" y="48006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7" name="Line 9"/>
          <p:cNvSpPr>
            <a:spLocks noChangeShapeType="1"/>
          </p:cNvSpPr>
          <p:nvPr/>
        </p:nvSpPr>
        <p:spPr bwMode="auto">
          <a:xfrm>
            <a:off x="1120775" y="51054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8" name="Line 10"/>
          <p:cNvSpPr>
            <a:spLocks noChangeShapeType="1"/>
          </p:cNvSpPr>
          <p:nvPr/>
        </p:nvSpPr>
        <p:spPr bwMode="auto">
          <a:xfrm>
            <a:off x="1120775" y="51054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59" name="Line 11"/>
          <p:cNvSpPr>
            <a:spLocks noChangeShapeType="1"/>
          </p:cNvSpPr>
          <p:nvPr/>
        </p:nvSpPr>
        <p:spPr bwMode="auto">
          <a:xfrm>
            <a:off x="1120775" y="54102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0" name="Line 12"/>
          <p:cNvSpPr>
            <a:spLocks noChangeShapeType="1"/>
          </p:cNvSpPr>
          <p:nvPr/>
        </p:nvSpPr>
        <p:spPr bwMode="auto">
          <a:xfrm>
            <a:off x="1120775" y="57150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1" name="Line 13"/>
          <p:cNvSpPr>
            <a:spLocks noChangeShapeType="1"/>
          </p:cNvSpPr>
          <p:nvPr/>
        </p:nvSpPr>
        <p:spPr bwMode="auto">
          <a:xfrm>
            <a:off x="1120775" y="60198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2" name="Line 14"/>
          <p:cNvSpPr>
            <a:spLocks noChangeShapeType="1"/>
          </p:cNvSpPr>
          <p:nvPr/>
        </p:nvSpPr>
        <p:spPr bwMode="auto">
          <a:xfrm>
            <a:off x="1120775" y="63246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3" name="Line 15"/>
          <p:cNvSpPr>
            <a:spLocks noChangeShapeType="1"/>
          </p:cNvSpPr>
          <p:nvPr/>
        </p:nvSpPr>
        <p:spPr bwMode="auto">
          <a:xfrm>
            <a:off x="1120775" y="66294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4" name="Line 16"/>
          <p:cNvSpPr>
            <a:spLocks noChangeShapeType="1"/>
          </p:cNvSpPr>
          <p:nvPr/>
        </p:nvSpPr>
        <p:spPr bwMode="auto">
          <a:xfrm>
            <a:off x="1120775" y="69342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5" name="Line 17"/>
          <p:cNvSpPr>
            <a:spLocks noChangeShapeType="1"/>
          </p:cNvSpPr>
          <p:nvPr/>
        </p:nvSpPr>
        <p:spPr bwMode="auto">
          <a:xfrm>
            <a:off x="1120775" y="72390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6" name="Line 18"/>
          <p:cNvSpPr>
            <a:spLocks noChangeShapeType="1"/>
          </p:cNvSpPr>
          <p:nvPr/>
        </p:nvSpPr>
        <p:spPr bwMode="auto">
          <a:xfrm>
            <a:off x="1120775" y="75438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7" name="Line 19"/>
          <p:cNvSpPr>
            <a:spLocks noChangeShapeType="1"/>
          </p:cNvSpPr>
          <p:nvPr/>
        </p:nvSpPr>
        <p:spPr bwMode="auto">
          <a:xfrm>
            <a:off x="1120775" y="78486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8" name="Line 20"/>
          <p:cNvSpPr>
            <a:spLocks noChangeShapeType="1"/>
          </p:cNvSpPr>
          <p:nvPr/>
        </p:nvSpPr>
        <p:spPr bwMode="auto">
          <a:xfrm>
            <a:off x="1120775" y="81534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69" name="Line 21"/>
          <p:cNvSpPr>
            <a:spLocks noChangeShapeType="1"/>
          </p:cNvSpPr>
          <p:nvPr/>
        </p:nvSpPr>
        <p:spPr bwMode="auto">
          <a:xfrm>
            <a:off x="1120775" y="8458200"/>
            <a:ext cx="4657725" cy="0"/>
          </a:xfrm>
          <a:prstGeom prst="line">
            <a:avLst/>
          </a:prstGeom>
          <a:noFill/>
          <a:ln w="12700">
            <a:solidFill>
              <a:schemeClr val="folHlink"/>
            </a:solidFill>
            <a:round/>
            <a:headEnd/>
            <a:tailEnd/>
          </a:ln>
          <a:effectLst/>
        </p:spPr>
        <p:txBody>
          <a:bodyPr wrap="none" anchor="ctr"/>
          <a:lstStyle/>
          <a:p>
            <a:pPr>
              <a:defRPr/>
            </a:pPr>
            <a:endParaRPr lang="en-US"/>
          </a:p>
        </p:txBody>
      </p:sp>
      <p:sp>
        <p:nvSpPr>
          <p:cNvPr id="2072" name="Line 24"/>
          <p:cNvSpPr>
            <a:spLocks noChangeShapeType="1"/>
          </p:cNvSpPr>
          <p:nvPr/>
        </p:nvSpPr>
        <p:spPr bwMode="auto">
          <a:xfrm>
            <a:off x="523875" y="8763000"/>
            <a:ext cx="5851525" cy="0"/>
          </a:xfrm>
          <a:prstGeom prst="line">
            <a:avLst/>
          </a:prstGeom>
          <a:noFill/>
          <a:ln w="25400">
            <a:solidFill>
              <a:schemeClr val="tx1"/>
            </a:solidFill>
            <a:round/>
            <a:headEnd/>
            <a:tailEnd/>
          </a:ln>
          <a:effectLst/>
        </p:spPr>
        <p:txBody>
          <a:bodyPr wrap="none" anchor="ctr"/>
          <a:lstStyle/>
          <a:p>
            <a:pPr>
              <a:defRPr/>
            </a:pPr>
            <a:endParaRPr lang="en-US"/>
          </a:p>
        </p:txBody>
      </p:sp>
      <p:sp>
        <p:nvSpPr>
          <p:cNvPr id="2073" name="Rectangle 25"/>
          <p:cNvSpPr>
            <a:spLocks noChangeArrowheads="1"/>
          </p:cNvSpPr>
          <p:nvPr/>
        </p:nvSpPr>
        <p:spPr bwMode="auto">
          <a:xfrm>
            <a:off x="77788" y="61913"/>
            <a:ext cx="6702425" cy="271462"/>
          </a:xfrm>
          <a:prstGeom prst="rect">
            <a:avLst/>
          </a:prstGeom>
          <a:noFill/>
          <a:ln w="12700">
            <a:noFill/>
            <a:miter lim="800000"/>
            <a:headEnd/>
            <a:tailEnd/>
          </a:ln>
          <a:effectLst/>
        </p:spPr>
        <p:txBody>
          <a:bodyPr lIns="90488" tIns="44450" rIns="90488" bIns="44450">
            <a:spAutoFit/>
          </a:bodyPr>
          <a:lstStyle/>
          <a:p>
            <a:pPr eaLnBrk="0" hangingPunct="0">
              <a:tabLst>
                <a:tab pos="285750" algn="l"/>
                <a:tab pos="3257550" algn="ctr"/>
                <a:tab pos="6457950" algn="r"/>
              </a:tabLst>
              <a:defRPr/>
            </a:pPr>
            <a:r>
              <a:rPr lang="en-US" sz="1200"/>
              <a:t>	Chapter 11		11-</a:t>
            </a:r>
            <a:fld id="{95B207BB-B4FA-4C9D-B6DD-0CD0099963E3}" type="slidenum">
              <a:rPr lang="en-US" sz="1200"/>
              <a:pPr eaLnBrk="0" hangingPunct="0">
                <a:tabLst>
                  <a:tab pos="285750" algn="l"/>
                  <a:tab pos="3257550" algn="ctr"/>
                  <a:tab pos="6457950" algn="r"/>
                </a:tabLst>
                <a:defRPr/>
              </a:pPr>
              <a:t>‹#›</a:t>
            </a:fld>
            <a:endParaRPr lang="en-US" sz="1200"/>
          </a:p>
        </p:txBody>
      </p:sp>
      <p:sp>
        <p:nvSpPr>
          <p:cNvPr id="2074" name="Rectangle 26"/>
          <p:cNvSpPr>
            <a:spLocks noChangeArrowheads="1"/>
          </p:cNvSpPr>
          <p:nvPr/>
        </p:nvSpPr>
        <p:spPr bwMode="auto">
          <a:xfrm>
            <a:off x="71438" y="8818563"/>
            <a:ext cx="6715125" cy="241300"/>
          </a:xfrm>
          <a:prstGeom prst="rect">
            <a:avLst/>
          </a:prstGeom>
          <a:noFill/>
          <a:ln w="12700">
            <a:noFill/>
            <a:miter lim="800000"/>
            <a:headEnd/>
            <a:tailEnd/>
          </a:ln>
          <a:effectLst/>
        </p:spPr>
        <p:txBody>
          <a:bodyPr lIns="90488" tIns="44450" rIns="90488" bIns="44450">
            <a:spAutoFit/>
          </a:bodyPr>
          <a:lstStyle/>
          <a:p>
            <a:pPr eaLnBrk="0" hangingPunct="0">
              <a:tabLst>
                <a:tab pos="285750" algn="l"/>
                <a:tab pos="6457950" algn="r"/>
              </a:tabLst>
              <a:defRPr/>
            </a:pPr>
            <a:r>
              <a:rPr lang="en-US" sz="1000"/>
              <a:t>Basic Business Statistics, 10/e	© 2006 Prentice Hall, Inc.</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mn-ea"/>
        <a:cs typeface="+mn-cs"/>
      </a:defRPr>
    </a:lvl1pPr>
    <a:lvl2pPr marL="457200" algn="l" rtl="0" eaLnBrk="0" fontAlgn="base" hangingPunct="0">
      <a:spcBef>
        <a:spcPct val="30000"/>
      </a:spcBef>
      <a:spcAft>
        <a:spcPct val="0"/>
      </a:spcAft>
      <a:defRPr sz="1400" kern="1200">
        <a:solidFill>
          <a:schemeClr val="tx1"/>
        </a:solidFill>
        <a:latin typeface="Arial" charset="0"/>
        <a:ea typeface="+mn-ea"/>
        <a:cs typeface="+mn-cs"/>
      </a:defRPr>
    </a:lvl2pPr>
    <a:lvl3pPr marL="914400" algn="l" rtl="0" eaLnBrk="0" fontAlgn="base" hangingPunct="0">
      <a:spcBef>
        <a:spcPct val="30000"/>
      </a:spcBef>
      <a:spcAft>
        <a:spcPct val="0"/>
      </a:spcAft>
      <a:defRPr sz="1400" kern="1200">
        <a:solidFill>
          <a:schemeClr val="tx1"/>
        </a:solidFill>
        <a:latin typeface="Arial" charset="0"/>
        <a:ea typeface="+mn-ea"/>
        <a:cs typeface="+mn-cs"/>
      </a:defRPr>
    </a:lvl3pPr>
    <a:lvl4pPr marL="1371600" algn="l" rtl="0" eaLnBrk="0" fontAlgn="base" hangingPunct="0">
      <a:spcBef>
        <a:spcPct val="30000"/>
      </a:spcBef>
      <a:spcAft>
        <a:spcPct val="0"/>
      </a:spcAft>
      <a:defRPr sz="1400" kern="1200">
        <a:solidFill>
          <a:schemeClr val="tx1"/>
        </a:solidFill>
        <a:latin typeface="Arial" charset="0"/>
        <a:ea typeface="+mn-ea"/>
        <a:cs typeface="+mn-cs"/>
      </a:defRPr>
    </a:lvl4pPr>
    <a:lvl5pPr marL="1828800" algn="l" rtl="0" eaLnBrk="0" fontAlgn="base" hangingPunct="0">
      <a:spcBef>
        <a:spcPct val="30000"/>
      </a:spcBef>
      <a:spcAft>
        <a:spcPct val="0"/>
      </a:spcAft>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
          <p:cNvGrpSpPr>
            <a:grpSpLocks/>
          </p:cNvGrpSpPr>
          <p:nvPr userDrawn="1"/>
        </p:nvGrpSpPr>
        <p:grpSpPr bwMode="auto">
          <a:xfrm>
            <a:off x="134938" y="2438400"/>
            <a:ext cx="9009062" cy="1181100"/>
            <a:chOff x="0" y="1536"/>
            <a:chExt cx="5675" cy="744"/>
          </a:xfrm>
        </p:grpSpPr>
        <p:grpSp>
          <p:nvGrpSpPr>
            <p:cNvPr id="5" name="Group 5"/>
            <p:cNvGrpSpPr>
              <a:grpSpLocks/>
            </p:cNvGrpSpPr>
            <p:nvPr userDrawn="1"/>
          </p:nvGrpSpPr>
          <p:grpSpPr bwMode="auto">
            <a:xfrm>
              <a:off x="185" y="1604"/>
              <a:ext cx="449" cy="297"/>
              <a:chOff x="720" y="336"/>
              <a:chExt cx="624" cy="432"/>
            </a:xfrm>
          </p:grpSpPr>
          <p:sp>
            <p:nvSpPr>
              <p:cNvPr id="12" name="Rectangle 6"/>
              <p:cNvSpPr>
                <a:spLocks noChangeArrowheads="1"/>
              </p:cNvSpPr>
              <p:nvPr userDrawn="1"/>
            </p:nvSpPr>
            <p:spPr bwMode="auto">
              <a:xfrm>
                <a:off x="720" y="336"/>
                <a:ext cx="384" cy="432"/>
              </a:xfrm>
              <a:prstGeom prst="rect">
                <a:avLst/>
              </a:prstGeom>
              <a:solidFill>
                <a:srgbClr val="FF0000"/>
              </a:solidFill>
              <a:ln w="9525">
                <a:noFill/>
                <a:miter lim="800000"/>
                <a:headEnd/>
                <a:tailEnd/>
              </a:ln>
              <a:effectLst/>
            </p:spPr>
            <p:txBody>
              <a:bodyPr wrap="none" anchor="ctr"/>
              <a:lstStyle/>
              <a:p>
                <a:pPr>
                  <a:defRPr/>
                </a:pPr>
                <a:endParaRPr lang="en-US"/>
              </a:p>
            </p:txBody>
          </p:sp>
          <p:sp>
            <p:nvSpPr>
              <p:cNvPr id="13" name="Rectangle 7"/>
              <p:cNvSpPr>
                <a:spLocks noChangeArrowheads="1"/>
              </p:cNvSpPr>
              <p:nvPr userDrawn="1"/>
            </p:nvSpPr>
            <p:spPr bwMode="auto">
              <a:xfrm>
                <a:off x="1056" y="336"/>
                <a:ext cx="288" cy="432"/>
              </a:xfrm>
              <a:prstGeom prst="rect">
                <a:avLst/>
              </a:prstGeom>
              <a:gradFill rotWithShape="1">
                <a:gsLst>
                  <a:gs pos="0">
                    <a:srgbClr val="FF0000"/>
                  </a:gs>
                  <a:gs pos="100000">
                    <a:srgbClr val="FFFFFF"/>
                  </a:gs>
                </a:gsLst>
                <a:lin ang="0" scaled="1"/>
              </a:gradFill>
              <a:ln w="9525">
                <a:noFill/>
                <a:miter lim="800000"/>
                <a:headEnd/>
                <a:tailEnd/>
              </a:ln>
              <a:effectLst/>
            </p:spPr>
            <p:txBody>
              <a:bodyPr wrap="none" anchor="ctr"/>
              <a:lstStyle/>
              <a:p>
                <a:pPr>
                  <a:defRPr/>
                </a:pPr>
                <a:endParaRPr lang="en-US"/>
              </a:p>
            </p:txBody>
          </p:sp>
        </p:grpSp>
        <p:sp>
          <p:nvSpPr>
            <p:cNvPr id="6" name="Rectangle 8"/>
            <p:cNvSpPr>
              <a:spLocks noChangeArrowheads="1"/>
            </p:cNvSpPr>
            <p:nvPr userDrawn="1"/>
          </p:nvSpPr>
          <p:spPr bwMode="auto">
            <a:xfrm>
              <a:off x="432" y="1868"/>
              <a:ext cx="294" cy="298"/>
            </a:xfrm>
            <a:prstGeom prst="rect">
              <a:avLst/>
            </a:prstGeom>
            <a:gradFill rotWithShape="1">
              <a:gsLst>
                <a:gs pos="0">
                  <a:srgbClr val="339966"/>
                </a:gs>
                <a:gs pos="100000">
                  <a:schemeClr val="bg1"/>
                </a:gs>
              </a:gsLst>
              <a:lin ang="2700000" scaled="1"/>
            </a:gradFill>
            <a:ln w="9525">
              <a:noFill/>
              <a:miter lim="800000"/>
              <a:headEnd/>
              <a:tailEnd/>
            </a:ln>
            <a:effectLst/>
          </p:spPr>
          <p:txBody>
            <a:bodyPr wrap="none" anchor="ctr"/>
            <a:lstStyle/>
            <a:p>
              <a:pPr>
                <a:defRPr/>
              </a:pPr>
              <a:endParaRPr lang="en-US"/>
            </a:p>
          </p:txBody>
        </p:sp>
        <p:sp>
          <p:nvSpPr>
            <p:cNvPr id="7" name="Rectangle 9"/>
            <p:cNvSpPr>
              <a:spLocks noChangeArrowheads="1"/>
            </p:cNvSpPr>
            <p:nvPr userDrawn="1"/>
          </p:nvSpPr>
          <p:spPr bwMode="auto">
            <a:xfrm>
              <a:off x="245" y="1868"/>
              <a:ext cx="187" cy="298"/>
            </a:xfrm>
            <a:prstGeom prst="rect">
              <a:avLst/>
            </a:prstGeom>
            <a:solidFill>
              <a:srgbClr val="339966"/>
            </a:solidFill>
            <a:ln w="9525">
              <a:noFill/>
              <a:miter lim="800000"/>
              <a:headEnd/>
              <a:tailEnd/>
            </a:ln>
            <a:effectLst/>
          </p:spPr>
          <p:txBody>
            <a:bodyPr wrap="none" anchor="ctr"/>
            <a:lstStyle/>
            <a:p>
              <a:pPr>
                <a:defRPr/>
              </a:pPr>
              <a:endParaRPr lang="en-US"/>
            </a:p>
          </p:txBody>
        </p:sp>
        <p:sp>
          <p:nvSpPr>
            <p:cNvPr id="8" name="Rectangle 10"/>
            <p:cNvSpPr>
              <a:spLocks noChangeArrowheads="1"/>
            </p:cNvSpPr>
            <p:nvPr userDrawn="1"/>
          </p:nvSpPr>
          <p:spPr bwMode="auto">
            <a:xfrm>
              <a:off x="144" y="2016"/>
              <a:ext cx="353" cy="264"/>
            </a:xfrm>
            <a:prstGeom prst="rect">
              <a:avLst/>
            </a:prstGeom>
            <a:gradFill rotWithShape="1">
              <a:gsLst>
                <a:gs pos="0">
                  <a:srgbClr val="FFFF00"/>
                </a:gs>
                <a:gs pos="100000">
                  <a:srgbClr val="FFFFCC"/>
                </a:gs>
              </a:gsLst>
              <a:lin ang="5400000" scaled="1"/>
            </a:gradFill>
            <a:ln w="9525">
              <a:noFill/>
              <a:miter lim="800000"/>
              <a:headEnd/>
              <a:tailEnd/>
            </a:ln>
            <a:effectLst/>
          </p:spPr>
          <p:txBody>
            <a:bodyPr wrap="none" anchor="ctr"/>
            <a:lstStyle/>
            <a:p>
              <a:pPr>
                <a:defRPr/>
              </a:pPr>
              <a:endParaRPr lang="en-US"/>
            </a:p>
          </p:txBody>
        </p:sp>
        <p:sp>
          <p:nvSpPr>
            <p:cNvPr id="9" name="Rectangle 11"/>
            <p:cNvSpPr>
              <a:spLocks noChangeArrowheads="1"/>
            </p:cNvSpPr>
            <p:nvPr userDrawn="1"/>
          </p:nvSpPr>
          <p:spPr bwMode="auto">
            <a:xfrm>
              <a:off x="0" y="1823"/>
              <a:ext cx="353" cy="264"/>
            </a:xfrm>
            <a:prstGeom prst="rect">
              <a:avLst/>
            </a:prstGeom>
            <a:gradFill rotWithShape="1">
              <a:gsLst>
                <a:gs pos="0">
                  <a:schemeClr val="bg1"/>
                </a:gs>
                <a:gs pos="100000">
                  <a:srgbClr val="0000FF"/>
                </a:gs>
              </a:gsLst>
              <a:lin ang="18900000" scaled="1"/>
            </a:gradFill>
            <a:ln w="9525">
              <a:noFill/>
              <a:miter lim="800000"/>
              <a:headEnd/>
              <a:tailEnd/>
            </a:ln>
            <a:effectLst/>
          </p:spPr>
          <p:txBody>
            <a:bodyPr wrap="none" anchor="ctr"/>
            <a:lstStyle/>
            <a:p>
              <a:pPr>
                <a:defRPr/>
              </a:pPr>
              <a:endParaRPr lang="en-US"/>
            </a:p>
          </p:txBody>
        </p:sp>
        <p:sp>
          <p:nvSpPr>
            <p:cNvPr id="10" name="Rectangle 12"/>
            <p:cNvSpPr>
              <a:spLocks noChangeArrowheads="1"/>
            </p:cNvSpPr>
            <p:nvPr userDrawn="1"/>
          </p:nvSpPr>
          <p:spPr bwMode="auto">
            <a:xfrm>
              <a:off x="400" y="1536"/>
              <a:ext cx="20" cy="66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11" name="Rectangle 13"/>
            <p:cNvSpPr>
              <a:spLocks noChangeArrowheads="1"/>
            </p:cNvSpPr>
            <p:nvPr userDrawn="1"/>
          </p:nvSpPr>
          <p:spPr bwMode="auto">
            <a:xfrm flipV="1">
              <a:off x="199" y="2052"/>
              <a:ext cx="5476" cy="34"/>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14" name="Rectangle 14"/>
          <p:cNvSpPr txBox="1">
            <a:spLocks noChangeArrowheads="1"/>
          </p:cNvSpPr>
          <p:nvPr userDrawn="1"/>
        </p:nvSpPr>
        <p:spPr bwMode="auto">
          <a:xfrm>
            <a:off x="304800" y="6477000"/>
            <a:ext cx="4648200" cy="323850"/>
          </a:xfrm>
          <a:prstGeom prst="rect">
            <a:avLst/>
          </a:prstGeom>
          <a:noFill/>
          <a:ln w="9525">
            <a:noFill/>
            <a:miter lim="800000"/>
            <a:headEnd/>
            <a:tailEnd/>
          </a:ln>
          <a:effectLst/>
        </p:spPr>
        <p:txBody>
          <a:bodyPr lIns="85342" tIns="42672" rIns="85342" bIns="42672" anchor="b"/>
          <a:lstStyle/>
          <a:p>
            <a:r>
              <a:rPr lang="en-US" sz="1000" i="1"/>
              <a:t>Copyright ©2011 Pearson Education, Inc. publishing as Prentice Hall </a:t>
            </a:r>
          </a:p>
        </p:txBody>
      </p:sp>
      <p:sp>
        <p:nvSpPr>
          <p:cNvPr id="231426" name="Rectangle 2"/>
          <p:cNvSpPr>
            <a:spLocks noGrp="1" noChangeArrowheads="1"/>
          </p:cNvSpPr>
          <p:nvPr>
            <p:ph type="ctrTitle"/>
          </p:nvPr>
        </p:nvSpPr>
        <p:spPr>
          <a:xfrm>
            <a:off x="990600" y="1833563"/>
            <a:ext cx="7772400" cy="1143000"/>
          </a:xfrm>
        </p:spPr>
        <p:txBody>
          <a:bodyPr/>
          <a:lstStyle>
            <a:lvl1pPr>
              <a:defRPr/>
            </a:lvl1pPr>
          </a:lstStyle>
          <a:p>
            <a:r>
              <a:rPr lang="en-US"/>
              <a:t>Click to edit Master title style</a:t>
            </a:r>
          </a:p>
        </p:txBody>
      </p:sp>
      <p:sp>
        <p:nvSpPr>
          <p:cNvPr id="231427" name="Rectangle 3"/>
          <p:cNvSpPr>
            <a:spLocks noGrp="1" noChangeArrowheads="1"/>
          </p:cNvSpPr>
          <p:nvPr>
            <p:ph type="subTitle" idx="1"/>
          </p:nvPr>
        </p:nvSpPr>
        <p:spPr>
          <a:xfrm>
            <a:off x="1371600" y="3881438"/>
            <a:ext cx="6400800" cy="1762125"/>
          </a:xfrm>
        </p:spPr>
        <p:txBody>
          <a:bodyPr/>
          <a:lstStyle>
            <a:lvl1pPr marL="0" indent="0" algn="ctr">
              <a:buFont typeface="Wingdings" pitchFamily="2" charset="2"/>
              <a:buNone/>
              <a:defRPr/>
            </a:lvl1pPr>
          </a:lstStyle>
          <a:p>
            <a:r>
              <a:rPr lang="en-US"/>
              <a:t>Click to edit Master subtitle style</a:t>
            </a:r>
          </a:p>
        </p:txBody>
      </p:sp>
      <p:sp>
        <p:nvSpPr>
          <p:cNvPr id="15" name="Rectangle 15"/>
          <p:cNvSpPr>
            <a:spLocks noGrp="1" noChangeArrowheads="1"/>
          </p:cNvSpPr>
          <p:nvPr>
            <p:ph type="sldNum" sz="quarter" idx="10"/>
          </p:nvPr>
        </p:nvSpPr>
        <p:spPr/>
        <p:txBody>
          <a:bodyPr/>
          <a:lstStyle>
            <a:lvl1pPr>
              <a:defRPr/>
            </a:lvl1pPr>
          </a:lstStyle>
          <a:p>
            <a:r>
              <a:rPr lang="en-US"/>
              <a:t>11-</a:t>
            </a:r>
            <a:fld id="{DF4CE446-5AA6-4834-970D-84DBB60C4C0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11-</a:t>
            </a:r>
            <a:fld id="{8DBABBAD-1586-4505-B432-0FD8AD5A5B5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2019300" cy="6132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905500" cy="61325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11-</a:t>
            </a:r>
            <a:fld id="{AFC7CEF8-DBE9-4169-91A0-D1224A3A338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r>
              <a:rPr lang="en-US"/>
              <a:t>11-</a:t>
            </a:r>
            <a:fld id="{DAD18DC0-DE77-413F-8759-2F8ACA03129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r>
              <a:rPr lang="en-US"/>
              <a:t>11-</a:t>
            </a:r>
            <a:fld id="{9787BB96-2361-4585-81DD-5CA72C29EE9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828800"/>
            <a:ext cx="3962400"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828800"/>
            <a:ext cx="3962400" cy="4532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r>
              <a:rPr lang="en-US"/>
              <a:t>11-</a:t>
            </a:r>
            <a:fld id="{BA63BC99-3736-4989-BAE0-D3F8B65E615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r>
              <a:rPr lang="en-US"/>
              <a:t>11-</a:t>
            </a:r>
            <a:fld id="{5CC6AE6A-D82D-405A-ADFC-DBE2E1C25F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r>
              <a:rPr lang="en-US"/>
              <a:t>11-</a:t>
            </a:r>
            <a:fld id="{8516D64A-1795-4850-A91E-8F517469E91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r>
              <a:rPr lang="en-US"/>
              <a:t>11-</a:t>
            </a:r>
            <a:fld id="{F3C2ED44-A650-45E4-8788-9834E41E5DA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r>
              <a:rPr lang="en-US"/>
              <a:t>11-</a:t>
            </a:r>
            <a:fld id="{981FFA05-315B-4434-80DA-EC2D041EADB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r>
              <a:rPr lang="en-US"/>
              <a:t>11-</a:t>
            </a:r>
            <a:fld id="{DCE823C2-386F-41B7-B8D1-0301B3CBE2F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7F4F5"/>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1150938" y="228600"/>
            <a:ext cx="7383462" cy="990600"/>
          </a:xfrm>
          <a:prstGeom prst="rect">
            <a:avLst/>
          </a:prstGeom>
          <a:noFill/>
          <a:ln w="9525">
            <a:noFill/>
            <a:miter lim="800000"/>
            <a:headEnd/>
            <a:tailEnd/>
          </a:ln>
        </p:spPr>
        <p:txBody>
          <a:bodyPr vert="horz" wrap="square" lIns="85342" tIns="42672" rIns="85342" bIns="42672" numCol="1" anchor="b" anchorCtr="0" compatLnSpc="1">
            <a:prstTxWarp prst="textNoShape">
              <a:avLst/>
            </a:prstTxWarp>
          </a:bodyPr>
          <a:lstStyle/>
          <a:p>
            <a:pPr lvl="0"/>
            <a:r>
              <a:rPr lang="en-US" smtClean="0"/>
              <a:t>Click to edit Master title style</a:t>
            </a:r>
          </a:p>
        </p:txBody>
      </p:sp>
      <p:sp>
        <p:nvSpPr>
          <p:cNvPr id="101379" name="Rectangle 3"/>
          <p:cNvSpPr>
            <a:spLocks noGrp="1" noChangeArrowheads="1"/>
          </p:cNvSpPr>
          <p:nvPr>
            <p:ph type="body" idx="1"/>
          </p:nvPr>
        </p:nvSpPr>
        <p:spPr bwMode="auto">
          <a:xfrm>
            <a:off x="609600" y="1828800"/>
            <a:ext cx="8077200" cy="4532313"/>
          </a:xfrm>
          <a:prstGeom prst="rect">
            <a:avLst/>
          </a:prstGeom>
          <a:noFill/>
          <a:ln w="9525">
            <a:noFill/>
            <a:miter lim="800000"/>
            <a:headEnd/>
            <a:tailEnd/>
          </a:ln>
        </p:spPr>
        <p:txBody>
          <a:bodyPr vert="horz" wrap="square" lIns="85342" tIns="42672" rIns="85342" bIns="4267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0405" name="Rectangle 5"/>
          <p:cNvSpPr>
            <a:spLocks noGrp="1" noChangeArrowheads="1"/>
          </p:cNvSpPr>
          <p:nvPr>
            <p:ph type="sldNum" sz="quarter" idx="4"/>
          </p:nvPr>
        </p:nvSpPr>
        <p:spPr bwMode="auto">
          <a:xfrm>
            <a:off x="6858000" y="6534150"/>
            <a:ext cx="2133600" cy="320675"/>
          </a:xfrm>
          <a:prstGeom prst="rect">
            <a:avLst/>
          </a:prstGeom>
          <a:noFill/>
          <a:ln w="9525">
            <a:noFill/>
            <a:miter lim="800000"/>
            <a:headEnd/>
            <a:tailEnd/>
          </a:ln>
          <a:effectLst/>
        </p:spPr>
        <p:txBody>
          <a:bodyPr vert="horz" wrap="square" lIns="85342" tIns="42672" rIns="85342" bIns="42672" numCol="1" anchor="b" anchorCtr="0" compatLnSpc="1">
            <a:prstTxWarp prst="textNoShape">
              <a:avLst/>
            </a:prstTxWarp>
          </a:bodyPr>
          <a:lstStyle>
            <a:lvl1pPr algn="r">
              <a:defRPr sz="1000"/>
            </a:lvl1pPr>
          </a:lstStyle>
          <a:p>
            <a:r>
              <a:rPr lang="en-US"/>
              <a:t>11-</a:t>
            </a:r>
            <a:fld id="{2BE5C5D3-988C-450C-B396-C0C0B8294518}" type="slidenum">
              <a:rPr lang="en-US"/>
              <a:pPr/>
              <a:t>‹#›</a:t>
            </a:fld>
            <a:endParaRPr lang="en-US"/>
          </a:p>
        </p:txBody>
      </p:sp>
      <p:grpSp>
        <p:nvGrpSpPr>
          <p:cNvPr id="101381" name="Group 6"/>
          <p:cNvGrpSpPr>
            <a:grpSpLocks/>
          </p:cNvGrpSpPr>
          <p:nvPr userDrawn="1"/>
        </p:nvGrpSpPr>
        <p:grpSpPr bwMode="auto">
          <a:xfrm>
            <a:off x="0" y="609600"/>
            <a:ext cx="9009063" cy="1181100"/>
            <a:chOff x="0" y="1536"/>
            <a:chExt cx="5675" cy="744"/>
          </a:xfrm>
        </p:grpSpPr>
        <p:grpSp>
          <p:nvGrpSpPr>
            <p:cNvPr id="101383" name="Group 7"/>
            <p:cNvGrpSpPr>
              <a:grpSpLocks/>
            </p:cNvGrpSpPr>
            <p:nvPr userDrawn="1"/>
          </p:nvGrpSpPr>
          <p:grpSpPr bwMode="auto">
            <a:xfrm>
              <a:off x="183" y="1604"/>
              <a:ext cx="448" cy="297"/>
              <a:chOff x="720" y="336"/>
              <a:chExt cx="624" cy="432"/>
            </a:xfrm>
          </p:grpSpPr>
          <p:sp>
            <p:nvSpPr>
              <p:cNvPr id="230408" name="Rectangle 8"/>
              <p:cNvSpPr>
                <a:spLocks noChangeArrowheads="1"/>
              </p:cNvSpPr>
              <p:nvPr userDrawn="1"/>
            </p:nvSpPr>
            <p:spPr bwMode="auto">
              <a:xfrm>
                <a:off x="720" y="336"/>
                <a:ext cx="384" cy="432"/>
              </a:xfrm>
              <a:prstGeom prst="rect">
                <a:avLst/>
              </a:prstGeom>
              <a:solidFill>
                <a:srgbClr val="FF0000"/>
              </a:solidFill>
              <a:ln w="9525">
                <a:noFill/>
                <a:miter lim="800000"/>
                <a:headEnd/>
                <a:tailEnd/>
              </a:ln>
              <a:effectLst/>
            </p:spPr>
            <p:txBody>
              <a:bodyPr wrap="none" anchor="ctr"/>
              <a:lstStyle/>
              <a:p>
                <a:pPr>
                  <a:defRPr/>
                </a:pPr>
                <a:endParaRPr lang="en-US"/>
              </a:p>
            </p:txBody>
          </p:sp>
          <p:sp>
            <p:nvSpPr>
              <p:cNvPr id="230409" name="Rectangle 9"/>
              <p:cNvSpPr>
                <a:spLocks noChangeArrowheads="1"/>
              </p:cNvSpPr>
              <p:nvPr userDrawn="1"/>
            </p:nvSpPr>
            <p:spPr bwMode="auto">
              <a:xfrm>
                <a:off x="1056" y="336"/>
                <a:ext cx="288" cy="432"/>
              </a:xfrm>
              <a:prstGeom prst="rect">
                <a:avLst/>
              </a:prstGeom>
              <a:gradFill rotWithShape="1">
                <a:gsLst>
                  <a:gs pos="0">
                    <a:srgbClr val="FF0000"/>
                  </a:gs>
                  <a:gs pos="100000">
                    <a:srgbClr val="FFFFFF"/>
                  </a:gs>
                </a:gsLst>
                <a:lin ang="0" scaled="1"/>
              </a:gradFill>
              <a:ln w="9525">
                <a:noFill/>
                <a:miter lim="800000"/>
                <a:headEnd/>
                <a:tailEnd/>
              </a:ln>
              <a:effectLst/>
            </p:spPr>
            <p:txBody>
              <a:bodyPr wrap="none" anchor="ctr"/>
              <a:lstStyle/>
              <a:p>
                <a:pPr>
                  <a:defRPr/>
                </a:pPr>
                <a:endParaRPr lang="en-US"/>
              </a:p>
            </p:txBody>
          </p:sp>
        </p:grpSp>
        <p:sp>
          <p:nvSpPr>
            <p:cNvPr id="230410" name="Rectangle 10"/>
            <p:cNvSpPr>
              <a:spLocks noChangeArrowheads="1"/>
            </p:cNvSpPr>
            <p:nvPr userDrawn="1"/>
          </p:nvSpPr>
          <p:spPr bwMode="auto">
            <a:xfrm>
              <a:off x="432" y="1868"/>
              <a:ext cx="294" cy="298"/>
            </a:xfrm>
            <a:prstGeom prst="rect">
              <a:avLst/>
            </a:prstGeom>
            <a:gradFill rotWithShape="1">
              <a:gsLst>
                <a:gs pos="0">
                  <a:srgbClr val="339966"/>
                </a:gs>
                <a:gs pos="100000">
                  <a:schemeClr val="bg1"/>
                </a:gs>
              </a:gsLst>
              <a:lin ang="2700000" scaled="1"/>
            </a:gradFill>
            <a:ln w="9525">
              <a:noFill/>
              <a:miter lim="800000"/>
              <a:headEnd/>
              <a:tailEnd/>
            </a:ln>
            <a:effectLst/>
          </p:spPr>
          <p:txBody>
            <a:bodyPr wrap="none" anchor="ctr"/>
            <a:lstStyle/>
            <a:p>
              <a:pPr>
                <a:defRPr/>
              </a:pPr>
              <a:endParaRPr lang="en-US"/>
            </a:p>
          </p:txBody>
        </p:sp>
        <p:sp>
          <p:nvSpPr>
            <p:cNvPr id="230411" name="Rectangle 11"/>
            <p:cNvSpPr>
              <a:spLocks noChangeArrowheads="1"/>
            </p:cNvSpPr>
            <p:nvPr userDrawn="1"/>
          </p:nvSpPr>
          <p:spPr bwMode="auto">
            <a:xfrm>
              <a:off x="245" y="1868"/>
              <a:ext cx="187" cy="298"/>
            </a:xfrm>
            <a:prstGeom prst="rect">
              <a:avLst/>
            </a:prstGeom>
            <a:solidFill>
              <a:srgbClr val="339966"/>
            </a:solidFill>
            <a:ln w="9525">
              <a:noFill/>
              <a:miter lim="800000"/>
              <a:headEnd/>
              <a:tailEnd/>
            </a:ln>
            <a:effectLst/>
          </p:spPr>
          <p:txBody>
            <a:bodyPr wrap="none" anchor="ctr"/>
            <a:lstStyle/>
            <a:p>
              <a:pPr>
                <a:defRPr/>
              </a:pPr>
              <a:endParaRPr lang="en-US"/>
            </a:p>
          </p:txBody>
        </p:sp>
        <p:sp>
          <p:nvSpPr>
            <p:cNvPr id="230412" name="Rectangle 12"/>
            <p:cNvSpPr>
              <a:spLocks noChangeArrowheads="1"/>
            </p:cNvSpPr>
            <p:nvPr userDrawn="1"/>
          </p:nvSpPr>
          <p:spPr bwMode="auto">
            <a:xfrm>
              <a:off x="144" y="2016"/>
              <a:ext cx="353" cy="264"/>
            </a:xfrm>
            <a:prstGeom prst="rect">
              <a:avLst/>
            </a:prstGeom>
            <a:gradFill rotWithShape="1">
              <a:gsLst>
                <a:gs pos="0">
                  <a:srgbClr val="FFFF00"/>
                </a:gs>
                <a:gs pos="100000">
                  <a:srgbClr val="FFFFCC"/>
                </a:gs>
              </a:gsLst>
              <a:lin ang="5400000" scaled="1"/>
            </a:gradFill>
            <a:ln w="9525">
              <a:noFill/>
              <a:miter lim="800000"/>
              <a:headEnd/>
              <a:tailEnd/>
            </a:ln>
            <a:effectLst/>
          </p:spPr>
          <p:txBody>
            <a:bodyPr wrap="none" anchor="ctr"/>
            <a:lstStyle/>
            <a:p>
              <a:pPr>
                <a:defRPr/>
              </a:pPr>
              <a:endParaRPr lang="en-US"/>
            </a:p>
          </p:txBody>
        </p:sp>
        <p:sp>
          <p:nvSpPr>
            <p:cNvPr id="230413" name="Rectangle 13"/>
            <p:cNvSpPr>
              <a:spLocks noChangeArrowheads="1"/>
            </p:cNvSpPr>
            <p:nvPr userDrawn="1"/>
          </p:nvSpPr>
          <p:spPr bwMode="auto">
            <a:xfrm>
              <a:off x="0" y="1823"/>
              <a:ext cx="353" cy="264"/>
            </a:xfrm>
            <a:prstGeom prst="rect">
              <a:avLst/>
            </a:prstGeom>
            <a:gradFill rotWithShape="1">
              <a:gsLst>
                <a:gs pos="0">
                  <a:schemeClr val="bg1"/>
                </a:gs>
                <a:gs pos="100000">
                  <a:srgbClr val="0000FF"/>
                </a:gs>
              </a:gsLst>
              <a:lin ang="18900000" scaled="1"/>
            </a:gradFill>
            <a:ln w="9525">
              <a:noFill/>
              <a:miter lim="800000"/>
              <a:headEnd/>
              <a:tailEnd/>
            </a:ln>
            <a:effectLst/>
          </p:spPr>
          <p:txBody>
            <a:bodyPr wrap="none" anchor="ctr"/>
            <a:lstStyle/>
            <a:p>
              <a:pPr>
                <a:defRPr/>
              </a:pPr>
              <a:endParaRPr lang="en-US"/>
            </a:p>
          </p:txBody>
        </p:sp>
        <p:sp>
          <p:nvSpPr>
            <p:cNvPr id="230414" name="Rectangle 14"/>
            <p:cNvSpPr>
              <a:spLocks noChangeArrowheads="1"/>
            </p:cNvSpPr>
            <p:nvPr userDrawn="1"/>
          </p:nvSpPr>
          <p:spPr bwMode="auto">
            <a:xfrm>
              <a:off x="400" y="1536"/>
              <a:ext cx="20" cy="66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230415" name="Rectangle 15"/>
            <p:cNvSpPr>
              <a:spLocks noChangeArrowheads="1"/>
            </p:cNvSpPr>
            <p:nvPr userDrawn="1"/>
          </p:nvSpPr>
          <p:spPr bwMode="auto">
            <a:xfrm flipV="1">
              <a:off x="199" y="2052"/>
              <a:ext cx="5476" cy="34"/>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27" name="Rectangle 14"/>
          <p:cNvSpPr txBox="1">
            <a:spLocks noChangeArrowheads="1"/>
          </p:cNvSpPr>
          <p:nvPr userDrawn="1"/>
        </p:nvSpPr>
        <p:spPr bwMode="auto">
          <a:xfrm>
            <a:off x="304800" y="6477000"/>
            <a:ext cx="4648200" cy="323850"/>
          </a:xfrm>
          <a:prstGeom prst="rect">
            <a:avLst/>
          </a:prstGeom>
          <a:noFill/>
          <a:ln w="9525">
            <a:noFill/>
            <a:miter lim="800000"/>
            <a:headEnd/>
            <a:tailEnd/>
          </a:ln>
          <a:effectLst/>
        </p:spPr>
        <p:txBody>
          <a:bodyPr lIns="85342" tIns="42672" rIns="85342" bIns="42672" anchor="b"/>
          <a:lstStyle/>
          <a:p>
            <a:r>
              <a:rPr lang="en-US" sz="1000" i="1"/>
              <a:t>Copyright ©2011 Pearson Education, Inc. publishing as Prentice Hall </a:t>
            </a:r>
          </a:p>
        </p:txBody>
      </p:sp>
    </p:spTree>
  </p:cSld>
  <p:clrMap bg1="lt1" tx1="dk1" bg2="lt2" tx2="dk2" accent1="accent1" accent2="accent2" accent3="accent3" accent4="accent4" accent5="accent5" accent6="accent6" hlink="hlink" folHlink="folHlink"/>
  <p:sldLayoutIdLst>
    <p:sldLayoutId id="2147483667" r:id="rId1"/>
    <p:sldLayoutId id="2147483666" r:id="rId2"/>
    <p:sldLayoutId id="2147483665" r:id="rId3"/>
    <p:sldLayoutId id="2147483664" r:id="rId4"/>
    <p:sldLayoutId id="2147483663" r:id="rId5"/>
    <p:sldLayoutId id="2147483662" r:id="rId6"/>
    <p:sldLayoutId id="2147483661" r:id="rId7"/>
    <p:sldLayoutId id="2147483660" r:id="rId8"/>
    <p:sldLayoutId id="2147483659" r:id="rId9"/>
    <p:sldLayoutId id="2147483658" r:id="rId10"/>
    <p:sldLayoutId id="2147483657" r:id="rId11"/>
  </p:sldLayoutIdLst>
  <p:timing>
    <p:tnLst>
      <p:par>
        <p:cTn id="1" dur="indefinite" restart="never" nodeType="tmRoot"/>
      </p:par>
    </p:tnLst>
  </p:timing>
  <p:hf hdr="0" dt="0"/>
  <p:txStyles>
    <p:titleStyle>
      <a:lvl1pPr algn="ctr" defTabSz="852488" rtl="0" eaLnBrk="0" fontAlgn="base" hangingPunct="0">
        <a:spcBef>
          <a:spcPct val="0"/>
        </a:spcBef>
        <a:spcAft>
          <a:spcPct val="0"/>
        </a:spcAft>
        <a:defRPr sz="4000">
          <a:solidFill>
            <a:schemeClr val="tx2"/>
          </a:solidFill>
          <a:latin typeface="+mj-lt"/>
          <a:ea typeface="+mj-ea"/>
          <a:cs typeface="+mj-cs"/>
        </a:defRPr>
      </a:lvl1pPr>
      <a:lvl2pPr algn="ctr" defTabSz="852488" rtl="0" eaLnBrk="0" fontAlgn="base" hangingPunct="0">
        <a:spcBef>
          <a:spcPct val="0"/>
        </a:spcBef>
        <a:spcAft>
          <a:spcPct val="0"/>
        </a:spcAft>
        <a:defRPr sz="4000">
          <a:solidFill>
            <a:schemeClr val="tx2"/>
          </a:solidFill>
          <a:latin typeface="Arial" charset="0"/>
        </a:defRPr>
      </a:lvl2pPr>
      <a:lvl3pPr algn="ctr" defTabSz="852488" rtl="0" eaLnBrk="0" fontAlgn="base" hangingPunct="0">
        <a:spcBef>
          <a:spcPct val="0"/>
        </a:spcBef>
        <a:spcAft>
          <a:spcPct val="0"/>
        </a:spcAft>
        <a:defRPr sz="4000">
          <a:solidFill>
            <a:schemeClr val="tx2"/>
          </a:solidFill>
          <a:latin typeface="Arial" charset="0"/>
        </a:defRPr>
      </a:lvl3pPr>
      <a:lvl4pPr algn="ctr" defTabSz="852488" rtl="0" eaLnBrk="0" fontAlgn="base" hangingPunct="0">
        <a:spcBef>
          <a:spcPct val="0"/>
        </a:spcBef>
        <a:spcAft>
          <a:spcPct val="0"/>
        </a:spcAft>
        <a:defRPr sz="4000">
          <a:solidFill>
            <a:schemeClr val="tx2"/>
          </a:solidFill>
          <a:latin typeface="Arial" charset="0"/>
        </a:defRPr>
      </a:lvl4pPr>
      <a:lvl5pPr algn="ctr" defTabSz="852488" rtl="0" eaLnBrk="0" fontAlgn="base" hangingPunct="0">
        <a:spcBef>
          <a:spcPct val="0"/>
        </a:spcBef>
        <a:spcAft>
          <a:spcPct val="0"/>
        </a:spcAft>
        <a:defRPr sz="4000">
          <a:solidFill>
            <a:schemeClr val="tx2"/>
          </a:solidFill>
          <a:latin typeface="Arial" charset="0"/>
        </a:defRPr>
      </a:lvl5pPr>
      <a:lvl6pPr marL="457200" algn="ctr" defTabSz="852488" rtl="0" fontAlgn="base">
        <a:spcBef>
          <a:spcPct val="0"/>
        </a:spcBef>
        <a:spcAft>
          <a:spcPct val="0"/>
        </a:spcAft>
        <a:defRPr sz="4000">
          <a:solidFill>
            <a:schemeClr val="tx2"/>
          </a:solidFill>
          <a:latin typeface="Arial" charset="0"/>
        </a:defRPr>
      </a:lvl6pPr>
      <a:lvl7pPr marL="914400" algn="ctr" defTabSz="852488" rtl="0" fontAlgn="base">
        <a:spcBef>
          <a:spcPct val="0"/>
        </a:spcBef>
        <a:spcAft>
          <a:spcPct val="0"/>
        </a:spcAft>
        <a:defRPr sz="4000">
          <a:solidFill>
            <a:schemeClr val="tx2"/>
          </a:solidFill>
          <a:latin typeface="Arial" charset="0"/>
        </a:defRPr>
      </a:lvl7pPr>
      <a:lvl8pPr marL="1371600" algn="ctr" defTabSz="852488" rtl="0" fontAlgn="base">
        <a:spcBef>
          <a:spcPct val="0"/>
        </a:spcBef>
        <a:spcAft>
          <a:spcPct val="0"/>
        </a:spcAft>
        <a:defRPr sz="4000">
          <a:solidFill>
            <a:schemeClr val="tx2"/>
          </a:solidFill>
          <a:latin typeface="Arial" charset="0"/>
        </a:defRPr>
      </a:lvl8pPr>
      <a:lvl9pPr marL="1828800" algn="ctr" defTabSz="852488" rtl="0" fontAlgn="base">
        <a:spcBef>
          <a:spcPct val="0"/>
        </a:spcBef>
        <a:spcAft>
          <a:spcPct val="0"/>
        </a:spcAft>
        <a:defRPr sz="4000">
          <a:solidFill>
            <a:schemeClr val="tx2"/>
          </a:solidFill>
          <a:latin typeface="Arial" charset="0"/>
        </a:defRPr>
      </a:lvl9pPr>
    </p:titleStyle>
    <p:bodyStyle>
      <a:lvl1pPr marL="320675" indent="-320675" algn="l" defTabSz="852488"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693738" indent="-268288" algn="l" defTabSz="852488"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068388" indent="-215900" algn="l" defTabSz="852488" rtl="0" eaLnBrk="0" fontAlgn="base" hangingPunct="0">
        <a:spcBef>
          <a:spcPct val="20000"/>
        </a:spcBef>
        <a:spcAft>
          <a:spcPct val="0"/>
        </a:spcAft>
        <a:buClr>
          <a:schemeClr val="accent2"/>
        </a:buClr>
        <a:buSzPct val="50000"/>
        <a:buFont typeface="Wingdings" pitchFamily="2" charset="2"/>
        <a:buChar char="n"/>
        <a:defRPr sz="2000">
          <a:solidFill>
            <a:schemeClr val="tx1"/>
          </a:solidFill>
          <a:latin typeface="+mn-lt"/>
        </a:defRPr>
      </a:lvl3pPr>
      <a:lvl4pPr marL="1493838" indent="-212725" algn="l" defTabSz="852488" rtl="0" eaLnBrk="0" fontAlgn="base" hangingPunct="0">
        <a:spcBef>
          <a:spcPct val="20000"/>
        </a:spcBef>
        <a:spcAft>
          <a:spcPct val="0"/>
        </a:spcAft>
        <a:buClr>
          <a:schemeClr val="folHlink"/>
        </a:buClr>
        <a:buSzPct val="55000"/>
        <a:buFont typeface="Wingdings" pitchFamily="2" charset="2"/>
        <a:buChar char="n"/>
        <a:defRPr>
          <a:solidFill>
            <a:schemeClr val="tx1"/>
          </a:solidFill>
          <a:latin typeface="+mn-lt"/>
        </a:defRPr>
      </a:lvl4pPr>
      <a:lvl5pPr marL="1919288" indent="-212725" algn="l" defTabSz="852488" rtl="0" eaLnBrk="0" fontAlgn="base" hangingPunct="0">
        <a:spcBef>
          <a:spcPct val="20000"/>
        </a:spcBef>
        <a:spcAft>
          <a:spcPct val="0"/>
        </a:spcAft>
        <a:buClr>
          <a:srgbClr val="FD2B4E"/>
        </a:buClr>
        <a:buSzPct val="50000"/>
        <a:buFont typeface="Wingdings" pitchFamily="2" charset="2"/>
        <a:buChar char="n"/>
        <a:defRPr>
          <a:solidFill>
            <a:schemeClr val="tx1"/>
          </a:solidFill>
          <a:latin typeface="+mn-lt"/>
        </a:defRPr>
      </a:lvl5pPr>
      <a:lvl6pPr marL="23764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6pPr>
      <a:lvl7pPr marL="28336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7pPr>
      <a:lvl8pPr marL="32908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8pPr>
      <a:lvl9pPr marL="3748088" indent="-212725" algn="l" defTabSz="852488" rtl="0" fontAlgn="base">
        <a:spcBef>
          <a:spcPct val="20000"/>
        </a:spcBef>
        <a:spcAft>
          <a:spcPct val="0"/>
        </a:spcAft>
        <a:buClr>
          <a:srgbClr val="FD2B4E"/>
        </a:buClr>
        <a:buSzPct val="50000"/>
        <a:buFont typeface="Wingdings" pitchFamily="2" charset="2"/>
        <a:buChar char="n"/>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11.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6.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1.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4.bin"/><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40.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41.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4.bin"/><Relationship Id="rId5" Type="http://schemas.openxmlformats.org/officeDocument/2006/relationships/oleObject" Target="../embeddings/oleObject43.bin"/><Relationship Id="rId4" Type="http://schemas.openxmlformats.org/officeDocument/2006/relationships/oleObject" Target="../embeddings/oleObject42.bin"/><Relationship Id="rId9" Type="http://schemas.openxmlformats.org/officeDocument/2006/relationships/image" Target="../media/image37.wmf"/></Relationships>
</file>

<file path=ppt/slides/_rels/slide27.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oleObject" Target="../embeddings/oleObject46.bin"/><Relationship Id="rId4" Type="http://schemas.openxmlformats.org/officeDocument/2006/relationships/image" Target="../media/image37.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image" Target="../media/image37.wmf"/><Relationship Id="rId4" Type="http://schemas.openxmlformats.org/officeDocument/2006/relationships/image" Target="../media/image3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0.bin"/><Relationship Id="rId7"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36.wmf"/><Relationship Id="rId5" Type="http://schemas.openxmlformats.org/officeDocument/2006/relationships/oleObject" Target="../embeddings/oleObject52.bin"/><Relationship Id="rId4" Type="http://schemas.openxmlformats.org/officeDocument/2006/relationships/oleObject" Target="../embeddings/oleObject51.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3.bin"/><Relationship Id="rId7"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36.wmf"/><Relationship Id="rId5" Type="http://schemas.openxmlformats.org/officeDocument/2006/relationships/oleObject" Target="../embeddings/oleObject55.bin"/><Relationship Id="rId4" Type="http://schemas.openxmlformats.org/officeDocument/2006/relationships/oleObject" Target="../embeddings/oleObject54.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6.xml"/><Relationship Id="rId1" Type="http://schemas.openxmlformats.org/officeDocument/2006/relationships/vmlDrawing" Target="../drawings/vmlDrawing21.vml"/><Relationship Id="rId5" Type="http://schemas.openxmlformats.org/officeDocument/2006/relationships/oleObject" Target="../embeddings/oleObject58.bin"/><Relationship Id="rId4" Type="http://schemas.openxmlformats.org/officeDocument/2006/relationships/oleObject" Target="../embeddings/oleObject57.bin"/></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6.xml"/><Relationship Id="rId1" Type="http://schemas.openxmlformats.org/officeDocument/2006/relationships/vmlDrawing" Target="../drawings/vmlDrawing22.vml"/><Relationship Id="rId4" Type="http://schemas.openxmlformats.org/officeDocument/2006/relationships/oleObject" Target="../embeddings/oleObject60.bin"/></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6.xml"/><Relationship Id="rId1" Type="http://schemas.openxmlformats.org/officeDocument/2006/relationships/vmlDrawing" Target="../drawings/vmlDrawing23.vml"/><Relationship Id="rId6" Type="http://schemas.openxmlformats.org/officeDocument/2006/relationships/oleObject" Target="../embeddings/oleObject64.bin"/><Relationship Id="rId5" Type="http://schemas.openxmlformats.org/officeDocument/2006/relationships/oleObject" Target="../embeddings/oleObject63.bin"/><Relationship Id="rId4" Type="http://schemas.openxmlformats.org/officeDocument/2006/relationships/oleObject" Target="../embeddings/oleObject62.bin"/></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6.xml"/><Relationship Id="rId1" Type="http://schemas.openxmlformats.org/officeDocument/2006/relationships/vmlDrawing" Target="../drawings/vmlDrawing24.vml"/><Relationship Id="rId6" Type="http://schemas.openxmlformats.org/officeDocument/2006/relationships/oleObject" Target="../embeddings/oleObject68.bin"/><Relationship Id="rId5" Type="http://schemas.openxmlformats.org/officeDocument/2006/relationships/oleObject" Target="../embeddings/oleObject67.bin"/><Relationship Id="rId4" Type="http://schemas.openxmlformats.org/officeDocument/2006/relationships/oleObject" Target="../embeddings/oleObject66.bin"/></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5.vml"/><Relationship Id="rId5" Type="http://schemas.openxmlformats.org/officeDocument/2006/relationships/oleObject" Target="../embeddings/oleObject71.bin"/><Relationship Id="rId4" Type="http://schemas.openxmlformats.org/officeDocument/2006/relationships/oleObject" Target="../embeddings/oleObject70.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26.v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oleObject" Target="../embeddings/oleObject74.bin"/></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oleObject" Target="../embeddings/oleObject76.bin"/></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29.vml"/><Relationship Id="rId5" Type="http://schemas.openxmlformats.org/officeDocument/2006/relationships/oleObject" Target="../embeddings/oleObject79.bin"/><Relationship Id="rId4" Type="http://schemas.openxmlformats.org/officeDocument/2006/relationships/oleObject" Target="../embeddings/oleObject78.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oleObject" Target="../embeddings/oleObject81.bin"/></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oleObject" Target="../embeddings/oleObject83.bin"/></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7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0"/>
          </p:nvPr>
        </p:nvSpPr>
        <p:spPr/>
        <p:txBody>
          <a:bodyPr/>
          <a:lstStyle/>
          <a:p>
            <a:r>
              <a:rPr lang="en-US"/>
              <a:t>11-</a:t>
            </a:r>
            <a:fld id="{900CD323-2347-4D2A-931E-D657F0D8C7A8}" type="slidenum">
              <a:rPr lang="en-US"/>
              <a:pPr/>
              <a:t>1</a:t>
            </a:fld>
            <a:endParaRPr lang="en-US"/>
          </a:p>
        </p:txBody>
      </p:sp>
      <p:sp>
        <p:nvSpPr>
          <p:cNvPr id="57346" name="Rectangle 3"/>
          <p:cNvSpPr>
            <a:spLocks noGrp="1" noChangeArrowheads="1"/>
          </p:cNvSpPr>
          <p:nvPr>
            <p:ph type="subTitle" idx="1"/>
          </p:nvPr>
        </p:nvSpPr>
        <p:spPr>
          <a:xfrm>
            <a:off x="1600200" y="3657600"/>
            <a:ext cx="6400800" cy="1762125"/>
          </a:xfrm>
        </p:spPr>
        <p:txBody>
          <a:bodyPr/>
          <a:lstStyle/>
          <a:p>
            <a:pPr eaLnBrk="1" hangingPunct="1">
              <a:lnSpc>
                <a:spcPct val="90000"/>
              </a:lnSpc>
            </a:pPr>
            <a:r>
              <a:rPr lang="en-US" sz="3500" b="1" smtClean="0"/>
              <a:t>Chapter 11</a:t>
            </a:r>
          </a:p>
          <a:p>
            <a:pPr eaLnBrk="1" hangingPunct="1">
              <a:lnSpc>
                <a:spcPct val="90000"/>
              </a:lnSpc>
            </a:pPr>
            <a:endParaRPr lang="en-US" sz="3500" smtClean="0"/>
          </a:p>
          <a:p>
            <a:pPr eaLnBrk="1" hangingPunct="1">
              <a:lnSpc>
                <a:spcPct val="90000"/>
              </a:lnSpc>
            </a:pPr>
            <a:r>
              <a:rPr lang="en-US" sz="3500" smtClean="0"/>
              <a:t>Analysis of Variance</a:t>
            </a:r>
          </a:p>
        </p:txBody>
      </p:sp>
      <p:sp>
        <p:nvSpPr>
          <p:cNvPr id="57347" name="Rectangle 6"/>
          <p:cNvSpPr>
            <a:spLocks noChangeArrowheads="1"/>
          </p:cNvSpPr>
          <p:nvPr/>
        </p:nvSpPr>
        <p:spPr bwMode="auto">
          <a:xfrm>
            <a:off x="1143000" y="838200"/>
            <a:ext cx="7696200" cy="2062163"/>
          </a:xfrm>
          <a:prstGeom prst="rect">
            <a:avLst/>
          </a:prstGeom>
          <a:noFill/>
          <a:ln w="9525">
            <a:noFill/>
            <a:miter lim="800000"/>
            <a:headEnd/>
            <a:tailEnd/>
          </a:ln>
        </p:spPr>
        <p:txBody>
          <a:bodyPr lIns="85342" tIns="42672" rIns="85342" bIns="42672" anchor="b"/>
          <a:lstStyle/>
          <a:p>
            <a:pPr algn="ctr" defTabSz="852488"/>
            <a:r>
              <a:rPr lang="en-US" sz="4000" i="1">
                <a:solidFill>
                  <a:schemeClr val="folHlink"/>
                </a:solidFill>
              </a:rPr>
              <a:t>Statistics for Managers using Microsoft Excel</a:t>
            </a:r>
            <a:r>
              <a:rPr lang="en-US" sz="4100">
                <a:solidFill>
                  <a:schemeClr val="folHlink"/>
                </a:solidFill>
              </a:rPr>
              <a:t/>
            </a:r>
            <a:br>
              <a:rPr lang="en-US" sz="4100">
                <a:solidFill>
                  <a:schemeClr val="folHlink"/>
                </a:solidFill>
              </a:rPr>
            </a:br>
            <a:r>
              <a:rPr lang="en-US" sz="3600">
                <a:solidFill>
                  <a:schemeClr val="folHlink"/>
                </a:solidFill>
              </a:rPr>
              <a:t>6</a:t>
            </a:r>
            <a:r>
              <a:rPr lang="en-US" sz="3600" baseline="30000">
                <a:solidFill>
                  <a:schemeClr val="folHlink"/>
                </a:solidFill>
              </a:rPr>
              <a:t>th</a:t>
            </a:r>
            <a:r>
              <a:rPr lang="en-US" sz="3600">
                <a:solidFill>
                  <a:schemeClr val="folHlink"/>
                </a:solidFill>
              </a:rPr>
              <a:t> Edition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11-</a:t>
            </a:r>
            <a:fld id="{95E056DC-9E04-48C3-BCCD-52DDC296EBC5}" type="slidenum">
              <a:rPr lang="en-US"/>
              <a:pPr/>
              <a:t>10</a:t>
            </a:fld>
            <a:endParaRPr lang="en-US"/>
          </a:p>
        </p:txBody>
      </p:sp>
      <p:sp>
        <p:nvSpPr>
          <p:cNvPr id="80898" name="Rectangle 2"/>
          <p:cNvSpPr>
            <a:spLocks noGrp="1" noChangeArrowheads="1"/>
          </p:cNvSpPr>
          <p:nvPr>
            <p:ph type="title"/>
          </p:nvPr>
        </p:nvSpPr>
        <p:spPr/>
        <p:txBody>
          <a:bodyPr/>
          <a:lstStyle/>
          <a:p>
            <a:pPr eaLnBrk="1" hangingPunct="1"/>
            <a:r>
              <a:rPr lang="en-US" smtClean="0"/>
              <a:t>Partitioning the Variation</a:t>
            </a:r>
          </a:p>
        </p:txBody>
      </p:sp>
      <p:sp>
        <p:nvSpPr>
          <p:cNvPr id="80899" name="Rectangle 3"/>
          <p:cNvSpPr>
            <a:spLocks noGrp="1" noChangeArrowheads="1"/>
          </p:cNvSpPr>
          <p:nvPr>
            <p:ph type="body" idx="1"/>
          </p:nvPr>
        </p:nvSpPr>
        <p:spPr>
          <a:xfrm>
            <a:off x="609600" y="1828800"/>
            <a:ext cx="8077200" cy="587375"/>
          </a:xfrm>
        </p:spPr>
        <p:txBody>
          <a:bodyPr/>
          <a:lstStyle/>
          <a:p>
            <a:pPr eaLnBrk="1" hangingPunct="1"/>
            <a:r>
              <a:rPr lang="en-US" smtClean="0"/>
              <a:t>Total variation can be split into two parts:</a:t>
            </a:r>
          </a:p>
        </p:txBody>
      </p:sp>
      <p:sp>
        <p:nvSpPr>
          <p:cNvPr id="80900" name="Rectangle 4"/>
          <p:cNvSpPr>
            <a:spLocks noChangeArrowheads="1"/>
          </p:cNvSpPr>
          <p:nvPr/>
        </p:nvSpPr>
        <p:spPr bwMode="auto">
          <a:xfrm>
            <a:off x="1981200" y="3657600"/>
            <a:ext cx="5562600" cy="2282825"/>
          </a:xfrm>
          <a:prstGeom prst="rect">
            <a:avLst/>
          </a:prstGeom>
          <a:noFill/>
          <a:ln w="9525">
            <a:noFill/>
            <a:miter lim="800000"/>
            <a:headEnd/>
            <a:tailEnd/>
          </a:ln>
        </p:spPr>
        <p:txBody>
          <a:bodyPr>
            <a:spAutoFit/>
          </a:bodyPr>
          <a:lstStyle/>
          <a:p>
            <a:r>
              <a:rPr lang="en-US"/>
              <a:t>SST = Total Sum of Squares</a:t>
            </a:r>
          </a:p>
          <a:p>
            <a:r>
              <a:rPr lang="en-US"/>
              <a:t>	 </a:t>
            </a:r>
            <a:r>
              <a:rPr lang="en-US">
                <a:solidFill>
                  <a:schemeClr val="folHlink"/>
                </a:solidFill>
              </a:rPr>
              <a:t>(Total variation)</a:t>
            </a:r>
          </a:p>
          <a:p>
            <a:r>
              <a:rPr lang="en-US"/>
              <a:t>SSA = Sum of Squares Among Groups</a:t>
            </a:r>
          </a:p>
          <a:p>
            <a:r>
              <a:rPr lang="en-US"/>
              <a:t>	 </a:t>
            </a:r>
            <a:r>
              <a:rPr lang="en-US">
                <a:solidFill>
                  <a:schemeClr val="folHlink"/>
                </a:solidFill>
              </a:rPr>
              <a:t>(Among-group variation)</a:t>
            </a:r>
          </a:p>
          <a:p>
            <a:r>
              <a:rPr lang="en-US"/>
              <a:t>SSW = Sum of Squares Within Groups</a:t>
            </a:r>
          </a:p>
          <a:p>
            <a:r>
              <a:rPr lang="en-US"/>
              <a:t>	 </a:t>
            </a:r>
            <a:r>
              <a:rPr lang="en-US">
                <a:solidFill>
                  <a:schemeClr val="folHlink"/>
                </a:solidFill>
              </a:rPr>
              <a:t>(Within-group variation)</a:t>
            </a:r>
          </a:p>
        </p:txBody>
      </p:sp>
      <p:sp>
        <p:nvSpPr>
          <p:cNvPr id="80901" name="Rectangle 5"/>
          <p:cNvSpPr>
            <a:spLocks noChangeArrowheads="1"/>
          </p:cNvSpPr>
          <p:nvPr/>
        </p:nvSpPr>
        <p:spPr bwMode="auto">
          <a:xfrm>
            <a:off x="2286000" y="2590800"/>
            <a:ext cx="3886200" cy="588963"/>
          </a:xfrm>
          <a:prstGeom prst="rect">
            <a:avLst/>
          </a:prstGeom>
          <a:solidFill>
            <a:srgbClr val="FDE0BD"/>
          </a:solidFill>
          <a:ln w="9525">
            <a:solidFill>
              <a:schemeClr val="tx1"/>
            </a:solidFill>
            <a:miter lim="800000"/>
            <a:headEnd/>
            <a:tailEnd/>
          </a:ln>
        </p:spPr>
        <p:txBody>
          <a:bodyPr>
            <a:spAutoFit/>
          </a:bodyPr>
          <a:lstStyle/>
          <a:p>
            <a:r>
              <a:rPr lang="en-US" sz="3200"/>
              <a:t>SST = SSA + SSW</a:t>
            </a:r>
          </a:p>
        </p:txBody>
      </p:sp>
      <p:sp>
        <p:nvSpPr>
          <p:cNvPr id="80902" name="Rectangle 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61EF0B86-D788-4681-B47E-CD2B4FBC3546}" type="slidenum">
              <a:rPr lang="en-US"/>
              <a:pPr/>
              <a:t>11</a:t>
            </a:fld>
            <a:endParaRPr lang="en-US"/>
          </a:p>
        </p:txBody>
      </p:sp>
      <p:sp>
        <p:nvSpPr>
          <p:cNvPr id="82946" name="Rectangle 2"/>
          <p:cNvSpPr>
            <a:spLocks noGrp="1" noChangeArrowheads="1"/>
          </p:cNvSpPr>
          <p:nvPr>
            <p:ph type="title"/>
          </p:nvPr>
        </p:nvSpPr>
        <p:spPr/>
        <p:txBody>
          <a:bodyPr/>
          <a:lstStyle/>
          <a:p>
            <a:pPr eaLnBrk="1" hangingPunct="1"/>
            <a:r>
              <a:rPr lang="en-US" smtClean="0"/>
              <a:t>Partitioning the Variation</a:t>
            </a:r>
          </a:p>
        </p:txBody>
      </p:sp>
      <p:sp>
        <p:nvSpPr>
          <p:cNvPr id="82947" name="Rectangle 3"/>
          <p:cNvSpPr>
            <a:spLocks noChangeArrowheads="1"/>
          </p:cNvSpPr>
          <p:nvPr/>
        </p:nvSpPr>
        <p:spPr bwMode="auto">
          <a:xfrm>
            <a:off x="457200" y="2895600"/>
            <a:ext cx="8153400" cy="830263"/>
          </a:xfrm>
          <a:prstGeom prst="rect">
            <a:avLst/>
          </a:prstGeom>
          <a:noFill/>
          <a:ln w="9525">
            <a:noFill/>
            <a:miter lim="800000"/>
            <a:headEnd/>
            <a:tailEnd/>
          </a:ln>
        </p:spPr>
        <p:txBody>
          <a:bodyPr>
            <a:spAutoFit/>
          </a:bodyPr>
          <a:lstStyle/>
          <a:p>
            <a:r>
              <a:rPr lang="en-US">
                <a:solidFill>
                  <a:schemeClr val="folHlink"/>
                </a:solidFill>
              </a:rPr>
              <a:t>Total Variation</a:t>
            </a:r>
            <a:r>
              <a:rPr lang="en-US"/>
              <a:t> = the aggregate variation of the individual data values across the various factor levels (SST)</a:t>
            </a:r>
          </a:p>
        </p:txBody>
      </p:sp>
      <p:sp>
        <p:nvSpPr>
          <p:cNvPr id="82948" name="Rectangle 4"/>
          <p:cNvSpPr>
            <a:spLocks noChangeArrowheads="1"/>
          </p:cNvSpPr>
          <p:nvPr/>
        </p:nvSpPr>
        <p:spPr bwMode="auto">
          <a:xfrm>
            <a:off x="457200" y="4953000"/>
            <a:ext cx="7559675" cy="830263"/>
          </a:xfrm>
          <a:prstGeom prst="rect">
            <a:avLst/>
          </a:prstGeom>
          <a:noFill/>
          <a:ln w="9525">
            <a:noFill/>
            <a:miter lim="800000"/>
            <a:headEnd/>
            <a:tailEnd/>
          </a:ln>
        </p:spPr>
        <p:txBody>
          <a:bodyPr>
            <a:spAutoFit/>
          </a:bodyPr>
          <a:lstStyle/>
          <a:p>
            <a:r>
              <a:rPr lang="en-US">
                <a:solidFill>
                  <a:schemeClr val="folHlink"/>
                </a:solidFill>
              </a:rPr>
              <a:t>Within-Group Variation</a:t>
            </a:r>
            <a:r>
              <a:rPr lang="en-US"/>
              <a:t> = variation that exists among the data values within a particular factor level (SSW)</a:t>
            </a:r>
          </a:p>
        </p:txBody>
      </p:sp>
      <p:sp>
        <p:nvSpPr>
          <p:cNvPr id="82949" name="Rectangle 5"/>
          <p:cNvSpPr>
            <a:spLocks noChangeArrowheads="1"/>
          </p:cNvSpPr>
          <p:nvPr/>
        </p:nvSpPr>
        <p:spPr bwMode="auto">
          <a:xfrm>
            <a:off x="457200" y="3886200"/>
            <a:ext cx="7983538" cy="830263"/>
          </a:xfrm>
          <a:prstGeom prst="rect">
            <a:avLst/>
          </a:prstGeom>
          <a:noFill/>
          <a:ln w="9525">
            <a:noFill/>
            <a:miter lim="800000"/>
            <a:headEnd/>
            <a:tailEnd/>
          </a:ln>
        </p:spPr>
        <p:txBody>
          <a:bodyPr>
            <a:spAutoFit/>
          </a:bodyPr>
          <a:lstStyle/>
          <a:p>
            <a:r>
              <a:rPr lang="en-US">
                <a:solidFill>
                  <a:schemeClr val="folHlink"/>
                </a:solidFill>
              </a:rPr>
              <a:t>Among-Group Variation</a:t>
            </a:r>
            <a:r>
              <a:rPr lang="en-US"/>
              <a:t> = variation among the factor sample means (SSA)</a:t>
            </a:r>
          </a:p>
        </p:txBody>
      </p:sp>
      <p:sp>
        <p:nvSpPr>
          <p:cNvPr id="82950" name="Rectangle 6"/>
          <p:cNvSpPr>
            <a:spLocks noChangeArrowheads="1"/>
          </p:cNvSpPr>
          <p:nvPr/>
        </p:nvSpPr>
        <p:spPr bwMode="auto">
          <a:xfrm>
            <a:off x="2667000" y="1905000"/>
            <a:ext cx="3657600" cy="588963"/>
          </a:xfrm>
          <a:prstGeom prst="rect">
            <a:avLst/>
          </a:prstGeom>
          <a:solidFill>
            <a:srgbClr val="FDE0BD"/>
          </a:solidFill>
          <a:ln w="9525">
            <a:solidFill>
              <a:schemeClr val="tx1"/>
            </a:solidFill>
            <a:miter lim="800000"/>
            <a:headEnd/>
            <a:tailEnd/>
          </a:ln>
        </p:spPr>
        <p:txBody>
          <a:bodyPr>
            <a:spAutoFit/>
          </a:bodyPr>
          <a:lstStyle/>
          <a:p>
            <a:r>
              <a:rPr lang="en-US" sz="3200"/>
              <a:t>SST = SSA + SSW</a:t>
            </a:r>
          </a:p>
        </p:txBody>
      </p:sp>
      <p:sp>
        <p:nvSpPr>
          <p:cNvPr id="82951" name="Text Box 7"/>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82952" name="Rectangle 9"/>
          <p:cNvSpPr>
            <a:spLocks noChangeArrowheads="1"/>
          </p:cNvSpPr>
          <p:nvPr/>
        </p:nvSpPr>
        <p:spPr bwMode="auto">
          <a:xfrm>
            <a:off x="7543800" y="16859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11-</a:t>
            </a:r>
            <a:fld id="{C8F7DEA5-56D1-4BCF-A449-6F2234E3CF78}" type="slidenum">
              <a:rPr lang="en-US"/>
              <a:pPr/>
              <a:t>12</a:t>
            </a:fld>
            <a:endParaRPr lang="en-US"/>
          </a:p>
        </p:txBody>
      </p:sp>
      <p:sp>
        <p:nvSpPr>
          <p:cNvPr id="84994" name="Line 2"/>
          <p:cNvSpPr>
            <a:spLocks noChangeShapeType="1"/>
          </p:cNvSpPr>
          <p:nvPr/>
        </p:nvSpPr>
        <p:spPr bwMode="auto">
          <a:xfrm flipH="1">
            <a:off x="2362200" y="2209800"/>
            <a:ext cx="1828800" cy="1676400"/>
          </a:xfrm>
          <a:prstGeom prst="line">
            <a:avLst/>
          </a:prstGeom>
          <a:noFill/>
          <a:ln w="63500">
            <a:solidFill>
              <a:schemeClr val="hlink"/>
            </a:solidFill>
            <a:miter lim="800000"/>
            <a:headEnd/>
            <a:tailEnd type="triangle" w="med" len="med"/>
          </a:ln>
        </p:spPr>
        <p:txBody>
          <a:bodyPr wrap="none"/>
          <a:lstStyle/>
          <a:p>
            <a:endParaRPr lang="en-US"/>
          </a:p>
        </p:txBody>
      </p:sp>
      <p:sp>
        <p:nvSpPr>
          <p:cNvPr id="84995" name="Line 3"/>
          <p:cNvSpPr>
            <a:spLocks noChangeShapeType="1"/>
          </p:cNvSpPr>
          <p:nvPr/>
        </p:nvSpPr>
        <p:spPr bwMode="auto">
          <a:xfrm>
            <a:off x="4191000" y="2209800"/>
            <a:ext cx="1752600" cy="1600200"/>
          </a:xfrm>
          <a:prstGeom prst="line">
            <a:avLst/>
          </a:prstGeom>
          <a:noFill/>
          <a:ln w="63500">
            <a:solidFill>
              <a:schemeClr val="hlink"/>
            </a:solidFill>
            <a:miter lim="800000"/>
            <a:headEnd/>
            <a:tailEnd type="triangle" w="med" len="med"/>
          </a:ln>
        </p:spPr>
        <p:txBody>
          <a:bodyPr wrap="none"/>
          <a:lstStyle/>
          <a:p>
            <a:endParaRPr lang="en-US"/>
          </a:p>
        </p:txBody>
      </p:sp>
      <p:sp>
        <p:nvSpPr>
          <p:cNvPr id="84996" name="Rectangle 4"/>
          <p:cNvSpPr>
            <a:spLocks noGrp="1" noChangeArrowheads="1"/>
          </p:cNvSpPr>
          <p:nvPr>
            <p:ph type="title"/>
          </p:nvPr>
        </p:nvSpPr>
        <p:spPr/>
        <p:txBody>
          <a:bodyPr/>
          <a:lstStyle/>
          <a:p>
            <a:pPr eaLnBrk="1" hangingPunct="1">
              <a:lnSpc>
                <a:spcPct val="110000"/>
              </a:lnSpc>
            </a:pPr>
            <a:r>
              <a:rPr lang="en-US" smtClean="0"/>
              <a:t>Partition of Total Variation</a:t>
            </a:r>
          </a:p>
        </p:txBody>
      </p:sp>
      <p:sp>
        <p:nvSpPr>
          <p:cNvPr id="84997" name="Rectangle 5"/>
          <p:cNvSpPr>
            <a:spLocks noChangeArrowheads="1"/>
          </p:cNvSpPr>
          <p:nvPr/>
        </p:nvSpPr>
        <p:spPr bwMode="auto">
          <a:xfrm>
            <a:off x="4191000" y="838200"/>
            <a:ext cx="4800600" cy="915988"/>
          </a:xfrm>
          <a:prstGeom prst="rect">
            <a:avLst/>
          </a:prstGeom>
          <a:noFill/>
          <a:ln w="12700">
            <a:noFill/>
            <a:miter lim="800000"/>
            <a:headEnd/>
            <a:tailEnd/>
          </a:ln>
        </p:spPr>
        <p:txBody>
          <a:bodyPr wrap="none" anchor="ctr"/>
          <a:lstStyle/>
          <a:p>
            <a:endParaRPr lang="en-US"/>
          </a:p>
        </p:txBody>
      </p:sp>
      <p:sp>
        <p:nvSpPr>
          <p:cNvPr id="84998" name="Rectangle 6"/>
          <p:cNvSpPr>
            <a:spLocks noChangeArrowheads="1"/>
          </p:cNvSpPr>
          <p:nvPr/>
        </p:nvSpPr>
        <p:spPr bwMode="auto">
          <a:xfrm>
            <a:off x="1038225" y="3952875"/>
            <a:ext cx="2930525" cy="828675"/>
          </a:xfrm>
          <a:prstGeom prst="rect">
            <a:avLst/>
          </a:prstGeom>
          <a:solidFill>
            <a:srgbClr val="FDE0BD"/>
          </a:solidFill>
          <a:ln w="9525">
            <a:solidFill>
              <a:schemeClr val="tx1"/>
            </a:solidFill>
            <a:miter lim="800000"/>
            <a:headEnd/>
            <a:tailEnd/>
          </a:ln>
        </p:spPr>
        <p:txBody>
          <a:bodyPr lIns="90488" tIns="44450" rIns="90488" bIns="44450">
            <a:spAutoFit/>
          </a:bodyPr>
          <a:lstStyle/>
          <a:p>
            <a:pPr algn="ctr" eaLnBrk="0" hangingPunct="0">
              <a:spcBef>
                <a:spcPct val="50000"/>
              </a:spcBef>
            </a:pPr>
            <a:r>
              <a:rPr lang="en-US" b="1"/>
              <a:t>Variation Due to Factor (SSA)</a:t>
            </a:r>
          </a:p>
        </p:txBody>
      </p:sp>
      <p:sp>
        <p:nvSpPr>
          <p:cNvPr id="84999" name="Rectangle 7"/>
          <p:cNvSpPr>
            <a:spLocks noChangeArrowheads="1"/>
          </p:cNvSpPr>
          <p:nvPr/>
        </p:nvSpPr>
        <p:spPr bwMode="auto">
          <a:xfrm>
            <a:off x="4953000" y="3952875"/>
            <a:ext cx="3975100" cy="828675"/>
          </a:xfrm>
          <a:prstGeom prst="rect">
            <a:avLst/>
          </a:prstGeom>
          <a:solidFill>
            <a:srgbClr val="C7DAF7"/>
          </a:solidFill>
          <a:ln w="9525">
            <a:solidFill>
              <a:schemeClr val="tx1"/>
            </a:solidFill>
            <a:miter lim="800000"/>
            <a:headEnd/>
            <a:tailEnd/>
          </a:ln>
        </p:spPr>
        <p:txBody>
          <a:bodyPr lIns="90488" tIns="44450" rIns="90488" bIns="44450">
            <a:spAutoFit/>
          </a:bodyPr>
          <a:lstStyle/>
          <a:p>
            <a:pPr algn="ctr" eaLnBrk="0" hangingPunct="0">
              <a:spcBef>
                <a:spcPct val="50000"/>
              </a:spcBef>
            </a:pPr>
            <a:r>
              <a:rPr lang="en-US" b="1"/>
              <a:t>Variation Due to Random Error (SSW)</a:t>
            </a:r>
          </a:p>
        </p:txBody>
      </p:sp>
      <p:sp>
        <p:nvSpPr>
          <p:cNvPr id="85000" name="Rectangle 8"/>
          <p:cNvSpPr>
            <a:spLocks noChangeArrowheads="1"/>
          </p:cNvSpPr>
          <p:nvPr/>
        </p:nvSpPr>
        <p:spPr bwMode="auto">
          <a:xfrm>
            <a:off x="2362200" y="1676400"/>
            <a:ext cx="3746500" cy="528638"/>
          </a:xfrm>
          <a:prstGeom prst="rect">
            <a:avLst/>
          </a:prstGeom>
          <a:solidFill>
            <a:schemeClr val="accent1"/>
          </a:solidFill>
          <a:ln w="12700">
            <a:solidFill>
              <a:schemeClr val="tx1"/>
            </a:solidFill>
            <a:miter lim="800000"/>
            <a:headEnd/>
            <a:tailEnd/>
          </a:ln>
        </p:spPr>
        <p:txBody>
          <a:bodyPr lIns="90488" tIns="44450" rIns="90488" bIns="44450">
            <a:spAutoFit/>
          </a:bodyPr>
          <a:lstStyle/>
          <a:p>
            <a:pPr algn="ctr" eaLnBrk="0" hangingPunct="0">
              <a:spcBef>
                <a:spcPct val="50000"/>
              </a:spcBef>
            </a:pPr>
            <a:r>
              <a:rPr lang="en-US" sz="2800" b="1"/>
              <a:t>Total Variation (SST)</a:t>
            </a:r>
          </a:p>
        </p:txBody>
      </p:sp>
      <p:sp>
        <p:nvSpPr>
          <p:cNvPr id="85001" name="Rectangle 11"/>
          <p:cNvSpPr>
            <a:spLocks noChangeArrowheads="1"/>
          </p:cNvSpPr>
          <p:nvPr/>
        </p:nvSpPr>
        <p:spPr bwMode="auto">
          <a:xfrm>
            <a:off x="388938" y="4017963"/>
            <a:ext cx="835025" cy="6985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4000"/>
              <a:t>=</a:t>
            </a:r>
          </a:p>
        </p:txBody>
      </p:sp>
      <p:sp>
        <p:nvSpPr>
          <p:cNvPr id="85002" name="Rectangle 12"/>
          <p:cNvSpPr>
            <a:spLocks noChangeArrowheads="1"/>
          </p:cNvSpPr>
          <p:nvPr/>
        </p:nvSpPr>
        <p:spPr bwMode="auto">
          <a:xfrm>
            <a:off x="4200525" y="4017963"/>
            <a:ext cx="835025" cy="6985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4000"/>
              <a:t>+</a:t>
            </a:r>
          </a:p>
        </p:txBody>
      </p:sp>
      <p:sp>
        <p:nvSpPr>
          <p:cNvPr id="85003" name="Rectangle 12"/>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ABAD26A7-C10A-4DF2-968A-808971E97836}" type="slidenum">
              <a:rPr lang="en-US"/>
              <a:pPr/>
              <a:t>13</a:t>
            </a:fld>
            <a:endParaRPr lang="en-US"/>
          </a:p>
        </p:txBody>
      </p:sp>
      <p:sp>
        <p:nvSpPr>
          <p:cNvPr id="4101" name="Rectangle 2"/>
          <p:cNvSpPr>
            <a:spLocks noChangeArrowheads="1"/>
          </p:cNvSpPr>
          <p:nvPr/>
        </p:nvSpPr>
        <p:spPr bwMode="auto">
          <a:xfrm>
            <a:off x="2743200" y="1600200"/>
            <a:ext cx="990600" cy="6096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4102" name="Rectangle 3"/>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Total Sum of Squares</a:t>
            </a:r>
          </a:p>
        </p:txBody>
      </p:sp>
      <p:graphicFrame>
        <p:nvGraphicFramePr>
          <p:cNvPr id="4098" name="Object 4"/>
          <p:cNvGraphicFramePr>
            <a:graphicFrameLocks noChangeAspect="1"/>
          </p:cNvGraphicFramePr>
          <p:nvPr/>
        </p:nvGraphicFramePr>
        <p:xfrm>
          <a:off x="2673350" y="2344738"/>
          <a:ext cx="4051300" cy="1303337"/>
        </p:xfrm>
        <a:graphic>
          <a:graphicData uri="http://schemas.openxmlformats.org/presentationml/2006/ole">
            <p:oleObj spid="_x0000_s4098" name="Equation" r:id="rId3" imgW="1460160" imgH="469800" progId="Equation.3">
              <p:embed/>
            </p:oleObj>
          </a:graphicData>
        </a:graphic>
      </p:graphicFrame>
      <p:sp>
        <p:nvSpPr>
          <p:cNvPr id="4103" name="Text Box 5"/>
          <p:cNvSpPr txBox="1">
            <a:spLocks noChangeArrowheads="1"/>
          </p:cNvSpPr>
          <p:nvPr/>
        </p:nvSpPr>
        <p:spPr bwMode="auto">
          <a:xfrm>
            <a:off x="1219200" y="3352800"/>
            <a:ext cx="7620000" cy="2989263"/>
          </a:xfrm>
          <a:prstGeom prst="rect">
            <a:avLst/>
          </a:prstGeom>
          <a:noFill/>
          <a:ln w="9525">
            <a:noFill/>
            <a:miter lim="800000"/>
            <a:headEnd/>
            <a:tailEnd/>
          </a:ln>
        </p:spPr>
        <p:txBody>
          <a:bodyPr>
            <a:spAutoFit/>
          </a:bodyPr>
          <a:lstStyle/>
          <a:p>
            <a:pPr>
              <a:spcBef>
                <a:spcPct val="50000"/>
              </a:spcBef>
            </a:pPr>
            <a:r>
              <a:rPr lang="en-US" sz="2000"/>
              <a:t>Where:</a:t>
            </a:r>
          </a:p>
          <a:p>
            <a:pPr>
              <a:lnSpc>
                <a:spcPct val="90000"/>
              </a:lnSpc>
              <a:spcBef>
                <a:spcPct val="50000"/>
              </a:spcBef>
            </a:pPr>
            <a:r>
              <a:rPr lang="en-US" sz="2000"/>
              <a:t>	</a:t>
            </a:r>
            <a:r>
              <a:rPr lang="en-US"/>
              <a:t>SST = Total sum of squares</a:t>
            </a:r>
          </a:p>
          <a:p>
            <a:pPr>
              <a:lnSpc>
                <a:spcPct val="90000"/>
              </a:lnSpc>
              <a:spcBef>
                <a:spcPct val="50000"/>
              </a:spcBef>
            </a:pPr>
            <a:r>
              <a:rPr lang="en-US"/>
              <a:t>	c = number of groups or levels</a:t>
            </a:r>
          </a:p>
          <a:p>
            <a:pPr>
              <a:lnSpc>
                <a:spcPct val="90000"/>
              </a:lnSpc>
              <a:spcBef>
                <a:spcPct val="50000"/>
              </a:spcBef>
            </a:pPr>
            <a:r>
              <a:rPr lang="en-US"/>
              <a:t>	n</a:t>
            </a:r>
            <a:r>
              <a:rPr lang="en-US" baseline="-25000"/>
              <a:t>j</a:t>
            </a:r>
            <a:r>
              <a:rPr lang="en-US"/>
              <a:t> = number of observations in group j</a:t>
            </a:r>
          </a:p>
          <a:p>
            <a:pPr>
              <a:lnSpc>
                <a:spcPct val="90000"/>
              </a:lnSpc>
              <a:spcBef>
                <a:spcPct val="50000"/>
              </a:spcBef>
            </a:pPr>
            <a:r>
              <a:rPr lang="en-US"/>
              <a:t>	X</a:t>
            </a:r>
            <a:r>
              <a:rPr lang="en-US" baseline="-25000"/>
              <a:t>ij</a:t>
            </a:r>
            <a:r>
              <a:rPr lang="en-US"/>
              <a:t> = i</a:t>
            </a:r>
            <a:r>
              <a:rPr lang="en-US" baseline="30000"/>
              <a:t>th</a:t>
            </a:r>
            <a:r>
              <a:rPr lang="en-US"/>
              <a:t> observation from group j</a:t>
            </a:r>
          </a:p>
          <a:p>
            <a:pPr>
              <a:spcBef>
                <a:spcPct val="50000"/>
              </a:spcBef>
            </a:pPr>
            <a:r>
              <a:rPr lang="en-US"/>
              <a:t>	</a:t>
            </a:r>
            <a:r>
              <a:rPr lang="en-US" sz="1000"/>
              <a:t> </a:t>
            </a:r>
            <a:r>
              <a:rPr lang="en-US"/>
              <a:t>X = grand mean (mean of all data values)</a:t>
            </a:r>
          </a:p>
        </p:txBody>
      </p:sp>
      <p:graphicFrame>
        <p:nvGraphicFramePr>
          <p:cNvPr id="4099" name="Object 6"/>
          <p:cNvGraphicFramePr>
            <a:graphicFrameLocks noChangeAspect="1"/>
          </p:cNvGraphicFramePr>
          <p:nvPr/>
        </p:nvGraphicFramePr>
        <p:xfrm>
          <a:off x="2200275" y="5867400"/>
          <a:ext cx="314325" cy="533400"/>
        </p:xfrm>
        <a:graphic>
          <a:graphicData uri="http://schemas.openxmlformats.org/presentationml/2006/ole">
            <p:oleObj spid="_x0000_s4099" name="Equation" r:id="rId4" imgW="114120" imgH="266400" progId="Equation.3">
              <p:embed/>
            </p:oleObj>
          </a:graphicData>
        </a:graphic>
      </p:graphicFrame>
      <p:sp>
        <p:nvSpPr>
          <p:cNvPr id="4104" name="Rectangle 7"/>
          <p:cNvSpPr>
            <a:spLocks noChangeArrowheads="1"/>
          </p:cNvSpPr>
          <p:nvPr/>
        </p:nvSpPr>
        <p:spPr bwMode="auto">
          <a:xfrm>
            <a:off x="2743200" y="1600200"/>
            <a:ext cx="3657600" cy="579438"/>
          </a:xfrm>
          <a:prstGeom prst="rect">
            <a:avLst/>
          </a:prstGeom>
          <a:noFill/>
          <a:ln w="9525">
            <a:noFill/>
            <a:miter lim="800000"/>
            <a:headEnd/>
            <a:tailEnd/>
          </a:ln>
        </p:spPr>
        <p:txBody>
          <a:bodyPr>
            <a:spAutoFit/>
          </a:bodyPr>
          <a:lstStyle/>
          <a:p>
            <a:r>
              <a:rPr lang="en-US" sz="3200"/>
              <a:t>SST = SSA + SSW</a:t>
            </a:r>
          </a:p>
        </p:txBody>
      </p:sp>
      <p:sp>
        <p:nvSpPr>
          <p:cNvPr id="4105" name="Rectangle 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11-</a:t>
            </a:r>
            <a:fld id="{BE98C227-0B03-4433-8126-D94DC074E4C5}" type="slidenum">
              <a:rPr lang="en-US"/>
              <a:pPr/>
              <a:t>14</a:t>
            </a:fld>
            <a:endParaRPr lang="en-US"/>
          </a:p>
        </p:txBody>
      </p:sp>
      <p:sp>
        <p:nvSpPr>
          <p:cNvPr id="5126" name="Rectangle 2"/>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Total Variation</a:t>
            </a:r>
          </a:p>
        </p:txBody>
      </p:sp>
      <p:graphicFrame>
        <p:nvGraphicFramePr>
          <p:cNvPr id="5122" name="Object 4">
            <a:hlinkClick r:id="" action="ppaction://ole?verb=0"/>
          </p:cNvPr>
          <p:cNvGraphicFramePr>
            <a:graphicFrameLocks/>
          </p:cNvGraphicFramePr>
          <p:nvPr/>
        </p:nvGraphicFramePr>
        <p:xfrm>
          <a:off x="987425" y="3135313"/>
          <a:ext cx="6538913" cy="3059112"/>
        </p:xfrm>
        <a:graphic>
          <a:graphicData uri="http://schemas.openxmlformats.org/presentationml/2006/ole">
            <p:oleObj spid="_x0000_s5122" name="VISIO" r:id="rId3" imgW="3835080" imgH="2006280" progId="">
              <p:embed/>
            </p:oleObj>
          </a:graphicData>
        </a:graphic>
      </p:graphicFrame>
      <p:graphicFrame>
        <p:nvGraphicFramePr>
          <p:cNvPr id="5123" name="Object 5"/>
          <p:cNvGraphicFramePr>
            <a:graphicFrameLocks noChangeAspect="1"/>
          </p:cNvGraphicFramePr>
          <p:nvPr/>
        </p:nvGraphicFramePr>
        <p:xfrm>
          <a:off x="7239000" y="3962400"/>
          <a:ext cx="658813" cy="757238"/>
        </p:xfrm>
        <a:graphic>
          <a:graphicData uri="http://schemas.openxmlformats.org/presentationml/2006/ole">
            <p:oleObj spid="_x0000_s5123" name="Equation" r:id="rId4" imgW="177480" imgH="215640" progId="Equation.DSMT4">
              <p:embed/>
            </p:oleObj>
          </a:graphicData>
        </a:graphic>
      </p:graphicFrame>
      <p:graphicFrame>
        <p:nvGraphicFramePr>
          <p:cNvPr id="5124" name="Object 6"/>
          <p:cNvGraphicFramePr>
            <a:graphicFrameLocks noChangeAspect="1"/>
          </p:cNvGraphicFramePr>
          <p:nvPr/>
        </p:nvGraphicFramePr>
        <p:xfrm>
          <a:off x="414338" y="2074863"/>
          <a:ext cx="8416925" cy="808037"/>
        </p:xfrm>
        <a:graphic>
          <a:graphicData uri="http://schemas.openxmlformats.org/presentationml/2006/ole">
            <p:oleObj spid="_x0000_s5124" name="Equation" r:id="rId5" imgW="3035160" imgH="291960" progId="Equation.3">
              <p:embed/>
            </p:oleObj>
          </a:graphicData>
        </a:graphic>
      </p:graphicFrame>
      <p:sp>
        <p:nvSpPr>
          <p:cNvPr id="5127" name="Text Box 7"/>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5128" name="Rectangle 8"/>
          <p:cNvSpPr>
            <a:spLocks noChangeArrowheads="1"/>
          </p:cNvSpPr>
          <p:nvPr/>
        </p:nvSpPr>
        <p:spPr bwMode="auto">
          <a:xfrm>
            <a:off x="7543800" y="6858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11-</a:t>
            </a:r>
            <a:fld id="{DAA99A95-30A0-493E-87AC-E2E6C06DDB82}" type="slidenum">
              <a:rPr lang="en-US"/>
              <a:pPr/>
              <a:t>15</a:t>
            </a:fld>
            <a:endParaRPr lang="en-US"/>
          </a:p>
        </p:txBody>
      </p:sp>
      <p:sp>
        <p:nvSpPr>
          <p:cNvPr id="6149" name="Rectangle 2"/>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Among-Group Variation</a:t>
            </a:r>
          </a:p>
        </p:txBody>
      </p:sp>
      <p:sp>
        <p:nvSpPr>
          <p:cNvPr id="6150" name="Text Box 3"/>
          <p:cNvSpPr txBox="1">
            <a:spLocks noChangeArrowheads="1"/>
          </p:cNvSpPr>
          <p:nvPr/>
        </p:nvSpPr>
        <p:spPr bwMode="auto">
          <a:xfrm>
            <a:off x="1219200" y="3352800"/>
            <a:ext cx="7620000" cy="2952750"/>
          </a:xfrm>
          <a:prstGeom prst="rect">
            <a:avLst/>
          </a:prstGeom>
          <a:noFill/>
          <a:ln w="9525">
            <a:noFill/>
            <a:miter lim="800000"/>
            <a:headEnd/>
            <a:tailEnd/>
          </a:ln>
        </p:spPr>
        <p:txBody>
          <a:bodyPr>
            <a:spAutoFit/>
          </a:bodyPr>
          <a:lstStyle/>
          <a:p>
            <a:pPr>
              <a:spcBef>
                <a:spcPct val="50000"/>
              </a:spcBef>
            </a:pPr>
            <a:r>
              <a:rPr lang="en-US" sz="2000"/>
              <a:t>Where:</a:t>
            </a:r>
          </a:p>
          <a:p>
            <a:pPr>
              <a:lnSpc>
                <a:spcPct val="90000"/>
              </a:lnSpc>
              <a:spcBef>
                <a:spcPct val="50000"/>
              </a:spcBef>
            </a:pPr>
            <a:r>
              <a:rPr lang="en-US" sz="2000"/>
              <a:t>	</a:t>
            </a:r>
            <a:r>
              <a:rPr lang="en-US"/>
              <a:t>SSA = Sum of squares among groups</a:t>
            </a:r>
          </a:p>
          <a:p>
            <a:pPr>
              <a:lnSpc>
                <a:spcPct val="90000"/>
              </a:lnSpc>
              <a:spcBef>
                <a:spcPct val="50000"/>
              </a:spcBef>
            </a:pPr>
            <a:r>
              <a:rPr lang="en-US"/>
              <a:t>	c = number of groups</a:t>
            </a:r>
          </a:p>
          <a:p>
            <a:pPr>
              <a:lnSpc>
                <a:spcPct val="90000"/>
              </a:lnSpc>
              <a:spcBef>
                <a:spcPct val="50000"/>
              </a:spcBef>
            </a:pPr>
            <a:r>
              <a:rPr lang="en-US"/>
              <a:t>	n</a:t>
            </a:r>
            <a:r>
              <a:rPr lang="en-US" baseline="-25000"/>
              <a:t>j</a:t>
            </a:r>
            <a:r>
              <a:rPr lang="en-US"/>
              <a:t> = sample size from group j</a:t>
            </a:r>
          </a:p>
          <a:p>
            <a:pPr>
              <a:lnSpc>
                <a:spcPct val="90000"/>
              </a:lnSpc>
              <a:spcBef>
                <a:spcPct val="50000"/>
              </a:spcBef>
            </a:pPr>
            <a:r>
              <a:rPr lang="en-US"/>
              <a:t>	</a:t>
            </a:r>
            <a:r>
              <a:rPr lang="en-US" sz="1000"/>
              <a:t> </a:t>
            </a:r>
            <a:r>
              <a:rPr lang="en-US"/>
              <a:t>X</a:t>
            </a:r>
            <a:r>
              <a:rPr lang="en-US" baseline="-25000"/>
              <a:t>j</a:t>
            </a:r>
            <a:r>
              <a:rPr lang="en-US"/>
              <a:t> = sample mean from group j</a:t>
            </a:r>
          </a:p>
          <a:p>
            <a:pPr>
              <a:lnSpc>
                <a:spcPct val="90000"/>
              </a:lnSpc>
              <a:spcBef>
                <a:spcPct val="50000"/>
              </a:spcBef>
            </a:pPr>
            <a:r>
              <a:rPr lang="en-US"/>
              <a:t>	</a:t>
            </a:r>
            <a:r>
              <a:rPr lang="en-US" sz="1000"/>
              <a:t> </a:t>
            </a:r>
            <a:r>
              <a:rPr lang="en-US"/>
              <a:t>X = grand mean (mean of all data values)</a:t>
            </a:r>
          </a:p>
        </p:txBody>
      </p:sp>
      <p:graphicFrame>
        <p:nvGraphicFramePr>
          <p:cNvPr id="6146" name="Object 4"/>
          <p:cNvGraphicFramePr>
            <a:graphicFrameLocks noChangeAspect="1"/>
          </p:cNvGraphicFramePr>
          <p:nvPr/>
        </p:nvGraphicFramePr>
        <p:xfrm>
          <a:off x="2200275" y="5791200"/>
          <a:ext cx="314325" cy="533400"/>
        </p:xfrm>
        <a:graphic>
          <a:graphicData uri="http://schemas.openxmlformats.org/presentationml/2006/ole">
            <p:oleObj spid="_x0000_s6146" name="Equation" r:id="rId3" imgW="114120" imgH="266400" progId="Equation.3">
              <p:embed/>
            </p:oleObj>
          </a:graphicData>
        </a:graphic>
      </p:graphicFrame>
      <p:graphicFrame>
        <p:nvGraphicFramePr>
          <p:cNvPr id="6147" name="Object 5"/>
          <p:cNvGraphicFramePr>
            <a:graphicFrameLocks noChangeAspect="1"/>
          </p:cNvGraphicFramePr>
          <p:nvPr/>
        </p:nvGraphicFramePr>
        <p:xfrm>
          <a:off x="2562225" y="2344738"/>
          <a:ext cx="3841750" cy="1227137"/>
        </p:xfrm>
        <a:graphic>
          <a:graphicData uri="http://schemas.openxmlformats.org/presentationml/2006/ole">
            <p:oleObj spid="_x0000_s6147" name="Equation" r:id="rId4" imgW="1384200" imgH="444240" progId="Equation.3">
              <p:embed/>
            </p:oleObj>
          </a:graphicData>
        </a:graphic>
      </p:graphicFrame>
      <p:sp>
        <p:nvSpPr>
          <p:cNvPr id="6151" name="Line 6"/>
          <p:cNvSpPr>
            <a:spLocks noChangeShapeType="1"/>
          </p:cNvSpPr>
          <p:nvPr/>
        </p:nvSpPr>
        <p:spPr bwMode="auto">
          <a:xfrm>
            <a:off x="2276475" y="5410200"/>
            <a:ext cx="152400" cy="0"/>
          </a:xfrm>
          <a:prstGeom prst="line">
            <a:avLst/>
          </a:prstGeom>
          <a:noFill/>
          <a:ln w="9525">
            <a:solidFill>
              <a:schemeClr val="tx1"/>
            </a:solidFill>
            <a:miter lim="800000"/>
            <a:headEnd/>
            <a:tailEnd/>
          </a:ln>
        </p:spPr>
        <p:txBody>
          <a:bodyPr wrap="none"/>
          <a:lstStyle/>
          <a:p>
            <a:endParaRPr lang="en-US"/>
          </a:p>
        </p:txBody>
      </p:sp>
      <p:sp>
        <p:nvSpPr>
          <p:cNvPr id="6152" name="Rectangle 7"/>
          <p:cNvSpPr>
            <a:spLocks noChangeArrowheads="1"/>
          </p:cNvSpPr>
          <p:nvPr/>
        </p:nvSpPr>
        <p:spPr bwMode="auto">
          <a:xfrm>
            <a:off x="4038600" y="1600200"/>
            <a:ext cx="990600" cy="609600"/>
          </a:xfrm>
          <a:prstGeom prst="rect">
            <a:avLst/>
          </a:prstGeom>
          <a:solidFill>
            <a:srgbClr val="C7DAF7"/>
          </a:solidFill>
          <a:ln w="9525">
            <a:solidFill>
              <a:schemeClr val="tx1"/>
            </a:solidFill>
            <a:miter lim="800000"/>
            <a:headEnd/>
            <a:tailEnd/>
          </a:ln>
        </p:spPr>
        <p:txBody>
          <a:bodyPr wrap="none" anchor="ctr"/>
          <a:lstStyle/>
          <a:p>
            <a:endParaRPr lang="en-US"/>
          </a:p>
        </p:txBody>
      </p:sp>
      <p:sp>
        <p:nvSpPr>
          <p:cNvPr id="6153" name="Rectangle 8"/>
          <p:cNvSpPr>
            <a:spLocks noChangeArrowheads="1"/>
          </p:cNvSpPr>
          <p:nvPr/>
        </p:nvSpPr>
        <p:spPr bwMode="auto">
          <a:xfrm>
            <a:off x="2743200" y="1600200"/>
            <a:ext cx="3657600" cy="579438"/>
          </a:xfrm>
          <a:prstGeom prst="rect">
            <a:avLst/>
          </a:prstGeom>
          <a:noFill/>
          <a:ln w="9525">
            <a:noFill/>
            <a:miter lim="800000"/>
            <a:headEnd/>
            <a:tailEnd/>
          </a:ln>
        </p:spPr>
        <p:txBody>
          <a:bodyPr>
            <a:spAutoFit/>
          </a:bodyPr>
          <a:lstStyle/>
          <a:p>
            <a:r>
              <a:rPr lang="en-US" sz="3200"/>
              <a:t>SST = SSA + SSW</a:t>
            </a:r>
          </a:p>
        </p:txBody>
      </p:sp>
      <p:sp>
        <p:nvSpPr>
          <p:cNvPr id="6154" name="Rectangle 10"/>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5"/>
          <p:cNvSpPr>
            <a:spLocks noGrp="1" noChangeArrowheads="1"/>
          </p:cNvSpPr>
          <p:nvPr>
            <p:ph type="sldNum" sz="quarter" idx="10"/>
          </p:nvPr>
        </p:nvSpPr>
        <p:spPr>
          <a:ln/>
        </p:spPr>
        <p:txBody>
          <a:bodyPr/>
          <a:lstStyle/>
          <a:p>
            <a:r>
              <a:rPr lang="en-US"/>
              <a:t>11-</a:t>
            </a:r>
            <a:fld id="{8CDB6BE4-2A7B-4A41-831B-5E58E9374395}" type="slidenum">
              <a:rPr lang="en-US"/>
              <a:pPr/>
              <a:t>16</a:t>
            </a:fld>
            <a:endParaRPr lang="en-US"/>
          </a:p>
        </p:txBody>
      </p:sp>
      <p:sp>
        <p:nvSpPr>
          <p:cNvPr id="7175" name="Rectangle 2"/>
          <p:cNvSpPr>
            <a:spLocks noChangeArrowheads="1"/>
          </p:cNvSpPr>
          <p:nvPr/>
        </p:nvSpPr>
        <p:spPr bwMode="auto">
          <a:xfrm>
            <a:off x="5334000" y="2895600"/>
            <a:ext cx="3657600" cy="2590800"/>
          </a:xfrm>
          <a:prstGeom prst="rect">
            <a:avLst/>
          </a:prstGeom>
          <a:solidFill>
            <a:srgbClr val="C7DAF7"/>
          </a:solidFill>
          <a:ln w="9525">
            <a:solidFill>
              <a:schemeClr val="tx1"/>
            </a:solidFill>
            <a:miter lim="800000"/>
            <a:headEnd/>
            <a:tailEnd/>
          </a:ln>
        </p:spPr>
        <p:txBody>
          <a:bodyPr wrap="none" anchor="ctr"/>
          <a:lstStyle/>
          <a:p>
            <a:endParaRPr lang="en-US"/>
          </a:p>
        </p:txBody>
      </p:sp>
      <p:sp>
        <p:nvSpPr>
          <p:cNvPr id="7176" name="Rectangle 3"/>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Among-Group Variation</a:t>
            </a:r>
          </a:p>
        </p:txBody>
      </p:sp>
      <p:sp>
        <p:nvSpPr>
          <p:cNvPr id="7177" name="Freeform 4"/>
          <p:cNvSpPr>
            <a:spLocks/>
          </p:cNvSpPr>
          <p:nvPr/>
        </p:nvSpPr>
        <p:spPr bwMode="auto">
          <a:xfrm>
            <a:off x="2262188" y="4038600"/>
            <a:ext cx="1827212" cy="1446213"/>
          </a:xfrm>
          <a:custGeom>
            <a:avLst/>
            <a:gdLst>
              <a:gd name="T0" fmla="*/ 2147483647 w 1151"/>
              <a:gd name="T1" fmla="*/ 2147483647 h 911"/>
              <a:gd name="T2" fmla="*/ 2147483647 w 1151"/>
              <a:gd name="T3" fmla="*/ 2147483647 h 911"/>
              <a:gd name="T4" fmla="*/ 2147483647 w 1151"/>
              <a:gd name="T5" fmla="*/ 2147483647 h 911"/>
              <a:gd name="T6" fmla="*/ 2147483647 w 1151"/>
              <a:gd name="T7" fmla="*/ 2147483647 h 911"/>
              <a:gd name="T8" fmla="*/ 2137090215 w 1151"/>
              <a:gd name="T9" fmla="*/ 2147174086 h 911"/>
              <a:gd name="T10" fmla="*/ 1980842224 w 1151"/>
              <a:gd name="T11" fmla="*/ 2079130655 h 911"/>
              <a:gd name="T12" fmla="*/ 1832152315 w 1151"/>
              <a:gd name="T13" fmla="*/ 1983364710 h 911"/>
              <a:gd name="T14" fmla="*/ 1522173710 w 1151"/>
              <a:gd name="T15" fmla="*/ 1721268440 h 911"/>
              <a:gd name="T16" fmla="*/ 1217234222 w 1151"/>
              <a:gd name="T17" fmla="*/ 1343244576 h 911"/>
              <a:gd name="T18" fmla="*/ 914815683 w 1151"/>
              <a:gd name="T19" fmla="*/ 897176092 h 911"/>
              <a:gd name="T20" fmla="*/ 761086855 w 1151"/>
              <a:gd name="T21" fmla="*/ 667842450 h 911"/>
              <a:gd name="T22" fmla="*/ 604837276 w 1151"/>
              <a:gd name="T23" fmla="*/ 456149309 h 911"/>
              <a:gd name="T24" fmla="*/ 456147368 w 1151"/>
              <a:gd name="T25" fmla="*/ 269657633 h 911"/>
              <a:gd name="T26" fmla="*/ 299897690 w 1151"/>
              <a:gd name="T27" fmla="*/ 123488509 h 911"/>
              <a:gd name="T28" fmla="*/ 151209319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rgbClr val="ABABFF"/>
            </a:solidFill>
            <a:round/>
            <a:headEnd/>
            <a:tailEnd/>
          </a:ln>
        </p:spPr>
        <p:txBody>
          <a:bodyPr/>
          <a:lstStyle/>
          <a:p>
            <a:endParaRPr lang="en-US"/>
          </a:p>
        </p:txBody>
      </p:sp>
      <p:sp>
        <p:nvSpPr>
          <p:cNvPr id="7178" name="Freeform 5"/>
          <p:cNvSpPr>
            <a:spLocks/>
          </p:cNvSpPr>
          <p:nvPr/>
        </p:nvSpPr>
        <p:spPr bwMode="auto">
          <a:xfrm>
            <a:off x="509588" y="4038600"/>
            <a:ext cx="1751012" cy="1446213"/>
          </a:xfrm>
          <a:custGeom>
            <a:avLst/>
            <a:gdLst>
              <a:gd name="T0" fmla="*/ 0 w 1103"/>
              <a:gd name="T1" fmla="*/ 2147483647 h 911"/>
              <a:gd name="T2" fmla="*/ 292338011 w 1103"/>
              <a:gd name="T3" fmla="*/ 2147483647 h 911"/>
              <a:gd name="T4" fmla="*/ 438507067 w 1103"/>
              <a:gd name="T5" fmla="*/ 2147483647 h 911"/>
              <a:gd name="T6" fmla="*/ 589716331 w 1103"/>
              <a:gd name="T7" fmla="*/ 2147483647 h 911"/>
              <a:gd name="T8" fmla="*/ 730844979 w 1103"/>
              <a:gd name="T9" fmla="*/ 2147174086 h 911"/>
              <a:gd name="T10" fmla="*/ 879533494 w 1103"/>
              <a:gd name="T11" fmla="*/ 2079130655 h 911"/>
              <a:gd name="T12" fmla="*/ 1020662141 w 1103"/>
              <a:gd name="T13" fmla="*/ 1983364710 h 911"/>
              <a:gd name="T14" fmla="*/ 1313000053 w 1103"/>
              <a:gd name="T15" fmla="*/ 1721268440 h 911"/>
              <a:gd name="T16" fmla="*/ 1605337965 w 1103"/>
              <a:gd name="T17" fmla="*/ 1343244576 h 911"/>
              <a:gd name="T18" fmla="*/ 1902716583 w 1103"/>
              <a:gd name="T19" fmla="*/ 897176092 h 911"/>
              <a:gd name="T20" fmla="*/ 2043845230 w 1103"/>
              <a:gd name="T21" fmla="*/ 667842450 h 911"/>
              <a:gd name="T22" fmla="*/ 2147483647 w 1103"/>
              <a:gd name="T23" fmla="*/ 456149309 h 911"/>
              <a:gd name="T24" fmla="*/ 2147483647 w 1103"/>
              <a:gd name="T25" fmla="*/ 269657633 h 911"/>
              <a:gd name="T26" fmla="*/ 2147483647 w 1103"/>
              <a:gd name="T27" fmla="*/ 123488509 h 911"/>
              <a:gd name="T28" fmla="*/ 2147483647 w 1103"/>
              <a:gd name="T29" fmla="*/ 35282203 h 911"/>
              <a:gd name="T30" fmla="*/ 2147483647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rgbClr val="ABABFF"/>
            </a:solidFill>
            <a:round/>
            <a:headEnd/>
            <a:tailEnd/>
          </a:ln>
        </p:spPr>
        <p:txBody>
          <a:bodyPr/>
          <a:lstStyle/>
          <a:p>
            <a:endParaRPr lang="en-US"/>
          </a:p>
        </p:txBody>
      </p:sp>
      <p:sp>
        <p:nvSpPr>
          <p:cNvPr id="7179" name="Freeform 6"/>
          <p:cNvSpPr>
            <a:spLocks/>
          </p:cNvSpPr>
          <p:nvPr/>
        </p:nvSpPr>
        <p:spPr bwMode="auto">
          <a:xfrm>
            <a:off x="1600200" y="4038600"/>
            <a:ext cx="1751013" cy="1446213"/>
          </a:xfrm>
          <a:custGeom>
            <a:avLst/>
            <a:gdLst>
              <a:gd name="T0" fmla="*/ 0 w 1103"/>
              <a:gd name="T1" fmla="*/ 2147483647 h 911"/>
              <a:gd name="T2" fmla="*/ 292338178 w 1103"/>
              <a:gd name="T3" fmla="*/ 2147483647 h 911"/>
              <a:gd name="T4" fmla="*/ 438507317 w 1103"/>
              <a:gd name="T5" fmla="*/ 2147483647 h 911"/>
              <a:gd name="T6" fmla="*/ 589716668 w 1103"/>
              <a:gd name="T7" fmla="*/ 2147483647 h 911"/>
              <a:gd name="T8" fmla="*/ 730845396 w 1103"/>
              <a:gd name="T9" fmla="*/ 2147174086 h 911"/>
              <a:gd name="T10" fmla="*/ 879535584 w 1103"/>
              <a:gd name="T11" fmla="*/ 2079130655 h 911"/>
              <a:gd name="T12" fmla="*/ 1020664311 w 1103"/>
              <a:gd name="T13" fmla="*/ 1983364710 h 911"/>
              <a:gd name="T14" fmla="*/ 1313002391 w 1103"/>
              <a:gd name="T15" fmla="*/ 1721268440 h 911"/>
              <a:gd name="T16" fmla="*/ 1605340470 w 1103"/>
              <a:gd name="T17" fmla="*/ 1343244576 h 911"/>
              <a:gd name="T18" fmla="*/ 1902719257 w 1103"/>
              <a:gd name="T19" fmla="*/ 897176092 h 911"/>
              <a:gd name="T20" fmla="*/ 2043847985 w 1103"/>
              <a:gd name="T21" fmla="*/ 667842450 h 911"/>
              <a:gd name="T22" fmla="*/ 2147483647 w 1103"/>
              <a:gd name="T23" fmla="*/ 456149309 h 911"/>
              <a:gd name="T24" fmla="*/ 2147483647 w 1103"/>
              <a:gd name="T25" fmla="*/ 269657633 h 911"/>
              <a:gd name="T26" fmla="*/ 2147483647 w 1103"/>
              <a:gd name="T27" fmla="*/ 123488509 h 911"/>
              <a:gd name="T28" fmla="*/ 2147483647 w 1103"/>
              <a:gd name="T29" fmla="*/ 35282203 h 911"/>
              <a:gd name="T30" fmla="*/ 2147483647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chemeClr val="hlink"/>
            </a:solidFill>
            <a:round/>
            <a:headEnd/>
            <a:tailEnd/>
          </a:ln>
        </p:spPr>
        <p:txBody>
          <a:bodyPr/>
          <a:lstStyle/>
          <a:p>
            <a:endParaRPr lang="en-US"/>
          </a:p>
        </p:txBody>
      </p:sp>
      <p:sp>
        <p:nvSpPr>
          <p:cNvPr id="7180" name="Freeform 7"/>
          <p:cNvSpPr>
            <a:spLocks/>
          </p:cNvSpPr>
          <p:nvPr/>
        </p:nvSpPr>
        <p:spPr bwMode="auto">
          <a:xfrm>
            <a:off x="3352800" y="4038600"/>
            <a:ext cx="1827213" cy="1446213"/>
          </a:xfrm>
          <a:custGeom>
            <a:avLst/>
            <a:gdLst>
              <a:gd name="T0" fmla="*/ 2147483647 w 1151"/>
              <a:gd name="T1" fmla="*/ 2147483647 h 911"/>
              <a:gd name="T2" fmla="*/ 2147483647 w 1151"/>
              <a:gd name="T3" fmla="*/ 2147483647 h 911"/>
              <a:gd name="T4" fmla="*/ 2147483647 w 1151"/>
              <a:gd name="T5" fmla="*/ 2147483647 h 911"/>
              <a:gd name="T6" fmla="*/ 2147483647 w 1151"/>
              <a:gd name="T7" fmla="*/ 2147483647 h 911"/>
              <a:gd name="T8" fmla="*/ 2137092972 w 1151"/>
              <a:gd name="T9" fmla="*/ 2147174086 h 911"/>
              <a:gd name="T10" fmla="*/ 1980843308 w 1151"/>
              <a:gd name="T11" fmla="*/ 2079130655 h 911"/>
              <a:gd name="T12" fmla="*/ 1832154905 w 1151"/>
              <a:gd name="T13" fmla="*/ 1983364710 h 911"/>
              <a:gd name="T14" fmla="*/ 1522174543 w 1151"/>
              <a:gd name="T15" fmla="*/ 1721268440 h 911"/>
              <a:gd name="T16" fmla="*/ 1217236476 w 1151"/>
              <a:gd name="T17" fmla="*/ 1343244576 h 911"/>
              <a:gd name="T18" fmla="*/ 914817772 w 1151"/>
              <a:gd name="T19" fmla="*/ 897176092 h 911"/>
              <a:gd name="T20" fmla="*/ 761087271 w 1151"/>
              <a:gd name="T21" fmla="*/ 667842450 h 911"/>
              <a:gd name="T22" fmla="*/ 604837607 w 1151"/>
              <a:gd name="T23" fmla="*/ 456149309 h 911"/>
              <a:gd name="T24" fmla="*/ 456149205 w 1151"/>
              <a:gd name="T25" fmla="*/ 269657633 h 911"/>
              <a:gd name="T26" fmla="*/ 299899442 w 1151"/>
              <a:gd name="T27" fmla="*/ 123488509 h 911"/>
              <a:gd name="T28" fmla="*/ 151209402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hlink"/>
            </a:solidFill>
            <a:round/>
            <a:headEnd/>
            <a:tailEnd/>
          </a:ln>
        </p:spPr>
        <p:txBody>
          <a:bodyPr/>
          <a:lstStyle/>
          <a:p>
            <a:endParaRPr lang="en-US"/>
          </a:p>
        </p:txBody>
      </p:sp>
      <p:sp>
        <p:nvSpPr>
          <p:cNvPr id="7181" name="Line 8"/>
          <p:cNvSpPr>
            <a:spLocks noChangeShapeType="1"/>
          </p:cNvSpPr>
          <p:nvPr/>
        </p:nvSpPr>
        <p:spPr bwMode="auto">
          <a:xfrm flipH="1">
            <a:off x="2286000" y="4038600"/>
            <a:ext cx="0" cy="1524000"/>
          </a:xfrm>
          <a:prstGeom prst="line">
            <a:avLst/>
          </a:prstGeom>
          <a:noFill/>
          <a:ln w="12700">
            <a:solidFill>
              <a:srgbClr val="ABABFF"/>
            </a:solidFill>
            <a:prstDash val="sysDot"/>
            <a:round/>
            <a:headEnd/>
            <a:tailEnd/>
          </a:ln>
        </p:spPr>
        <p:txBody>
          <a:bodyPr wrap="none" anchor="ctr"/>
          <a:lstStyle/>
          <a:p>
            <a:endParaRPr lang="en-US"/>
          </a:p>
        </p:txBody>
      </p:sp>
      <p:sp>
        <p:nvSpPr>
          <p:cNvPr id="7182" name="Line 9"/>
          <p:cNvSpPr>
            <a:spLocks noChangeShapeType="1"/>
          </p:cNvSpPr>
          <p:nvPr/>
        </p:nvSpPr>
        <p:spPr bwMode="auto">
          <a:xfrm>
            <a:off x="3352800" y="4038600"/>
            <a:ext cx="0" cy="1524000"/>
          </a:xfrm>
          <a:prstGeom prst="line">
            <a:avLst/>
          </a:prstGeom>
          <a:noFill/>
          <a:ln w="12700">
            <a:solidFill>
              <a:schemeClr val="hlink"/>
            </a:solidFill>
            <a:prstDash val="sysDot"/>
            <a:round/>
            <a:headEnd/>
            <a:tailEnd/>
          </a:ln>
        </p:spPr>
        <p:txBody>
          <a:bodyPr wrap="none" anchor="ctr"/>
          <a:lstStyle/>
          <a:p>
            <a:endParaRPr lang="en-US"/>
          </a:p>
        </p:txBody>
      </p:sp>
      <p:sp>
        <p:nvSpPr>
          <p:cNvPr id="7183" name="Rectangle 10"/>
          <p:cNvSpPr>
            <a:spLocks noChangeArrowheads="1"/>
          </p:cNvSpPr>
          <p:nvPr/>
        </p:nvSpPr>
        <p:spPr bwMode="auto">
          <a:xfrm>
            <a:off x="1219200" y="3200400"/>
            <a:ext cx="3276600" cy="668338"/>
          </a:xfrm>
          <a:prstGeom prst="rect">
            <a:avLst/>
          </a:prstGeom>
          <a:noFill/>
          <a:ln w="12700">
            <a:noFill/>
            <a:miter lim="800000"/>
            <a:headEnd/>
            <a:tailEnd/>
          </a:ln>
        </p:spPr>
        <p:txBody>
          <a:bodyPr lIns="90488" tIns="44450" rIns="90488" bIns="44450">
            <a:spAutoFit/>
          </a:bodyPr>
          <a:lstStyle/>
          <a:p>
            <a:pPr algn="ctr" eaLnBrk="0" hangingPunct="0">
              <a:spcBef>
                <a:spcPct val="50000"/>
              </a:spcBef>
            </a:pPr>
            <a:r>
              <a:rPr lang="en-US" sz="2000"/>
              <a:t>Variation Due to </a:t>
            </a:r>
          </a:p>
          <a:p>
            <a:pPr algn="ctr" eaLnBrk="0" hangingPunct="0">
              <a:lnSpc>
                <a:spcPct val="40000"/>
              </a:lnSpc>
              <a:spcBef>
                <a:spcPct val="50000"/>
              </a:spcBef>
            </a:pPr>
            <a:r>
              <a:rPr lang="en-US" sz="2000"/>
              <a:t>Differences Among Groups</a:t>
            </a:r>
          </a:p>
        </p:txBody>
      </p:sp>
      <p:sp>
        <p:nvSpPr>
          <p:cNvPr id="7184" name="Freeform 11"/>
          <p:cNvSpPr>
            <a:spLocks/>
          </p:cNvSpPr>
          <p:nvPr/>
        </p:nvSpPr>
        <p:spPr bwMode="auto">
          <a:xfrm>
            <a:off x="2132013" y="6096000"/>
            <a:ext cx="1296987" cy="230188"/>
          </a:xfrm>
          <a:custGeom>
            <a:avLst/>
            <a:gdLst>
              <a:gd name="T0" fmla="*/ 0 w 337"/>
              <a:gd name="T1" fmla="*/ 181451617 h 145"/>
              <a:gd name="T2" fmla="*/ 992398913 w 337"/>
              <a:gd name="T3" fmla="*/ 362903235 h 145"/>
              <a:gd name="T4" fmla="*/ 992398913 w 337"/>
              <a:gd name="T5" fmla="*/ 272177451 h 145"/>
              <a:gd name="T6" fmla="*/ 2147483647 w 337"/>
              <a:gd name="T7" fmla="*/ 272177451 h 145"/>
              <a:gd name="T8" fmla="*/ 2147483647 w 337"/>
              <a:gd name="T9" fmla="*/ 362903235 h 145"/>
              <a:gd name="T10" fmla="*/ 2147483647 w 337"/>
              <a:gd name="T11" fmla="*/ 181451617 h 145"/>
              <a:gd name="T12" fmla="*/ 2147483647 w 337"/>
              <a:gd name="T13" fmla="*/ 0 h 145"/>
              <a:gd name="T14" fmla="*/ 2147483647 w 337"/>
              <a:gd name="T15" fmla="*/ 90725809 h 145"/>
              <a:gd name="T16" fmla="*/ 992398913 w 337"/>
              <a:gd name="T17" fmla="*/ 90725809 h 145"/>
              <a:gd name="T18" fmla="*/ 992398913 w 337"/>
              <a:gd name="T19" fmla="*/ 0 h 145"/>
              <a:gd name="T20" fmla="*/ 0 w 337"/>
              <a:gd name="T21" fmla="*/ 181451617 h 1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37"/>
              <a:gd name="T34" fmla="*/ 0 h 145"/>
              <a:gd name="T35" fmla="*/ 337 w 337"/>
              <a:gd name="T36" fmla="*/ 145 h 1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37" h="145">
                <a:moveTo>
                  <a:pt x="0" y="72"/>
                </a:moveTo>
                <a:lnTo>
                  <a:pt x="67" y="144"/>
                </a:lnTo>
                <a:lnTo>
                  <a:pt x="67" y="108"/>
                </a:lnTo>
                <a:lnTo>
                  <a:pt x="269" y="108"/>
                </a:lnTo>
                <a:lnTo>
                  <a:pt x="269" y="144"/>
                </a:lnTo>
                <a:lnTo>
                  <a:pt x="336" y="72"/>
                </a:lnTo>
                <a:lnTo>
                  <a:pt x="269" y="0"/>
                </a:lnTo>
                <a:lnTo>
                  <a:pt x="269" y="36"/>
                </a:lnTo>
                <a:lnTo>
                  <a:pt x="67" y="36"/>
                </a:lnTo>
                <a:lnTo>
                  <a:pt x="67" y="0"/>
                </a:lnTo>
                <a:lnTo>
                  <a:pt x="0" y="72"/>
                </a:lnTo>
              </a:path>
            </a:pathLst>
          </a:custGeom>
          <a:solidFill>
            <a:schemeClr val="tx2"/>
          </a:solidFill>
          <a:ln w="12700" cap="rnd">
            <a:solidFill>
              <a:schemeClr val="tx1"/>
            </a:solidFill>
            <a:round/>
            <a:headEnd/>
            <a:tailEnd/>
          </a:ln>
        </p:spPr>
        <p:txBody>
          <a:bodyPr/>
          <a:lstStyle/>
          <a:p>
            <a:endParaRPr lang="en-US"/>
          </a:p>
        </p:txBody>
      </p:sp>
      <p:graphicFrame>
        <p:nvGraphicFramePr>
          <p:cNvPr id="7170" name="Object 12"/>
          <p:cNvGraphicFramePr>
            <a:graphicFrameLocks noChangeAspect="1"/>
          </p:cNvGraphicFramePr>
          <p:nvPr/>
        </p:nvGraphicFramePr>
        <p:xfrm>
          <a:off x="1981200" y="5562600"/>
          <a:ext cx="414338" cy="533400"/>
        </p:xfrm>
        <a:graphic>
          <a:graphicData uri="http://schemas.openxmlformats.org/presentationml/2006/ole">
            <p:oleObj spid="_x0000_s7170" name="Equation" r:id="rId3" imgW="177480" imgH="228600" progId="Equation.DSMT4">
              <p:embed/>
            </p:oleObj>
          </a:graphicData>
        </a:graphic>
      </p:graphicFrame>
      <p:graphicFrame>
        <p:nvGraphicFramePr>
          <p:cNvPr id="7171" name="Object 13"/>
          <p:cNvGraphicFramePr>
            <a:graphicFrameLocks noChangeAspect="1"/>
          </p:cNvGraphicFramePr>
          <p:nvPr/>
        </p:nvGraphicFramePr>
        <p:xfrm>
          <a:off x="3124200" y="5562600"/>
          <a:ext cx="442913" cy="561975"/>
        </p:xfrm>
        <a:graphic>
          <a:graphicData uri="http://schemas.openxmlformats.org/presentationml/2006/ole">
            <p:oleObj spid="_x0000_s7171" name="Equation" r:id="rId4" imgW="190440" imgH="241200" progId="Equation.DSMT4">
              <p:embed/>
            </p:oleObj>
          </a:graphicData>
        </a:graphic>
      </p:graphicFrame>
      <p:graphicFrame>
        <p:nvGraphicFramePr>
          <p:cNvPr id="7172" name="Object 14"/>
          <p:cNvGraphicFramePr>
            <a:graphicFrameLocks noChangeAspect="1"/>
          </p:cNvGraphicFramePr>
          <p:nvPr/>
        </p:nvGraphicFramePr>
        <p:xfrm>
          <a:off x="1114425" y="1735138"/>
          <a:ext cx="3841750" cy="1228725"/>
        </p:xfrm>
        <a:graphic>
          <a:graphicData uri="http://schemas.openxmlformats.org/presentationml/2006/ole">
            <p:oleObj spid="_x0000_s7172" name="Equation" r:id="rId5" imgW="1384200" imgH="444240" progId="Equation.3">
              <p:embed/>
            </p:oleObj>
          </a:graphicData>
        </a:graphic>
      </p:graphicFrame>
      <p:graphicFrame>
        <p:nvGraphicFramePr>
          <p:cNvPr id="7173" name="Object 15"/>
          <p:cNvGraphicFramePr>
            <a:graphicFrameLocks noChangeAspect="1"/>
          </p:cNvGraphicFramePr>
          <p:nvPr/>
        </p:nvGraphicFramePr>
        <p:xfrm>
          <a:off x="5715000" y="2971800"/>
          <a:ext cx="2438400" cy="1111250"/>
        </p:xfrm>
        <a:graphic>
          <a:graphicData uri="http://schemas.openxmlformats.org/presentationml/2006/ole">
            <p:oleObj spid="_x0000_s7173" name="Equation" r:id="rId6" imgW="863280" imgH="393480" progId="Equation.3">
              <p:embed/>
            </p:oleObj>
          </a:graphicData>
        </a:graphic>
      </p:graphicFrame>
      <p:sp>
        <p:nvSpPr>
          <p:cNvPr id="7185" name="Line 16"/>
          <p:cNvSpPr>
            <a:spLocks noChangeShapeType="1"/>
          </p:cNvSpPr>
          <p:nvPr/>
        </p:nvSpPr>
        <p:spPr bwMode="auto">
          <a:xfrm>
            <a:off x="457200" y="5562600"/>
            <a:ext cx="4495800" cy="0"/>
          </a:xfrm>
          <a:prstGeom prst="line">
            <a:avLst/>
          </a:prstGeom>
          <a:noFill/>
          <a:ln w="19050">
            <a:solidFill>
              <a:schemeClr val="tx1"/>
            </a:solidFill>
            <a:miter lim="800000"/>
            <a:headEnd/>
            <a:tailEnd/>
          </a:ln>
        </p:spPr>
        <p:txBody>
          <a:bodyPr wrap="none"/>
          <a:lstStyle/>
          <a:p>
            <a:endParaRPr lang="en-US"/>
          </a:p>
        </p:txBody>
      </p:sp>
      <p:sp>
        <p:nvSpPr>
          <p:cNvPr id="7186" name="Rectangle 17"/>
          <p:cNvSpPr>
            <a:spLocks noChangeArrowheads="1"/>
          </p:cNvSpPr>
          <p:nvPr/>
        </p:nvSpPr>
        <p:spPr bwMode="auto">
          <a:xfrm>
            <a:off x="5486400" y="4343400"/>
            <a:ext cx="3276600" cy="882650"/>
          </a:xfrm>
          <a:prstGeom prst="rect">
            <a:avLst/>
          </a:prstGeom>
          <a:noFill/>
          <a:ln w="12700">
            <a:noFill/>
            <a:miter lim="800000"/>
            <a:headEnd/>
            <a:tailEnd/>
          </a:ln>
        </p:spPr>
        <p:txBody>
          <a:bodyPr lIns="90488" tIns="44450" rIns="90488" bIns="44450">
            <a:spAutoFit/>
          </a:bodyPr>
          <a:lstStyle/>
          <a:p>
            <a:pPr algn="ctr" eaLnBrk="0" hangingPunct="0">
              <a:lnSpc>
                <a:spcPct val="130000"/>
              </a:lnSpc>
              <a:spcBef>
                <a:spcPct val="50000"/>
              </a:spcBef>
            </a:pPr>
            <a:r>
              <a:rPr lang="en-US" sz="2000"/>
              <a:t>Mean Square Among = SSA/degrees of freedom</a:t>
            </a:r>
          </a:p>
        </p:txBody>
      </p:sp>
      <p:sp>
        <p:nvSpPr>
          <p:cNvPr id="7187" name="Text Box 18"/>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7188" name="Rectangle 20"/>
          <p:cNvSpPr>
            <a:spLocks noChangeArrowheads="1"/>
          </p:cNvSpPr>
          <p:nvPr/>
        </p:nvSpPr>
        <p:spPr bwMode="auto">
          <a:xfrm>
            <a:off x="7543800" y="1533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Grp="1" noChangeArrowheads="1"/>
          </p:cNvSpPr>
          <p:nvPr>
            <p:ph type="sldNum" sz="quarter" idx="10"/>
          </p:nvPr>
        </p:nvSpPr>
        <p:spPr>
          <a:ln/>
        </p:spPr>
        <p:txBody>
          <a:bodyPr/>
          <a:lstStyle/>
          <a:p>
            <a:r>
              <a:rPr lang="en-US"/>
              <a:t>11-</a:t>
            </a:r>
            <a:fld id="{9FA2C2BC-FECD-4BFC-B5AF-5FD50263A78F}" type="slidenum">
              <a:rPr lang="en-US"/>
              <a:pPr/>
              <a:t>17</a:t>
            </a:fld>
            <a:endParaRPr lang="en-US"/>
          </a:p>
        </p:txBody>
      </p:sp>
      <p:sp>
        <p:nvSpPr>
          <p:cNvPr id="8201" name="Rectangle 2"/>
          <p:cNvSpPr>
            <a:spLocks noGrp="1" noChangeArrowheads="1"/>
          </p:cNvSpPr>
          <p:nvPr>
            <p:ph type="title"/>
          </p:nvPr>
        </p:nvSpPr>
        <p:spPr>
          <a:xfrm>
            <a:off x="1066800" y="0"/>
            <a:ext cx="7383463" cy="990600"/>
          </a:xfrm>
        </p:spPr>
        <p:txBody>
          <a:bodyPr/>
          <a:lstStyle/>
          <a:p>
            <a:pPr eaLnBrk="1" hangingPunct="1">
              <a:spcBef>
                <a:spcPct val="10000"/>
              </a:spcBef>
              <a:buClr>
                <a:schemeClr val="tx2"/>
              </a:buClr>
              <a:buSzPct val="75000"/>
              <a:buFont typeface="Wingdings" pitchFamily="2" charset="2"/>
              <a:buNone/>
            </a:pPr>
            <a:r>
              <a:rPr lang="en-US" smtClean="0"/>
              <a:t>Among-Group Variation</a:t>
            </a:r>
          </a:p>
        </p:txBody>
      </p:sp>
      <p:graphicFrame>
        <p:nvGraphicFramePr>
          <p:cNvPr id="8194" name="Object 4">
            <a:hlinkClick r:id="" action="ppaction://ole?verb=0"/>
          </p:cNvPr>
          <p:cNvGraphicFramePr>
            <a:graphicFrameLocks/>
          </p:cNvGraphicFramePr>
          <p:nvPr/>
        </p:nvGraphicFramePr>
        <p:xfrm>
          <a:off x="960438" y="3135313"/>
          <a:ext cx="6577012" cy="3189287"/>
        </p:xfrm>
        <a:graphic>
          <a:graphicData uri="http://schemas.openxmlformats.org/presentationml/2006/ole">
            <p:oleObj spid="_x0000_s8194" name="VISIO" r:id="rId3" imgW="3835080" imgH="2006280" progId="">
              <p:embed/>
            </p:oleObj>
          </a:graphicData>
        </a:graphic>
      </p:graphicFrame>
      <p:graphicFrame>
        <p:nvGraphicFramePr>
          <p:cNvPr id="8195" name="Object 5"/>
          <p:cNvGraphicFramePr>
            <a:graphicFrameLocks noChangeAspect="1"/>
          </p:cNvGraphicFramePr>
          <p:nvPr/>
        </p:nvGraphicFramePr>
        <p:xfrm>
          <a:off x="7467600" y="4038600"/>
          <a:ext cx="609600" cy="762000"/>
        </p:xfrm>
        <a:graphic>
          <a:graphicData uri="http://schemas.openxmlformats.org/presentationml/2006/ole">
            <p:oleObj spid="_x0000_s8195" name="Equation" r:id="rId4" imgW="177480" imgH="215640" progId="Equation.DSMT4">
              <p:embed/>
            </p:oleObj>
          </a:graphicData>
        </a:graphic>
      </p:graphicFrame>
      <p:graphicFrame>
        <p:nvGraphicFramePr>
          <p:cNvPr id="8196" name="Object 6"/>
          <p:cNvGraphicFramePr>
            <a:graphicFrameLocks noChangeAspect="1"/>
          </p:cNvGraphicFramePr>
          <p:nvPr/>
        </p:nvGraphicFramePr>
        <p:xfrm>
          <a:off x="3581400" y="4724400"/>
          <a:ext cx="533400" cy="609600"/>
        </p:xfrm>
        <a:graphic>
          <a:graphicData uri="http://schemas.openxmlformats.org/presentationml/2006/ole">
            <p:oleObj spid="_x0000_s8196" name="Equation" r:id="rId5" imgW="203040" imgH="228600" progId="Equation.DSMT4">
              <p:embed/>
            </p:oleObj>
          </a:graphicData>
        </a:graphic>
      </p:graphicFrame>
      <p:graphicFrame>
        <p:nvGraphicFramePr>
          <p:cNvPr id="8197" name="Object 7"/>
          <p:cNvGraphicFramePr>
            <a:graphicFrameLocks noChangeAspect="1"/>
          </p:cNvGraphicFramePr>
          <p:nvPr/>
        </p:nvGraphicFramePr>
        <p:xfrm>
          <a:off x="5181600" y="4419600"/>
          <a:ext cx="609600" cy="685800"/>
        </p:xfrm>
        <a:graphic>
          <a:graphicData uri="http://schemas.openxmlformats.org/presentationml/2006/ole">
            <p:oleObj spid="_x0000_s8197" name="Equation" r:id="rId6" imgW="215640" imgH="228600" progId="Equation.DSMT4">
              <p:embed/>
            </p:oleObj>
          </a:graphicData>
        </a:graphic>
      </p:graphicFrame>
      <p:graphicFrame>
        <p:nvGraphicFramePr>
          <p:cNvPr id="8198" name="Object 9"/>
          <p:cNvGraphicFramePr>
            <a:graphicFrameLocks noChangeAspect="1"/>
          </p:cNvGraphicFramePr>
          <p:nvPr/>
        </p:nvGraphicFramePr>
        <p:xfrm>
          <a:off x="219075" y="2092325"/>
          <a:ext cx="8805863" cy="773113"/>
        </p:xfrm>
        <a:graphic>
          <a:graphicData uri="http://schemas.openxmlformats.org/presentationml/2006/ole">
            <p:oleObj spid="_x0000_s8198" name="Equation" r:id="rId7" imgW="3174840" imgH="279360" progId="Equation.3">
              <p:embed/>
            </p:oleObj>
          </a:graphicData>
        </a:graphic>
      </p:graphicFrame>
      <p:sp>
        <p:nvSpPr>
          <p:cNvPr id="8202" name="Text Box 10"/>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8199" name="Object 13"/>
          <p:cNvGraphicFramePr>
            <a:graphicFrameLocks noChangeAspect="1"/>
          </p:cNvGraphicFramePr>
          <p:nvPr>
            <p:ph idx="1"/>
          </p:nvPr>
        </p:nvGraphicFramePr>
        <p:xfrm>
          <a:off x="6781800" y="3810000"/>
          <a:ext cx="671513" cy="711200"/>
        </p:xfrm>
        <a:graphic>
          <a:graphicData uri="http://schemas.openxmlformats.org/presentationml/2006/ole">
            <p:oleObj spid="_x0000_s8199" name="Equation" r:id="rId8" imgW="215640" imgH="228600" progId="Equation.3">
              <p:embed/>
            </p:oleObj>
          </a:graphicData>
        </a:graphic>
      </p:graphicFrame>
      <p:sp>
        <p:nvSpPr>
          <p:cNvPr id="8203" name="Rectangle 11"/>
          <p:cNvSpPr>
            <a:spLocks noChangeArrowheads="1"/>
          </p:cNvSpPr>
          <p:nvPr/>
        </p:nvSpPr>
        <p:spPr bwMode="auto">
          <a:xfrm>
            <a:off x="7696200" y="8382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174B8332-13CD-4AF6-995C-9F3382D94CBA}" type="slidenum">
              <a:rPr lang="en-US"/>
              <a:pPr/>
              <a:t>18</a:t>
            </a:fld>
            <a:endParaRPr lang="en-US"/>
          </a:p>
        </p:txBody>
      </p:sp>
      <p:sp>
        <p:nvSpPr>
          <p:cNvPr id="9220" name="Rectangle 2"/>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Within-Group Variation</a:t>
            </a:r>
          </a:p>
        </p:txBody>
      </p:sp>
      <p:sp>
        <p:nvSpPr>
          <p:cNvPr id="9221" name="Text Box 3"/>
          <p:cNvSpPr txBox="1">
            <a:spLocks noChangeArrowheads="1"/>
          </p:cNvSpPr>
          <p:nvPr/>
        </p:nvSpPr>
        <p:spPr bwMode="auto">
          <a:xfrm>
            <a:off x="1219200" y="3505200"/>
            <a:ext cx="7620000" cy="2952750"/>
          </a:xfrm>
          <a:prstGeom prst="rect">
            <a:avLst/>
          </a:prstGeom>
          <a:noFill/>
          <a:ln w="9525">
            <a:noFill/>
            <a:miter lim="800000"/>
            <a:headEnd/>
            <a:tailEnd/>
          </a:ln>
        </p:spPr>
        <p:txBody>
          <a:bodyPr>
            <a:spAutoFit/>
          </a:bodyPr>
          <a:lstStyle/>
          <a:p>
            <a:pPr>
              <a:spcBef>
                <a:spcPct val="50000"/>
              </a:spcBef>
            </a:pPr>
            <a:r>
              <a:rPr lang="en-US" sz="2000"/>
              <a:t>Where:</a:t>
            </a:r>
          </a:p>
          <a:p>
            <a:pPr>
              <a:lnSpc>
                <a:spcPct val="90000"/>
              </a:lnSpc>
              <a:spcBef>
                <a:spcPct val="50000"/>
              </a:spcBef>
            </a:pPr>
            <a:r>
              <a:rPr lang="en-US" sz="2000"/>
              <a:t>	</a:t>
            </a:r>
            <a:r>
              <a:rPr lang="en-US"/>
              <a:t>SSW = Sum of squares within groups</a:t>
            </a:r>
          </a:p>
          <a:p>
            <a:pPr>
              <a:lnSpc>
                <a:spcPct val="90000"/>
              </a:lnSpc>
              <a:spcBef>
                <a:spcPct val="50000"/>
              </a:spcBef>
            </a:pPr>
            <a:r>
              <a:rPr lang="en-US"/>
              <a:t>	c = number of groups</a:t>
            </a:r>
          </a:p>
          <a:p>
            <a:pPr>
              <a:lnSpc>
                <a:spcPct val="90000"/>
              </a:lnSpc>
              <a:spcBef>
                <a:spcPct val="50000"/>
              </a:spcBef>
            </a:pPr>
            <a:r>
              <a:rPr lang="en-US"/>
              <a:t>	n</a:t>
            </a:r>
            <a:r>
              <a:rPr lang="en-US" baseline="-25000"/>
              <a:t>j</a:t>
            </a:r>
            <a:r>
              <a:rPr lang="en-US"/>
              <a:t> = sample size from group j</a:t>
            </a:r>
          </a:p>
          <a:p>
            <a:pPr>
              <a:lnSpc>
                <a:spcPct val="90000"/>
              </a:lnSpc>
              <a:spcBef>
                <a:spcPct val="50000"/>
              </a:spcBef>
            </a:pPr>
            <a:r>
              <a:rPr lang="en-US"/>
              <a:t>	</a:t>
            </a:r>
            <a:r>
              <a:rPr lang="en-US" sz="1000"/>
              <a:t> </a:t>
            </a:r>
            <a:r>
              <a:rPr lang="en-US"/>
              <a:t>X</a:t>
            </a:r>
            <a:r>
              <a:rPr lang="en-US" baseline="-25000"/>
              <a:t>j</a:t>
            </a:r>
            <a:r>
              <a:rPr lang="en-US"/>
              <a:t> = sample mean from group j</a:t>
            </a:r>
          </a:p>
          <a:p>
            <a:pPr>
              <a:lnSpc>
                <a:spcPct val="90000"/>
              </a:lnSpc>
              <a:spcBef>
                <a:spcPct val="50000"/>
              </a:spcBef>
            </a:pPr>
            <a:r>
              <a:rPr lang="en-US"/>
              <a:t>	X</a:t>
            </a:r>
            <a:r>
              <a:rPr lang="en-US" baseline="-25000"/>
              <a:t>ij</a:t>
            </a:r>
            <a:r>
              <a:rPr lang="en-US"/>
              <a:t> = i</a:t>
            </a:r>
            <a:r>
              <a:rPr lang="en-US" baseline="30000"/>
              <a:t>th</a:t>
            </a:r>
            <a:r>
              <a:rPr lang="en-US"/>
              <a:t> observation in group j</a:t>
            </a:r>
          </a:p>
        </p:txBody>
      </p:sp>
      <p:sp>
        <p:nvSpPr>
          <p:cNvPr id="9222" name="Line 4"/>
          <p:cNvSpPr>
            <a:spLocks noChangeShapeType="1"/>
          </p:cNvSpPr>
          <p:nvPr/>
        </p:nvSpPr>
        <p:spPr bwMode="auto">
          <a:xfrm>
            <a:off x="2286000" y="5562600"/>
            <a:ext cx="152400" cy="0"/>
          </a:xfrm>
          <a:prstGeom prst="line">
            <a:avLst/>
          </a:prstGeom>
          <a:noFill/>
          <a:ln w="9525">
            <a:solidFill>
              <a:schemeClr val="tx1"/>
            </a:solidFill>
            <a:miter lim="800000"/>
            <a:headEnd/>
            <a:tailEnd/>
          </a:ln>
        </p:spPr>
        <p:txBody>
          <a:bodyPr wrap="none"/>
          <a:lstStyle/>
          <a:p>
            <a:endParaRPr lang="en-US"/>
          </a:p>
        </p:txBody>
      </p:sp>
      <p:graphicFrame>
        <p:nvGraphicFramePr>
          <p:cNvPr id="9218" name="Object 5"/>
          <p:cNvGraphicFramePr>
            <a:graphicFrameLocks noChangeAspect="1"/>
          </p:cNvGraphicFramePr>
          <p:nvPr/>
        </p:nvGraphicFramePr>
        <p:xfrm>
          <a:off x="2198688" y="2286000"/>
          <a:ext cx="4684712" cy="1301750"/>
        </p:xfrm>
        <a:graphic>
          <a:graphicData uri="http://schemas.openxmlformats.org/presentationml/2006/ole">
            <p:oleObj spid="_x0000_s9218" name="Equation" r:id="rId3" imgW="1688760" imgH="469800" progId="Equation.3">
              <p:embed/>
            </p:oleObj>
          </a:graphicData>
        </a:graphic>
      </p:graphicFrame>
      <p:sp>
        <p:nvSpPr>
          <p:cNvPr id="9223" name="Rectangle 6"/>
          <p:cNvSpPr>
            <a:spLocks noChangeArrowheads="1"/>
          </p:cNvSpPr>
          <p:nvPr/>
        </p:nvSpPr>
        <p:spPr bwMode="auto">
          <a:xfrm>
            <a:off x="5334000" y="1600200"/>
            <a:ext cx="1066800" cy="6096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9224" name="Rectangle 7"/>
          <p:cNvSpPr>
            <a:spLocks noChangeArrowheads="1"/>
          </p:cNvSpPr>
          <p:nvPr/>
        </p:nvSpPr>
        <p:spPr bwMode="auto">
          <a:xfrm>
            <a:off x="2743200" y="1600200"/>
            <a:ext cx="3657600" cy="579438"/>
          </a:xfrm>
          <a:prstGeom prst="rect">
            <a:avLst/>
          </a:prstGeom>
          <a:noFill/>
          <a:ln w="9525">
            <a:noFill/>
            <a:miter lim="800000"/>
            <a:headEnd/>
            <a:tailEnd/>
          </a:ln>
        </p:spPr>
        <p:txBody>
          <a:bodyPr>
            <a:spAutoFit/>
          </a:bodyPr>
          <a:lstStyle/>
          <a:p>
            <a:r>
              <a:rPr lang="en-US" sz="3200"/>
              <a:t>SST = SSA + SSW</a:t>
            </a:r>
          </a:p>
        </p:txBody>
      </p:sp>
      <p:sp>
        <p:nvSpPr>
          <p:cNvPr id="9225" name="Rectangle 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5"/>
          <p:cNvSpPr>
            <a:spLocks noGrp="1" noChangeArrowheads="1"/>
          </p:cNvSpPr>
          <p:nvPr>
            <p:ph type="sldNum" sz="quarter" idx="10"/>
          </p:nvPr>
        </p:nvSpPr>
        <p:spPr>
          <a:ln/>
        </p:spPr>
        <p:txBody>
          <a:bodyPr/>
          <a:lstStyle/>
          <a:p>
            <a:r>
              <a:rPr lang="en-US"/>
              <a:t>11-</a:t>
            </a:r>
            <a:fld id="{58EA6FC0-8C89-4A89-B597-108605B8344F}" type="slidenum">
              <a:rPr lang="en-US"/>
              <a:pPr/>
              <a:t>19</a:t>
            </a:fld>
            <a:endParaRPr lang="en-US"/>
          </a:p>
        </p:txBody>
      </p:sp>
      <p:sp>
        <p:nvSpPr>
          <p:cNvPr id="10246" name="Rectangle 2"/>
          <p:cNvSpPr>
            <a:spLocks noChangeArrowheads="1"/>
          </p:cNvSpPr>
          <p:nvPr/>
        </p:nvSpPr>
        <p:spPr bwMode="auto">
          <a:xfrm>
            <a:off x="5334000" y="2895600"/>
            <a:ext cx="3657600" cy="25908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10247" name="Rectangle 3"/>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Within-Group Variation</a:t>
            </a:r>
          </a:p>
        </p:txBody>
      </p:sp>
      <p:sp>
        <p:nvSpPr>
          <p:cNvPr id="10248" name="Freeform 4"/>
          <p:cNvSpPr>
            <a:spLocks/>
          </p:cNvSpPr>
          <p:nvPr/>
        </p:nvSpPr>
        <p:spPr bwMode="auto">
          <a:xfrm>
            <a:off x="1066800" y="4316413"/>
            <a:ext cx="1751013" cy="1446212"/>
          </a:xfrm>
          <a:custGeom>
            <a:avLst/>
            <a:gdLst>
              <a:gd name="T0" fmla="*/ 0 w 1103"/>
              <a:gd name="T1" fmla="*/ 2147483647 h 911"/>
              <a:gd name="T2" fmla="*/ 292338178 w 1103"/>
              <a:gd name="T3" fmla="*/ 2147483647 h 911"/>
              <a:gd name="T4" fmla="*/ 438507317 w 1103"/>
              <a:gd name="T5" fmla="*/ 2147483647 h 911"/>
              <a:gd name="T6" fmla="*/ 589716668 w 1103"/>
              <a:gd name="T7" fmla="*/ 2147483647 h 911"/>
              <a:gd name="T8" fmla="*/ 730845396 w 1103"/>
              <a:gd name="T9" fmla="*/ 2147172601 h 911"/>
              <a:gd name="T10" fmla="*/ 879535584 w 1103"/>
              <a:gd name="T11" fmla="*/ 2079127630 h 911"/>
              <a:gd name="T12" fmla="*/ 1020664311 w 1103"/>
              <a:gd name="T13" fmla="*/ 1983361752 h 911"/>
              <a:gd name="T14" fmla="*/ 1313002391 w 1103"/>
              <a:gd name="T15" fmla="*/ 1721265662 h 911"/>
              <a:gd name="T16" fmla="*/ 1605340470 w 1103"/>
              <a:gd name="T17" fmla="*/ 1343242060 h 911"/>
              <a:gd name="T18" fmla="*/ 1902719257 w 1103"/>
              <a:gd name="T19" fmla="*/ 897175471 h 911"/>
              <a:gd name="T20" fmla="*/ 2043847985 w 1103"/>
              <a:gd name="T21" fmla="*/ 667840401 h 911"/>
              <a:gd name="T22" fmla="*/ 2147483647 w 1103"/>
              <a:gd name="T23" fmla="*/ 456147406 h 911"/>
              <a:gd name="T24" fmla="*/ 2147483647 w 1103"/>
              <a:gd name="T25" fmla="*/ 269655859 h 911"/>
              <a:gd name="T26" fmla="*/ 2147483647 w 1103"/>
              <a:gd name="T27" fmla="*/ 123486836 h 911"/>
              <a:gd name="T28" fmla="*/ 2147483647 w 1103"/>
              <a:gd name="T29" fmla="*/ 35282178 h 911"/>
              <a:gd name="T30" fmla="*/ 2147483647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chemeClr val="hlink"/>
            </a:solidFill>
            <a:round/>
            <a:headEnd/>
            <a:tailEnd/>
          </a:ln>
        </p:spPr>
        <p:txBody>
          <a:bodyPr/>
          <a:lstStyle/>
          <a:p>
            <a:endParaRPr lang="en-US"/>
          </a:p>
        </p:txBody>
      </p:sp>
      <p:sp>
        <p:nvSpPr>
          <p:cNvPr id="10249" name="Freeform 5"/>
          <p:cNvSpPr>
            <a:spLocks/>
          </p:cNvSpPr>
          <p:nvPr/>
        </p:nvSpPr>
        <p:spPr bwMode="auto">
          <a:xfrm>
            <a:off x="2819400" y="4316413"/>
            <a:ext cx="1827213" cy="1446212"/>
          </a:xfrm>
          <a:custGeom>
            <a:avLst/>
            <a:gdLst>
              <a:gd name="T0" fmla="*/ 2147483647 w 1151"/>
              <a:gd name="T1" fmla="*/ 2147483647 h 911"/>
              <a:gd name="T2" fmla="*/ 2147483647 w 1151"/>
              <a:gd name="T3" fmla="*/ 2147483647 h 911"/>
              <a:gd name="T4" fmla="*/ 2147483647 w 1151"/>
              <a:gd name="T5" fmla="*/ 2147483647 h 911"/>
              <a:gd name="T6" fmla="*/ 2147483647 w 1151"/>
              <a:gd name="T7" fmla="*/ 2147483647 h 911"/>
              <a:gd name="T8" fmla="*/ 2137092972 w 1151"/>
              <a:gd name="T9" fmla="*/ 2147172601 h 911"/>
              <a:gd name="T10" fmla="*/ 1980843308 w 1151"/>
              <a:gd name="T11" fmla="*/ 2079127630 h 911"/>
              <a:gd name="T12" fmla="*/ 1832154905 w 1151"/>
              <a:gd name="T13" fmla="*/ 1983361752 h 911"/>
              <a:gd name="T14" fmla="*/ 1522174543 w 1151"/>
              <a:gd name="T15" fmla="*/ 1721265662 h 911"/>
              <a:gd name="T16" fmla="*/ 1217236476 w 1151"/>
              <a:gd name="T17" fmla="*/ 1343242060 h 911"/>
              <a:gd name="T18" fmla="*/ 914817772 w 1151"/>
              <a:gd name="T19" fmla="*/ 897175471 h 911"/>
              <a:gd name="T20" fmla="*/ 761087271 w 1151"/>
              <a:gd name="T21" fmla="*/ 667840401 h 911"/>
              <a:gd name="T22" fmla="*/ 604837607 w 1151"/>
              <a:gd name="T23" fmla="*/ 456147406 h 911"/>
              <a:gd name="T24" fmla="*/ 456149205 w 1151"/>
              <a:gd name="T25" fmla="*/ 269655859 h 911"/>
              <a:gd name="T26" fmla="*/ 299899442 w 1151"/>
              <a:gd name="T27" fmla="*/ 123486836 h 911"/>
              <a:gd name="T28" fmla="*/ 151209402 w 1151"/>
              <a:gd name="T29" fmla="*/ 35282178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hlink"/>
            </a:solidFill>
            <a:round/>
            <a:headEnd/>
            <a:tailEnd/>
          </a:ln>
        </p:spPr>
        <p:txBody>
          <a:bodyPr/>
          <a:lstStyle/>
          <a:p>
            <a:endParaRPr lang="en-US"/>
          </a:p>
        </p:txBody>
      </p:sp>
      <p:sp>
        <p:nvSpPr>
          <p:cNvPr id="10250" name="Line 6"/>
          <p:cNvSpPr>
            <a:spLocks noChangeShapeType="1"/>
          </p:cNvSpPr>
          <p:nvPr/>
        </p:nvSpPr>
        <p:spPr bwMode="auto">
          <a:xfrm>
            <a:off x="2819400" y="4343400"/>
            <a:ext cx="0" cy="1447800"/>
          </a:xfrm>
          <a:prstGeom prst="line">
            <a:avLst/>
          </a:prstGeom>
          <a:noFill/>
          <a:ln w="12700">
            <a:solidFill>
              <a:schemeClr val="tx1"/>
            </a:solidFill>
            <a:round/>
            <a:headEnd/>
            <a:tailEnd/>
          </a:ln>
        </p:spPr>
        <p:txBody>
          <a:bodyPr wrap="none" anchor="ctr"/>
          <a:lstStyle/>
          <a:p>
            <a:endParaRPr lang="en-US"/>
          </a:p>
        </p:txBody>
      </p:sp>
      <p:sp>
        <p:nvSpPr>
          <p:cNvPr id="10251" name="Rectangle 7"/>
          <p:cNvSpPr>
            <a:spLocks noChangeArrowheads="1"/>
          </p:cNvSpPr>
          <p:nvPr/>
        </p:nvSpPr>
        <p:spPr bwMode="auto">
          <a:xfrm>
            <a:off x="1219200" y="3200400"/>
            <a:ext cx="3276600" cy="1003300"/>
          </a:xfrm>
          <a:prstGeom prst="rect">
            <a:avLst/>
          </a:prstGeom>
          <a:noFill/>
          <a:ln w="12700">
            <a:noFill/>
            <a:miter lim="800000"/>
            <a:headEnd/>
            <a:tailEnd/>
          </a:ln>
        </p:spPr>
        <p:txBody>
          <a:bodyPr lIns="90488" tIns="44450" rIns="90488" bIns="44450">
            <a:spAutoFit/>
          </a:bodyPr>
          <a:lstStyle/>
          <a:p>
            <a:r>
              <a:rPr lang="en-US" sz="2000"/>
              <a:t>Summing the variation within each group and then adding over all groups</a:t>
            </a:r>
          </a:p>
        </p:txBody>
      </p:sp>
      <p:sp>
        <p:nvSpPr>
          <p:cNvPr id="10252" name="Freeform 8"/>
          <p:cNvSpPr>
            <a:spLocks/>
          </p:cNvSpPr>
          <p:nvPr/>
        </p:nvSpPr>
        <p:spPr bwMode="auto">
          <a:xfrm>
            <a:off x="2133600" y="5154613"/>
            <a:ext cx="1371600" cy="230187"/>
          </a:xfrm>
          <a:custGeom>
            <a:avLst/>
            <a:gdLst>
              <a:gd name="T0" fmla="*/ 0 w 337"/>
              <a:gd name="T1" fmla="*/ 181450829 h 145"/>
              <a:gd name="T2" fmla="*/ 1109864638 w 337"/>
              <a:gd name="T3" fmla="*/ 362901658 h 145"/>
              <a:gd name="T4" fmla="*/ 1109864638 w 337"/>
              <a:gd name="T5" fmla="*/ 272176268 h 145"/>
              <a:gd name="T6" fmla="*/ 2147483647 w 337"/>
              <a:gd name="T7" fmla="*/ 272176268 h 145"/>
              <a:gd name="T8" fmla="*/ 2147483647 w 337"/>
              <a:gd name="T9" fmla="*/ 362901658 h 145"/>
              <a:gd name="T10" fmla="*/ 2147483647 w 337"/>
              <a:gd name="T11" fmla="*/ 181450829 h 145"/>
              <a:gd name="T12" fmla="*/ 2147483647 w 337"/>
              <a:gd name="T13" fmla="*/ 0 h 145"/>
              <a:gd name="T14" fmla="*/ 2147483647 w 337"/>
              <a:gd name="T15" fmla="*/ 90725415 h 145"/>
              <a:gd name="T16" fmla="*/ 1109864638 w 337"/>
              <a:gd name="T17" fmla="*/ 90725415 h 145"/>
              <a:gd name="T18" fmla="*/ 1109864638 w 337"/>
              <a:gd name="T19" fmla="*/ 0 h 145"/>
              <a:gd name="T20" fmla="*/ 0 w 337"/>
              <a:gd name="T21" fmla="*/ 181450829 h 1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37"/>
              <a:gd name="T34" fmla="*/ 0 h 145"/>
              <a:gd name="T35" fmla="*/ 337 w 337"/>
              <a:gd name="T36" fmla="*/ 145 h 1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37" h="145">
                <a:moveTo>
                  <a:pt x="0" y="72"/>
                </a:moveTo>
                <a:lnTo>
                  <a:pt x="67" y="144"/>
                </a:lnTo>
                <a:lnTo>
                  <a:pt x="67" y="108"/>
                </a:lnTo>
                <a:lnTo>
                  <a:pt x="269" y="108"/>
                </a:lnTo>
                <a:lnTo>
                  <a:pt x="269" y="144"/>
                </a:lnTo>
                <a:lnTo>
                  <a:pt x="336" y="72"/>
                </a:lnTo>
                <a:lnTo>
                  <a:pt x="269" y="0"/>
                </a:lnTo>
                <a:lnTo>
                  <a:pt x="269" y="36"/>
                </a:lnTo>
                <a:lnTo>
                  <a:pt x="67" y="36"/>
                </a:lnTo>
                <a:lnTo>
                  <a:pt x="67" y="0"/>
                </a:lnTo>
                <a:lnTo>
                  <a:pt x="0" y="72"/>
                </a:lnTo>
              </a:path>
            </a:pathLst>
          </a:custGeom>
          <a:solidFill>
            <a:schemeClr val="tx2"/>
          </a:solidFill>
          <a:ln w="12700" cap="rnd">
            <a:solidFill>
              <a:schemeClr val="tx1"/>
            </a:solidFill>
            <a:round/>
            <a:headEnd/>
            <a:tailEnd/>
          </a:ln>
        </p:spPr>
        <p:txBody>
          <a:bodyPr/>
          <a:lstStyle/>
          <a:p>
            <a:endParaRPr lang="en-US"/>
          </a:p>
        </p:txBody>
      </p:sp>
      <p:graphicFrame>
        <p:nvGraphicFramePr>
          <p:cNvPr id="10242" name="Object 10"/>
          <p:cNvGraphicFramePr>
            <a:graphicFrameLocks noChangeAspect="1"/>
          </p:cNvGraphicFramePr>
          <p:nvPr/>
        </p:nvGraphicFramePr>
        <p:xfrm>
          <a:off x="5572125" y="2971800"/>
          <a:ext cx="2724150" cy="1111250"/>
        </p:xfrm>
        <a:graphic>
          <a:graphicData uri="http://schemas.openxmlformats.org/presentationml/2006/ole">
            <p:oleObj spid="_x0000_s10242" name="Equation" r:id="rId3" imgW="965160" imgH="393480" progId="Equation.3">
              <p:embed/>
            </p:oleObj>
          </a:graphicData>
        </a:graphic>
      </p:graphicFrame>
      <p:sp>
        <p:nvSpPr>
          <p:cNvPr id="10253" name="Line 11"/>
          <p:cNvSpPr>
            <a:spLocks noChangeShapeType="1"/>
          </p:cNvSpPr>
          <p:nvPr/>
        </p:nvSpPr>
        <p:spPr bwMode="auto">
          <a:xfrm>
            <a:off x="1066800" y="5840413"/>
            <a:ext cx="3581400" cy="0"/>
          </a:xfrm>
          <a:prstGeom prst="line">
            <a:avLst/>
          </a:prstGeom>
          <a:noFill/>
          <a:ln w="19050">
            <a:solidFill>
              <a:schemeClr val="tx1"/>
            </a:solidFill>
            <a:miter lim="800000"/>
            <a:headEnd/>
            <a:tailEnd/>
          </a:ln>
        </p:spPr>
        <p:txBody>
          <a:bodyPr wrap="none"/>
          <a:lstStyle/>
          <a:p>
            <a:endParaRPr lang="en-US"/>
          </a:p>
        </p:txBody>
      </p:sp>
      <p:sp>
        <p:nvSpPr>
          <p:cNvPr id="10254" name="Rectangle 12"/>
          <p:cNvSpPr>
            <a:spLocks noChangeArrowheads="1"/>
          </p:cNvSpPr>
          <p:nvPr/>
        </p:nvSpPr>
        <p:spPr bwMode="auto">
          <a:xfrm>
            <a:off x="5486400" y="4343400"/>
            <a:ext cx="3276600" cy="882650"/>
          </a:xfrm>
          <a:prstGeom prst="rect">
            <a:avLst/>
          </a:prstGeom>
          <a:noFill/>
          <a:ln w="12700">
            <a:noFill/>
            <a:miter lim="800000"/>
            <a:headEnd/>
            <a:tailEnd/>
          </a:ln>
        </p:spPr>
        <p:txBody>
          <a:bodyPr lIns="90488" tIns="44450" rIns="90488" bIns="44450">
            <a:spAutoFit/>
          </a:bodyPr>
          <a:lstStyle/>
          <a:p>
            <a:pPr algn="ctr" eaLnBrk="0" hangingPunct="0">
              <a:lnSpc>
                <a:spcPct val="130000"/>
              </a:lnSpc>
              <a:spcBef>
                <a:spcPct val="50000"/>
              </a:spcBef>
            </a:pPr>
            <a:r>
              <a:rPr lang="en-US" sz="2000"/>
              <a:t>Mean Square Within = SSW/degrees of freedom</a:t>
            </a:r>
          </a:p>
        </p:txBody>
      </p:sp>
      <p:graphicFrame>
        <p:nvGraphicFramePr>
          <p:cNvPr id="10243" name="Object 14"/>
          <p:cNvGraphicFramePr>
            <a:graphicFrameLocks noChangeAspect="1"/>
          </p:cNvGraphicFramePr>
          <p:nvPr/>
        </p:nvGraphicFramePr>
        <p:xfrm>
          <a:off x="533400" y="1752600"/>
          <a:ext cx="4684713" cy="1301750"/>
        </p:xfrm>
        <a:graphic>
          <a:graphicData uri="http://schemas.openxmlformats.org/presentationml/2006/ole">
            <p:oleObj spid="_x0000_s10243" name="Equation" r:id="rId4" imgW="1688760" imgH="469800" progId="Equation.3">
              <p:embed/>
            </p:oleObj>
          </a:graphicData>
        </a:graphic>
      </p:graphicFrame>
      <p:sp>
        <p:nvSpPr>
          <p:cNvPr id="10255" name="Text Box 15"/>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graphicFrame>
        <p:nvGraphicFramePr>
          <p:cNvPr id="10244" name="Object 16"/>
          <p:cNvGraphicFramePr>
            <a:graphicFrameLocks noChangeAspect="1"/>
          </p:cNvGraphicFramePr>
          <p:nvPr/>
        </p:nvGraphicFramePr>
        <p:xfrm>
          <a:off x="2643188" y="5791200"/>
          <a:ext cx="449262" cy="609600"/>
        </p:xfrm>
        <a:graphic>
          <a:graphicData uri="http://schemas.openxmlformats.org/presentationml/2006/ole">
            <p:oleObj spid="_x0000_s10244" name="Equation" r:id="rId5" imgW="177480" imgH="241200" progId="Equation.3">
              <p:embed/>
            </p:oleObj>
          </a:graphicData>
        </a:graphic>
      </p:graphicFrame>
      <p:sp>
        <p:nvSpPr>
          <p:cNvPr id="10256" name="Rectangle 16"/>
          <p:cNvSpPr>
            <a:spLocks noChangeArrowheads="1"/>
          </p:cNvSpPr>
          <p:nvPr/>
        </p:nvSpPr>
        <p:spPr bwMode="auto">
          <a:xfrm>
            <a:off x="7543800" y="1533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11-</a:t>
            </a:r>
            <a:fld id="{D74B80F4-9FD9-4B56-BACD-20F94CBF4E54}" type="slidenum">
              <a:rPr lang="en-US"/>
              <a:pPr/>
              <a:t>2</a:t>
            </a:fld>
            <a:endParaRPr lang="en-US"/>
          </a:p>
        </p:txBody>
      </p:sp>
      <p:sp>
        <p:nvSpPr>
          <p:cNvPr id="59394" name="Rectangle 2"/>
          <p:cNvSpPr>
            <a:spLocks noGrp="1" noChangeArrowheads="1"/>
          </p:cNvSpPr>
          <p:nvPr>
            <p:ph type="title"/>
          </p:nvPr>
        </p:nvSpPr>
        <p:spPr/>
        <p:txBody>
          <a:bodyPr/>
          <a:lstStyle/>
          <a:p>
            <a:pPr eaLnBrk="1" hangingPunct="1"/>
            <a:r>
              <a:rPr lang="en-US" smtClean="0"/>
              <a:t>Learning Objectives</a:t>
            </a:r>
          </a:p>
        </p:txBody>
      </p:sp>
      <p:sp>
        <p:nvSpPr>
          <p:cNvPr id="59395" name="Rectangle 3"/>
          <p:cNvSpPr>
            <a:spLocks noGrp="1" noChangeArrowheads="1"/>
          </p:cNvSpPr>
          <p:nvPr>
            <p:ph type="body" idx="1"/>
          </p:nvPr>
        </p:nvSpPr>
        <p:spPr>
          <a:xfrm>
            <a:off x="304800" y="1524000"/>
            <a:ext cx="8686800" cy="4800600"/>
          </a:xfrm>
        </p:spPr>
        <p:txBody>
          <a:bodyPr/>
          <a:lstStyle/>
          <a:p>
            <a:pPr eaLnBrk="1" hangingPunct="1">
              <a:lnSpc>
                <a:spcPct val="110000"/>
              </a:lnSpc>
              <a:buFont typeface="Wingdings" pitchFamily="2" charset="2"/>
              <a:buNone/>
            </a:pPr>
            <a:r>
              <a:rPr lang="en-US" sz="2400" b="1" smtClean="0"/>
              <a:t>In this chapter, you learn:</a:t>
            </a:r>
            <a:r>
              <a:rPr lang="en-US" sz="2500" smtClean="0"/>
              <a:t> </a:t>
            </a:r>
          </a:p>
          <a:p>
            <a:pPr eaLnBrk="1" hangingPunct="1">
              <a:lnSpc>
                <a:spcPct val="105000"/>
              </a:lnSpc>
              <a:spcBef>
                <a:spcPct val="30000"/>
              </a:spcBef>
            </a:pPr>
            <a:r>
              <a:rPr lang="en-US" sz="2200" smtClean="0"/>
              <a:t>The basic concepts of experimental design</a:t>
            </a:r>
          </a:p>
          <a:p>
            <a:pPr eaLnBrk="1" hangingPunct="1">
              <a:lnSpc>
                <a:spcPct val="105000"/>
              </a:lnSpc>
              <a:spcBef>
                <a:spcPct val="30000"/>
              </a:spcBef>
            </a:pPr>
            <a:r>
              <a:rPr lang="en-US" sz="2200" smtClean="0"/>
              <a:t>How to use one-way analysis of variance to test for differences among the means of several populations (also referred to as “groups” in this chapter)</a:t>
            </a:r>
          </a:p>
          <a:p>
            <a:pPr eaLnBrk="1" hangingPunct="1">
              <a:lnSpc>
                <a:spcPct val="105000"/>
              </a:lnSpc>
              <a:spcBef>
                <a:spcPct val="30000"/>
              </a:spcBef>
            </a:pPr>
            <a:r>
              <a:rPr lang="en-US" sz="2200" smtClean="0"/>
              <a:t>How to use two-way analysis of variance and interpret the interaction effect</a:t>
            </a:r>
          </a:p>
          <a:p>
            <a:pPr eaLnBrk="1" hangingPunct="1">
              <a:lnSpc>
                <a:spcPct val="105000"/>
              </a:lnSpc>
              <a:spcBef>
                <a:spcPct val="30000"/>
              </a:spcBef>
            </a:pPr>
            <a:r>
              <a:rPr lang="en-US" sz="2200" smtClean="0"/>
              <a:t>How to perform multiple comparisons in a one-way analysis of variance and a two-way analysis of variance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11-</a:t>
            </a:r>
            <a:fld id="{2A093D43-9619-45F8-9F56-477F4E88E33E}" type="slidenum">
              <a:rPr lang="en-US"/>
              <a:pPr/>
              <a:t>20</a:t>
            </a:fld>
            <a:endParaRPr lang="en-US"/>
          </a:p>
        </p:txBody>
      </p:sp>
      <p:sp>
        <p:nvSpPr>
          <p:cNvPr id="11272" name="Rectangle 2"/>
          <p:cNvSpPr>
            <a:spLocks noGrp="1" noChangeArrowheads="1"/>
          </p:cNvSpPr>
          <p:nvPr>
            <p:ph type="title"/>
          </p:nvPr>
        </p:nvSpPr>
        <p:spPr>
          <a:xfrm>
            <a:off x="1150938" y="-152400"/>
            <a:ext cx="7383462" cy="990600"/>
          </a:xfrm>
        </p:spPr>
        <p:txBody>
          <a:bodyPr/>
          <a:lstStyle/>
          <a:p>
            <a:pPr eaLnBrk="1" hangingPunct="1">
              <a:spcBef>
                <a:spcPct val="10000"/>
              </a:spcBef>
              <a:buClr>
                <a:schemeClr val="tx2"/>
              </a:buClr>
              <a:buSzPct val="75000"/>
              <a:buFont typeface="Wingdings" pitchFamily="2" charset="2"/>
              <a:buNone/>
            </a:pPr>
            <a:r>
              <a:rPr lang="en-US" smtClean="0"/>
              <a:t>Within-Group Variation</a:t>
            </a:r>
          </a:p>
        </p:txBody>
      </p:sp>
      <p:graphicFrame>
        <p:nvGraphicFramePr>
          <p:cNvPr id="11266" name="Object 4">
            <a:hlinkClick r:id="" action="ppaction://ole?verb=0"/>
          </p:cNvPr>
          <p:cNvGraphicFramePr>
            <a:graphicFrameLocks/>
          </p:cNvGraphicFramePr>
          <p:nvPr/>
        </p:nvGraphicFramePr>
        <p:xfrm>
          <a:off x="990600" y="3200400"/>
          <a:ext cx="6577013" cy="3189288"/>
        </p:xfrm>
        <a:graphic>
          <a:graphicData uri="http://schemas.openxmlformats.org/presentationml/2006/ole">
            <p:oleObj spid="_x0000_s11266" name="VISIO" r:id="rId3" imgW="3835080" imgH="2006280" progId="">
              <p:embed/>
            </p:oleObj>
          </a:graphicData>
        </a:graphic>
      </p:graphicFrame>
      <p:graphicFrame>
        <p:nvGraphicFramePr>
          <p:cNvPr id="11267" name="Object 5"/>
          <p:cNvGraphicFramePr>
            <a:graphicFrameLocks noChangeAspect="1"/>
          </p:cNvGraphicFramePr>
          <p:nvPr/>
        </p:nvGraphicFramePr>
        <p:xfrm>
          <a:off x="3505200" y="4800600"/>
          <a:ext cx="762000" cy="677863"/>
        </p:xfrm>
        <a:graphic>
          <a:graphicData uri="http://schemas.openxmlformats.org/presentationml/2006/ole">
            <p:oleObj spid="_x0000_s11267" name="Equation" r:id="rId4" imgW="203040" imgH="228600" progId="Equation.DSMT4">
              <p:embed/>
            </p:oleObj>
          </a:graphicData>
        </a:graphic>
      </p:graphicFrame>
      <p:graphicFrame>
        <p:nvGraphicFramePr>
          <p:cNvPr id="11268" name="Object 6"/>
          <p:cNvGraphicFramePr>
            <a:graphicFrameLocks noChangeAspect="1"/>
          </p:cNvGraphicFramePr>
          <p:nvPr/>
        </p:nvGraphicFramePr>
        <p:xfrm>
          <a:off x="5181600" y="4495800"/>
          <a:ext cx="609600" cy="685800"/>
        </p:xfrm>
        <a:graphic>
          <a:graphicData uri="http://schemas.openxmlformats.org/presentationml/2006/ole">
            <p:oleObj spid="_x0000_s11268" name="Equation" r:id="rId5" imgW="215640" imgH="228600" progId="Equation.DSMT4">
              <p:embed/>
            </p:oleObj>
          </a:graphicData>
        </a:graphic>
      </p:graphicFrame>
      <p:graphicFrame>
        <p:nvGraphicFramePr>
          <p:cNvPr id="11269" name="Object 7"/>
          <p:cNvGraphicFramePr>
            <a:graphicFrameLocks noChangeAspect="1"/>
          </p:cNvGraphicFramePr>
          <p:nvPr/>
        </p:nvGraphicFramePr>
        <p:xfrm>
          <a:off x="6781800" y="3962400"/>
          <a:ext cx="679450" cy="711200"/>
        </p:xfrm>
        <a:graphic>
          <a:graphicData uri="http://schemas.openxmlformats.org/presentationml/2006/ole">
            <p:oleObj spid="_x0000_s11269" name="Equation" r:id="rId6" imgW="215640" imgH="241200" progId="Equation.DSMT4">
              <p:embed/>
            </p:oleObj>
          </a:graphicData>
        </a:graphic>
      </p:graphicFrame>
      <p:graphicFrame>
        <p:nvGraphicFramePr>
          <p:cNvPr id="11270" name="Object 8"/>
          <p:cNvGraphicFramePr>
            <a:graphicFrameLocks noChangeAspect="1"/>
          </p:cNvGraphicFramePr>
          <p:nvPr/>
        </p:nvGraphicFramePr>
        <p:xfrm>
          <a:off x="346075" y="2116138"/>
          <a:ext cx="8597900" cy="739775"/>
        </p:xfrm>
        <a:graphic>
          <a:graphicData uri="http://schemas.openxmlformats.org/presentationml/2006/ole">
            <p:oleObj spid="_x0000_s11270" name="Equation" r:id="rId7" imgW="3098520" imgH="266400" progId="Equation.3">
              <p:embed/>
            </p:oleObj>
          </a:graphicData>
        </a:graphic>
      </p:graphicFrame>
      <p:sp>
        <p:nvSpPr>
          <p:cNvPr id="11273" name="Text Box 9"/>
          <p:cNvSpPr txBox="1">
            <a:spLocks noChangeArrowheads="1"/>
          </p:cNvSpPr>
          <p:nvPr/>
        </p:nvSpPr>
        <p:spPr bwMode="auto">
          <a:xfrm>
            <a:off x="7620000" y="12954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11274" name="Rectangle 10"/>
          <p:cNvSpPr>
            <a:spLocks noChangeArrowheads="1"/>
          </p:cNvSpPr>
          <p:nvPr/>
        </p:nvSpPr>
        <p:spPr bwMode="auto">
          <a:xfrm>
            <a:off x="7543800" y="6858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A820F956-5C80-4F33-AA19-7BB8099EF9E0}" type="slidenum">
              <a:rPr lang="en-US"/>
              <a:pPr/>
              <a:t>21</a:t>
            </a:fld>
            <a:endParaRPr lang="en-US"/>
          </a:p>
        </p:txBody>
      </p:sp>
      <p:sp>
        <p:nvSpPr>
          <p:cNvPr id="12294" name="Rectangle 3"/>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Obtaining the Mean Squares</a:t>
            </a:r>
          </a:p>
        </p:txBody>
      </p:sp>
      <p:graphicFrame>
        <p:nvGraphicFramePr>
          <p:cNvPr id="12290" name="Object 10"/>
          <p:cNvGraphicFramePr>
            <a:graphicFrameLocks noChangeAspect="1"/>
          </p:cNvGraphicFramePr>
          <p:nvPr/>
        </p:nvGraphicFramePr>
        <p:xfrm>
          <a:off x="1752600" y="3962400"/>
          <a:ext cx="2724150" cy="1111250"/>
        </p:xfrm>
        <a:graphic>
          <a:graphicData uri="http://schemas.openxmlformats.org/presentationml/2006/ole">
            <p:oleObj spid="_x0000_s12290" name="Equation" r:id="rId3" imgW="965160" imgH="393480" progId="Equation.3">
              <p:embed/>
            </p:oleObj>
          </a:graphicData>
        </a:graphic>
      </p:graphicFrame>
      <p:graphicFrame>
        <p:nvGraphicFramePr>
          <p:cNvPr id="12291" name="Object 15"/>
          <p:cNvGraphicFramePr>
            <a:graphicFrameLocks noChangeAspect="1"/>
          </p:cNvGraphicFramePr>
          <p:nvPr/>
        </p:nvGraphicFramePr>
        <p:xfrm>
          <a:off x="1781175" y="2590800"/>
          <a:ext cx="2667000" cy="1111250"/>
        </p:xfrm>
        <a:graphic>
          <a:graphicData uri="http://schemas.openxmlformats.org/presentationml/2006/ole">
            <p:oleObj spid="_x0000_s12291" name="Equation" r:id="rId4" imgW="876240" imgH="393480" progId="Equation.3">
              <p:embed/>
            </p:oleObj>
          </a:graphicData>
        </a:graphic>
      </p:graphicFrame>
      <p:graphicFrame>
        <p:nvGraphicFramePr>
          <p:cNvPr id="12292" name="Object 16"/>
          <p:cNvGraphicFramePr>
            <a:graphicFrameLocks noChangeAspect="1"/>
          </p:cNvGraphicFramePr>
          <p:nvPr/>
        </p:nvGraphicFramePr>
        <p:xfrm>
          <a:off x="1743075" y="5334000"/>
          <a:ext cx="2743200" cy="1111250"/>
        </p:xfrm>
        <a:graphic>
          <a:graphicData uri="http://schemas.openxmlformats.org/presentationml/2006/ole">
            <p:oleObj spid="_x0000_s12292" name="Equation" r:id="rId5" imgW="850680" imgH="393480" progId="Equation.3">
              <p:embed/>
            </p:oleObj>
          </a:graphicData>
        </a:graphic>
      </p:graphicFrame>
      <p:sp>
        <p:nvSpPr>
          <p:cNvPr id="12295" name="Text Box 17"/>
          <p:cNvSpPr txBox="1">
            <a:spLocks noChangeArrowheads="1"/>
          </p:cNvSpPr>
          <p:nvPr/>
        </p:nvSpPr>
        <p:spPr bwMode="auto">
          <a:xfrm>
            <a:off x="838200" y="1524000"/>
            <a:ext cx="7826375" cy="822325"/>
          </a:xfrm>
          <a:prstGeom prst="rect">
            <a:avLst/>
          </a:prstGeom>
          <a:noFill/>
          <a:ln w="9525">
            <a:noFill/>
            <a:miter lim="800000"/>
            <a:headEnd/>
            <a:tailEnd/>
          </a:ln>
        </p:spPr>
        <p:txBody>
          <a:bodyPr>
            <a:spAutoFit/>
          </a:bodyPr>
          <a:lstStyle/>
          <a:p>
            <a:pPr>
              <a:spcBef>
                <a:spcPct val="50000"/>
              </a:spcBef>
            </a:pPr>
            <a:r>
              <a:rPr lang="en-US"/>
              <a:t>The Mean Squares are obtained by dividing the various sum of squares by their associated degrees of freedom</a:t>
            </a:r>
          </a:p>
        </p:txBody>
      </p:sp>
      <p:sp>
        <p:nvSpPr>
          <p:cNvPr id="12296" name="Text Box 18"/>
          <p:cNvSpPr txBox="1">
            <a:spLocks noChangeArrowheads="1"/>
          </p:cNvSpPr>
          <p:nvPr/>
        </p:nvSpPr>
        <p:spPr bwMode="auto">
          <a:xfrm>
            <a:off x="5257800" y="2667000"/>
            <a:ext cx="3067050" cy="3743325"/>
          </a:xfrm>
          <a:prstGeom prst="rect">
            <a:avLst/>
          </a:prstGeom>
          <a:noFill/>
          <a:ln w="9525">
            <a:noFill/>
            <a:miter lim="800000"/>
            <a:headEnd/>
            <a:tailEnd/>
          </a:ln>
        </p:spPr>
        <p:txBody>
          <a:bodyPr wrap="none">
            <a:spAutoFit/>
          </a:bodyPr>
          <a:lstStyle/>
          <a:p>
            <a:r>
              <a:rPr lang="en-US"/>
              <a:t>Mean Square Among</a:t>
            </a:r>
          </a:p>
          <a:p>
            <a:r>
              <a:rPr lang="en-US"/>
              <a:t>(d.f. = c-1)</a:t>
            </a:r>
          </a:p>
          <a:p>
            <a:endParaRPr lang="en-US"/>
          </a:p>
          <a:p>
            <a:endParaRPr lang="en-US"/>
          </a:p>
          <a:p>
            <a:r>
              <a:rPr lang="en-US"/>
              <a:t>Mean Square Within</a:t>
            </a:r>
          </a:p>
          <a:p>
            <a:r>
              <a:rPr lang="en-US"/>
              <a:t>(d.f. = n-c)</a:t>
            </a:r>
          </a:p>
          <a:p>
            <a:endParaRPr lang="en-US"/>
          </a:p>
          <a:p>
            <a:endParaRPr lang="en-US"/>
          </a:p>
          <a:p>
            <a:r>
              <a:rPr lang="en-US"/>
              <a:t>Mean Square Total</a:t>
            </a:r>
          </a:p>
          <a:p>
            <a:r>
              <a:rPr lang="en-US"/>
              <a:t>(d.f. = n-1)</a:t>
            </a:r>
          </a:p>
        </p:txBody>
      </p:sp>
      <p:sp>
        <p:nvSpPr>
          <p:cNvPr id="12297" name="Rectangle 9"/>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5"/>
          <p:cNvSpPr>
            <a:spLocks noGrp="1" noChangeArrowheads="1"/>
          </p:cNvSpPr>
          <p:nvPr>
            <p:ph type="sldNum" sz="quarter" idx="10"/>
          </p:nvPr>
        </p:nvSpPr>
        <p:spPr>
          <a:ln/>
        </p:spPr>
        <p:txBody>
          <a:bodyPr/>
          <a:lstStyle/>
          <a:p>
            <a:r>
              <a:rPr lang="en-US"/>
              <a:t>11-</a:t>
            </a:r>
            <a:fld id="{F09D4340-A342-452D-85AA-FBC23FD286CA}" type="slidenum">
              <a:rPr lang="en-US"/>
              <a:pPr/>
              <a:t>22</a:t>
            </a:fld>
            <a:endParaRPr lang="en-US"/>
          </a:p>
        </p:txBody>
      </p:sp>
      <p:sp>
        <p:nvSpPr>
          <p:cNvPr id="49154" name="Rectangle 2"/>
          <p:cNvSpPr>
            <a:spLocks noChangeArrowheads="1"/>
          </p:cNvSpPr>
          <p:nvPr/>
        </p:nvSpPr>
        <p:spPr bwMode="auto">
          <a:xfrm>
            <a:off x="2286000" y="1752600"/>
            <a:ext cx="6629400" cy="914400"/>
          </a:xfrm>
          <a:prstGeom prst="rect">
            <a:avLst/>
          </a:prstGeom>
          <a:solidFill>
            <a:srgbClr val="C7DAF7"/>
          </a:solidFill>
          <a:ln w="9525">
            <a:noFill/>
            <a:miter lim="800000"/>
            <a:headEnd/>
            <a:tailEnd/>
          </a:ln>
        </p:spPr>
        <p:txBody>
          <a:bodyPr wrap="none" anchor="ctr"/>
          <a:lstStyle/>
          <a:p>
            <a:endParaRPr lang="en-US"/>
          </a:p>
        </p:txBody>
      </p:sp>
      <p:sp>
        <p:nvSpPr>
          <p:cNvPr id="49155" name="Rectangle 3"/>
          <p:cNvSpPr>
            <a:spLocks noChangeArrowheads="1"/>
          </p:cNvSpPr>
          <p:nvPr/>
        </p:nvSpPr>
        <p:spPr bwMode="auto">
          <a:xfrm>
            <a:off x="533400" y="1752600"/>
            <a:ext cx="1752600" cy="3657600"/>
          </a:xfrm>
          <a:prstGeom prst="rect">
            <a:avLst/>
          </a:prstGeom>
          <a:solidFill>
            <a:srgbClr val="FDE0BD"/>
          </a:solidFill>
          <a:ln w="9525">
            <a:noFill/>
            <a:miter lim="800000"/>
            <a:headEnd/>
            <a:tailEnd/>
          </a:ln>
        </p:spPr>
        <p:txBody>
          <a:bodyPr wrap="none" anchor="ctr"/>
          <a:lstStyle/>
          <a:p>
            <a:endParaRPr lang="en-US"/>
          </a:p>
        </p:txBody>
      </p:sp>
      <p:sp>
        <p:nvSpPr>
          <p:cNvPr id="49156" name="Rectangle 4"/>
          <p:cNvSpPr>
            <a:spLocks noChangeArrowheads="1"/>
          </p:cNvSpPr>
          <p:nvPr/>
        </p:nvSpPr>
        <p:spPr bwMode="auto">
          <a:xfrm>
            <a:off x="533400" y="1752600"/>
            <a:ext cx="8382000" cy="3657600"/>
          </a:xfrm>
          <a:prstGeom prst="rect">
            <a:avLst/>
          </a:prstGeom>
          <a:noFill/>
          <a:ln w="19050">
            <a:solidFill>
              <a:schemeClr val="tx1"/>
            </a:solidFill>
            <a:miter lim="800000"/>
            <a:headEnd/>
            <a:tailEnd/>
          </a:ln>
        </p:spPr>
        <p:txBody>
          <a:bodyPr wrap="none" anchor="ctr"/>
          <a:lstStyle/>
          <a:p>
            <a:endParaRPr lang="en-US"/>
          </a:p>
        </p:txBody>
      </p:sp>
      <p:sp>
        <p:nvSpPr>
          <p:cNvPr id="49157" name="Rectangle 5"/>
          <p:cNvSpPr>
            <a:spLocks noChangeArrowheads="1"/>
          </p:cNvSpPr>
          <p:nvPr/>
        </p:nvSpPr>
        <p:spPr bwMode="auto">
          <a:xfrm>
            <a:off x="990600" y="381000"/>
            <a:ext cx="7721600" cy="762000"/>
          </a:xfrm>
          <a:prstGeom prst="rect">
            <a:avLst/>
          </a:prstGeom>
          <a:noFill/>
          <a:ln w="9525">
            <a:noFill/>
            <a:miter lim="800000"/>
            <a:headEnd/>
            <a:tailEnd/>
          </a:ln>
        </p:spPr>
        <p:txBody>
          <a:bodyPr lIns="85342" tIns="42672" rIns="85342" bIns="42672" anchor="b"/>
          <a:lstStyle/>
          <a:p>
            <a:pPr algn="ctr"/>
            <a:r>
              <a:rPr lang="en-US" sz="4000">
                <a:solidFill>
                  <a:schemeClr val="tx2"/>
                </a:solidFill>
              </a:rPr>
              <a:t>One-Way ANOVA Table</a:t>
            </a:r>
          </a:p>
        </p:txBody>
      </p:sp>
      <p:sp>
        <p:nvSpPr>
          <p:cNvPr id="49158" name="Rectangle 6"/>
          <p:cNvSpPr>
            <a:spLocks noChangeArrowheads="1"/>
          </p:cNvSpPr>
          <p:nvPr/>
        </p:nvSpPr>
        <p:spPr bwMode="auto">
          <a:xfrm>
            <a:off x="609600" y="1828800"/>
            <a:ext cx="1676400" cy="819150"/>
          </a:xfrm>
          <a:prstGeom prst="rect">
            <a:avLst/>
          </a:prstGeom>
          <a:noFill/>
          <a:ln w="12700">
            <a:noFill/>
            <a:miter lim="800000"/>
            <a:headEnd/>
            <a:tailEnd/>
          </a:ln>
        </p:spPr>
        <p:txBody>
          <a:bodyPr lIns="90488" tIns="44450" rIns="90488" bIns="44450">
            <a:spAutoFit/>
          </a:bodyPr>
          <a:lstStyle/>
          <a:p>
            <a:pPr eaLnBrk="0" hangingPunct="0"/>
            <a:r>
              <a:rPr lang="en-US" b="1">
                <a:solidFill>
                  <a:schemeClr val="folHlink"/>
                </a:solidFill>
              </a:rPr>
              <a:t>Source of Variation</a:t>
            </a:r>
          </a:p>
        </p:txBody>
      </p:sp>
      <p:sp>
        <p:nvSpPr>
          <p:cNvPr id="49159" name="Rectangle 7"/>
          <p:cNvSpPr>
            <a:spLocks noChangeArrowheads="1"/>
          </p:cNvSpPr>
          <p:nvPr/>
        </p:nvSpPr>
        <p:spPr bwMode="auto">
          <a:xfrm>
            <a:off x="4191000" y="1828800"/>
            <a:ext cx="1184275" cy="698500"/>
          </a:xfrm>
          <a:prstGeom prst="rect">
            <a:avLst/>
          </a:prstGeom>
          <a:noFill/>
          <a:ln w="12700">
            <a:noFill/>
            <a:miter lim="800000"/>
            <a:headEnd/>
            <a:tailEnd/>
          </a:ln>
        </p:spPr>
        <p:txBody>
          <a:bodyPr wrap="none" lIns="90488" tIns="44450" rIns="90488" bIns="44450">
            <a:spAutoFit/>
          </a:bodyPr>
          <a:lstStyle/>
          <a:p>
            <a:pPr algn="ctr" eaLnBrk="0" hangingPunct="0"/>
            <a:r>
              <a:rPr lang="en-US" sz="2000" b="1">
                <a:solidFill>
                  <a:srgbClr val="000000"/>
                </a:solidFill>
              </a:rPr>
              <a:t>Sum Of</a:t>
            </a:r>
          </a:p>
          <a:p>
            <a:pPr algn="ctr" eaLnBrk="0" hangingPunct="0"/>
            <a:r>
              <a:rPr lang="en-US" sz="2000" b="1">
                <a:solidFill>
                  <a:srgbClr val="000000"/>
                </a:solidFill>
              </a:rPr>
              <a:t>Squares</a:t>
            </a:r>
          </a:p>
        </p:txBody>
      </p:sp>
      <p:sp>
        <p:nvSpPr>
          <p:cNvPr id="49160" name="Rectangle 8"/>
          <p:cNvSpPr>
            <a:spLocks noChangeArrowheads="1"/>
          </p:cNvSpPr>
          <p:nvPr/>
        </p:nvSpPr>
        <p:spPr bwMode="auto">
          <a:xfrm>
            <a:off x="2362200" y="1828800"/>
            <a:ext cx="1493838" cy="698500"/>
          </a:xfrm>
          <a:prstGeom prst="rect">
            <a:avLst/>
          </a:prstGeom>
          <a:noFill/>
          <a:ln w="12700">
            <a:noFill/>
            <a:miter lim="800000"/>
            <a:headEnd/>
            <a:tailEnd/>
          </a:ln>
        </p:spPr>
        <p:txBody>
          <a:bodyPr wrap="none" lIns="90488" tIns="44450" rIns="90488" bIns="44450">
            <a:spAutoFit/>
          </a:bodyPr>
          <a:lstStyle/>
          <a:p>
            <a:pPr algn="ctr" eaLnBrk="0" hangingPunct="0"/>
            <a:r>
              <a:rPr lang="en-US" sz="2000" b="1">
                <a:solidFill>
                  <a:srgbClr val="000000"/>
                </a:solidFill>
              </a:rPr>
              <a:t>Degrees of</a:t>
            </a:r>
          </a:p>
          <a:p>
            <a:pPr algn="ctr" eaLnBrk="0" hangingPunct="0"/>
            <a:r>
              <a:rPr lang="en-US" sz="2000" b="1">
                <a:solidFill>
                  <a:srgbClr val="000000"/>
                </a:solidFill>
              </a:rPr>
              <a:t>Freedom</a:t>
            </a:r>
          </a:p>
        </p:txBody>
      </p:sp>
      <p:sp>
        <p:nvSpPr>
          <p:cNvPr id="49161" name="Rectangle 9"/>
          <p:cNvSpPr>
            <a:spLocks noChangeArrowheads="1"/>
          </p:cNvSpPr>
          <p:nvPr/>
        </p:nvSpPr>
        <p:spPr bwMode="auto">
          <a:xfrm>
            <a:off x="5562600" y="1828800"/>
            <a:ext cx="1762125" cy="698500"/>
          </a:xfrm>
          <a:prstGeom prst="rect">
            <a:avLst/>
          </a:prstGeom>
          <a:noFill/>
          <a:ln w="12700">
            <a:noFill/>
            <a:miter lim="800000"/>
            <a:headEnd/>
            <a:tailEnd/>
          </a:ln>
        </p:spPr>
        <p:txBody>
          <a:bodyPr wrap="none" lIns="90488" tIns="44450" rIns="90488" bIns="44450">
            <a:spAutoFit/>
          </a:bodyPr>
          <a:lstStyle/>
          <a:p>
            <a:pPr algn="ctr" eaLnBrk="0" hangingPunct="0"/>
            <a:r>
              <a:rPr lang="en-US" sz="2000" b="1">
                <a:solidFill>
                  <a:srgbClr val="000000"/>
                </a:solidFill>
              </a:rPr>
              <a:t>Mean Square</a:t>
            </a:r>
          </a:p>
          <a:p>
            <a:pPr algn="ctr" eaLnBrk="0" hangingPunct="0"/>
            <a:r>
              <a:rPr lang="en-US" sz="2000" b="1">
                <a:solidFill>
                  <a:srgbClr val="000000"/>
                </a:solidFill>
              </a:rPr>
              <a:t>(Variance)</a:t>
            </a:r>
          </a:p>
        </p:txBody>
      </p:sp>
      <p:sp>
        <p:nvSpPr>
          <p:cNvPr id="49162" name="Rectangle 10"/>
          <p:cNvSpPr>
            <a:spLocks noChangeArrowheads="1"/>
          </p:cNvSpPr>
          <p:nvPr/>
        </p:nvSpPr>
        <p:spPr bwMode="auto">
          <a:xfrm>
            <a:off x="674688" y="2794000"/>
            <a:ext cx="1535112" cy="819150"/>
          </a:xfrm>
          <a:prstGeom prst="rect">
            <a:avLst/>
          </a:prstGeom>
          <a:noFill/>
          <a:ln w="12700">
            <a:noFill/>
            <a:miter lim="800000"/>
            <a:headEnd/>
            <a:tailEnd/>
          </a:ln>
        </p:spPr>
        <p:txBody>
          <a:bodyPr lIns="90488" tIns="44450" rIns="90488" bIns="44450">
            <a:spAutoFit/>
          </a:bodyPr>
          <a:lstStyle/>
          <a:p>
            <a:pPr eaLnBrk="0" hangingPunct="0"/>
            <a:r>
              <a:rPr lang="en-US" b="1">
                <a:solidFill>
                  <a:schemeClr val="folHlink"/>
                </a:solidFill>
              </a:rPr>
              <a:t>Among Groups</a:t>
            </a:r>
          </a:p>
        </p:txBody>
      </p:sp>
      <p:sp>
        <p:nvSpPr>
          <p:cNvPr id="49163" name="Rectangle 11"/>
          <p:cNvSpPr>
            <a:spLocks noChangeArrowheads="1"/>
          </p:cNvSpPr>
          <p:nvPr/>
        </p:nvSpPr>
        <p:spPr bwMode="auto">
          <a:xfrm>
            <a:off x="2667000" y="2971800"/>
            <a:ext cx="790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c - 1</a:t>
            </a:r>
          </a:p>
        </p:txBody>
      </p:sp>
      <p:sp>
        <p:nvSpPr>
          <p:cNvPr id="49164" name="Rectangle 12"/>
          <p:cNvSpPr>
            <a:spLocks noChangeArrowheads="1"/>
          </p:cNvSpPr>
          <p:nvPr/>
        </p:nvSpPr>
        <p:spPr bwMode="auto">
          <a:xfrm>
            <a:off x="5410200" y="2971800"/>
            <a:ext cx="11207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 =</a:t>
            </a:r>
          </a:p>
        </p:txBody>
      </p:sp>
      <p:sp>
        <p:nvSpPr>
          <p:cNvPr id="49165" name="Rectangle 13"/>
          <p:cNvSpPr>
            <a:spLocks noChangeArrowheads="1"/>
          </p:cNvSpPr>
          <p:nvPr/>
        </p:nvSpPr>
        <p:spPr bwMode="auto">
          <a:xfrm>
            <a:off x="674688" y="3703638"/>
            <a:ext cx="1458912" cy="819150"/>
          </a:xfrm>
          <a:prstGeom prst="rect">
            <a:avLst/>
          </a:prstGeom>
          <a:noFill/>
          <a:ln w="12700">
            <a:noFill/>
            <a:miter lim="800000"/>
            <a:headEnd/>
            <a:tailEnd/>
          </a:ln>
        </p:spPr>
        <p:txBody>
          <a:bodyPr lIns="90488" tIns="44450" rIns="90488" bIns="44450">
            <a:spAutoFit/>
          </a:bodyPr>
          <a:lstStyle/>
          <a:p>
            <a:pPr eaLnBrk="0" hangingPunct="0"/>
            <a:r>
              <a:rPr lang="en-US" b="1">
                <a:solidFill>
                  <a:schemeClr val="folHlink"/>
                </a:solidFill>
              </a:rPr>
              <a:t>Within Groups</a:t>
            </a:r>
          </a:p>
        </p:txBody>
      </p:sp>
      <p:sp>
        <p:nvSpPr>
          <p:cNvPr id="49166" name="Rectangle 14"/>
          <p:cNvSpPr>
            <a:spLocks noChangeArrowheads="1"/>
          </p:cNvSpPr>
          <p:nvPr/>
        </p:nvSpPr>
        <p:spPr bwMode="auto">
          <a:xfrm>
            <a:off x="4267200" y="3886200"/>
            <a:ext cx="8747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SSW</a:t>
            </a:r>
          </a:p>
        </p:txBody>
      </p:sp>
      <p:sp>
        <p:nvSpPr>
          <p:cNvPr id="49167" name="Rectangle 15"/>
          <p:cNvSpPr>
            <a:spLocks noChangeArrowheads="1"/>
          </p:cNvSpPr>
          <p:nvPr/>
        </p:nvSpPr>
        <p:spPr bwMode="auto">
          <a:xfrm>
            <a:off x="2667000" y="3886200"/>
            <a:ext cx="806450"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n - c</a:t>
            </a:r>
          </a:p>
        </p:txBody>
      </p:sp>
      <p:sp>
        <p:nvSpPr>
          <p:cNvPr id="49168" name="Rectangle 16"/>
          <p:cNvSpPr>
            <a:spLocks noChangeArrowheads="1"/>
          </p:cNvSpPr>
          <p:nvPr/>
        </p:nvSpPr>
        <p:spPr bwMode="auto">
          <a:xfrm>
            <a:off x="5410200" y="3886200"/>
            <a:ext cx="1187450"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MSW =</a:t>
            </a:r>
          </a:p>
        </p:txBody>
      </p:sp>
      <p:sp>
        <p:nvSpPr>
          <p:cNvPr id="49169" name="Rectangle 17"/>
          <p:cNvSpPr>
            <a:spLocks noChangeArrowheads="1"/>
          </p:cNvSpPr>
          <p:nvPr/>
        </p:nvSpPr>
        <p:spPr bwMode="auto">
          <a:xfrm>
            <a:off x="762000" y="4724400"/>
            <a:ext cx="908050"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chemeClr val="folHlink"/>
                </a:solidFill>
              </a:rPr>
              <a:t>Total</a:t>
            </a:r>
          </a:p>
        </p:txBody>
      </p:sp>
      <p:sp>
        <p:nvSpPr>
          <p:cNvPr id="49170" name="Rectangle 18"/>
          <p:cNvSpPr>
            <a:spLocks noChangeArrowheads="1"/>
          </p:cNvSpPr>
          <p:nvPr/>
        </p:nvSpPr>
        <p:spPr bwMode="auto">
          <a:xfrm>
            <a:off x="4267200" y="4724400"/>
            <a:ext cx="7731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SST</a:t>
            </a:r>
          </a:p>
        </p:txBody>
      </p:sp>
      <p:sp>
        <p:nvSpPr>
          <p:cNvPr id="49171" name="Rectangle 19"/>
          <p:cNvSpPr>
            <a:spLocks noChangeArrowheads="1"/>
          </p:cNvSpPr>
          <p:nvPr/>
        </p:nvSpPr>
        <p:spPr bwMode="auto">
          <a:xfrm>
            <a:off x="2667000" y="4724400"/>
            <a:ext cx="874713" cy="454025"/>
          </a:xfrm>
          <a:prstGeom prst="rect">
            <a:avLst/>
          </a:prstGeom>
          <a:noFill/>
          <a:ln w="12700">
            <a:noFill/>
            <a:miter lim="800000"/>
            <a:headEnd/>
            <a:tailEnd/>
          </a:ln>
        </p:spPr>
        <p:txBody>
          <a:bodyPr wrap="none" lIns="90488" tIns="44450" rIns="90488" bIns="44450">
            <a:spAutoFit/>
          </a:bodyPr>
          <a:lstStyle/>
          <a:p>
            <a:pPr algn="ctr" eaLnBrk="0" hangingPunct="0"/>
            <a:r>
              <a:rPr lang="en-US" b="1">
                <a:solidFill>
                  <a:srgbClr val="000000"/>
                </a:solidFill>
              </a:rPr>
              <a:t>n – 1</a:t>
            </a:r>
          </a:p>
        </p:txBody>
      </p:sp>
      <p:sp>
        <p:nvSpPr>
          <p:cNvPr id="49172" name="Rectangle 20"/>
          <p:cNvSpPr>
            <a:spLocks noChangeArrowheads="1"/>
          </p:cNvSpPr>
          <p:nvPr/>
        </p:nvSpPr>
        <p:spPr bwMode="auto">
          <a:xfrm>
            <a:off x="4267200" y="2971800"/>
            <a:ext cx="8080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SSA</a:t>
            </a:r>
          </a:p>
        </p:txBody>
      </p:sp>
      <p:sp>
        <p:nvSpPr>
          <p:cNvPr id="49173" name="Line 21"/>
          <p:cNvSpPr>
            <a:spLocks noChangeShapeType="1"/>
          </p:cNvSpPr>
          <p:nvPr/>
        </p:nvSpPr>
        <p:spPr bwMode="auto">
          <a:xfrm>
            <a:off x="2286000" y="1752600"/>
            <a:ext cx="0" cy="3657600"/>
          </a:xfrm>
          <a:prstGeom prst="line">
            <a:avLst/>
          </a:prstGeom>
          <a:noFill/>
          <a:ln w="19050">
            <a:solidFill>
              <a:schemeClr val="tx1"/>
            </a:solidFill>
            <a:miter lim="800000"/>
            <a:headEnd/>
            <a:tailEnd/>
          </a:ln>
        </p:spPr>
        <p:txBody>
          <a:bodyPr wrap="none"/>
          <a:lstStyle/>
          <a:p>
            <a:endParaRPr lang="en-US"/>
          </a:p>
        </p:txBody>
      </p:sp>
      <p:sp>
        <p:nvSpPr>
          <p:cNvPr id="49174" name="Line 22"/>
          <p:cNvSpPr>
            <a:spLocks noChangeShapeType="1"/>
          </p:cNvSpPr>
          <p:nvPr/>
        </p:nvSpPr>
        <p:spPr bwMode="auto">
          <a:xfrm>
            <a:off x="3962400" y="1752600"/>
            <a:ext cx="0" cy="3657600"/>
          </a:xfrm>
          <a:prstGeom prst="line">
            <a:avLst/>
          </a:prstGeom>
          <a:noFill/>
          <a:ln w="19050">
            <a:solidFill>
              <a:schemeClr val="tx1"/>
            </a:solidFill>
            <a:miter lim="800000"/>
            <a:headEnd/>
            <a:tailEnd/>
          </a:ln>
        </p:spPr>
        <p:txBody>
          <a:bodyPr wrap="none"/>
          <a:lstStyle/>
          <a:p>
            <a:endParaRPr lang="en-US"/>
          </a:p>
        </p:txBody>
      </p:sp>
      <p:sp>
        <p:nvSpPr>
          <p:cNvPr id="49175" name="Line 23"/>
          <p:cNvSpPr>
            <a:spLocks noChangeShapeType="1"/>
          </p:cNvSpPr>
          <p:nvPr/>
        </p:nvSpPr>
        <p:spPr bwMode="auto">
          <a:xfrm>
            <a:off x="5486400" y="1752600"/>
            <a:ext cx="0" cy="3657600"/>
          </a:xfrm>
          <a:prstGeom prst="line">
            <a:avLst/>
          </a:prstGeom>
          <a:noFill/>
          <a:ln w="19050">
            <a:solidFill>
              <a:schemeClr val="tx1"/>
            </a:solidFill>
            <a:miter lim="800000"/>
            <a:headEnd/>
            <a:tailEnd/>
          </a:ln>
        </p:spPr>
        <p:txBody>
          <a:bodyPr wrap="none"/>
          <a:lstStyle/>
          <a:p>
            <a:endParaRPr lang="en-US"/>
          </a:p>
        </p:txBody>
      </p:sp>
      <p:sp>
        <p:nvSpPr>
          <p:cNvPr id="49176" name="Line 24"/>
          <p:cNvSpPr>
            <a:spLocks noChangeShapeType="1"/>
          </p:cNvSpPr>
          <p:nvPr/>
        </p:nvSpPr>
        <p:spPr bwMode="auto">
          <a:xfrm>
            <a:off x="7315200" y="1752600"/>
            <a:ext cx="0" cy="3657600"/>
          </a:xfrm>
          <a:prstGeom prst="line">
            <a:avLst/>
          </a:prstGeom>
          <a:noFill/>
          <a:ln w="19050">
            <a:solidFill>
              <a:schemeClr val="tx1"/>
            </a:solidFill>
            <a:miter lim="800000"/>
            <a:headEnd/>
            <a:tailEnd/>
          </a:ln>
        </p:spPr>
        <p:txBody>
          <a:bodyPr wrap="none"/>
          <a:lstStyle/>
          <a:p>
            <a:endParaRPr lang="en-US"/>
          </a:p>
        </p:txBody>
      </p:sp>
      <p:sp>
        <p:nvSpPr>
          <p:cNvPr id="49177" name="Line 25"/>
          <p:cNvSpPr>
            <a:spLocks noChangeShapeType="1"/>
          </p:cNvSpPr>
          <p:nvPr/>
        </p:nvSpPr>
        <p:spPr bwMode="auto">
          <a:xfrm>
            <a:off x="533400" y="2667000"/>
            <a:ext cx="8382000" cy="0"/>
          </a:xfrm>
          <a:prstGeom prst="line">
            <a:avLst/>
          </a:prstGeom>
          <a:noFill/>
          <a:ln w="19050">
            <a:solidFill>
              <a:schemeClr val="tx1"/>
            </a:solidFill>
            <a:miter lim="800000"/>
            <a:headEnd/>
            <a:tailEnd/>
          </a:ln>
        </p:spPr>
        <p:txBody>
          <a:bodyPr wrap="none"/>
          <a:lstStyle/>
          <a:p>
            <a:endParaRPr lang="en-US"/>
          </a:p>
        </p:txBody>
      </p:sp>
      <p:sp>
        <p:nvSpPr>
          <p:cNvPr id="49178" name="Line 26"/>
          <p:cNvSpPr>
            <a:spLocks noChangeShapeType="1"/>
          </p:cNvSpPr>
          <p:nvPr/>
        </p:nvSpPr>
        <p:spPr bwMode="auto">
          <a:xfrm>
            <a:off x="533400" y="3657600"/>
            <a:ext cx="6781800" cy="0"/>
          </a:xfrm>
          <a:prstGeom prst="line">
            <a:avLst/>
          </a:prstGeom>
          <a:noFill/>
          <a:ln w="19050">
            <a:solidFill>
              <a:schemeClr val="tx1"/>
            </a:solidFill>
            <a:miter lim="800000"/>
            <a:headEnd/>
            <a:tailEnd/>
          </a:ln>
        </p:spPr>
        <p:txBody>
          <a:bodyPr wrap="none"/>
          <a:lstStyle/>
          <a:p>
            <a:endParaRPr lang="en-US"/>
          </a:p>
        </p:txBody>
      </p:sp>
      <p:sp>
        <p:nvSpPr>
          <p:cNvPr id="49179" name="Line 27"/>
          <p:cNvSpPr>
            <a:spLocks noChangeShapeType="1"/>
          </p:cNvSpPr>
          <p:nvPr/>
        </p:nvSpPr>
        <p:spPr bwMode="auto">
          <a:xfrm>
            <a:off x="533400" y="4572000"/>
            <a:ext cx="6781800" cy="0"/>
          </a:xfrm>
          <a:prstGeom prst="line">
            <a:avLst/>
          </a:prstGeom>
          <a:noFill/>
          <a:ln w="19050">
            <a:solidFill>
              <a:schemeClr val="tx1"/>
            </a:solidFill>
            <a:miter lim="800000"/>
            <a:headEnd/>
            <a:tailEnd/>
          </a:ln>
        </p:spPr>
        <p:txBody>
          <a:bodyPr wrap="none"/>
          <a:lstStyle/>
          <a:p>
            <a:endParaRPr lang="en-US"/>
          </a:p>
        </p:txBody>
      </p:sp>
      <p:grpSp>
        <p:nvGrpSpPr>
          <p:cNvPr id="49180" name="Group 40"/>
          <p:cNvGrpSpPr>
            <a:grpSpLocks/>
          </p:cNvGrpSpPr>
          <p:nvPr/>
        </p:nvGrpSpPr>
        <p:grpSpPr bwMode="auto">
          <a:xfrm>
            <a:off x="7696200" y="3429000"/>
            <a:ext cx="925513" cy="898525"/>
            <a:chOff x="4902" y="2352"/>
            <a:chExt cx="583" cy="566"/>
          </a:xfrm>
        </p:grpSpPr>
        <p:sp>
          <p:nvSpPr>
            <p:cNvPr id="49191" name="Rectangle 28"/>
            <p:cNvSpPr>
              <a:spLocks noChangeArrowheads="1"/>
            </p:cNvSpPr>
            <p:nvPr/>
          </p:nvSpPr>
          <p:spPr bwMode="auto">
            <a:xfrm>
              <a:off x="4923" y="2352"/>
              <a:ext cx="541" cy="286"/>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a:t>
              </a:r>
            </a:p>
          </p:txBody>
        </p:sp>
        <p:sp>
          <p:nvSpPr>
            <p:cNvPr id="49192" name="Rectangle 29"/>
            <p:cNvSpPr>
              <a:spLocks noChangeArrowheads="1"/>
            </p:cNvSpPr>
            <p:nvPr/>
          </p:nvSpPr>
          <p:spPr bwMode="auto">
            <a:xfrm>
              <a:off x="4902" y="2632"/>
              <a:ext cx="583" cy="286"/>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MSW</a:t>
              </a:r>
            </a:p>
          </p:txBody>
        </p:sp>
        <p:sp>
          <p:nvSpPr>
            <p:cNvPr id="49193" name="Line 30"/>
            <p:cNvSpPr>
              <a:spLocks noChangeShapeType="1"/>
            </p:cNvSpPr>
            <p:nvPr/>
          </p:nvSpPr>
          <p:spPr bwMode="auto">
            <a:xfrm>
              <a:off x="4930" y="2632"/>
              <a:ext cx="528" cy="0"/>
            </a:xfrm>
            <a:prstGeom prst="line">
              <a:avLst/>
            </a:prstGeom>
            <a:noFill/>
            <a:ln w="28575">
              <a:solidFill>
                <a:schemeClr val="tx1"/>
              </a:solidFill>
              <a:round/>
              <a:headEnd/>
              <a:tailEnd/>
            </a:ln>
          </p:spPr>
          <p:txBody>
            <a:bodyPr wrap="none" anchor="ctr"/>
            <a:lstStyle/>
            <a:p>
              <a:endParaRPr lang="en-US"/>
            </a:p>
          </p:txBody>
        </p:sp>
      </p:grpSp>
      <p:sp>
        <p:nvSpPr>
          <p:cNvPr id="49181" name="Rectangle 31"/>
          <p:cNvSpPr>
            <a:spLocks noChangeArrowheads="1"/>
          </p:cNvSpPr>
          <p:nvPr/>
        </p:nvSpPr>
        <p:spPr bwMode="auto">
          <a:xfrm>
            <a:off x="7924800" y="1905000"/>
            <a:ext cx="336550" cy="393700"/>
          </a:xfrm>
          <a:prstGeom prst="rect">
            <a:avLst/>
          </a:prstGeom>
          <a:noFill/>
          <a:ln w="12700">
            <a:noFill/>
            <a:miter lim="800000"/>
            <a:headEnd/>
            <a:tailEnd/>
          </a:ln>
        </p:spPr>
        <p:txBody>
          <a:bodyPr wrap="none" lIns="90488" tIns="44450" rIns="90488" bIns="44450">
            <a:spAutoFit/>
          </a:bodyPr>
          <a:lstStyle/>
          <a:p>
            <a:pPr eaLnBrk="0" hangingPunct="0"/>
            <a:r>
              <a:rPr lang="en-US" sz="2000" b="1">
                <a:solidFill>
                  <a:srgbClr val="000000"/>
                </a:solidFill>
              </a:rPr>
              <a:t>F</a:t>
            </a:r>
          </a:p>
        </p:txBody>
      </p:sp>
      <p:sp>
        <p:nvSpPr>
          <p:cNvPr id="49182" name="Text Box 32"/>
          <p:cNvSpPr txBox="1">
            <a:spLocks noChangeArrowheads="1"/>
          </p:cNvSpPr>
          <p:nvPr/>
        </p:nvSpPr>
        <p:spPr bwMode="auto">
          <a:xfrm>
            <a:off x="3657600" y="5638800"/>
            <a:ext cx="5105400" cy="815975"/>
          </a:xfrm>
          <a:prstGeom prst="rect">
            <a:avLst/>
          </a:prstGeom>
          <a:noFill/>
          <a:ln w="12700">
            <a:noFill/>
            <a:miter lim="800000"/>
            <a:headEnd/>
            <a:tailEnd/>
          </a:ln>
        </p:spPr>
        <p:txBody>
          <a:bodyPr>
            <a:spAutoFit/>
          </a:bodyPr>
          <a:lstStyle/>
          <a:p>
            <a:pPr eaLnBrk="0" hangingPunct="0">
              <a:lnSpc>
                <a:spcPct val="75000"/>
              </a:lnSpc>
              <a:spcBef>
                <a:spcPct val="35000"/>
              </a:spcBef>
            </a:pPr>
            <a:r>
              <a:rPr lang="en-US" sz="1600"/>
              <a:t>c = number of groups</a:t>
            </a:r>
          </a:p>
          <a:p>
            <a:pPr eaLnBrk="0" hangingPunct="0">
              <a:lnSpc>
                <a:spcPct val="75000"/>
              </a:lnSpc>
              <a:spcBef>
                <a:spcPct val="35000"/>
              </a:spcBef>
            </a:pPr>
            <a:r>
              <a:rPr lang="en-US" sz="1600"/>
              <a:t>n = sum of the sample sizes from all groups</a:t>
            </a:r>
          </a:p>
          <a:p>
            <a:pPr eaLnBrk="0" hangingPunct="0">
              <a:lnSpc>
                <a:spcPct val="75000"/>
              </a:lnSpc>
              <a:spcBef>
                <a:spcPct val="35000"/>
              </a:spcBef>
            </a:pPr>
            <a:r>
              <a:rPr lang="en-US" sz="1600"/>
              <a:t>df = degrees of freedom</a:t>
            </a:r>
          </a:p>
        </p:txBody>
      </p:sp>
      <p:sp>
        <p:nvSpPr>
          <p:cNvPr id="49183" name="Rectangle 33"/>
          <p:cNvSpPr>
            <a:spLocks noChangeArrowheads="1"/>
          </p:cNvSpPr>
          <p:nvPr/>
        </p:nvSpPr>
        <p:spPr bwMode="auto">
          <a:xfrm>
            <a:off x="6400800" y="2743200"/>
            <a:ext cx="8080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SSA</a:t>
            </a:r>
          </a:p>
        </p:txBody>
      </p:sp>
      <p:sp>
        <p:nvSpPr>
          <p:cNvPr id="49184" name="Rectangle 34"/>
          <p:cNvSpPr>
            <a:spLocks noChangeArrowheads="1"/>
          </p:cNvSpPr>
          <p:nvPr/>
        </p:nvSpPr>
        <p:spPr bwMode="auto">
          <a:xfrm>
            <a:off x="6400800" y="3200400"/>
            <a:ext cx="790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c - 1</a:t>
            </a:r>
          </a:p>
        </p:txBody>
      </p:sp>
      <p:sp>
        <p:nvSpPr>
          <p:cNvPr id="49185" name="Line 35"/>
          <p:cNvSpPr>
            <a:spLocks noChangeShapeType="1"/>
          </p:cNvSpPr>
          <p:nvPr/>
        </p:nvSpPr>
        <p:spPr bwMode="auto">
          <a:xfrm>
            <a:off x="6477000" y="3200400"/>
            <a:ext cx="685800" cy="0"/>
          </a:xfrm>
          <a:prstGeom prst="line">
            <a:avLst/>
          </a:prstGeom>
          <a:noFill/>
          <a:ln w="28575">
            <a:solidFill>
              <a:schemeClr val="tx1"/>
            </a:solidFill>
            <a:round/>
            <a:headEnd/>
            <a:tailEnd/>
          </a:ln>
        </p:spPr>
        <p:txBody>
          <a:bodyPr wrap="none" anchor="ctr"/>
          <a:lstStyle/>
          <a:p>
            <a:endParaRPr lang="en-US"/>
          </a:p>
        </p:txBody>
      </p:sp>
      <p:sp>
        <p:nvSpPr>
          <p:cNvPr id="49186" name="Rectangle 36"/>
          <p:cNvSpPr>
            <a:spLocks noChangeArrowheads="1"/>
          </p:cNvSpPr>
          <p:nvPr/>
        </p:nvSpPr>
        <p:spPr bwMode="auto">
          <a:xfrm>
            <a:off x="6477000" y="3657600"/>
            <a:ext cx="8747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SSW</a:t>
            </a:r>
          </a:p>
        </p:txBody>
      </p:sp>
      <p:sp>
        <p:nvSpPr>
          <p:cNvPr id="49187" name="Rectangle 37"/>
          <p:cNvSpPr>
            <a:spLocks noChangeArrowheads="1"/>
          </p:cNvSpPr>
          <p:nvPr/>
        </p:nvSpPr>
        <p:spPr bwMode="auto">
          <a:xfrm>
            <a:off x="6477000" y="4114800"/>
            <a:ext cx="806450"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n - c</a:t>
            </a:r>
          </a:p>
        </p:txBody>
      </p:sp>
      <p:sp>
        <p:nvSpPr>
          <p:cNvPr id="49188" name="Line 38"/>
          <p:cNvSpPr>
            <a:spLocks noChangeShapeType="1"/>
          </p:cNvSpPr>
          <p:nvPr/>
        </p:nvSpPr>
        <p:spPr bwMode="auto">
          <a:xfrm>
            <a:off x="6553200" y="4114800"/>
            <a:ext cx="685800" cy="0"/>
          </a:xfrm>
          <a:prstGeom prst="line">
            <a:avLst/>
          </a:prstGeom>
          <a:noFill/>
          <a:ln w="28575">
            <a:solidFill>
              <a:schemeClr val="tx1"/>
            </a:solidFill>
            <a:round/>
            <a:headEnd/>
            <a:tailEnd/>
          </a:ln>
        </p:spPr>
        <p:txBody>
          <a:bodyPr wrap="none" anchor="ctr"/>
          <a:lstStyle/>
          <a:p>
            <a:endParaRPr lang="en-US"/>
          </a:p>
        </p:txBody>
      </p:sp>
      <p:sp>
        <p:nvSpPr>
          <p:cNvPr id="49189" name="Rectangle 39"/>
          <p:cNvSpPr>
            <a:spLocks noChangeArrowheads="1"/>
          </p:cNvSpPr>
          <p:nvPr/>
        </p:nvSpPr>
        <p:spPr bwMode="auto">
          <a:xfrm>
            <a:off x="7543800" y="2819400"/>
            <a:ext cx="115728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F</a:t>
            </a:r>
            <a:r>
              <a:rPr lang="en-US" b="1" baseline="-25000">
                <a:solidFill>
                  <a:srgbClr val="000000"/>
                </a:solidFill>
              </a:rPr>
              <a:t>STAT</a:t>
            </a:r>
            <a:r>
              <a:rPr lang="en-US" b="1">
                <a:solidFill>
                  <a:srgbClr val="000000"/>
                </a:solidFill>
              </a:rPr>
              <a:t> =</a:t>
            </a:r>
          </a:p>
        </p:txBody>
      </p:sp>
      <p:sp>
        <p:nvSpPr>
          <p:cNvPr id="49190" name="Rectangle 4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4C8CBA16-FEEF-4F17-A3FA-146542633BA7}" type="slidenum">
              <a:rPr lang="en-US"/>
              <a:pPr/>
              <a:t>23</a:t>
            </a:fld>
            <a:endParaRPr lang="en-US"/>
          </a:p>
        </p:txBody>
      </p:sp>
      <p:sp>
        <p:nvSpPr>
          <p:cNvPr id="13317" name="Rectangle 2"/>
          <p:cNvSpPr>
            <a:spLocks noChangeArrowheads="1"/>
          </p:cNvSpPr>
          <p:nvPr/>
        </p:nvSpPr>
        <p:spPr bwMode="auto">
          <a:xfrm>
            <a:off x="3429000" y="2819400"/>
            <a:ext cx="3048000" cy="12192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13318" name="Rectangle 3"/>
          <p:cNvSpPr>
            <a:spLocks noGrp="1" noChangeArrowheads="1"/>
          </p:cNvSpPr>
          <p:nvPr>
            <p:ph type="title"/>
          </p:nvPr>
        </p:nvSpPr>
        <p:spPr>
          <a:xfrm>
            <a:off x="990600" y="304800"/>
            <a:ext cx="7793038" cy="1066800"/>
          </a:xfrm>
        </p:spPr>
        <p:txBody>
          <a:bodyPr/>
          <a:lstStyle/>
          <a:p>
            <a:pPr eaLnBrk="1" hangingPunct="1">
              <a:lnSpc>
                <a:spcPct val="80000"/>
              </a:lnSpc>
              <a:spcBef>
                <a:spcPct val="10000"/>
              </a:spcBef>
              <a:buClr>
                <a:schemeClr val="tx2"/>
              </a:buClr>
              <a:buSzPct val="75000"/>
              <a:buFont typeface="Wingdings" pitchFamily="2" charset="2"/>
              <a:buNone/>
            </a:pPr>
            <a:r>
              <a:rPr lang="en-US" smtClean="0"/>
              <a:t>One-Way ANOVA</a:t>
            </a:r>
            <a:br>
              <a:rPr lang="en-US" smtClean="0"/>
            </a:br>
            <a:r>
              <a:rPr lang="en-US" smtClean="0"/>
              <a:t>F Test Statistic</a:t>
            </a:r>
          </a:p>
        </p:txBody>
      </p:sp>
      <p:sp>
        <p:nvSpPr>
          <p:cNvPr id="13319" name="Rectangle 4"/>
          <p:cNvSpPr>
            <a:spLocks noGrp="1" noChangeArrowheads="1"/>
          </p:cNvSpPr>
          <p:nvPr>
            <p:ph type="body" idx="1"/>
          </p:nvPr>
        </p:nvSpPr>
        <p:spPr>
          <a:xfrm>
            <a:off x="762000" y="2819400"/>
            <a:ext cx="8153400" cy="3541713"/>
          </a:xfrm>
        </p:spPr>
        <p:txBody>
          <a:bodyPr/>
          <a:lstStyle/>
          <a:p>
            <a:pPr eaLnBrk="1" hangingPunct="1"/>
            <a:r>
              <a:rPr lang="en-US" sz="2500" smtClean="0"/>
              <a:t>Test statistic</a:t>
            </a:r>
          </a:p>
          <a:p>
            <a:pPr lvl="1" eaLnBrk="1" hangingPunct="1">
              <a:lnSpc>
                <a:spcPct val="120000"/>
              </a:lnSpc>
              <a:buFont typeface="Wingdings" pitchFamily="2" charset="2"/>
              <a:buNone/>
            </a:pPr>
            <a:r>
              <a:rPr lang="en-US" sz="2500" smtClean="0"/>
              <a:t> </a:t>
            </a:r>
          </a:p>
          <a:p>
            <a:pPr lvl="1" eaLnBrk="1" hangingPunct="1"/>
            <a:endParaRPr lang="en-US" sz="2500" smtClean="0"/>
          </a:p>
          <a:p>
            <a:pPr lvl="2" eaLnBrk="1" hangingPunct="1">
              <a:buFont typeface="Wingdings" pitchFamily="2" charset="2"/>
              <a:buNone/>
            </a:pPr>
            <a:r>
              <a:rPr lang="en-US" sz="1900" i="1" smtClean="0"/>
              <a:t>		MSA</a:t>
            </a:r>
            <a:r>
              <a:rPr lang="en-US" sz="1900" smtClean="0"/>
              <a:t> is mean squares </a:t>
            </a:r>
            <a:r>
              <a:rPr lang="en-US" sz="1900" smtClean="0">
                <a:solidFill>
                  <a:schemeClr val="folHlink"/>
                </a:solidFill>
              </a:rPr>
              <a:t>among</a:t>
            </a:r>
            <a:r>
              <a:rPr lang="en-US" sz="1900" smtClean="0"/>
              <a:t> groups</a:t>
            </a:r>
          </a:p>
          <a:p>
            <a:pPr lvl="2" eaLnBrk="1" hangingPunct="1">
              <a:buFont typeface="Wingdings" pitchFamily="2" charset="2"/>
              <a:buNone/>
            </a:pPr>
            <a:r>
              <a:rPr lang="en-US" sz="1900" i="1" smtClean="0"/>
              <a:t>		MSW</a:t>
            </a:r>
            <a:r>
              <a:rPr lang="en-US" sz="1900" smtClean="0"/>
              <a:t> is mean squares </a:t>
            </a:r>
            <a:r>
              <a:rPr lang="en-US" sz="1900" smtClean="0">
                <a:solidFill>
                  <a:schemeClr val="folHlink"/>
                </a:solidFill>
              </a:rPr>
              <a:t>within</a:t>
            </a:r>
            <a:r>
              <a:rPr lang="en-US" sz="1900" smtClean="0"/>
              <a:t> groups</a:t>
            </a:r>
          </a:p>
          <a:p>
            <a:pPr eaLnBrk="1" hangingPunct="1">
              <a:lnSpc>
                <a:spcPct val="120000"/>
              </a:lnSpc>
            </a:pPr>
            <a:r>
              <a:rPr lang="en-US" sz="2500" smtClean="0"/>
              <a:t>Degrees of freedom</a:t>
            </a:r>
          </a:p>
          <a:p>
            <a:pPr lvl="1" eaLnBrk="1" hangingPunct="1"/>
            <a:r>
              <a:rPr lang="en-US" sz="2100" smtClean="0"/>
              <a:t>df</a:t>
            </a:r>
            <a:r>
              <a:rPr lang="en-US" sz="2100" baseline="-25000" smtClean="0"/>
              <a:t>1</a:t>
            </a:r>
            <a:r>
              <a:rPr lang="en-US" sz="2100" smtClean="0"/>
              <a:t> = c – 1        (c = number of groups)</a:t>
            </a:r>
          </a:p>
          <a:p>
            <a:pPr lvl="1" eaLnBrk="1" hangingPunct="1"/>
            <a:r>
              <a:rPr lang="en-US" sz="2100" smtClean="0"/>
              <a:t>df</a:t>
            </a:r>
            <a:r>
              <a:rPr lang="en-US" sz="2100" baseline="-25000" smtClean="0"/>
              <a:t>2</a:t>
            </a:r>
            <a:r>
              <a:rPr lang="en-US" sz="2100" smtClean="0"/>
              <a:t> = n – c        (n = sum of sample sizes from all populations)</a:t>
            </a:r>
          </a:p>
        </p:txBody>
      </p:sp>
      <p:graphicFrame>
        <p:nvGraphicFramePr>
          <p:cNvPr id="13314" name="Object 5"/>
          <p:cNvGraphicFramePr>
            <a:graphicFrameLocks noChangeAspect="1"/>
          </p:cNvGraphicFramePr>
          <p:nvPr/>
        </p:nvGraphicFramePr>
        <p:xfrm>
          <a:off x="0" y="0"/>
          <a:ext cx="914400" cy="198438"/>
        </p:xfrm>
        <a:graphic>
          <a:graphicData uri="http://schemas.openxmlformats.org/presentationml/2006/ole">
            <p:oleObj spid="_x0000_s13314" name="Equation" r:id="rId3" imgW="914400" imgH="198720" progId="Equation.DSMT4">
              <p:embed/>
            </p:oleObj>
          </a:graphicData>
        </a:graphic>
      </p:graphicFrame>
      <p:graphicFrame>
        <p:nvGraphicFramePr>
          <p:cNvPr id="13315" name="Object 6"/>
          <p:cNvGraphicFramePr>
            <a:graphicFrameLocks noChangeAspect="1"/>
          </p:cNvGraphicFramePr>
          <p:nvPr/>
        </p:nvGraphicFramePr>
        <p:xfrm>
          <a:off x="3657600" y="2895600"/>
          <a:ext cx="2593975" cy="1039813"/>
        </p:xfrm>
        <a:graphic>
          <a:graphicData uri="http://schemas.openxmlformats.org/presentationml/2006/ole">
            <p:oleObj spid="_x0000_s13315" name="Equation" r:id="rId4" imgW="914400" imgH="368280" progId="Equation.3">
              <p:embed/>
            </p:oleObj>
          </a:graphicData>
        </a:graphic>
      </p:graphicFrame>
      <p:sp>
        <p:nvSpPr>
          <p:cNvPr id="13320" name="Text Box 7"/>
          <p:cNvSpPr txBox="1">
            <a:spLocks noChangeArrowheads="1"/>
          </p:cNvSpPr>
          <p:nvPr/>
        </p:nvSpPr>
        <p:spPr bwMode="auto">
          <a:xfrm>
            <a:off x="1752600" y="1600200"/>
            <a:ext cx="6629400" cy="1017588"/>
          </a:xfrm>
          <a:prstGeom prst="rect">
            <a:avLst/>
          </a:prstGeom>
          <a:solidFill>
            <a:srgbClr val="C7DAF7"/>
          </a:solidFill>
          <a:ln w="12700">
            <a:solidFill>
              <a:schemeClr val="tx1"/>
            </a:solidFill>
            <a:miter lim="800000"/>
            <a:headEnd/>
            <a:tailEnd/>
          </a:ln>
        </p:spPr>
        <p:txBody>
          <a:bodyPr>
            <a:spAutoFit/>
          </a:bodyPr>
          <a:lstStyle/>
          <a:p>
            <a:pPr eaLnBrk="0" hangingPunct="0">
              <a:spcBef>
                <a:spcPct val="50000"/>
              </a:spcBef>
            </a:pPr>
            <a:r>
              <a:rPr lang="en-US"/>
              <a:t>H</a:t>
            </a:r>
            <a:r>
              <a:rPr lang="en-US" baseline="-25000"/>
              <a:t>0</a:t>
            </a:r>
            <a:r>
              <a:rPr lang="en-US"/>
              <a:t>: </a:t>
            </a:r>
            <a:r>
              <a:rPr lang="el-GR">
                <a:cs typeface="Arial" charset="0"/>
                <a:sym typeface="Symbol" pitchFamily="18" charset="2"/>
              </a:rPr>
              <a:t>μ</a:t>
            </a:r>
            <a:r>
              <a:rPr lang="en-US" baseline="-25000">
                <a:sym typeface="Symbol" pitchFamily="18" charset="2"/>
              </a:rPr>
              <a:t>1</a:t>
            </a:r>
            <a:r>
              <a:rPr lang="en-US">
                <a:sym typeface="Symbol" pitchFamily="18" charset="2"/>
              </a:rPr>
              <a:t>= </a:t>
            </a:r>
            <a:r>
              <a:rPr lang="el-GR">
                <a:cs typeface="Arial" charset="0"/>
                <a:sym typeface="Symbol" pitchFamily="18" charset="2"/>
              </a:rPr>
              <a:t>μ</a:t>
            </a:r>
            <a:r>
              <a:rPr lang="en-US" baseline="-25000">
                <a:sym typeface="Symbol" pitchFamily="18" charset="2"/>
              </a:rPr>
              <a:t>2</a:t>
            </a:r>
            <a:r>
              <a:rPr lang="en-US">
                <a:sym typeface="Symbol" pitchFamily="18" charset="2"/>
              </a:rPr>
              <a:t> = </a:t>
            </a:r>
            <a:r>
              <a:rPr lang="en-US" baseline="30000">
                <a:sym typeface="Symbol" pitchFamily="18" charset="2"/>
              </a:rPr>
              <a:t>…</a:t>
            </a:r>
            <a:r>
              <a:rPr lang="en-US" baseline="-25000">
                <a:sym typeface="Symbol" pitchFamily="18" charset="2"/>
              </a:rPr>
              <a:t> </a:t>
            </a:r>
            <a:r>
              <a:rPr lang="en-US">
                <a:sym typeface="Symbol" pitchFamily="18" charset="2"/>
              </a:rPr>
              <a:t>= </a:t>
            </a:r>
            <a:r>
              <a:rPr lang="el-GR">
                <a:sym typeface="Symbol" pitchFamily="18" charset="2"/>
              </a:rPr>
              <a:t>μ</a:t>
            </a:r>
            <a:r>
              <a:rPr lang="en-US" baseline="-25000">
                <a:sym typeface="Symbol" pitchFamily="18" charset="2"/>
              </a:rPr>
              <a:t>c</a:t>
            </a:r>
          </a:p>
          <a:p>
            <a:pPr eaLnBrk="0" hangingPunct="0">
              <a:spcBef>
                <a:spcPct val="50000"/>
              </a:spcBef>
            </a:pPr>
            <a:r>
              <a:rPr lang="en-US">
                <a:sym typeface="Symbol" pitchFamily="18" charset="2"/>
              </a:rPr>
              <a:t>H</a:t>
            </a:r>
            <a:r>
              <a:rPr lang="en-US" baseline="-25000">
                <a:sym typeface="Symbol" pitchFamily="18" charset="2"/>
              </a:rPr>
              <a:t>1</a:t>
            </a:r>
            <a:r>
              <a:rPr lang="en-US">
                <a:sym typeface="Symbol" pitchFamily="18" charset="2"/>
              </a:rPr>
              <a:t>: At least two population means are different</a:t>
            </a:r>
          </a:p>
        </p:txBody>
      </p:sp>
      <p:sp>
        <p:nvSpPr>
          <p:cNvPr id="13321" name="Rectangle 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5"/>
          <p:cNvSpPr>
            <a:spLocks noGrp="1" noChangeArrowheads="1"/>
          </p:cNvSpPr>
          <p:nvPr>
            <p:ph type="sldNum" sz="quarter" idx="10"/>
          </p:nvPr>
        </p:nvSpPr>
        <p:spPr>
          <a:ln/>
        </p:spPr>
        <p:txBody>
          <a:bodyPr/>
          <a:lstStyle/>
          <a:p>
            <a:r>
              <a:rPr lang="en-US"/>
              <a:t>11-</a:t>
            </a:r>
            <a:fld id="{6EFE9954-CAAD-4221-8ACC-718B3A94D7B0}" type="slidenum">
              <a:rPr lang="en-US"/>
              <a:pPr/>
              <a:t>24</a:t>
            </a:fld>
            <a:endParaRPr lang="en-US"/>
          </a:p>
        </p:txBody>
      </p:sp>
      <p:sp>
        <p:nvSpPr>
          <p:cNvPr id="52226" name="Rectangle 2"/>
          <p:cNvSpPr>
            <a:spLocks noChangeArrowheads="1"/>
          </p:cNvSpPr>
          <p:nvPr/>
        </p:nvSpPr>
        <p:spPr bwMode="auto">
          <a:xfrm>
            <a:off x="457200" y="4343400"/>
            <a:ext cx="4343400" cy="1828800"/>
          </a:xfrm>
          <a:prstGeom prst="rect">
            <a:avLst/>
          </a:prstGeom>
          <a:solidFill>
            <a:srgbClr val="FDE0BD"/>
          </a:solidFill>
          <a:ln w="9525">
            <a:solidFill>
              <a:schemeClr val="tx1"/>
            </a:solidFill>
            <a:miter lim="800000"/>
            <a:headEnd/>
            <a:tailEnd/>
          </a:ln>
        </p:spPr>
        <p:txBody>
          <a:bodyPr wrap="none" anchor="ctr"/>
          <a:lstStyle/>
          <a:p>
            <a:pPr algn="ctr" defTabSz="852488">
              <a:spcBef>
                <a:spcPct val="20000"/>
              </a:spcBef>
              <a:buClr>
                <a:schemeClr val="bg1"/>
              </a:buClr>
              <a:buSzPct val="100000"/>
              <a:buFont typeface="Wingdings" pitchFamily="2" charset="2"/>
              <a:buNone/>
            </a:pPr>
            <a:endParaRPr lang="en-US" sz="2000"/>
          </a:p>
        </p:txBody>
      </p:sp>
      <p:sp>
        <p:nvSpPr>
          <p:cNvPr id="52227" name="Rectangle 3"/>
          <p:cNvSpPr>
            <a:spLocks noGrp="1" noChangeArrowheads="1"/>
          </p:cNvSpPr>
          <p:nvPr>
            <p:ph type="title"/>
          </p:nvPr>
        </p:nvSpPr>
        <p:spPr>
          <a:xfrm>
            <a:off x="1143000" y="228600"/>
            <a:ext cx="7793038" cy="1143000"/>
          </a:xfrm>
        </p:spPr>
        <p:txBody>
          <a:bodyPr/>
          <a:lstStyle/>
          <a:p>
            <a:pPr eaLnBrk="1" hangingPunct="1">
              <a:lnSpc>
                <a:spcPct val="90000"/>
              </a:lnSpc>
            </a:pPr>
            <a:r>
              <a:rPr lang="en-US" smtClean="0"/>
              <a:t>Interpreting One-Way ANOVA </a:t>
            </a:r>
            <a:br>
              <a:rPr lang="en-US" smtClean="0"/>
            </a:br>
            <a:r>
              <a:rPr lang="en-US" smtClean="0"/>
              <a:t>F Statistic</a:t>
            </a:r>
          </a:p>
        </p:txBody>
      </p:sp>
      <p:sp>
        <p:nvSpPr>
          <p:cNvPr id="52228" name="Rectangle 4"/>
          <p:cNvSpPr>
            <a:spLocks noGrp="1" noChangeArrowheads="1"/>
          </p:cNvSpPr>
          <p:nvPr>
            <p:ph type="body" idx="1"/>
          </p:nvPr>
        </p:nvSpPr>
        <p:spPr>
          <a:xfrm>
            <a:off x="990600" y="1752600"/>
            <a:ext cx="7467600" cy="2295525"/>
          </a:xfrm>
        </p:spPr>
        <p:txBody>
          <a:bodyPr>
            <a:spAutoFit/>
          </a:bodyPr>
          <a:lstStyle/>
          <a:p>
            <a:pPr eaLnBrk="1" hangingPunct="1">
              <a:lnSpc>
                <a:spcPct val="90000"/>
              </a:lnSpc>
            </a:pPr>
            <a:r>
              <a:rPr lang="en-US" smtClean="0"/>
              <a:t>The F statistic is the ratio of the </a:t>
            </a:r>
            <a:r>
              <a:rPr lang="en-US" smtClean="0">
                <a:solidFill>
                  <a:schemeClr val="folHlink"/>
                </a:solidFill>
              </a:rPr>
              <a:t>among</a:t>
            </a:r>
            <a:r>
              <a:rPr lang="en-US" smtClean="0"/>
              <a:t> estimate of variance and the </a:t>
            </a:r>
            <a:r>
              <a:rPr lang="en-US" smtClean="0">
                <a:solidFill>
                  <a:schemeClr val="folHlink"/>
                </a:solidFill>
              </a:rPr>
              <a:t>within</a:t>
            </a:r>
            <a:r>
              <a:rPr lang="en-US" smtClean="0"/>
              <a:t> estimate of variance</a:t>
            </a:r>
          </a:p>
          <a:p>
            <a:pPr lvl="1" eaLnBrk="1" hangingPunct="1">
              <a:lnSpc>
                <a:spcPct val="90000"/>
              </a:lnSpc>
            </a:pPr>
            <a:r>
              <a:rPr lang="en-US" sz="2100" smtClean="0"/>
              <a:t>The ratio must always be positive</a:t>
            </a:r>
          </a:p>
          <a:p>
            <a:pPr lvl="1" eaLnBrk="1" hangingPunct="1">
              <a:lnSpc>
                <a:spcPct val="90000"/>
              </a:lnSpc>
            </a:pPr>
            <a:r>
              <a:rPr lang="en-US" sz="2100" i="1" smtClean="0"/>
              <a:t> df</a:t>
            </a:r>
            <a:r>
              <a:rPr lang="en-US" sz="2100" baseline="-25000" smtClean="0"/>
              <a:t>1</a:t>
            </a:r>
            <a:r>
              <a:rPr lang="en-US" sz="2100" smtClean="0"/>
              <a:t> = </a:t>
            </a:r>
            <a:r>
              <a:rPr lang="en-US" sz="2100" i="1" smtClean="0"/>
              <a:t>c</a:t>
            </a:r>
            <a:r>
              <a:rPr lang="en-US" sz="2100" smtClean="0"/>
              <a:t> -1 will typically be small</a:t>
            </a:r>
          </a:p>
          <a:p>
            <a:pPr lvl="1" eaLnBrk="1" hangingPunct="1">
              <a:lnSpc>
                <a:spcPct val="90000"/>
              </a:lnSpc>
            </a:pPr>
            <a:r>
              <a:rPr lang="en-US" sz="2100" smtClean="0"/>
              <a:t> </a:t>
            </a:r>
            <a:r>
              <a:rPr lang="en-US" sz="2100" i="1" smtClean="0"/>
              <a:t>df</a:t>
            </a:r>
            <a:r>
              <a:rPr lang="en-US" sz="2100" baseline="-25000" smtClean="0"/>
              <a:t>2</a:t>
            </a:r>
            <a:r>
              <a:rPr lang="en-US" sz="2100" smtClean="0"/>
              <a:t> = </a:t>
            </a:r>
            <a:r>
              <a:rPr lang="en-US" sz="2100" i="1" smtClean="0"/>
              <a:t>n</a:t>
            </a:r>
            <a:r>
              <a:rPr lang="en-US" sz="2100" smtClean="0"/>
              <a:t> - </a:t>
            </a:r>
            <a:r>
              <a:rPr lang="en-US" sz="2100" i="1" smtClean="0"/>
              <a:t>c</a:t>
            </a:r>
            <a:r>
              <a:rPr lang="en-US" sz="2100" smtClean="0"/>
              <a:t>  will typically be large</a:t>
            </a:r>
            <a:endParaRPr lang="en-US" sz="2800" smtClean="0">
              <a:solidFill>
                <a:schemeClr val="hlink"/>
              </a:solidFill>
            </a:endParaRPr>
          </a:p>
        </p:txBody>
      </p:sp>
      <p:sp>
        <p:nvSpPr>
          <p:cNvPr id="52229" name="Rectangle 5"/>
          <p:cNvSpPr>
            <a:spLocks noChangeArrowheads="1"/>
          </p:cNvSpPr>
          <p:nvPr/>
        </p:nvSpPr>
        <p:spPr bwMode="auto">
          <a:xfrm>
            <a:off x="457200" y="4419600"/>
            <a:ext cx="4191000" cy="1708150"/>
          </a:xfrm>
          <a:prstGeom prst="rect">
            <a:avLst/>
          </a:prstGeom>
          <a:noFill/>
          <a:ln w="9525">
            <a:noFill/>
            <a:miter lim="800000"/>
            <a:headEnd/>
            <a:tailEnd/>
          </a:ln>
        </p:spPr>
        <p:txBody>
          <a:bodyPr lIns="85342" tIns="42672" rIns="85342" bIns="42672">
            <a:spAutoFit/>
          </a:bodyPr>
          <a:lstStyle/>
          <a:p>
            <a:pPr marL="320675" indent="-320675" defTabSz="852488">
              <a:lnSpc>
                <a:spcPct val="90000"/>
              </a:lnSpc>
              <a:spcBef>
                <a:spcPct val="20000"/>
              </a:spcBef>
              <a:buClr>
                <a:schemeClr val="folHlink"/>
              </a:buClr>
              <a:buSzPct val="60000"/>
              <a:buFont typeface="Wingdings" pitchFamily="2" charset="2"/>
              <a:buNone/>
            </a:pPr>
            <a:r>
              <a:rPr lang="en-US" sz="2800">
                <a:solidFill>
                  <a:schemeClr val="folHlink"/>
                </a:solidFill>
              </a:rPr>
              <a:t>Decision Rule:</a:t>
            </a:r>
          </a:p>
          <a:p>
            <a:pPr marL="320675" indent="-320675" defTabSz="852488">
              <a:lnSpc>
                <a:spcPct val="90000"/>
              </a:lnSpc>
              <a:spcBef>
                <a:spcPct val="20000"/>
              </a:spcBef>
              <a:buClr>
                <a:schemeClr val="folHlink"/>
              </a:buClr>
              <a:buSzPct val="60000"/>
              <a:buFont typeface="Wingdings" pitchFamily="2" charset="2"/>
              <a:buChar char="n"/>
            </a:pPr>
            <a:r>
              <a:rPr lang="en-US" sz="2800"/>
              <a:t>Reject H</a:t>
            </a:r>
            <a:r>
              <a:rPr lang="en-US" sz="2800" baseline="-25000"/>
              <a:t>0</a:t>
            </a:r>
            <a:r>
              <a:rPr lang="en-US" sz="2800"/>
              <a:t> if F</a:t>
            </a:r>
            <a:r>
              <a:rPr lang="en-US" sz="2800" baseline="-25000"/>
              <a:t>STAT</a:t>
            </a:r>
            <a:r>
              <a:rPr lang="en-US" sz="2800"/>
              <a:t> &gt; F</a:t>
            </a:r>
            <a:r>
              <a:rPr lang="el-GR" sz="2800" baseline="-25000">
                <a:cs typeface="Arial" charset="0"/>
              </a:rPr>
              <a:t>α</a:t>
            </a:r>
            <a:r>
              <a:rPr lang="en-US" sz="2800"/>
              <a:t>, otherwise do not reject H</a:t>
            </a:r>
            <a:r>
              <a:rPr lang="en-US" sz="2800" baseline="-25000"/>
              <a:t>0</a:t>
            </a:r>
            <a:endParaRPr lang="en-US" sz="3200" baseline="-25000">
              <a:solidFill>
                <a:schemeClr val="hlink"/>
              </a:solidFill>
            </a:endParaRPr>
          </a:p>
        </p:txBody>
      </p:sp>
      <p:sp>
        <p:nvSpPr>
          <p:cNvPr id="52230" name="Freeform 6"/>
          <p:cNvSpPr>
            <a:spLocks/>
          </p:cNvSpPr>
          <p:nvPr/>
        </p:nvSpPr>
        <p:spPr bwMode="auto">
          <a:xfrm>
            <a:off x="7080250" y="5424488"/>
            <a:ext cx="1555750" cy="223837"/>
          </a:xfrm>
          <a:custGeom>
            <a:avLst/>
            <a:gdLst>
              <a:gd name="T0" fmla="*/ 10080626 w 980"/>
              <a:gd name="T1" fmla="*/ 325344134 h 154"/>
              <a:gd name="T2" fmla="*/ 0 w 980"/>
              <a:gd name="T3" fmla="*/ 0 h 154"/>
              <a:gd name="T4" fmla="*/ 209173810 w 980"/>
              <a:gd name="T5" fmla="*/ 82392355 h 154"/>
              <a:gd name="T6" fmla="*/ 388104065 w 980"/>
              <a:gd name="T7" fmla="*/ 128870513 h 154"/>
              <a:gd name="T8" fmla="*/ 526713517 w 980"/>
              <a:gd name="T9" fmla="*/ 160559425 h 154"/>
              <a:gd name="T10" fmla="*/ 713205033 w 980"/>
              <a:gd name="T11" fmla="*/ 192248381 h 154"/>
              <a:gd name="T12" fmla="*/ 1078627003 w 980"/>
              <a:gd name="T13" fmla="*/ 234501232 h 154"/>
              <a:gd name="T14" fmla="*/ 1491932525 w 980"/>
              <a:gd name="T15" fmla="*/ 266190143 h 154"/>
              <a:gd name="T16" fmla="*/ 2147483647 w 980"/>
              <a:gd name="T17" fmla="*/ 297880508 h 154"/>
              <a:gd name="T18" fmla="*/ 2147483647 w 980"/>
              <a:gd name="T19" fmla="*/ 325344134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80"/>
              <a:gd name="T31" fmla="*/ 0 h 154"/>
              <a:gd name="T32" fmla="*/ 980 w 980"/>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80" h="154">
                <a:moveTo>
                  <a:pt x="4" y="154"/>
                </a:moveTo>
                <a:lnTo>
                  <a:pt x="0" y="0"/>
                </a:lnTo>
                <a:lnTo>
                  <a:pt x="83" y="39"/>
                </a:lnTo>
                <a:lnTo>
                  <a:pt x="154" y="61"/>
                </a:lnTo>
                <a:lnTo>
                  <a:pt x="209" y="76"/>
                </a:lnTo>
                <a:lnTo>
                  <a:pt x="283" y="91"/>
                </a:lnTo>
                <a:lnTo>
                  <a:pt x="428" y="111"/>
                </a:lnTo>
                <a:lnTo>
                  <a:pt x="592" y="126"/>
                </a:lnTo>
                <a:lnTo>
                  <a:pt x="979" y="141"/>
                </a:lnTo>
                <a:lnTo>
                  <a:pt x="980" y="154"/>
                </a:lnTo>
              </a:path>
            </a:pathLst>
          </a:custGeom>
          <a:solidFill>
            <a:schemeClr val="accent2"/>
          </a:solidFill>
          <a:ln w="9525">
            <a:noFill/>
            <a:miter lim="800000"/>
            <a:headEnd/>
            <a:tailEnd/>
          </a:ln>
        </p:spPr>
        <p:txBody>
          <a:bodyPr wrap="none"/>
          <a:lstStyle/>
          <a:p>
            <a:endParaRPr lang="en-US"/>
          </a:p>
        </p:txBody>
      </p:sp>
      <p:sp>
        <p:nvSpPr>
          <p:cNvPr id="52231" name="Freeform 7"/>
          <p:cNvSpPr>
            <a:spLocks/>
          </p:cNvSpPr>
          <p:nvPr/>
        </p:nvSpPr>
        <p:spPr bwMode="auto">
          <a:xfrm>
            <a:off x="5402263" y="4267200"/>
            <a:ext cx="3513137" cy="1385888"/>
          </a:xfrm>
          <a:custGeom>
            <a:avLst/>
            <a:gdLst>
              <a:gd name="T0" fmla="*/ 0 w 3388"/>
              <a:gd name="T1" fmla="*/ 0 h 1023"/>
              <a:gd name="T2" fmla="*/ 0 w 3388"/>
              <a:gd name="T3" fmla="*/ 1875667552 h 1023"/>
              <a:gd name="T4" fmla="*/ 2147483647 w 3388"/>
              <a:gd name="T5" fmla="*/ 1875667552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a:solidFill>
              <a:schemeClr val="tx1"/>
            </a:solidFill>
            <a:round/>
            <a:headEnd type="none" w="sm" len="sm"/>
            <a:tailEnd type="none" w="sm" len="sm"/>
          </a:ln>
        </p:spPr>
        <p:txBody>
          <a:bodyPr/>
          <a:lstStyle/>
          <a:p>
            <a:endParaRPr lang="en-US"/>
          </a:p>
        </p:txBody>
      </p:sp>
      <p:sp>
        <p:nvSpPr>
          <p:cNvPr id="52232" name="Rectangle 8"/>
          <p:cNvSpPr>
            <a:spLocks noChangeArrowheads="1"/>
          </p:cNvSpPr>
          <p:nvPr/>
        </p:nvSpPr>
        <p:spPr bwMode="auto">
          <a:xfrm>
            <a:off x="5181600" y="5424488"/>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52233" name="Line 9"/>
          <p:cNvSpPr>
            <a:spLocks noChangeShapeType="1"/>
          </p:cNvSpPr>
          <p:nvPr/>
        </p:nvSpPr>
        <p:spPr bwMode="auto">
          <a:xfrm>
            <a:off x="5545138" y="4357688"/>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52234" name="Freeform 10"/>
          <p:cNvSpPr>
            <a:spLocks/>
          </p:cNvSpPr>
          <p:nvPr/>
        </p:nvSpPr>
        <p:spPr bwMode="auto">
          <a:xfrm>
            <a:off x="5410200" y="4281488"/>
            <a:ext cx="3429000" cy="1392237"/>
          </a:xfrm>
          <a:custGeom>
            <a:avLst/>
            <a:gdLst>
              <a:gd name="T0" fmla="*/ 0 w 3492"/>
              <a:gd name="T1" fmla="*/ 1879862446 h 1021"/>
              <a:gd name="T2" fmla="*/ 156207072 w 3492"/>
              <a:gd name="T3" fmla="*/ 1556324917 h 1021"/>
              <a:gd name="T4" fmla="*/ 688469999 w 3492"/>
              <a:gd name="T5" fmla="*/ 5578493 h 1021"/>
              <a:gd name="T6" fmla="*/ 1666212203 w 3492"/>
              <a:gd name="T7" fmla="*/ 1589794505 h 1021"/>
              <a:gd name="T8" fmla="*/ 2147483647 w 3492"/>
              <a:gd name="T9" fmla="*/ 1857549842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a:solidFill>
              <a:schemeClr val="folHlink"/>
            </a:solidFill>
            <a:miter lim="800000"/>
            <a:headEnd/>
            <a:tailEnd/>
          </a:ln>
        </p:spPr>
        <p:txBody>
          <a:bodyPr wrap="none"/>
          <a:lstStyle/>
          <a:p>
            <a:endParaRPr lang="en-US"/>
          </a:p>
        </p:txBody>
      </p:sp>
      <p:sp>
        <p:nvSpPr>
          <p:cNvPr id="52235" name="Line 11"/>
          <p:cNvSpPr>
            <a:spLocks noChangeShapeType="1"/>
          </p:cNvSpPr>
          <p:nvPr/>
        </p:nvSpPr>
        <p:spPr bwMode="auto">
          <a:xfrm>
            <a:off x="7086600" y="5424488"/>
            <a:ext cx="1588" cy="228600"/>
          </a:xfrm>
          <a:prstGeom prst="line">
            <a:avLst/>
          </a:prstGeom>
          <a:noFill/>
          <a:ln w="19050">
            <a:solidFill>
              <a:schemeClr val="tx1"/>
            </a:solidFill>
            <a:miter lim="800000"/>
            <a:headEnd/>
            <a:tailEnd/>
          </a:ln>
        </p:spPr>
        <p:txBody>
          <a:bodyPr wrap="none"/>
          <a:lstStyle/>
          <a:p>
            <a:endParaRPr lang="en-US"/>
          </a:p>
        </p:txBody>
      </p:sp>
      <p:sp>
        <p:nvSpPr>
          <p:cNvPr id="52236" name="Line 12"/>
          <p:cNvSpPr>
            <a:spLocks noChangeShapeType="1"/>
          </p:cNvSpPr>
          <p:nvPr/>
        </p:nvSpPr>
        <p:spPr bwMode="auto">
          <a:xfrm flipH="1">
            <a:off x="7391400" y="5195888"/>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52237" name="Text Box 13"/>
          <p:cNvSpPr txBox="1">
            <a:spLocks noChangeArrowheads="1"/>
          </p:cNvSpPr>
          <p:nvPr/>
        </p:nvSpPr>
        <p:spPr bwMode="auto">
          <a:xfrm>
            <a:off x="7543800" y="4876800"/>
            <a:ext cx="3810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a:t>
            </a:r>
            <a:endParaRPr lang="en-US" sz="2000" baseline="-25000">
              <a:sym typeface="Symbol" pitchFamily="18" charset="2"/>
            </a:endParaRPr>
          </a:p>
        </p:txBody>
      </p:sp>
      <p:sp>
        <p:nvSpPr>
          <p:cNvPr id="52238" name="Line 14"/>
          <p:cNvSpPr>
            <a:spLocks noChangeShapeType="1"/>
          </p:cNvSpPr>
          <p:nvPr/>
        </p:nvSpPr>
        <p:spPr bwMode="auto">
          <a:xfrm flipV="1">
            <a:off x="7086600" y="5653088"/>
            <a:ext cx="0" cy="457200"/>
          </a:xfrm>
          <a:prstGeom prst="line">
            <a:avLst/>
          </a:prstGeom>
          <a:noFill/>
          <a:ln w="38100">
            <a:solidFill>
              <a:schemeClr val="hlink"/>
            </a:solidFill>
            <a:miter lim="800000"/>
            <a:headEnd/>
            <a:tailEnd type="triangle" w="med" len="med"/>
          </a:ln>
        </p:spPr>
        <p:txBody>
          <a:bodyPr wrap="none"/>
          <a:lstStyle/>
          <a:p>
            <a:endParaRPr lang="en-US"/>
          </a:p>
        </p:txBody>
      </p:sp>
      <p:sp>
        <p:nvSpPr>
          <p:cNvPr id="52239" name="Line 15"/>
          <p:cNvSpPr>
            <a:spLocks noChangeShapeType="1"/>
          </p:cNvSpPr>
          <p:nvPr/>
        </p:nvSpPr>
        <p:spPr bwMode="auto">
          <a:xfrm flipH="1">
            <a:off x="5486400" y="5881688"/>
            <a:ext cx="1600200" cy="0"/>
          </a:xfrm>
          <a:prstGeom prst="line">
            <a:avLst/>
          </a:prstGeom>
          <a:noFill/>
          <a:ln w="9525">
            <a:solidFill>
              <a:schemeClr val="tx1"/>
            </a:solidFill>
            <a:miter lim="800000"/>
            <a:headEnd type="triangle" w="med" len="med"/>
            <a:tailEnd type="triangle" w="med" len="med"/>
          </a:ln>
        </p:spPr>
        <p:txBody>
          <a:bodyPr wrap="none"/>
          <a:lstStyle/>
          <a:p>
            <a:endParaRPr lang="en-US"/>
          </a:p>
        </p:txBody>
      </p:sp>
      <p:sp>
        <p:nvSpPr>
          <p:cNvPr id="52240" name="Line 16"/>
          <p:cNvSpPr>
            <a:spLocks noChangeShapeType="1"/>
          </p:cNvSpPr>
          <p:nvPr/>
        </p:nvSpPr>
        <p:spPr bwMode="auto">
          <a:xfrm flipH="1">
            <a:off x="7086600" y="5881688"/>
            <a:ext cx="1524000" cy="0"/>
          </a:xfrm>
          <a:prstGeom prst="line">
            <a:avLst/>
          </a:prstGeom>
          <a:noFill/>
          <a:ln w="9525">
            <a:solidFill>
              <a:schemeClr val="tx1"/>
            </a:solidFill>
            <a:miter lim="800000"/>
            <a:headEnd type="triangle" w="med" len="med"/>
            <a:tailEnd type="triangle" w="med" len="med"/>
          </a:ln>
        </p:spPr>
        <p:txBody>
          <a:bodyPr wrap="none"/>
          <a:lstStyle/>
          <a:p>
            <a:endParaRPr lang="en-US"/>
          </a:p>
        </p:txBody>
      </p:sp>
      <p:sp>
        <p:nvSpPr>
          <p:cNvPr id="52241" name="Rectangle 17"/>
          <p:cNvSpPr>
            <a:spLocks noChangeArrowheads="1"/>
          </p:cNvSpPr>
          <p:nvPr/>
        </p:nvSpPr>
        <p:spPr bwMode="auto">
          <a:xfrm>
            <a:off x="7391400" y="5805488"/>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52242" name="Rectangle 18"/>
          <p:cNvSpPr>
            <a:spLocks noChangeArrowheads="1"/>
          </p:cNvSpPr>
          <p:nvPr/>
        </p:nvSpPr>
        <p:spPr bwMode="auto">
          <a:xfrm>
            <a:off x="5791200" y="5805488"/>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sp>
        <p:nvSpPr>
          <p:cNvPr id="52243" name="Rectangle 21"/>
          <p:cNvSpPr>
            <a:spLocks noChangeArrowheads="1"/>
          </p:cNvSpPr>
          <p:nvPr/>
        </p:nvSpPr>
        <p:spPr bwMode="auto">
          <a:xfrm>
            <a:off x="6934200" y="6172200"/>
            <a:ext cx="609600" cy="39370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2000" b="1">
                <a:solidFill>
                  <a:schemeClr val="hlink"/>
                </a:solidFill>
              </a:rPr>
              <a:t>F</a:t>
            </a:r>
            <a:r>
              <a:rPr lang="el-GR" sz="2000" b="1" baseline="-25000">
                <a:solidFill>
                  <a:schemeClr val="hlink"/>
                </a:solidFill>
                <a:cs typeface="Arial" charset="0"/>
                <a:sym typeface="Symbol" pitchFamily="18" charset="2"/>
              </a:rPr>
              <a:t>α</a:t>
            </a:r>
            <a:endParaRPr lang="el-GR" sz="2000" b="1">
              <a:solidFill>
                <a:schemeClr val="hlink"/>
              </a:solidFill>
              <a:cs typeface="Arial" charset="0"/>
            </a:endParaRPr>
          </a:p>
        </p:txBody>
      </p:sp>
      <p:sp>
        <p:nvSpPr>
          <p:cNvPr id="52244" name="Rectangle 21"/>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11-</a:t>
            </a:r>
            <a:fld id="{8965BCE6-4B71-47B1-AF2F-B2284FD98C40}" type="slidenum">
              <a:rPr lang="en-US"/>
              <a:pPr/>
              <a:t>25</a:t>
            </a:fld>
            <a:endParaRPr lang="en-US"/>
          </a:p>
        </p:txBody>
      </p:sp>
      <p:sp>
        <p:nvSpPr>
          <p:cNvPr id="53250" name="Rectangle 2"/>
          <p:cNvSpPr>
            <a:spLocks noChangeArrowheads="1"/>
          </p:cNvSpPr>
          <p:nvPr/>
        </p:nvSpPr>
        <p:spPr bwMode="auto">
          <a:xfrm>
            <a:off x="7467600" y="1828800"/>
            <a:ext cx="1143000" cy="2362200"/>
          </a:xfrm>
          <a:prstGeom prst="rect">
            <a:avLst/>
          </a:prstGeom>
          <a:solidFill>
            <a:schemeClr val="accent1"/>
          </a:solidFill>
          <a:ln w="9525">
            <a:noFill/>
            <a:miter lim="800000"/>
            <a:headEnd/>
            <a:tailEnd/>
          </a:ln>
        </p:spPr>
        <p:txBody>
          <a:bodyPr wrap="none" anchor="ctr"/>
          <a:lstStyle/>
          <a:p>
            <a:endParaRPr lang="en-US"/>
          </a:p>
        </p:txBody>
      </p:sp>
      <p:sp>
        <p:nvSpPr>
          <p:cNvPr id="53251" name="Rectangle 3"/>
          <p:cNvSpPr>
            <a:spLocks noChangeArrowheads="1"/>
          </p:cNvSpPr>
          <p:nvPr/>
        </p:nvSpPr>
        <p:spPr bwMode="auto">
          <a:xfrm>
            <a:off x="6172200" y="1828800"/>
            <a:ext cx="1295400" cy="2362200"/>
          </a:xfrm>
          <a:prstGeom prst="rect">
            <a:avLst/>
          </a:prstGeom>
          <a:solidFill>
            <a:srgbClr val="FCC98C"/>
          </a:solidFill>
          <a:ln w="9525">
            <a:solidFill>
              <a:srgbClr val="FDDCB5"/>
            </a:solidFill>
            <a:miter lim="800000"/>
            <a:headEnd/>
            <a:tailEnd/>
          </a:ln>
        </p:spPr>
        <p:txBody>
          <a:bodyPr wrap="none" anchor="ctr"/>
          <a:lstStyle/>
          <a:p>
            <a:endParaRPr lang="en-US"/>
          </a:p>
        </p:txBody>
      </p:sp>
      <p:sp>
        <p:nvSpPr>
          <p:cNvPr id="53252" name="Rectangle 4"/>
          <p:cNvSpPr>
            <a:spLocks noChangeArrowheads="1"/>
          </p:cNvSpPr>
          <p:nvPr/>
        </p:nvSpPr>
        <p:spPr bwMode="auto">
          <a:xfrm>
            <a:off x="4953000" y="1828800"/>
            <a:ext cx="1219200" cy="2362200"/>
          </a:xfrm>
          <a:prstGeom prst="rect">
            <a:avLst/>
          </a:prstGeom>
          <a:solidFill>
            <a:srgbClr val="F983C1"/>
          </a:solidFill>
          <a:ln w="9525">
            <a:noFill/>
            <a:miter lim="800000"/>
            <a:headEnd/>
            <a:tailEnd/>
          </a:ln>
        </p:spPr>
        <p:txBody>
          <a:bodyPr wrap="none" anchor="ctr"/>
          <a:lstStyle/>
          <a:p>
            <a:endParaRPr lang="en-US"/>
          </a:p>
        </p:txBody>
      </p:sp>
      <p:sp>
        <p:nvSpPr>
          <p:cNvPr id="53253" name="Rectangle 5"/>
          <p:cNvSpPr>
            <a:spLocks noGrp="1" noChangeArrowheads="1"/>
          </p:cNvSpPr>
          <p:nvPr>
            <p:ph type="title"/>
          </p:nvPr>
        </p:nvSpPr>
        <p:spPr>
          <a:xfrm>
            <a:off x="990600" y="381000"/>
            <a:ext cx="7793038" cy="990600"/>
          </a:xfrm>
        </p:spPr>
        <p:txBody>
          <a:bodyPr/>
          <a:lstStyle/>
          <a:p>
            <a:pPr eaLnBrk="1" hangingPunct="1">
              <a:lnSpc>
                <a:spcPct val="80000"/>
              </a:lnSpc>
            </a:pPr>
            <a:r>
              <a:rPr lang="en-US" smtClean="0"/>
              <a:t>One-Way ANOVA </a:t>
            </a:r>
            <a:br>
              <a:rPr lang="en-US" smtClean="0"/>
            </a:br>
            <a:r>
              <a:rPr lang="en-US" smtClean="0"/>
              <a:t>F Test Example</a:t>
            </a:r>
          </a:p>
        </p:txBody>
      </p:sp>
      <p:sp>
        <p:nvSpPr>
          <p:cNvPr id="53254" name="Rectangle 6"/>
          <p:cNvSpPr>
            <a:spLocks noGrp="1" noChangeArrowheads="1"/>
          </p:cNvSpPr>
          <p:nvPr>
            <p:ph type="body" sz="half" idx="1"/>
          </p:nvPr>
        </p:nvSpPr>
        <p:spPr>
          <a:xfrm>
            <a:off x="457200" y="1981200"/>
            <a:ext cx="4191000" cy="3740150"/>
          </a:xfrm>
        </p:spPr>
        <p:txBody>
          <a:bodyPr lIns="90488" tIns="44450" rIns="90488" bIns="44450">
            <a:spAutoFit/>
          </a:bodyPr>
          <a:lstStyle/>
          <a:p>
            <a:pPr marL="0" indent="0" defTabSz="914400" eaLnBrk="1" hangingPunct="1">
              <a:buFont typeface="Wingdings" pitchFamily="2" charset="2"/>
              <a:buNone/>
              <a:tabLst>
                <a:tab pos="465138" algn="ctr"/>
                <a:tab pos="1595438" algn="ctr"/>
                <a:tab pos="2679700" algn="ctr"/>
              </a:tabLst>
            </a:pPr>
            <a:r>
              <a:rPr lang="en-US" sz="2400" smtClean="0"/>
              <a:t>You want to see if three different golf clubs yield different distances. You randomly select five measurements from trials on an automated driving machine for each club. At the 0.05 significance level, is there a difference in mean distance?</a:t>
            </a:r>
          </a:p>
        </p:txBody>
      </p:sp>
      <p:sp>
        <p:nvSpPr>
          <p:cNvPr id="53255" name="Rectangle 7"/>
          <p:cNvSpPr>
            <a:spLocks noChangeArrowheads="1"/>
          </p:cNvSpPr>
          <p:nvPr/>
        </p:nvSpPr>
        <p:spPr bwMode="auto">
          <a:xfrm>
            <a:off x="4953000" y="1905000"/>
            <a:ext cx="3657600" cy="2286000"/>
          </a:xfrm>
          <a:prstGeom prst="rect">
            <a:avLst/>
          </a:prstGeom>
          <a:noFill/>
          <a:ln w="12700">
            <a:noFill/>
            <a:miter lim="800000"/>
            <a:headEnd/>
            <a:tailEnd/>
          </a:ln>
        </p:spPr>
        <p:txBody>
          <a:bodyPr lIns="90488" tIns="44450" rIns="90488" bIns="44450"/>
          <a:lstStyle/>
          <a:p>
            <a:pPr eaLnBrk="0" hangingPunct="0">
              <a:spcBef>
                <a:spcPct val="20000"/>
              </a:spcBef>
              <a:tabLst>
                <a:tab pos="465138" algn="ctr"/>
                <a:tab pos="1595438" algn="ctr"/>
                <a:tab pos="2679700" algn="ctr"/>
              </a:tabLst>
            </a:pPr>
            <a:r>
              <a:rPr lang="en-US"/>
              <a:t>	</a:t>
            </a:r>
            <a:r>
              <a:rPr lang="en-US" b="1" u="sng"/>
              <a:t>Club 1</a:t>
            </a:r>
            <a:r>
              <a:rPr lang="en-US" u="sng"/>
              <a:t>	</a:t>
            </a:r>
            <a:r>
              <a:rPr lang="en-US"/>
              <a:t>    </a:t>
            </a:r>
            <a:r>
              <a:rPr lang="en-US" b="1" u="sng"/>
              <a:t>Club 2</a:t>
            </a:r>
            <a:r>
              <a:rPr lang="en-US" b="1"/>
              <a:t>    </a:t>
            </a:r>
            <a:r>
              <a:rPr lang="en-US" b="1" u="sng"/>
              <a:t>Club 3</a:t>
            </a:r>
            <a:r>
              <a:rPr lang="en-US"/>
              <a:t/>
            </a:r>
            <a:br>
              <a:rPr lang="en-US"/>
            </a:br>
            <a:r>
              <a:rPr lang="en-US"/>
              <a:t>	254	     234	       200</a:t>
            </a:r>
            <a:br>
              <a:rPr lang="en-US"/>
            </a:br>
            <a:r>
              <a:rPr lang="en-US"/>
              <a:t>	263	     218	       222</a:t>
            </a:r>
            <a:br>
              <a:rPr lang="en-US"/>
            </a:br>
            <a:r>
              <a:rPr lang="en-US"/>
              <a:t>	241	     235	       197</a:t>
            </a:r>
            <a:br>
              <a:rPr lang="en-US"/>
            </a:br>
            <a:r>
              <a:rPr lang="en-US"/>
              <a:t>	237	     227	       206</a:t>
            </a:r>
            <a:br>
              <a:rPr lang="en-US"/>
            </a:br>
            <a:r>
              <a:rPr lang="en-US"/>
              <a:t>	251	     216	       204</a:t>
            </a:r>
          </a:p>
        </p:txBody>
      </p:sp>
      <p:pic>
        <p:nvPicPr>
          <p:cNvPr id="53256" name="Picture 8" descr="j0285744"/>
          <p:cNvPicPr>
            <a:picLocks noChangeAspect="1" noChangeArrowheads="1"/>
          </p:cNvPicPr>
          <p:nvPr/>
        </p:nvPicPr>
        <p:blipFill>
          <a:blip r:embed="rId2"/>
          <a:srcRect/>
          <a:stretch>
            <a:fillRect/>
          </a:stretch>
        </p:blipFill>
        <p:spPr bwMode="auto">
          <a:xfrm>
            <a:off x="5715000" y="4343400"/>
            <a:ext cx="1874838" cy="1981200"/>
          </a:xfrm>
          <a:prstGeom prst="rect">
            <a:avLst/>
          </a:prstGeom>
          <a:noFill/>
          <a:ln w="9525">
            <a:noFill/>
            <a:miter lim="800000"/>
            <a:headEnd/>
            <a:tailEnd/>
          </a:ln>
        </p:spPr>
      </p:pic>
      <p:pic>
        <p:nvPicPr>
          <p:cNvPr id="53257" name="Picture 9" descr="j0312522"/>
          <p:cNvPicPr>
            <a:picLocks noChangeAspect="1" noChangeArrowheads="1"/>
          </p:cNvPicPr>
          <p:nvPr/>
        </p:nvPicPr>
        <p:blipFill>
          <a:blip r:embed="rId3"/>
          <a:srcRect/>
          <a:stretch>
            <a:fillRect/>
          </a:stretch>
        </p:blipFill>
        <p:spPr bwMode="auto">
          <a:xfrm>
            <a:off x="7086600" y="5867400"/>
            <a:ext cx="406400" cy="414338"/>
          </a:xfrm>
          <a:prstGeom prst="rect">
            <a:avLst/>
          </a:prstGeom>
          <a:noFill/>
          <a:ln w="9525">
            <a:noFill/>
            <a:miter lim="800000"/>
            <a:headEnd/>
            <a:tailEnd/>
          </a:ln>
        </p:spPr>
      </p:pic>
      <p:sp>
        <p:nvSpPr>
          <p:cNvPr id="53258" name="Rectangle 10"/>
          <p:cNvSpPr>
            <a:spLocks noChangeArrowheads="1"/>
          </p:cNvSpPr>
          <p:nvPr/>
        </p:nvSpPr>
        <p:spPr bwMode="auto">
          <a:xfrm>
            <a:off x="4953000" y="1828800"/>
            <a:ext cx="3657600" cy="2362200"/>
          </a:xfrm>
          <a:prstGeom prst="rect">
            <a:avLst/>
          </a:prstGeom>
          <a:noFill/>
          <a:ln w="9525">
            <a:solidFill>
              <a:schemeClr val="tx1"/>
            </a:solidFill>
            <a:miter lim="800000"/>
            <a:headEnd/>
            <a:tailEnd/>
          </a:ln>
        </p:spPr>
        <p:txBody>
          <a:bodyPr wrap="none" anchor="ctr"/>
          <a:lstStyle/>
          <a:p>
            <a:endParaRPr lang="en-US"/>
          </a:p>
        </p:txBody>
      </p:sp>
      <p:sp>
        <p:nvSpPr>
          <p:cNvPr id="53259" name="Rectangle 1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5"/>
          <p:cNvSpPr>
            <a:spLocks noGrp="1" noChangeArrowheads="1"/>
          </p:cNvSpPr>
          <p:nvPr>
            <p:ph type="sldNum" sz="quarter" idx="10"/>
          </p:nvPr>
        </p:nvSpPr>
        <p:spPr>
          <a:ln/>
        </p:spPr>
        <p:txBody>
          <a:bodyPr/>
          <a:lstStyle/>
          <a:p>
            <a:r>
              <a:rPr lang="en-US"/>
              <a:t>11-</a:t>
            </a:r>
            <a:fld id="{86FFCED9-AAE4-4560-92DF-4F49FE3FFAD8}" type="slidenum">
              <a:rPr lang="en-US"/>
              <a:pPr/>
              <a:t>26</a:t>
            </a:fld>
            <a:endParaRPr lang="en-US"/>
          </a:p>
        </p:txBody>
      </p:sp>
      <p:sp>
        <p:nvSpPr>
          <p:cNvPr id="14344" name="Rectangle 2"/>
          <p:cNvSpPr>
            <a:spLocks noChangeArrowheads="1"/>
          </p:cNvSpPr>
          <p:nvPr/>
        </p:nvSpPr>
        <p:spPr bwMode="auto">
          <a:xfrm>
            <a:off x="7620000" y="5181600"/>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chemeClr val="accent1"/>
                </a:solidFill>
              </a:rPr>
              <a:t>•</a:t>
            </a:r>
          </a:p>
        </p:txBody>
      </p:sp>
      <p:sp>
        <p:nvSpPr>
          <p:cNvPr id="14345" name="Rectangle 3"/>
          <p:cNvSpPr>
            <a:spLocks noChangeArrowheads="1"/>
          </p:cNvSpPr>
          <p:nvPr/>
        </p:nvSpPr>
        <p:spPr bwMode="auto">
          <a:xfrm>
            <a:off x="7620000" y="5029200"/>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chemeClr val="accent1"/>
                </a:solidFill>
              </a:rPr>
              <a:t>•</a:t>
            </a:r>
          </a:p>
        </p:txBody>
      </p:sp>
      <p:sp>
        <p:nvSpPr>
          <p:cNvPr id="14346" name="Rectangle 4"/>
          <p:cNvSpPr>
            <a:spLocks noChangeArrowheads="1"/>
          </p:cNvSpPr>
          <p:nvPr/>
        </p:nvSpPr>
        <p:spPr bwMode="auto">
          <a:xfrm>
            <a:off x="7620000" y="4724400"/>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chemeClr val="accent1"/>
                </a:solidFill>
              </a:rPr>
              <a:t>•</a:t>
            </a:r>
          </a:p>
        </p:txBody>
      </p:sp>
      <p:sp>
        <p:nvSpPr>
          <p:cNvPr id="14347" name="Rectangle 5"/>
          <p:cNvSpPr>
            <a:spLocks noChangeArrowheads="1"/>
          </p:cNvSpPr>
          <p:nvPr/>
        </p:nvSpPr>
        <p:spPr bwMode="auto">
          <a:xfrm>
            <a:off x="7620000" y="4800600"/>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chemeClr val="accent1"/>
                </a:solidFill>
              </a:rPr>
              <a:t>•</a:t>
            </a:r>
          </a:p>
        </p:txBody>
      </p:sp>
      <p:sp>
        <p:nvSpPr>
          <p:cNvPr id="14348" name="Rectangle 6"/>
          <p:cNvSpPr>
            <a:spLocks noChangeArrowheads="1"/>
          </p:cNvSpPr>
          <p:nvPr/>
        </p:nvSpPr>
        <p:spPr bwMode="auto">
          <a:xfrm>
            <a:off x="7620000" y="4038600"/>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chemeClr val="accent1"/>
                </a:solidFill>
              </a:rPr>
              <a:t>•</a:t>
            </a:r>
          </a:p>
        </p:txBody>
      </p:sp>
      <p:sp>
        <p:nvSpPr>
          <p:cNvPr id="14349" name="Line 7"/>
          <p:cNvSpPr>
            <a:spLocks noChangeShapeType="1"/>
          </p:cNvSpPr>
          <p:nvPr/>
        </p:nvSpPr>
        <p:spPr bwMode="auto">
          <a:xfrm>
            <a:off x="7620000" y="5029200"/>
            <a:ext cx="304800" cy="0"/>
          </a:xfrm>
          <a:prstGeom prst="line">
            <a:avLst/>
          </a:prstGeom>
          <a:noFill/>
          <a:ln w="38100">
            <a:solidFill>
              <a:schemeClr val="accent1"/>
            </a:solidFill>
            <a:miter lim="800000"/>
            <a:headEnd/>
            <a:tailEnd/>
          </a:ln>
        </p:spPr>
        <p:txBody>
          <a:bodyPr wrap="none"/>
          <a:lstStyle/>
          <a:p>
            <a:endParaRPr lang="en-US"/>
          </a:p>
        </p:txBody>
      </p:sp>
      <p:sp>
        <p:nvSpPr>
          <p:cNvPr id="14350" name="Rectangle 8"/>
          <p:cNvSpPr>
            <a:spLocks noChangeArrowheads="1"/>
          </p:cNvSpPr>
          <p:nvPr/>
        </p:nvSpPr>
        <p:spPr bwMode="auto">
          <a:xfrm>
            <a:off x="1447800" y="5410200"/>
            <a:ext cx="1762125" cy="485775"/>
          </a:xfrm>
          <a:prstGeom prst="rect">
            <a:avLst/>
          </a:prstGeom>
          <a:solidFill>
            <a:srgbClr val="C7DAF7"/>
          </a:solidFill>
          <a:ln w="9525">
            <a:solidFill>
              <a:schemeClr val="tx1"/>
            </a:solidFill>
            <a:miter lim="800000"/>
            <a:headEnd/>
            <a:tailEnd/>
          </a:ln>
        </p:spPr>
        <p:txBody>
          <a:bodyPr wrap="none" anchor="ctr"/>
          <a:lstStyle/>
          <a:p>
            <a:endParaRPr lang="en-US"/>
          </a:p>
        </p:txBody>
      </p:sp>
      <p:sp>
        <p:nvSpPr>
          <p:cNvPr id="14351" name="Rectangle 9"/>
          <p:cNvSpPr>
            <a:spLocks noChangeArrowheads="1"/>
          </p:cNvSpPr>
          <p:nvPr/>
        </p:nvSpPr>
        <p:spPr bwMode="auto">
          <a:xfrm>
            <a:off x="1524000" y="4876800"/>
            <a:ext cx="1541463" cy="485775"/>
          </a:xfrm>
          <a:prstGeom prst="rect">
            <a:avLst/>
          </a:prstGeom>
          <a:solidFill>
            <a:srgbClr val="FCC98C"/>
          </a:solidFill>
          <a:ln w="9525">
            <a:solidFill>
              <a:schemeClr val="tx1"/>
            </a:solidFill>
            <a:miter lim="800000"/>
            <a:headEnd/>
            <a:tailEnd/>
          </a:ln>
        </p:spPr>
        <p:txBody>
          <a:bodyPr wrap="none" anchor="ctr"/>
          <a:lstStyle/>
          <a:p>
            <a:endParaRPr lang="en-US"/>
          </a:p>
        </p:txBody>
      </p:sp>
      <p:sp>
        <p:nvSpPr>
          <p:cNvPr id="14352" name="Rectangle 10"/>
          <p:cNvSpPr>
            <a:spLocks noChangeArrowheads="1"/>
          </p:cNvSpPr>
          <p:nvPr/>
        </p:nvSpPr>
        <p:spPr bwMode="auto">
          <a:xfrm>
            <a:off x="152400" y="4876800"/>
            <a:ext cx="1395413" cy="485775"/>
          </a:xfrm>
          <a:prstGeom prst="rect">
            <a:avLst/>
          </a:prstGeom>
          <a:solidFill>
            <a:srgbClr val="F983C1"/>
          </a:solidFill>
          <a:ln w="9525">
            <a:solidFill>
              <a:schemeClr val="tx1"/>
            </a:solidFill>
            <a:miter lim="800000"/>
            <a:headEnd/>
            <a:tailEnd/>
          </a:ln>
        </p:spPr>
        <p:txBody>
          <a:bodyPr wrap="none" anchor="ctr"/>
          <a:lstStyle/>
          <a:p>
            <a:endParaRPr lang="en-US"/>
          </a:p>
        </p:txBody>
      </p:sp>
      <p:sp>
        <p:nvSpPr>
          <p:cNvPr id="14353" name="Rectangle 11"/>
          <p:cNvSpPr>
            <a:spLocks noChangeArrowheads="1"/>
          </p:cNvSpPr>
          <p:nvPr/>
        </p:nvSpPr>
        <p:spPr bwMode="auto">
          <a:xfrm>
            <a:off x="3048000" y="4876800"/>
            <a:ext cx="1468438" cy="485775"/>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354" name="Rectangle 12"/>
          <p:cNvSpPr>
            <a:spLocks noGrp="1" noChangeArrowheads="1"/>
          </p:cNvSpPr>
          <p:nvPr>
            <p:ph type="title"/>
          </p:nvPr>
        </p:nvSpPr>
        <p:spPr>
          <a:xfrm>
            <a:off x="1143000" y="228600"/>
            <a:ext cx="7793038" cy="1143000"/>
          </a:xfrm>
        </p:spPr>
        <p:txBody>
          <a:bodyPr/>
          <a:lstStyle/>
          <a:p>
            <a:pPr eaLnBrk="1" hangingPunct="1">
              <a:lnSpc>
                <a:spcPct val="80000"/>
              </a:lnSpc>
            </a:pPr>
            <a:r>
              <a:rPr lang="en-US" smtClean="0"/>
              <a:t>One-Way ANOVA Example: Scatter Plot</a:t>
            </a:r>
          </a:p>
        </p:txBody>
      </p:sp>
      <p:sp>
        <p:nvSpPr>
          <p:cNvPr id="14355" name="Line 13"/>
          <p:cNvSpPr>
            <a:spLocks noChangeShapeType="1"/>
          </p:cNvSpPr>
          <p:nvPr/>
        </p:nvSpPr>
        <p:spPr bwMode="auto">
          <a:xfrm>
            <a:off x="5257800" y="1905000"/>
            <a:ext cx="0" cy="3886200"/>
          </a:xfrm>
          <a:prstGeom prst="line">
            <a:avLst/>
          </a:prstGeom>
          <a:noFill/>
          <a:ln w="12700">
            <a:solidFill>
              <a:schemeClr val="tx1"/>
            </a:solidFill>
            <a:round/>
            <a:headEnd/>
            <a:tailEnd/>
          </a:ln>
        </p:spPr>
        <p:txBody>
          <a:bodyPr wrap="none" anchor="ctr"/>
          <a:lstStyle/>
          <a:p>
            <a:endParaRPr lang="en-US"/>
          </a:p>
        </p:txBody>
      </p:sp>
      <p:sp>
        <p:nvSpPr>
          <p:cNvPr id="14356" name="Line 14"/>
          <p:cNvSpPr>
            <a:spLocks noChangeShapeType="1"/>
          </p:cNvSpPr>
          <p:nvPr/>
        </p:nvSpPr>
        <p:spPr bwMode="auto">
          <a:xfrm>
            <a:off x="5257800" y="6248400"/>
            <a:ext cx="3657600" cy="0"/>
          </a:xfrm>
          <a:prstGeom prst="line">
            <a:avLst/>
          </a:prstGeom>
          <a:noFill/>
          <a:ln w="12700">
            <a:solidFill>
              <a:schemeClr val="tx1"/>
            </a:solidFill>
            <a:round/>
            <a:headEnd/>
            <a:tailEnd/>
          </a:ln>
        </p:spPr>
        <p:txBody>
          <a:bodyPr wrap="none" anchor="ctr"/>
          <a:lstStyle/>
          <a:p>
            <a:endParaRPr lang="en-US"/>
          </a:p>
        </p:txBody>
      </p:sp>
      <p:sp>
        <p:nvSpPr>
          <p:cNvPr id="14357" name="Rectangle 15"/>
          <p:cNvSpPr>
            <a:spLocks noChangeArrowheads="1"/>
          </p:cNvSpPr>
          <p:nvPr/>
        </p:nvSpPr>
        <p:spPr bwMode="auto">
          <a:xfrm>
            <a:off x="4648200" y="1828800"/>
            <a:ext cx="835025" cy="40513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000"/>
              <a:t>270</a:t>
            </a:r>
          </a:p>
          <a:p>
            <a:pPr eaLnBrk="0" hangingPunct="0">
              <a:spcBef>
                <a:spcPct val="50000"/>
              </a:spcBef>
            </a:pPr>
            <a:r>
              <a:rPr lang="en-US" sz="2000"/>
              <a:t>260</a:t>
            </a:r>
          </a:p>
          <a:p>
            <a:pPr eaLnBrk="0" hangingPunct="0">
              <a:spcBef>
                <a:spcPct val="50000"/>
              </a:spcBef>
            </a:pPr>
            <a:r>
              <a:rPr lang="en-US" sz="2000"/>
              <a:t>250</a:t>
            </a:r>
          </a:p>
          <a:p>
            <a:pPr eaLnBrk="0" hangingPunct="0">
              <a:spcBef>
                <a:spcPct val="50000"/>
              </a:spcBef>
            </a:pPr>
            <a:r>
              <a:rPr lang="en-US" sz="2000"/>
              <a:t>240</a:t>
            </a:r>
          </a:p>
          <a:p>
            <a:pPr eaLnBrk="0" hangingPunct="0">
              <a:spcBef>
                <a:spcPct val="50000"/>
              </a:spcBef>
            </a:pPr>
            <a:r>
              <a:rPr lang="en-US" sz="2000"/>
              <a:t>230</a:t>
            </a:r>
          </a:p>
          <a:p>
            <a:pPr eaLnBrk="0" hangingPunct="0">
              <a:spcBef>
                <a:spcPct val="50000"/>
              </a:spcBef>
            </a:pPr>
            <a:r>
              <a:rPr lang="en-US" sz="2000"/>
              <a:t>220</a:t>
            </a:r>
          </a:p>
          <a:p>
            <a:pPr eaLnBrk="0" hangingPunct="0">
              <a:spcBef>
                <a:spcPct val="50000"/>
              </a:spcBef>
            </a:pPr>
            <a:r>
              <a:rPr lang="en-US" sz="2000"/>
              <a:t>210</a:t>
            </a:r>
          </a:p>
          <a:p>
            <a:pPr eaLnBrk="0" hangingPunct="0">
              <a:spcBef>
                <a:spcPct val="50000"/>
              </a:spcBef>
            </a:pPr>
            <a:r>
              <a:rPr lang="en-US" sz="2000"/>
              <a:t>200</a:t>
            </a:r>
          </a:p>
          <a:p>
            <a:pPr eaLnBrk="0" hangingPunct="0">
              <a:spcBef>
                <a:spcPct val="50000"/>
              </a:spcBef>
            </a:pPr>
            <a:r>
              <a:rPr lang="en-US" sz="2000"/>
              <a:t>190</a:t>
            </a:r>
          </a:p>
        </p:txBody>
      </p:sp>
      <p:sp>
        <p:nvSpPr>
          <p:cNvPr id="14358" name="Rectangle 16"/>
          <p:cNvSpPr>
            <a:spLocks noChangeArrowheads="1"/>
          </p:cNvSpPr>
          <p:nvPr/>
        </p:nvSpPr>
        <p:spPr bwMode="auto">
          <a:xfrm>
            <a:off x="5597525" y="3354388"/>
            <a:ext cx="4540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F6600"/>
                </a:solidFill>
              </a:rPr>
              <a:t>•</a:t>
            </a:r>
          </a:p>
        </p:txBody>
      </p:sp>
      <p:sp>
        <p:nvSpPr>
          <p:cNvPr id="14359" name="Rectangle 17"/>
          <p:cNvSpPr>
            <a:spLocks noChangeArrowheads="1"/>
          </p:cNvSpPr>
          <p:nvPr/>
        </p:nvSpPr>
        <p:spPr bwMode="auto">
          <a:xfrm>
            <a:off x="5597525" y="3125788"/>
            <a:ext cx="4540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F6600"/>
                </a:solidFill>
              </a:rPr>
              <a:t>•</a:t>
            </a:r>
          </a:p>
        </p:txBody>
      </p:sp>
      <p:sp>
        <p:nvSpPr>
          <p:cNvPr id="14360" name="Rectangle 18"/>
          <p:cNvSpPr>
            <a:spLocks noChangeArrowheads="1"/>
          </p:cNvSpPr>
          <p:nvPr/>
        </p:nvSpPr>
        <p:spPr bwMode="auto">
          <a:xfrm>
            <a:off x="5597525" y="2668588"/>
            <a:ext cx="4540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F6600"/>
                </a:solidFill>
              </a:rPr>
              <a:t>•</a:t>
            </a:r>
          </a:p>
        </p:txBody>
      </p:sp>
      <p:sp>
        <p:nvSpPr>
          <p:cNvPr id="14361" name="Rectangle 19"/>
          <p:cNvSpPr>
            <a:spLocks noChangeArrowheads="1"/>
          </p:cNvSpPr>
          <p:nvPr/>
        </p:nvSpPr>
        <p:spPr bwMode="auto">
          <a:xfrm>
            <a:off x="5597525" y="2516188"/>
            <a:ext cx="4540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F6600"/>
                </a:solidFill>
              </a:rPr>
              <a:t>•</a:t>
            </a:r>
          </a:p>
        </p:txBody>
      </p:sp>
      <p:sp>
        <p:nvSpPr>
          <p:cNvPr id="14362" name="Rectangle 20"/>
          <p:cNvSpPr>
            <a:spLocks noChangeArrowheads="1"/>
          </p:cNvSpPr>
          <p:nvPr/>
        </p:nvSpPr>
        <p:spPr bwMode="auto">
          <a:xfrm>
            <a:off x="5597525" y="21351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F6600"/>
                </a:solidFill>
              </a:rPr>
              <a:t>•</a:t>
            </a:r>
          </a:p>
        </p:txBody>
      </p:sp>
      <p:sp>
        <p:nvSpPr>
          <p:cNvPr id="14363" name="Rectangle 21"/>
          <p:cNvSpPr>
            <a:spLocks noChangeArrowheads="1"/>
          </p:cNvSpPr>
          <p:nvPr/>
        </p:nvSpPr>
        <p:spPr bwMode="auto">
          <a:xfrm>
            <a:off x="6664325" y="42687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CC98C"/>
                </a:solidFill>
              </a:rPr>
              <a:t>•</a:t>
            </a:r>
          </a:p>
        </p:txBody>
      </p:sp>
      <p:sp>
        <p:nvSpPr>
          <p:cNvPr id="14364" name="Rectangle 22"/>
          <p:cNvSpPr>
            <a:spLocks noChangeArrowheads="1"/>
          </p:cNvSpPr>
          <p:nvPr/>
        </p:nvSpPr>
        <p:spPr bwMode="auto">
          <a:xfrm>
            <a:off x="6664325" y="41925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CC98C"/>
                </a:solidFill>
              </a:rPr>
              <a:t>•</a:t>
            </a:r>
          </a:p>
        </p:txBody>
      </p:sp>
      <p:sp>
        <p:nvSpPr>
          <p:cNvPr id="14365" name="Rectangle 23"/>
          <p:cNvSpPr>
            <a:spLocks noChangeArrowheads="1"/>
          </p:cNvSpPr>
          <p:nvPr/>
        </p:nvSpPr>
        <p:spPr bwMode="auto">
          <a:xfrm>
            <a:off x="6664325" y="38115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CC98C"/>
                </a:solidFill>
              </a:rPr>
              <a:t>•</a:t>
            </a:r>
          </a:p>
        </p:txBody>
      </p:sp>
      <p:sp>
        <p:nvSpPr>
          <p:cNvPr id="14366" name="Rectangle 24"/>
          <p:cNvSpPr>
            <a:spLocks noChangeArrowheads="1"/>
          </p:cNvSpPr>
          <p:nvPr/>
        </p:nvSpPr>
        <p:spPr bwMode="auto">
          <a:xfrm>
            <a:off x="6664325" y="34305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CC98C"/>
                </a:solidFill>
              </a:rPr>
              <a:t>•</a:t>
            </a:r>
          </a:p>
        </p:txBody>
      </p:sp>
      <p:sp>
        <p:nvSpPr>
          <p:cNvPr id="14367" name="Rectangle 25"/>
          <p:cNvSpPr>
            <a:spLocks noChangeArrowheads="1"/>
          </p:cNvSpPr>
          <p:nvPr/>
        </p:nvSpPr>
        <p:spPr bwMode="auto">
          <a:xfrm>
            <a:off x="6664325" y="3506788"/>
            <a:ext cx="530225" cy="454025"/>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b="1" i="1">
                <a:solidFill>
                  <a:srgbClr val="FCC98C"/>
                </a:solidFill>
              </a:rPr>
              <a:t>•</a:t>
            </a:r>
          </a:p>
        </p:txBody>
      </p:sp>
      <p:sp>
        <p:nvSpPr>
          <p:cNvPr id="14368" name="Line 26"/>
          <p:cNvSpPr>
            <a:spLocks noChangeShapeType="1"/>
          </p:cNvSpPr>
          <p:nvPr/>
        </p:nvSpPr>
        <p:spPr bwMode="auto">
          <a:xfrm>
            <a:off x="5257800" y="3962400"/>
            <a:ext cx="3068638" cy="0"/>
          </a:xfrm>
          <a:prstGeom prst="line">
            <a:avLst/>
          </a:prstGeom>
          <a:noFill/>
          <a:ln w="25400">
            <a:solidFill>
              <a:srgbClr val="A5EFE6"/>
            </a:solidFill>
            <a:round/>
            <a:headEnd/>
            <a:tailEnd/>
          </a:ln>
        </p:spPr>
        <p:txBody>
          <a:bodyPr wrap="none" anchor="ctr"/>
          <a:lstStyle/>
          <a:p>
            <a:endParaRPr lang="en-US"/>
          </a:p>
        </p:txBody>
      </p:sp>
      <p:sp>
        <p:nvSpPr>
          <p:cNvPr id="14369" name="Rectangle 27"/>
          <p:cNvSpPr>
            <a:spLocks noChangeArrowheads="1"/>
          </p:cNvSpPr>
          <p:nvPr/>
        </p:nvSpPr>
        <p:spPr bwMode="auto">
          <a:xfrm>
            <a:off x="4572000" y="1524000"/>
            <a:ext cx="1260475" cy="3937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000" b="1"/>
              <a:t>Distance</a:t>
            </a:r>
          </a:p>
        </p:txBody>
      </p:sp>
      <p:graphicFrame>
        <p:nvGraphicFramePr>
          <p:cNvPr id="14338" name="Object 28"/>
          <p:cNvGraphicFramePr>
            <a:graphicFrameLocks noChangeAspect="1"/>
          </p:cNvGraphicFramePr>
          <p:nvPr/>
        </p:nvGraphicFramePr>
        <p:xfrm>
          <a:off x="5867400" y="2590800"/>
          <a:ext cx="838200" cy="744538"/>
        </p:xfrm>
        <a:graphic>
          <a:graphicData uri="http://schemas.openxmlformats.org/presentationml/2006/ole">
            <p:oleObj spid="_x0000_s14338" name="Equation" r:id="rId3" imgW="203040" imgH="228600" progId="Equation.DSMT4">
              <p:embed/>
            </p:oleObj>
          </a:graphicData>
        </a:graphic>
      </p:graphicFrame>
      <p:graphicFrame>
        <p:nvGraphicFramePr>
          <p:cNvPr id="14339" name="Object 29"/>
          <p:cNvGraphicFramePr>
            <a:graphicFrameLocks noChangeAspect="1"/>
          </p:cNvGraphicFramePr>
          <p:nvPr/>
        </p:nvGraphicFramePr>
        <p:xfrm>
          <a:off x="6934200" y="3886200"/>
          <a:ext cx="609600" cy="685800"/>
        </p:xfrm>
        <a:graphic>
          <a:graphicData uri="http://schemas.openxmlformats.org/presentationml/2006/ole">
            <p:oleObj spid="_x0000_s14339" name="Equation" r:id="rId4" imgW="215640" imgH="228600" progId="Equation.DSMT4">
              <p:embed/>
            </p:oleObj>
          </a:graphicData>
        </a:graphic>
      </p:graphicFrame>
      <p:graphicFrame>
        <p:nvGraphicFramePr>
          <p:cNvPr id="14340" name="Object 30"/>
          <p:cNvGraphicFramePr>
            <a:graphicFrameLocks noChangeAspect="1"/>
          </p:cNvGraphicFramePr>
          <p:nvPr/>
        </p:nvGraphicFramePr>
        <p:xfrm>
          <a:off x="7924800" y="4724400"/>
          <a:ext cx="679450" cy="711200"/>
        </p:xfrm>
        <a:graphic>
          <a:graphicData uri="http://schemas.openxmlformats.org/presentationml/2006/ole">
            <p:oleObj spid="_x0000_s14340" name="Equation" r:id="rId5" imgW="215640" imgH="241200" progId="Equation.DSMT4">
              <p:embed/>
            </p:oleObj>
          </a:graphicData>
        </a:graphic>
      </p:graphicFrame>
      <p:sp>
        <p:nvSpPr>
          <p:cNvPr id="14370" name="Line 31"/>
          <p:cNvSpPr>
            <a:spLocks noChangeShapeType="1"/>
          </p:cNvSpPr>
          <p:nvPr/>
        </p:nvSpPr>
        <p:spPr bwMode="auto">
          <a:xfrm>
            <a:off x="6705600" y="4114800"/>
            <a:ext cx="304800" cy="0"/>
          </a:xfrm>
          <a:prstGeom prst="line">
            <a:avLst/>
          </a:prstGeom>
          <a:noFill/>
          <a:ln w="38100">
            <a:solidFill>
              <a:srgbClr val="FCC98C"/>
            </a:solidFill>
            <a:miter lim="800000"/>
            <a:headEnd/>
            <a:tailEnd/>
          </a:ln>
        </p:spPr>
        <p:txBody>
          <a:bodyPr wrap="none"/>
          <a:lstStyle/>
          <a:p>
            <a:endParaRPr lang="en-US"/>
          </a:p>
        </p:txBody>
      </p:sp>
      <p:sp>
        <p:nvSpPr>
          <p:cNvPr id="14371" name="Line 32"/>
          <p:cNvSpPr>
            <a:spLocks noChangeShapeType="1"/>
          </p:cNvSpPr>
          <p:nvPr/>
        </p:nvSpPr>
        <p:spPr bwMode="auto">
          <a:xfrm>
            <a:off x="5605463" y="2971800"/>
            <a:ext cx="304800" cy="0"/>
          </a:xfrm>
          <a:prstGeom prst="line">
            <a:avLst/>
          </a:prstGeom>
          <a:noFill/>
          <a:ln w="38100">
            <a:solidFill>
              <a:srgbClr val="FF6600"/>
            </a:solidFill>
            <a:miter lim="800000"/>
            <a:headEnd/>
            <a:tailEnd/>
          </a:ln>
        </p:spPr>
        <p:txBody>
          <a:bodyPr wrap="none"/>
          <a:lstStyle/>
          <a:p>
            <a:endParaRPr lang="en-US"/>
          </a:p>
        </p:txBody>
      </p:sp>
      <p:graphicFrame>
        <p:nvGraphicFramePr>
          <p:cNvPr id="14341" name="Object 33"/>
          <p:cNvGraphicFramePr>
            <a:graphicFrameLocks noChangeAspect="1"/>
          </p:cNvGraphicFramePr>
          <p:nvPr/>
        </p:nvGraphicFramePr>
        <p:xfrm>
          <a:off x="8305800" y="3581400"/>
          <a:ext cx="609600" cy="762000"/>
        </p:xfrm>
        <a:graphic>
          <a:graphicData uri="http://schemas.openxmlformats.org/presentationml/2006/ole">
            <p:oleObj spid="_x0000_s14341" name="Equation" r:id="rId6" imgW="177480" imgH="215640" progId="Equation.DSMT4">
              <p:embed/>
            </p:oleObj>
          </a:graphicData>
        </a:graphic>
      </p:graphicFrame>
      <p:sp>
        <p:nvSpPr>
          <p:cNvPr id="14372" name="Line 34"/>
          <p:cNvSpPr>
            <a:spLocks noChangeShapeType="1"/>
          </p:cNvSpPr>
          <p:nvPr/>
        </p:nvSpPr>
        <p:spPr bwMode="auto">
          <a:xfrm flipH="1">
            <a:off x="5165725" y="5791200"/>
            <a:ext cx="92075" cy="76200"/>
          </a:xfrm>
          <a:prstGeom prst="line">
            <a:avLst/>
          </a:prstGeom>
          <a:noFill/>
          <a:ln w="12700">
            <a:solidFill>
              <a:schemeClr val="tx1"/>
            </a:solidFill>
            <a:miter lim="800000"/>
            <a:headEnd/>
            <a:tailEnd/>
          </a:ln>
        </p:spPr>
        <p:txBody>
          <a:bodyPr wrap="none"/>
          <a:lstStyle/>
          <a:p>
            <a:endParaRPr lang="en-US"/>
          </a:p>
        </p:txBody>
      </p:sp>
      <p:sp>
        <p:nvSpPr>
          <p:cNvPr id="14373" name="Line 35"/>
          <p:cNvSpPr>
            <a:spLocks noChangeShapeType="1"/>
          </p:cNvSpPr>
          <p:nvPr/>
        </p:nvSpPr>
        <p:spPr bwMode="auto">
          <a:xfrm flipH="1">
            <a:off x="5181600" y="5943600"/>
            <a:ext cx="76200" cy="76200"/>
          </a:xfrm>
          <a:prstGeom prst="line">
            <a:avLst/>
          </a:prstGeom>
          <a:noFill/>
          <a:ln w="12700">
            <a:solidFill>
              <a:schemeClr val="tx1"/>
            </a:solidFill>
            <a:miter lim="800000"/>
            <a:headEnd/>
            <a:tailEnd/>
          </a:ln>
        </p:spPr>
        <p:txBody>
          <a:bodyPr wrap="none"/>
          <a:lstStyle/>
          <a:p>
            <a:endParaRPr lang="en-US"/>
          </a:p>
        </p:txBody>
      </p:sp>
      <p:sp>
        <p:nvSpPr>
          <p:cNvPr id="14374" name="Line 36"/>
          <p:cNvSpPr>
            <a:spLocks noChangeShapeType="1"/>
          </p:cNvSpPr>
          <p:nvPr/>
        </p:nvSpPr>
        <p:spPr bwMode="auto">
          <a:xfrm flipH="1">
            <a:off x="5181600" y="6096000"/>
            <a:ext cx="76200" cy="76200"/>
          </a:xfrm>
          <a:prstGeom prst="line">
            <a:avLst/>
          </a:prstGeom>
          <a:noFill/>
          <a:ln w="12700">
            <a:solidFill>
              <a:schemeClr val="tx1"/>
            </a:solidFill>
            <a:miter lim="800000"/>
            <a:headEnd/>
            <a:tailEnd/>
          </a:ln>
        </p:spPr>
        <p:txBody>
          <a:bodyPr wrap="none"/>
          <a:lstStyle/>
          <a:p>
            <a:endParaRPr lang="en-US"/>
          </a:p>
        </p:txBody>
      </p:sp>
      <p:sp>
        <p:nvSpPr>
          <p:cNvPr id="14375" name="Line 37"/>
          <p:cNvSpPr>
            <a:spLocks noChangeShapeType="1"/>
          </p:cNvSpPr>
          <p:nvPr/>
        </p:nvSpPr>
        <p:spPr bwMode="auto">
          <a:xfrm>
            <a:off x="5167313" y="5867400"/>
            <a:ext cx="76200" cy="76200"/>
          </a:xfrm>
          <a:prstGeom prst="line">
            <a:avLst/>
          </a:prstGeom>
          <a:noFill/>
          <a:ln w="12700">
            <a:solidFill>
              <a:schemeClr val="tx1"/>
            </a:solidFill>
            <a:miter lim="800000"/>
            <a:headEnd/>
            <a:tailEnd/>
          </a:ln>
        </p:spPr>
        <p:txBody>
          <a:bodyPr wrap="none"/>
          <a:lstStyle/>
          <a:p>
            <a:endParaRPr lang="en-US"/>
          </a:p>
        </p:txBody>
      </p:sp>
      <p:sp>
        <p:nvSpPr>
          <p:cNvPr id="14376" name="Line 38"/>
          <p:cNvSpPr>
            <a:spLocks noChangeShapeType="1"/>
          </p:cNvSpPr>
          <p:nvPr/>
        </p:nvSpPr>
        <p:spPr bwMode="auto">
          <a:xfrm>
            <a:off x="5181600" y="6024563"/>
            <a:ext cx="76200" cy="71437"/>
          </a:xfrm>
          <a:prstGeom prst="line">
            <a:avLst/>
          </a:prstGeom>
          <a:noFill/>
          <a:ln w="12700">
            <a:solidFill>
              <a:schemeClr val="tx1"/>
            </a:solidFill>
            <a:miter lim="800000"/>
            <a:headEnd/>
            <a:tailEnd/>
          </a:ln>
        </p:spPr>
        <p:txBody>
          <a:bodyPr wrap="none"/>
          <a:lstStyle/>
          <a:p>
            <a:endParaRPr lang="en-US"/>
          </a:p>
        </p:txBody>
      </p:sp>
      <p:graphicFrame>
        <p:nvGraphicFramePr>
          <p:cNvPr id="14342" name="Object 39"/>
          <p:cNvGraphicFramePr>
            <a:graphicFrameLocks noChangeAspect="1"/>
          </p:cNvGraphicFramePr>
          <p:nvPr/>
        </p:nvGraphicFramePr>
        <p:xfrm>
          <a:off x="228600" y="4953000"/>
          <a:ext cx="4267200" cy="911225"/>
        </p:xfrm>
        <a:graphic>
          <a:graphicData uri="http://schemas.openxmlformats.org/presentationml/2006/ole">
            <p:oleObj spid="_x0000_s14342" name="Equation" r:id="rId7" imgW="2374560" imgH="507960" progId="Equation.3">
              <p:embed/>
            </p:oleObj>
          </a:graphicData>
        </a:graphic>
      </p:graphicFrame>
      <p:sp>
        <p:nvSpPr>
          <p:cNvPr id="14377" name="AutoShape 40"/>
          <p:cNvSpPr>
            <a:spLocks noChangeArrowheads="1"/>
          </p:cNvSpPr>
          <p:nvPr/>
        </p:nvSpPr>
        <p:spPr bwMode="auto">
          <a:xfrm>
            <a:off x="2209800" y="4267200"/>
            <a:ext cx="152400" cy="533400"/>
          </a:xfrm>
          <a:prstGeom prst="downArrow">
            <a:avLst>
              <a:gd name="adj1" fmla="val 50000"/>
              <a:gd name="adj2" fmla="val 87500"/>
            </a:avLst>
          </a:prstGeom>
          <a:solidFill>
            <a:schemeClr val="hlink"/>
          </a:solidFill>
          <a:ln w="9525">
            <a:solidFill>
              <a:schemeClr val="tx1"/>
            </a:solidFill>
            <a:miter lim="800000"/>
            <a:headEnd/>
            <a:tailEnd/>
          </a:ln>
        </p:spPr>
        <p:txBody>
          <a:bodyPr wrap="none" anchor="ctr"/>
          <a:lstStyle/>
          <a:p>
            <a:endParaRPr lang="en-US"/>
          </a:p>
        </p:txBody>
      </p:sp>
      <p:sp>
        <p:nvSpPr>
          <p:cNvPr id="14378" name="Rectangle 41"/>
          <p:cNvSpPr>
            <a:spLocks noChangeArrowheads="1"/>
          </p:cNvSpPr>
          <p:nvPr/>
        </p:nvSpPr>
        <p:spPr bwMode="auto">
          <a:xfrm>
            <a:off x="2971800" y="1828800"/>
            <a:ext cx="1143000" cy="2362200"/>
          </a:xfrm>
          <a:prstGeom prst="rect">
            <a:avLst/>
          </a:prstGeom>
          <a:solidFill>
            <a:schemeClr val="accent1"/>
          </a:solidFill>
          <a:ln w="9525">
            <a:noFill/>
            <a:miter lim="800000"/>
            <a:headEnd/>
            <a:tailEnd/>
          </a:ln>
        </p:spPr>
        <p:txBody>
          <a:bodyPr wrap="none" anchor="ctr"/>
          <a:lstStyle/>
          <a:p>
            <a:endParaRPr lang="en-US"/>
          </a:p>
        </p:txBody>
      </p:sp>
      <p:sp>
        <p:nvSpPr>
          <p:cNvPr id="14379" name="Rectangle 42"/>
          <p:cNvSpPr>
            <a:spLocks noChangeArrowheads="1"/>
          </p:cNvSpPr>
          <p:nvPr/>
        </p:nvSpPr>
        <p:spPr bwMode="auto">
          <a:xfrm>
            <a:off x="1676400" y="1828800"/>
            <a:ext cx="1295400" cy="2362200"/>
          </a:xfrm>
          <a:prstGeom prst="rect">
            <a:avLst/>
          </a:prstGeom>
          <a:solidFill>
            <a:srgbClr val="FCC98C"/>
          </a:solidFill>
          <a:ln w="9525">
            <a:solidFill>
              <a:srgbClr val="FDDCB5"/>
            </a:solidFill>
            <a:miter lim="800000"/>
            <a:headEnd/>
            <a:tailEnd/>
          </a:ln>
        </p:spPr>
        <p:txBody>
          <a:bodyPr wrap="none" anchor="ctr"/>
          <a:lstStyle/>
          <a:p>
            <a:endParaRPr lang="en-US"/>
          </a:p>
        </p:txBody>
      </p:sp>
      <p:sp>
        <p:nvSpPr>
          <p:cNvPr id="14380" name="Rectangle 43"/>
          <p:cNvSpPr>
            <a:spLocks noChangeArrowheads="1"/>
          </p:cNvSpPr>
          <p:nvPr/>
        </p:nvSpPr>
        <p:spPr bwMode="auto">
          <a:xfrm>
            <a:off x="457200" y="1828800"/>
            <a:ext cx="1219200" cy="2362200"/>
          </a:xfrm>
          <a:prstGeom prst="rect">
            <a:avLst/>
          </a:prstGeom>
          <a:solidFill>
            <a:srgbClr val="F983C1"/>
          </a:solidFill>
          <a:ln w="9525">
            <a:noFill/>
            <a:miter lim="800000"/>
            <a:headEnd/>
            <a:tailEnd/>
          </a:ln>
        </p:spPr>
        <p:txBody>
          <a:bodyPr wrap="none" anchor="ctr"/>
          <a:lstStyle/>
          <a:p>
            <a:endParaRPr lang="en-US"/>
          </a:p>
        </p:txBody>
      </p:sp>
      <p:sp>
        <p:nvSpPr>
          <p:cNvPr id="14381" name="Rectangle 44"/>
          <p:cNvSpPr>
            <a:spLocks noChangeArrowheads="1"/>
          </p:cNvSpPr>
          <p:nvPr/>
        </p:nvSpPr>
        <p:spPr bwMode="auto">
          <a:xfrm>
            <a:off x="457200" y="1905000"/>
            <a:ext cx="3657600" cy="2286000"/>
          </a:xfrm>
          <a:prstGeom prst="rect">
            <a:avLst/>
          </a:prstGeom>
          <a:noFill/>
          <a:ln w="12700">
            <a:noFill/>
            <a:miter lim="800000"/>
            <a:headEnd/>
            <a:tailEnd/>
          </a:ln>
        </p:spPr>
        <p:txBody>
          <a:bodyPr lIns="90488" tIns="44450" rIns="90488" bIns="44450"/>
          <a:lstStyle/>
          <a:p>
            <a:pPr eaLnBrk="0" hangingPunct="0">
              <a:spcBef>
                <a:spcPct val="20000"/>
              </a:spcBef>
              <a:tabLst>
                <a:tab pos="465138" algn="ctr"/>
                <a:tab pos="1595438" algn="ctr"/>
                <a:tab pos="2679700" algn="ctr"/>
              </a:tabLst>
            </a:pPr>
            <a:r>
              <a:rPr lang="en-US"/>
              <a:t>	</a:t>
            </a:r>
            <a:r>
              <a:rPr lang="en-US" b="1" u="sng"/>
              <a:t>Club 1</a:t>
            </a:r>
            <a:r>
              <a:rPr lang="en-US" u="sng"/>
              <a:t>	</a:t>
            </a:r>
            <a:r>
              <a:rPr lang="en-US"/>
              <a:t>    </a:t>
            </a:r>
            <a:r>
              <a:rPr lang="en-US" b="1" u="sng"/>
              <a:t>Club 2</a:t>
            </a:r>
            <a:r>
              <a:rPr lang="en-US" b="1"/>
              <a:t>    </a:t>
            </a:r>
            <a:r>
              <a:rPr lang="en-US" b="1" u="sng"/>
              <a:t>Club 3</a:t>
            </a:r>
            <a:r>
              <a:rPr lang="en-US"/>
              <a:t/>
            </a:r>
            <a:br>
              <a:rPr lang="en-US"/>
            </a:br>
            <a:r>
              <a:rPr lang="en-US"/>
              <a:t>	254	     234	       200</a:t>
            </a:r>
            <a:br>
              <a:rPr lang="en-US"/>
            </a:br>
            <a:r>
              <a:rPr lang="en-US"/>
              <a:t>	263	     218	       222</a:t>
            </a:r>
            <a:br>
              <a:rPr lang="en-US"/>
            </a:br>
            <a:r>
              <a:rPr lang="en-US"/>
              <a:t>	241	     235	       197</a:t>
            </a:r>
            <a:br>
              <a:rPr lang="en-US"/>
            </a:br>
            <a:r>
              <a:rPr lang="en-US"/>
              <a:t>	237	     227	       206</a:t>
            </a:r>
            <a:br>
              <a:rPr lang="en-US"/>
            </a:br>
            <a:r>
              <a:rPr lang="en-US"/>
              <a:t>	251	     216	       204</a:t>
            </a:r>
          </a:p>
        </p:txBody>
      </p:sp>
      <p:sp>
        <p:nvSpPr>
          <p:cNvPr id="14382" name="Rectangle 45"/>
          <p:cNvSpPr>
            <a:spLocks noChangeArrowheads="1"/>
          </p:cNvSpPr>
          <p:nvPr/>
        </p:nvSpPr>
        <p:spPr bwMode="auto">
          <a:xfrm>
            <a:off x="6400800" y="6464300"/>
            <a:ext cx="990600" cy="3937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000" b="1"/>
              <a:t>Club</a:t>
            </a:r>
          </a:p>
        </p:txBody>
      </p:sp>
      <p:sp>
        <p:nvSpPr>
          <p:cNvPr id="14383" name="Rectangle 46"/>
          <p:cNvSpPr>
            <a:spLocks noChangeArrowheads="1"/>
          </p:cNvSpPr>
          <p:nvPr/>
        </p:nvSpPr>
        <p:spPr bwMode="auto">
          <a:xfrm>
            <a:off x="5638800" y="6172200"/>
            <a:ext cx="2819400" cy="393700"/>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000"/>
              <a:t>1            2            3</a:t>
            </a:r>
          </a:p>
        </p:txBody>
      </p:sp>
      <p:pic>
        <p:nvPicPr>
          <p:cNvPr id="14384" name="Picture 47" descr="j0285744"/>
          <p:cNvPicPr>
            <a:picLocks noChangeAspect="1" noChangeArrowheads="1"/>
          </p:cNvPicPr>
          <p:nvPr/>
        </p:nvPicPr>
        <p:blipFill>
          <a:blip r:embed="rId8"/>
          <a:srcRect/>
          <a:stretch>
            <a:fillRect/>
          </a:stretch>
        </p:blipFill>
        <p:spPr bwMode="auto">
          <a:xfrm>
            <a:off x="152400" y="5486400"/>
            <a:ext cx="936625" cy="990600"/>
          </a:xfrm>
          <a:prstGeom prst="rect">
            <a:avLst/>
          </a:prstGeom>
          <a:noFill/>
          <a:ln w="9525">
            <a:noFill/>
            <a:miter lim="800000"/>
            <a:headEnd/>
            <a:tailEnd/>
          </a:ln>
        </p:spPr>
      </p:pic>
      <p:pic>
        <p:nvPicPr>
          <p:cNvPr id="14385" name="Picture 48" descr="j0312522"/>
          <p:cNvPicPr>
            <a:picLocks noChangeAspect="1" noChangeArrowheads="1"/>
          </p:cNvPicPr>
          <p:nvPr/>
        </p:nvPicPr>
        <p:blipFill>
          <a:blip r:embed="rId9"/>
          <a:srcRect/>
          <a:stretch>
            <a:fillRect/>
          </a:stretch>
        </p:blipFill>
        <p:spPr bwMode="auto">
          <a:xfrm>
            <a:off x="788988" y="6226175"/>
            <a:ext cx="203200" cy="207963"/>
          </a:xfrm>
          <a:prstGeom prst="rect">
            <a:avLst/>
          </a:prstGeom>
          <a:noFill/>
          <a:ln w="9525">
            <a:noFill/>
            <a:miter lim="800000"/>
            <a:headEnd/>
            <a:tailEnd/>
          </a:ln>
        </p:spPr>
      </p:pic>
      <p:sp>
        <p:nvSpPr>
          <p:cNvPr id="14386" name="Rectangle 49"/>
          <p:cNvSpPr>
            <a:spLocks noChangeArrowheads="1"/>
          </p:cNvSpPr>
          <p:nvPr/>
        </p:nvSpPr>
        <p:spPr bwMode="auto">
          <a:xfrm>
            <a:off x="457200" y="1828800"/>
            <a:ext cx="3657600" cy="2362200"/>
          </a:xfrm>
          <a:prstGeom prst="rect">
            <a:avLst/>
          </a:prstGeom>
          <a:noFill/>
          <a:ln w="9525">
            <a:solidFill>
              <a:schemeClr val="tx1"/>
            </a:solidFill>
            <a:miter lim="800000"/>
            <a:headEnd/>
            <a:tailEnd/>
          </a:ln>
        </p:spPr>
        <p:txBody>
          <a:bodyPr wrap="none" anchor="ctr"/>
          <a:lstStyle/>
          <a:p>
            <a:endParaRPr lang="en-US"/>
          </a:p>
        </p:txBody>
      </p:sp>
      <p:sp>
        <p:nvSpPr>
          <p:cNvPr id="14387" name="Line 50"/>
          <p:cNvSpPr>
            <a:spLocks noChangeShapeType="1"/>
          </p:cNvSpPr>
          <p:nvPr/>
        </p:nvSpPr>
        <p:spPr bwMode="auto">
          <a:xfrm>
            <a:off x="5181600" y="6172200"/>
            <a:ext cx="76200" cy="76200"/>
          </a:xfrm>
          <a:prstGeom prst="line">
            <a:avLst/>
          </a:prstGeom>
          <a:noFill/>
          <a:ln w="9525">
            <a:solidFill>
              <a:schemeClr val="tx1"/>
            </a:solidFill>
            <a:round/>
            <a:headEnd/>
            <a:tailEnd/>
          </a:ln>
        </p:spPr>
        <p:txBody>
          <a:bodyPr wrap="none" anchor="ctr"/>
          <a:lstStyle/>
          <a:p>
            <a:endParaRPr lang="en-US"/>
          </a:p>
        </p:txBody>
      </p:sp>
      <p:sp>
        <p:nvSpPr>
          <p:cNvPr id="14388" name="Rectangle 5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5"/>
          <p:cNvSpPr>
            <a:spLocks noGrp="1" noChangeArrowheads="1"/>
          </p:cNvSpPr>
          <p:nvPr>
            <p:ph type="sldNum" sz="quarter" idx="10"/>
          </p:nvPr>
        </p:nvSpPr>
        <p:spPr>
          <a:ln/>
        </p:spPr>
        <p:txBody>
          <a:bodyPr/>
          <a:lstStyle/>
          <a:p>
            <a:r>
              <a:rPr lang="en-US"/>
              <a:t>11-</a:t>
            </a:r>
            <a:fld id="{CA071376-24BF-4113-8A1D-746E6A6935E5}" type="slidenum">
              <a:rPr lang="en-US"/>
              <a:pPr/>
              <a:t>27</a:t>
            </a:fld>
            <a:endParaRPr lang="en-US"/>
          </a:p>
        </p:txBody>
      </p:sp>
      <p:sp>
        <p:nvSpPr>
          <p:cNvPr id="15364" name="Rectangle 26"/>
          <p:cNvSpPr>
            <a:spLocks noChangeArrowheads="1"/>
          </p:cNvSpPr>
          <p:nvPr/>
        </p:nvSpPr>
        <p:spPr bwMode="auto">
          <a:xfrm>
            <a:off x="4648200" y="1676400"/>
            <a:ext cx="3048000" cy="457200"/>
          </a:xfrm>
          <a:prstGeom prst="rect">
            <a:avLst/>
          </a:prstGeom>
          <a:solidFill>
            <a:srgbClr val="F983C1"/>
          </a:solidFill>
          <a:ln w="9525">
            <a:solidFill>
              <a:schemeClr val="tx1"/>
            </a:solidFill>
            <a:miter lim="800000"/>
            <a:headEnd/>
            <a:tailEnd/>
          </a:ln>
        </p:spPr>
        <p:txBody>
          <a:bodyPr wrap="none" anchor="ctr"/>
          <a:lstStyle/>
          <a:p>
            <a:endParaRPr lang="en-US"/>
          </a:p>
        </p:txBody>
      </p:sp>
      <p:sp>
        <p:nvSpPr>
          <p:cNvPr id="15365" name="Rectangle 27"/>
          <p:cNvSpPr>
            <a:spLocks noChangeArrowheads="1"/>
          </p:cNvSpPr>
          <p:nvPr/>
        </p:nvSpPr>
        <p:spPr bwMode="auto">
          <a:xfrm>
            <a:off x="4648200" y="2209800"/>
            <a:ext cx="3048000" cy="457200"/>
          </a:xfrm>
          <a:prstGeom prst="rect">
            <a:avLst/>
          </a:prstGeom>
          <a:solidFill>
            <a:srgbClr val="FCC98C"/>
          </a:solidFill>
          <a:ln w="9525">
            <a:solidFill>
              <a:schemeClr val="tx1"/>
            </a:solidFill>
            <a:miter lim="800000"/>
            <a:headEnd/>
            <a:tailEnd/>
          </a:ln>
        </p:spPr>
        <p:txBody>
          <a:bodyPr wrap="none" anchor="ctr"/>
          <a:lstStyle/>
          <a:p>
            <a:endParaRPr lang="en-US"/>
          </a:p>
        </p:txBody>
      </p:sp>
      <p:sp>
        <p:nvSpPr>
          <p:cNvPr id="15366" name="Rectangle 28"/>
          <p:cNvSpPr>
            <a:spLocks noChangeArrowheads="1"/>
          </p:cNvSpPr>
          <p:nvPr/>
        </p:nvSpPr>
        <p:spPr bwMode="auto">
          <a:xfrm>
            <a:off x="4648200" y="2743200"/>
            <a:ext cx="30480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5367" name="Rectangle 2"/>
          <p:cNvSpPr>
            <a:spLocks noChangeArrowheads="1"/>
          </p:cNvSpPr>
          <p:nvPr/>
        </p:nvSpPr>
        <p:spPr bwMode="auto">
          <a:xfrm>
            <a:off x="609600" y="4191000"/>
            <a:ext cx="8001000" cy="9144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15368" name="Rectangle 3"/>
          <p:cNvSpPr>
            <a:spLocks noChangeArrowheads="1"/>
          </p:cNvSpPr>
          <p:nvPr/>
        </p:nvSpPr>
        <p:spPr bwMode="auto">
          <a:xfrm>
            <a:off x="609600" y="5334000"/>
            <a:ext cx="3505200" cy="914400"/>
          </a:xfrm>
          <a:prstGeom prst="rect">
            <a:avLst/>
          </a:prstGeom>
          <a:solidFill>
            <a:srgbClr val="FDE0BD"/>
          </a:solidFill>
          <a:ln w="9525" algn="ctr">
            <a:solidFill>
              <a:schemeClr val="tx1"/>
            </a:solidFill>
            <a:miter lim="800000"/>
            <a:headEnd/>
            <a:tailEnd/>
          </a:ln>
        </p:spPr>
        <p:txBody>
          <a:bodyPr wrap="none" anchor="ctr"/>
          <a:lstStyle/>
          <a:p>
            <a:endParaRPr lang="en-US"/>
          </a:p>
        </p:txBody>
      </p:sp>
      <p:sp>
        <p:nvSpPr>
          <p:cNvPr id="15369" name="Rectangle 4"/>
          <p:cNvSpPr>
            <a:spLocks noGrp="1" noChangeArrowheads="1"/>
          </p:cNvSpPr>
          <p:nvPr>
            <p:ph type="title"/>
          </p:nvPr>
        </p:nvSpPr>
        <p:spPr>
          <a:xfrm>
            <a:off x="990600" y="304800"/>
            <a:ext cx="7793038" cy="1066800"/>
          </a:xfrm>
        </p:spPr>
        <p:txBody>
          <a:bodyPr/>
          <a:lstStyle/>
          <a:p>
            <a:pPr eaLnBrk="1" hangingPunct="1">
              <a:lnSpc>
                <a:spcPct val="70000"/>
              </a:lnSpc>
            </a:pPr>
            <a:r>
              <a:rPr lang="en-US" smtClean="0"/>
              <a:t>One-Way ANOVA Example Computations</a:t>
            </a:r>
          </a:p>
        </p:txBody>
      </p:sp>
      <p:sp>
        <p:nvSpPr>
          <p:cNvPr id="15370" name="Rectangle 5"/>
          <p:cNvSpPr>
            <a:spLocks noChangeArrowheads="1"/>
          </p:cNvSpPr>
          <p:nvPr/>
        </p:nvSpPr>
        <p:spPr bwMode="auto">
          <a:xfrm>
            <a:off x="2895600" y="1676400"/>
            <a:ext cx="1143000" cy="2362200"/>
          </a:xfrm>
          <a:prstGeom prst="rect">
            <a:avLst/>
          </a:prstGeom>
          <a:solidFill>
            <a:schemeClr val="accent1"/>
          </a:solidFill>
          <a:ln w="9525">
            <a:noFill/>
            <a:miter lim="800000"/>
            <a:headEnd/>
            <a:tailEnd/>
          </a:ln>
        </p:spPr>
        <p:txBody>
          <a:bodyPr wrap="none" anchor="ctr"/>
          <a:lstStyle/>
          <a:p>
            <a:endParaRPr lang="en-US"/>
          </a:p>
        </p:txBody>
      </p:sp>
      <p:sp>
        <p:nvSpPr>
          <p:cNvPr id="15371" name="Rectangle 6"/>
          <p:cNvSpPr>
            <a:spLocks noChangeArrowheads="1"/>
          </p:cNvSpPr>
          <p:nvPr/>
        </p:nvSpPr>
        <p:spPr bwMode="auto">
          <a:xfrm>
            <a:off x="1600200" y="1676400"/>
            <a:ext cx="1295400" cy="2362200"/>
          </a:xfrm>
          <a:prstGeom prst="rect">
            <a:avLst/>
          </a:prstGeom>
          <a:solidFill>
            <a:srgbClr val="FCC98C"/>
          </a:solidFill>
          <a:ln w="9525">
            <a:solidFill>
              <a:srgbClr val="FDDCB5"/>
            </a:solidFill>
            <a:miter lim="800000"/>
            <a:headEnd/>
            <a:tailEnd/>
          </a:ln>
        </p:spPr>
        <p:txBody>
          <a:bodyPr wrap="none" anchor="ctr"/>
          <a:lstStyle/>
          <a:p>
            <a:endParaRPr lang="en-US"/>
          </a:p>
        </p:txBody>
      </p:sp>
      <p:sp>
        <p:nvSpPr>
          <p:cNvPr id="15372" name="Rectangle 7"/>
          <p:cNvSpPr>
            <a:spLocks noChangeArrowheads="1"/>
          </p:cNvSpPr>
          <p:nvPr/>
        </p:nvSpPr>
        <p:spPr bwMode="auto">
          <a:xfrm>
            <a:off x="381000" y="1676400"/>
            <a:ext cx="1219200" cy="2362200"/>
          </a:xfrm>
          <a:prstGeom prst="rect">
            <a:avLst/>
          </a:prstGeom>
          <a:solidFill>
            <a:srgbClr val="F983C1"/>
          </a:solidFill>
          <a:ln w="9525">
            <a:noFill/>
            <a:miter lim="800000"/>
            <a:headEnd/>
            <a:tailEnd/>
          </a:ln>
        </p:spPr>
        <p:txBody>
          <a:bodyPr wrap="none" anchor="ctr"/>
          <a:lstStyle/>
          <a:p>
            <a:endParaRPr lang="en-US"/>
          </a:p>
        </p:txBody>
      </p:sp>
      <p:sp>
        <p:nvSpPr>
          <p:cNvPr id="15373" name="Rectangle 8"/>
          <p:cNvSpPr>
            <a:spLocks noChangeArrowheads="1"/>
          </p:cNvSpPr>
          <p:nvPr/>
        </p:nvSpPr>
        <p:spPr bwMode="auto">
          <a:xfrm>
            <a:off x="381000" y="1752600"/>
            <a:ext cx="3657600" cy="2286000"/>
          </a:xfrm>
          <a:prstGeom prst="rect">
            <a:avLst/>
          </a:prstGeom>
          <a:noFill/>
          <a:ln w="12700">
            <a:noFill/>
            <a:miter lim="800000"/>
            <a:headEnd/>
            <a:tailEnd/>
          </a:ln>
        </p:spPr>
        <p:txBody>
          <a:bodyPr lIns="90488" tIns="44450" rIns="90488" bIns="44450"/>
          <a:lstStyle/>
          <a:p>
            <a:pPr eaLnBrk="0" hangingPunct="0">
              <a:spcBef>
                <a:spcPct val="20000"/>
              </a:spcBef>
              <a:tabLst>
                <a:tab pos="465138" algn="ctr"/>
                <a:tab pos="1595438" algn="ctr"/>
                <a:tab pos="2679700" algn="ctr"/>
              </a:tabLst>
            </a:pPr>
            <a:r>
              <a:rPr lang="en-US"/>
              <a:t>	</a:t>
            </a:r>
            <a:r>
              <a:rPr lang="en-US" b="1" u="sng"/>
              <a:t>Club 1</a:t>
            </a:r>
            <a:r>
              <a:rPr lang="en-US" u="sng"/>
              <a:t>	</a:t>
            </a:r>
            <a:r>
              <a:rPr lang="en-US"/>
              <a:t>    </a:t>
            </a:r>
            <a:r>
              <a:rPr lang="en-US" b="1" u="sng"/>
              <a:t>Club 2</a:t>
            </a:r>
            <a:r>
              <a:rPr lang="en-US" b="1"/>
              <a:t>    </a:t>
            </a:r>
            <a:r>
              <a:rPr lang="en-US" b="1" u="sng"/>
              <a:t>Club 3</a:t>
            </a:r>
            <a:r>
              <a:rPr lang="en-US"/>
              <a:t/>
            </a:r>
            <a:br>
              <a:rPr lang="en-US"/>
            </a:br>
            <a:r>
              <a:rPr lang="en-US"/>
              <a:t>	254	     234	       200</a:t>
            </a:r>
            <a:br>
              <a:rPr lang="en-US"/>
            </a:br>
            <a:r>
              <a:rPr lang="en-US"/>
              <a:t>	263	     218	       222</a:t>
            </a:r>
            <a:br>
              <a:rPr lang="en-US"/>
            </a:br>
            <a:r>
              <a:rPr lang="en-US"/>
              <a:t>	241	     235	       197</a:t>
            </a:r>
            <a:br>
              <a:rPr lang="en-US"/>
            </a:br>
            <a:r>
              <a:rPr lang="en-US"/>
              <a:t>	237	     227	       206</a:t>
            </a:r>
            <a:br>
              <a:rPr lang="en-US"/>
            </a:br>
            <a:r>
              <a:rPr lang="en-US"/>
              <a:t>	251	     216	       204</a:t>
            </a:r>
          </a:p>
        </p:txBody>
      </p:sp>
      <p:pic>
        <p:nvPicPr>
          <p:cNvPr id="15374" name="Picture 9" descr="j0285744"/>
          <p:cNvPicPr>
            <a:picLocks noChangeAspect="1" noChangeArrowheads="1"/>
          </p:cNvPicPr>
          <p:nvPr/>
        </p:nvPicPr>
        <p:blipFill>
          <a:blip r:embed="rId3"/>
          <a:srcRect/>
          <a:stretch>
            <a:fillRect/>
          </a:stretch>
        </p:blipFill>
        <p:spPr bwMode="auto">
          <a:xfrm>
            <a:off x="7924800" y="2667000"/>
            <a:ext cx="936625" cy="990600"/>
          </a:xfrm>
          <a:prstGeom prst="rect">
            <a:avLst/>
          </a:prstGeom>
          <a:noFill/>
          <a:ln w="9525">
            <a:noFill/>
            <a:miter lim="800000"/>
            <a:headEnd/>
            <a:tailEnd/>
          </a:ln>
        </p:spPr>
      </p:pic>
      <p:pic>
        <p:nvPicPr>
          <p:cNvPr id="15375" name="Picture 10" descr="j0312522"/>
          <p:cNvPicPr>
            <a:picLocks noChangeAspect="1" noChangeArrowheads="1"/>
          </p:cNvPicPr>
          <p:nvPr/>
        </p:nvPicPr>
        <p:blipFill>
          <a:blip r:embed="rId4"/>
          <a:srcRect/>
          <a:stretch>
            <a:fillRect/>
          </a:stretch>
        </p:blipFill>
        <p:spPr bwMode="auto">
          <a:xfrm>
            <a:off x="8561388" y="3406775"/>
            <a:ext cx="203200" cy="207963"/>
          </a:xfrm>
          <a:prstGeom prst="rect">
            <a:avLst/>
          </a:prstGeom>
          <a:noFill/>
          <a:ln w="9525">
            <a:noFill/>
            <a:miter lim="800000"/>
            <a:headEnd/>
            <a:tailEnd/>
          </a:ln>
        </p:spPr>
      </p:pic>
      <p:sp>
        <p:nvSpPr>
          <p:cNvPr id="15376" name="Text Box 11"/>
          <p:cNvSpPr txBox="1">
            <a:spLocks noChangeArrowheads="1"/>
          </p:cNvSpPr>
          <p:nvPr/>
        </p:nvSpPr>
        <p:spPr bwMode="auto">
          <a:xfrm>
            <a:off x="4800600" y="1752600"/>
            <a:ext cx="1447800" cy="2116138"/>
          </a:xfrm>
          <a:prstGeom prst="rect">
            <a:avLst/>
          </a:prstGeom>
          <a:noFill/>
          <a:ln w="9525">
            <a:noFill/>
            <a:miter lim="800000"/>
            <a:headEnd/>
            <a:tailEnd/>
          </a:ln>
        </p:spPr>
        <p:txBody>
          <a:bodyPr>
            <a:spAutoFit/>
          </a:bodyPr>
          <a:lstStyle/>
          <a:p>
            <a:pPr>
              <a:lnSpc>
                <a:spcPct val="110000"/>
              </a:lnSpc>
              <a:spcBef>
                <a:spcPct val="50000"/>
              </a:spcBef>
            </a:pPr>
            <a:r>
              <a:rPr lang="en-US" sz="2000"/>
              <a:t>X</a:t>
            </a:r>
            <a:r>
              <a:rPr lang="en-US" sz="2000" baseline="-25000"/>
              <a:t>1</a:t>
            </a:r>
            <a:r>
              <a:rPr lang="en-US" sz="2000"/>
              <a:t> = 249.2</a:t>
            </a:r>
          </a:p>
          <a:p>
            <a:pPr>
              <a:lnSpc>
                <a:spcPct val="110000"/>
              </a:lnSpc>
              <a:spcBef>
                <a:spcPct val="50000"/>
              </a:spcBef>
            </a:pPr>
            <a:r>
              <a:rPr lang="en-US" sz="2000"/>
              <a:t>X</a:t>
            </a:r>
            <a:r>
              <a:rPr lang="en-US" sz="2000" baseline="-25000"/>
              <a:t>2</a:t>
            </a:r>
            <a:r>
              <a:rPr lang="en-US" sz="2000"/>
              <a:t> = 226.0</a:t>
            </a:r>
          </a:p>
          <a:p>
            <a:pPr>
              <a:lnSpc>
                <a:spcPct val="120000"/>
              </a:lnSpc>
              <a:spcBef>
                <a:spcPct val="50000"/>
              </a:spcBef>
            </a:pPr>
            <a:r>
              <a:rPr lang="en-US" sz="2000"/>
              <a:t>X</a:t>
            </a:r>
            <a:r>
              <a:rPr lang="en-US" sz="2000" baseline="-25000"/>
              <a:t>3</a:t>
            </a:r>
            <a:r>
              <a:rPr lang="en-US" sz="2000"/>
              <a:t> = 205.8</a:t>
            </a:r>
          </a:p>
          <a:p>
            <a:pPr>
              <a:lnSpc>
                <a:spcPct val="110000"/>
              </a:lnSpc>
              <a:spcBef>
                <a:spcPct val="50000"/>
              </a:spcBef>
            </a:pPr>
            <a:endParaRPr lang="en-US" sz="800"/>
          </a:p>
          <a:p>
            <a:pPr>
              <a:lnSpc>
                <a:spcPct val="110000"/>
              </a:lnSpc>
              <a:spcBef>
                <a:spcPct val="50000"/>
              </a:spcBef>
            </a:pPr>
            <a:r>
              <a:rPr lang="en-US" sz="2000"/>
              <a:t>X = 227.0</a:t>
            </a:r>
          </a:p>
        </p:txBody>
      </p:sp>
      <p:sp>
        <p:nvSpPr>
          <p:cNvPr id="15377" name="Line 12"/>
          <p:cNvSpPr>
            <a:spLocks noChangeShapeType="1"/>
          </p:cNvSpPr>
          <p:nvPr/>
        </p:nvSpPr>
        <p:spPr bwMode="auto">
          <a:xfrm>
            <a:off x="4876800" y="1828800"/>
            <a:ext cx="152400" cy="0"/>
          </a:xfrm>
          <a:prstGeom prst="line">
            <a:avLst/>
          </a:prstGeom>
          <a:noFill/>
          <a:ln w="9525">
            <a:solidFill>
              <a:schemeClr val="tx1"/>
            </a:solidFill>
            <a:miter lim="800000"/>
            <a:headEnd/>
            <a:tailEnd/>
          </a:ln>
        </p:spPr>
        <p:txBody>
          <a:bodyPr wrap="none"/>
          <a:lstStyle/>
          <a:p>
            <a:endParaRPr lang="en-US"/>
          </a:p>
        </p:txBody>
      </p:sp>
      <p:sp>
        <p:nvSpPr>
          <p:cNvPr id="15378" name="Line 13"/>
          <p:cNvSpPr>
            <a:spLocks noChangeShapeType="1"/>
          </p:cNvSpPr>
          <p:nvPr/>
        </p:nvSpPr>
        <p:spPr bwMode="auto">
          <a:xfrm>
            <a:off x="4876800" y="2286000"/>
            <a:ext cx="152400" cy="0"/>
          </a:xfrm>
          <a:prstGeom prst="line">
            <a:avLst/>
          </a:prstGeom>
          <a:noFill/>
          <a:ln w="9525">
            <a:solidFill>
              <a:schemeClr val="tx1"/>
            </a:solidFill>
            <a:miter lim="800000"/>
            <a:headEnd/>
            <a:tailEnd/>
          </a:ln>
        </p:spPr>
        <p:txBody>
          <a:bodyPr wrap="none"/>
          <a:lstStyle/>
          <a:p>
            <a:endParaRPr lang="en-US"/>
          </a:p>
        </p:txBody>
      </p:sp>
      <p:sp>
        <p:nvSpPr>
          <p:cNvPr id="15379" name="Line 14"/>
          <p:cNvSpPr>
            <a:spLocks noChangeShapeType="1"/>
          </p:cNvSpPr>
          <p:nvPr/>
        </p:nvSpPr>
        <p:spPr bwMode="auto">
          <a:xfrm>
            <a:off x="4876800" y="2819400"/>
            <a:ext cx="152400" cy="0"/>
          </a:xfrm>
          <a:prstGeom prst="line">
            <a:avLst/>
          </a:prstGeom>
          <a:noFill/>
          <a:ln w="9525">
            <a:solidFill>
              <a:schemeClr val="tx1"/>
            </a:solidFill>
            <a:miter lim="800000"/>
            <a:headEnd/>
            <a:tailEnd/>
          </a:ln>
        </p:spPr>
        <p:txBody>
          <a:bodyPr wrap="none"/>
          <a:lstStyle/>
          <a:p>
            <a:endParaRPr lang="en-US"/>
          </a:p>
        </p:txBody>
      </p:sp>
      <p:sp>
        <p:nvSpPr>
          <p:cNvPr id="15380" name="Line 15"/>
          <p:cNvSpPr>
            <a:spLocks noChangeShapeType="1"/>
          </p:cNvSpPr>
          <p:nvPr/>
        </p:nvSpPr>
        <p:spPr bwMode="auto">
          <a:xfrm>
            <a:off x="4876800" y="3505200"/>
            <a:ext cx="152400" cy="0"/>
          </a:xfrm>
          <a:prstGeom prst="line">
            <a:avLst/>
          </a:prstGeom>
          <a:noFill/>
          <a:ln w="9525">
            <a:solidFill>
              <a:schemeClr val="tx1"/>
            </a:solidFill>
            <a:miter lim="800000"/>
            <a:headEnd/>
            <a:tailEnd/>
          </a:ln>
        </p:spPr>
        <p:txBody>
          <a:bodyPr wrap="none"/>
          <a:lstStyle/>
          <a:p>
            <a:endParaRPr lang="en-US"/>
          </a:p>
        </p:txBody>
      </p:sp>
      <p:sp>
        <p:nvSpPr>
          <p:cNvPr id="15381" name="Line 16"/>
          <p:cNvSpPr>
            <a:spLocks noChangeShapeType="1"/>
          </p:cNvSpPr>
          <p:nvPr/>
        </p:nvSpPr>
        <p:spPr bwMode="auto">
          <a:xfrm>
            <a:off x="4876800" y="3429000"/>
            <a:ext cx="152400" cy="0"/>
          </a:xfrm>
          <a:prstGeom prst="line">
            <a:avLst/>
          </a:prstGeom>
          <a:noFill/>
          <a:ln w="9525">
            <a:solidFill>
              <a:schemeClr val="tx1"/>
            </a:solidFill>
            <a:miter lim="800000"/>
            <a:headEnd/>
            <a:tailEnd/>
          </a:ln>
        </p:spPr>
        <p:txBody>
          <a:bodyPr wrap="none"/>
          <a:lstStyle/>
          <a:p>
            <a:endParaRPr lang="en-US"/>
          </a:p>
        </p:txBody>
      </p:sp>
      <p:sp>
        <p:nvSpPr>
          <p:cNvPr id="15382" name="Text Box 17"/>
          <p:cNvSpPr txBox="1">
            <a:spLocks noChangeArrowheads="1"/>
          </p:cNvSpPr>
          <p:nvPr/>
        </p:nvSpPr>
        <p:spPr bwMode="auto">
          <a:xfrm>
            <a:off x="6705600" y="1752600"/>
            <a:ext cx="1447800" cy="2376488"/>
          </a:xfrm>
          <a:prstGeom prst="rect">
            <a:avLst/>
          </a:prstGeom>
          <a:noFill/>
          <a:ln w="9525">
            <a:noFill/>
            <a:miter lim="800000"/>
            <a:headEnd/>
            <a:tailEnd/>
          </a:ln>
        </p:spPr>
        <p:txBody>
          <a:bodyPr>
            <a:spAutoFit/>
          </a:bodyPr>
          <a:lstStyle/>
          <a:p>
            <a:pPr>
              <a:lnSpc>
                <a:spcPct val="110000"/>
              </a:lnSpc>
              <a:spcBef>
                <a:spcPct val="50000"/>
              </a:spcBef>
            </a:pPr>
            <a:r>
              <a:rPr lang="en-US" sz="2000"/>
              <a:t>n</a:t>
            </a:r>
            <a:r>
              <a:rPr lang="en-US" sz="2000" baseline="-25000"/>
              <a:t>1</a:t>
            </a:r>
            <a:r>
              <a:rPr lang="en-US" sz="2000"/>
              <a:t> = 5</a:t>
            </a:r>
          </a:p>
          <a:p>
            <a:pPr>
              <a:lnSpc>
                <a:spcPct val="110000"/>
              </a:lnSpc>
              <a:spcBef>
                <a:spcPct val="50000"/>
              </a:spcBef>
            </a:pPr>
            <a:r>
              <a:rPr lang="en-US" sz="2000"/>
              <a:t>n</a:t>
            </a:r>
            <a:r>
              <a:rPr lang="en-US" sz="2000" baseline="-25000"/>
              <a:t>2</a:t>
            </a:r>
            <a:r>
              <a:rPr lang="en-US" sz="2000"/>
              <a:t> = 5</a:t>
            </a:r>
          </a:p>
          <a:p>
            <a:pPr>
              <a:lnSpc>
                <a:spcPct val="110000"/>
              </a:lnSpc>
              <a:spcBef>
                <a:spcPct val="50000"/>
              </a:spcBef>
            </a:pPr>
            <a:r>
              <a:rPr lang="en-US" sz="2000"/>
              <a:t>n</a:t>
            </a:r>
            <a:r>
              <a:rPr lang="en-US" sz="2000" baseline="-25000"/>
              <a:t>3</a:t>
            </a:r>
            <a:r>
              <a:rPr lang="en-US" sz="2000"/>
              <a:t> = 5</a:t>
            </a:r>
          </a:p>
          <a:p>
            <a:pPr>
              <a:lnSpc>
                <a:spcPct val="110000"/>
              </a:lnSpc>
              <a:spcBef>
                <a:spcPct val="50000"/>
              </a:spcBef>
            </a:pPr>
            <a:r>
              <a:rPr lang="en-US" sz="2000"/>
              <a:t>n = 15</a:t>
            </a:r>
          </a:p>
          <a:p>
            <a:pPr>
              <a:lnSpc>
                <a:spcPct val="110000"/>
              </a:lnSpc>
              <a:spcBef>
                <a:spcPct val="50000"/>
              </a:spcBef>
            </a:pPr>
            <a:r>
              <a:rPr lang="en-US" sz="2000"/>
              <a:t>c = 3</a:t>
            </a:r>
          </a:p>
        </p:txBody>
      </p:sp>
      <p:sp>
        <p:nvSpPr>
          <p:cNvPr id="15383" name="Text Box 18"/>
          <p:cNvSpPr txBox="1">
            <a:spLocks noChangeArrowheads="1"/>
          </p:cNvSpPr>
          <p:nvPr/>
        </p:nvSpPr>
        <p:spPr bwMode="auto">
          <a:xfrm>
            <a:off x="609600" y="4191000"/>
            <a:ext cx="8229600" cy="396875"/>
          </a:xfrm>
          <a:prstGeom prst="rect">
            <a:avLst/>
          </a:prstGeom>
          <a:noFill/>
          <a:ln w="9525">
            <a:noFill/>
            <a:miter lim="800000"/>
            <a:headEnd/>
            <a:tailEnd/>
          </a:ln>
        </p:spPr>
        <p:txBody>
          <a:bodyPr>
            <a:spAutoFit/>
          </a:bodyPr>
          <a:lstStyle/>
          <a:p>
            <a:pPr>
              <a:spcBef>
                <a:spcPct val="50000"/>
              </a:spcBef>
            </a:pPr>
            <a:r>
              <a:rPr lang="en-US" sz="2000"/>
              <a:t>SSA =  5 (249.2 – 227)</a:t>
            </a:r>
            <a:r>
              <a:rPr lang="en-US" sz="2000" baseline="30000"/>
              <a:t>2</a:t>
            </a:r>
            <a:r>
              <a:rPr lang="en-US" sz="2000"/>
              <a:t> + 5 (226 – 227)</a:t>
            </a:r>
            <a:r>
              <a:rPr lang="en-US" sz="2000" baseline="30000"/>
              <a:t>2</a:t>
            </a:r>
            <a:r>
              <a:rPr lang="en-US" sz="2000"/>
              <a:t> + 5 (205.8 – 227)</a:t>
            </a:r>
            <a:r>
              <a:rPr lang="en-US" sz="2000" baseline="30000"/>
              <a:t>2</a:t>
            </a:r>
            <a:r>
              <a:rPr lang="en-US" sz="2000"/>
              <a:t>  = 4716.4</a:t>
            </a:r>
          </a:p>
        </p:txBody>
      </p:sp>
      <p:sp>
        <p:nvSpPr>
          <p:cNvPr id="15384" name="Text Box 19"/>
          <p:cNvSpPr txBox="1">
            <a:spLocks noChangeArrowheads="1"/>
          </p:cNvSpPr>
          <p:nvPr/>
        </p:nvSpPr>
        <p:spPr bwMode="auto">
          <a:xfrm>
            <a:off x="609600" y="4648200"/>
            <a:ext cx="8229600" cy="396875"/>
          </a:xfrm>
          <a:prstGeom prst="rect">
            <a:avLst/>
          </a:prstGeom>
          <a:noFill/>
          <a:ln w="9525">
            <a:noFill/>
            <a:miter lim="800000"/>
            <a:headEnd/>
            <a:tailEnd/>
          </a:ln>
        </p:spPr>
        <p:txBody>
          <a:bodyPr>
            <a:spAutoFit/>
          </a:bodyPr>
          <a:lstStyle/>
          <a:p>
            <a:pPr>
              <a:spcBef>
                <a:spcPct val="50000"/>
              </a:spcBef>
            </a:pPr>
            <a:r>
              <a:rPr lang="en-US" sz="2000"/>
              <a:t>SSW =  (254 – 249.2)</a:t>
            </a:r>
            <a:r>
              <a:rPr lang="en-US" sz="2000" baseline="30000"/>
              <a:t>2</a:t>
            </a:r>
            <a:r>
              <a:rPr lang="en-US" sz="2000"/>
              <a:t> + (263 – 249.2)</a:t>
            </a:r>
            <a:r>
              <a:rPr lang="en-US" sz="2000" baseline="30000"/>
              <a:t>2</a:t>
            </a:r>
            <a:r>
              <a:rPr lang="en-US" sz="2000"/>
              <a:t> +</a:t>
            </a:r>
            <a:r>
              <a:rPr lang="en-US" sz="2000" baseline="30000"/>
              <a:t>…</a:t>
            </a:r>
            <a:r>
              <a:rPr lang="en-US" sz="2000"/>
              <a:t>+ (204 – 205.8)</a:t>
            </a:r>
            <a:r>
              <a:rPr lang="en-US" sz="2000" baseline="30000"/>
              <a:t>2</a:t>
            </a:r>
            <a:r>
              <a:rPr lang="en-US" sz="2000"/>
              <a:t> = 1119.6</a:t>
            </a:r>
          </a:p>
        </p:txBody>
      </p:sp>
      <p:sp>
        <p:nvSpPr>
          <p:cNvPr id="15385" name="Text Box 20"/>
          <p:cNvSpPr txBox="1">
            <a:spLocks noChangeArrowheads="1"/>
          </p:cNvSpPr>
          <p:nvPr/>
        </p:nvSpPr>
        <p:spPr bwMode="auto">
          <a:xfrm>
            <a:off x="533400" y="5334000"/>
            <a:ext cx="3810000" cy="396875"/>
          </a:xfrm>
          <a:prstGeom prst="rect">
            <a:avLst/>
          </a:prstGeom>
          <a:noFill/>
          <a:ln w="9525">
            <a:noFill/>
            <a:miter lim="800000"/>
            <a:headEnd/>
            <a:tailEnd/>
          </a:ln>
        </p:spPr>
        <p:txBody>
          <a:bodyPr>
            <a:spAutoFit/>
          </a:bodyPr>
          <a:lstStyle/>
          <a:p>
            <a:pPr>
              <a:spcBef>
                <a:spcPct val="50000"/>
              </a:spcBef>
            </a:pPr>
            <a:r>
              <a:rPr lang="en-US" sz="2000"/>
              <a:t>MSA = 4716.4 / (3-1) = 2358.2</a:t>
            </a:r>
          </a:p>
        </p:txBody>
      </p:sp>
      <p:sp>
        <p:nvSpPr>
          <p:cNvPr id="15386" name="Text Box 21"/>
          <p:cNvSpPr txBox="1">
            <a:spLocks noChangeArrowheads="1"/>
          </p:cNvSpPr>
          <p:nvPr/>
        </p:nvSpPr>
        <p:spPr bwMode="auto">
          <a:xfrm>
            <a:off x="533400" y="5791200"/>
            <a:ext cx="3810000" cy="396875"/>
          </a:xfrm>
          <a:prstGeom prst="rect">
            <a:avLst/>
          </a:prstGeom>
          <a:noFill/>
          <a:ln w="9525">
            <a:noFill/>
            <a:miter lim="800000"/>
            <a:headEnd/>
            <a:tailEnd/>
          </a:ln>
        </p:spPr>
        <p:txBody>
          <a:bodyPr>
            <a:spAutoFit/>
          </a:bodyPr>
          <a:lstStyle/>
          <a:p>
            <a:pPr>
              <a:spcBef>
                <a:spcPct val="50000"/>
              </a:spcBef>
            </a:pPr>
            <a:r>
              <a:rPr lang="en-US" sz="2000"/>
              <a:t>MSW = 1119.6 / (15-3) = 93.3</a:t>
            </a:r>
          </a:p>
        </p:txBody>
      </p:sp>
      <p:sp>
        <p:nvSpPr>
          <p:cNvPr id="15387" name="AutoShape 22"/>
          <p:cNvSpPr>
            <a:spLocks/>
          </p:cNvSpPr>
          <p:nvPr/>
        </p:nvSpPr>
        <p:spPr bwMode="auto">
          <a:xfrm>
            <a:off x="4267200" y="5334000"/>
            <a:ext cx="381000" cy="914400"/>
          </a:xfrm>
          <a:prstGeom prst="rightBrace">
            <a:avLst>
              <a:gd name="adj1" fmla="val 20000"/>
              <a:gd name="adj2" fmla="val 50000"/>
            </a:avLst>
          </a:prstGeom>
          <a:noFill/>
          <a:ln w="12700">
            <a:solidFill>
              <a:schemeClr val="tx1"/>
            </a:solidFill>
            <a:miter lim="800000"/>
            <a:headEnd/>
            <a:tailEnd/>
          </a:ln>
        </p:spPr>
        <p:txBody>
          <a:bodyPr wrap="none" anchor="ctr"/>
          <a:lstStyle/>
          <a:p>
            <a:endParaRPr lang="en-US"/>
          </a:p>
        </p:txBody>
      </p:sp>
      <p:graphicFrame>
        <p:nvGraphicFramePr>
          <p:cNvPr id="15362" name="Object 23"/>
          <p:cNvGraphicFramePr>
            <a:graphicFrameLocks noChangeAspect="1"/>
          </p:cNvGraphicFramePr>
          <p:nvPr/>
        </p:nvGraphicFramePr>
        <p:xfrm>
          <a:off x="4691063" y="5360988"/>
          <a:ext cx="4257675" cy="800100"/>
        </p:xfrm>
        <a:graphic>
          <a:graphicData uri="http://schemas.openxmlformats.org/presentationml/2006/ole">
            <p:oleObj spid="_x0000_s15362" name="Equation" r:id="rId5" imgW="1485720" imgH="368280" progId="Equation.3">
              <p:embed/>
            </p:oleObj>
          </a:graphicData>
        </a:graphic>
      </p:graphicFrame>
      <p:sp>
        <p:nvSpPr>
          <p:cNvPr id="15388" name="Rectangle 24"/>
          <p:cNvSpPr>
            <a:spLocks noChangeArrowheads="1"/>
          </p:cNvSpPr>
          <p:nvPr/>
        </p:nvSpPr>
        <p:spPr bwMode="auto">
          <a:xfrm>
            <a:off x="381000" y="1676400"/>
            <a:ext cx="3657600" cy="2362200"/>
          </a:xfrm>
          <a:prstGeom prst="rect">
            <a:avLst/>
          </a:prstGeom>
          <a:noFill/>
          <a:ln w="9525">
            <a:solidFill>
              <a:schemeClr val="tx1"/>
            </a:solidFill>
            <a:miter lim="800000"/>
            <a:headEnd/>
            <a:tailEnd/>
          </a:ln>
        </p:spPr>
        <p:txBody>
          <a:bodyPr wrap="none" anchor="ctr"/>
          <a:lstStyle/>
          <a:p>
            <a:endParaRPr lang="en-US"/>
          </a:p>
        </p:txBody>
      </p:sp>
      <p:sp>
        <p:nvSpPr>
          <p:cNvPr id="15389" name="Line 25"/>
          <p:cNvSpPr>
            <a:spLocks noChangeShapeType="1"/>
          </p:cNvSpPr>
          <p:nvPr/>
        </p:nvSpPr>
        <p:spPr bwMode="auto">
          <a:xfrm>
            <a:off x="1447800" y="5105400"/>
            <a:ext cx="0" cy="228600"/>
          </a:xfrm>
          <a:prstGeom prst="line">
            <a:avLst/>
          </a:prstGeom>
          <a:noFill/>
          <a:ln w="28575">
            <a:solidFill>
              <a:schemeClr val="tx1"/>
            </a:solidFill>
            <a:round/>
            <a:headEnd/>
            <a:tailEnd type="triangle" w="med" len="med"/>
          </a:ln>
        </p:spPr>
        <p:txBody>
          <a:bodyPr wrap="none" anchor="ctr"/>
          <a:lstStyle/>
          <a:p>
            <a:endParaRPr lang="en-US"/>
          </a:p>
        </p:txBody>
      </p:sp>
      <p:sp>
        <p:nvSpPr>
          <p:cNvPr id="15390" name="AutoShape 29"/>
          <p:cNvSpPr>
            <a:spLocks noChangeArrowheads="1"/>
          </p:cNvSpPr>
          <p:nvPr/>
        </p:nvSpPr>
        <p:spPr bwMode="auto">
          <a:xfrm>
            <a:off x="4114800" y="2133600"/>
            <a:ext cx="457200" cy="228600"/>
          </a:xfrm>
          <a:prstGeom prst="rightArrow">
            <a:avLst>
              <a:gd name="adj1" fmla="val 50000"/>
              <a:gd name="adj2" fmla="val 50000"/>
            </a:avLst>
          </a:prstGeom>
          <a:solidFill>
            <a:schemeClr val="hlink"/>
          </a:solidFill>
          <a:ln w="9525">
            <a:solidFill>
              <a:schemeClr val="tx1"/>
            </a:solidFill>
            <a:miter lim="800000"/>
            <a:headEnd/>
            <a:tailEnd/>
          </a:ln>
        </p:spPr>
        <p:txBody>
          <a:bodyPr wrap="none" anchor="ctr"/>
          <a:lstStyle/>
          <a:p>
            <a:endParaRPr lang="en-US"/>
          </a:p>
        </p:txBody>
      </p:sp>
      <p:sp>
        <p:nvSpPr>
          <p:cNvPr id="15391" name="Rectangle 31"/>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5"/>
          <p:cNvSpPr>
            <a:spLocks noGrp="1" noChangeArrowheads="1"/>
          </p:cNvSpPr>
          <p:nvPr>
            <p:ph type="sldNum" sz="quarter" idx="10"/>
          </p:nvPr>
        </p:nvSpPr>
        <p:spPr>
          <a:ln/>
        </p:spPr>
        <p:txBody>
          <a:bodyPr/>
          <a:lstStyle/>
          <a:p>
            <a:r>
              <a:rPr lang="en-US"/>
              <a:t>11-</a:t>
            </a:r>
            <a:fld id="{B915B656-8992-4411-AF89-DB546CED90C8}" type="slidenum">
              <a:rPr lang="en-US"/>
              <a:pPr/>
              <a:t>28</a:t>
            </a:fld>
            <a:endParaRPr lang="en-US"/>
          </a:p>
        </p:txBody>
      </p:sp>
      <p:sp>
        <p:nvSpPr>
          <p:cNvPr id="16388" name="Rectangle 2"/>
          <p:cNvSpPr>
            <a:spLocks noChangeArrowheads="1"/>
          </p:cNvSpPr>
          <p:nvPr/>
        </p:nvSpPr>
        <p:spPr bwMode="auto">
          <a:xfrm>
            <a:off x="3048000" y="6248400"/>
            <a:ext cx="1905000" cy="393700"/>
          </a:xfrm>
          <a:prstGeom prst="rect">
            <a:avLst/>
          </a:prstGeom>
          <a:solidFill>
            <a:srgbClr val="C7DAF7"/>
          </a:solidFill>
          <a:ln w="9525">
            <a:noFill/>
            <a:miter lim="800000"/>
            <a:headEnd/>
            <a:tailEnd/>
          </a:ln>
        </p:spPr>
        <p:txBody>
          <a:bodyPr lIns="90488" tIns="44450" rIns="90488" bIns="44450">
            <a:spAutoFit/>
          </a:bodyPr>
          <a:lstStyle/>
          <a:p>
            <a:pPr eaLnBrk="0" hangingPunct="0">
              <a:spcBef>
                <a:spcPct val="50000"/>
              </a:spcBef>
            </a:pPr>
            <a:r>
              <a:rPr lang="en-US" sz="2000" b="1"/>
              <a:t>F</a:t>
            </a:r>
            <a:r>
              <a:rPr lang="en-US" sz="2000" b="1" baseline="-25000"/>
              <a:t>STAT</a:t>
            </a:r>
            <a:r>
              <a:rPr lang="en-US" sz="2000" b="1" baseline="-25000">
                <a:sym typeface="Symbol" pitchFamily="18" charset="2"/>
              </a:rPr>
              <a:t> </a:t>
            </a:r>
            <a:r>
              <a:rPr lang="en-US" sz="2000" b="1"/>
              <a:t>= 25.275</a:t>
            </a:r>
          </a:p>
        </p:txBody>
      </p:sp>
      <p:sp>
        <p:nvSpPr>
          <p:cNvPr id="16389" name="Rectangle 3"/>
          <p:cNvSpPr>
            <a:spLocks noChangeArrowheads="1"/>
          </p:cNvSpPr>
          <p:nvPr/>
        </p:nvSpPr>
        <p:spPr bwMode="auto">
          <a:xfrm>
            <a:off x="381000" y="1752600"/>
            <a:ext cx="2667000" cy="914400"/>
          </a:xfrm>
          <a:prstGeom prst="rect">
            <a:avLst/>
          </a:prstGeom>
          <a:solidFill>
            <a:srgbClr val="FDE0BD"/>
          </a:solidFill>
          <a:ln w="9525" algn="ctr">
            <a:solidFill>
              <a:schemeClr val="tx1"/>
            </a:solidFill>
            <a:miter lim="800000"/>
            <a:headEnd/>
            <a:tailEnd/>
          </a:ln>
        </p:spPr>
        <p:txBody>
          <a:bodyPr wrap="none" anchor="ctr"/>
          <a:lstStyle/>
          <a:p>
            <a:endParaRPr lang="en-US"/>
          </a:p>
        </p:txBody>
      </p:sp>
      <p:sp>
        <p:nvSpPr>
          <p:cNvPr id="16390" name="Rectangle 4"/>
          <p:cNvSpPr>
            <a:spLocks noGrp="1" noChangeArrowheads="1"/>
          </p:cNvSpPr>
          <p:nvPr>
            <p:ph type="title"/>
          </p:nvPr>
        </p:nvSpPr>
        <p:spPr>
          <a:xfrm>
            <a:off x="990600" y="304800"/>
            <a:ext cx="7793038" cy="1066800"/>
          </a:xfrm>
        </p:spPr>
        <p:txBody>
          <a:bodyPr/>
          <a:lstStyle/>
          <a:p>
            <a:pPr eaLnBrk="1" hangingPunct="1">
              <a:lnSpc>
                <a:spcPct val="80000"/>
              </a:lnSpc>
            </a:pPr>
            <a:r>
              <a:rPr lang="en-US" smtClean="0"/>
              <a:t>One-Way ANOVA Example Solution</a:t>
            </a:r>
          </a:p>
        </p:txBody>
      </p:sp>
      <p:sp>
        <p:nvSpPr>
          <p:cNvPr id="16391" name="Rectangle 5"/>
          <p:cNvSpPr>
            <a:spLocks noGrp="1" noChangeArrowheads="1"/>
          </p:cNvSpPr>
          <p:nvPr>
            <p:ph type="body" sz="half" idx="1"/>
          </p:nvPr>
        </p:nvSpPr>
        <p:spPr>
          <a:xfrm>
            <a:off x="381000" y="1752600"/>
            <a:ext cx="3848100" cy="1828800"/>
          </a:xfrm>
        </p:spPr>
        <p:txBody>
          <a:bodyPr lIns="90488" tIns="44450" rIns="90488" bIns="44450"/>
          <a:lstStyle/>
          <a:p>
            <a:pPr eaLnBrk="1" hangingPunct="1">
              <a:buFont typeface="Wingdings" pitchFamily="2" charset="2"/>
              <a:buNone/>
            </a:pPr>
            <a:r>
              <a:rPr lang="en-US" sz="2300" smtClean="0"/>
              <a:t>H</a:t>
            </a:r>
            <a:r>
              <a:rPr lang="en-US" sz="2300" baseline="-25000" smtClean="0"/>
              <a:t>0</a:t>
            </a:r>
            <a:r>
              <a:rPr lang="en-US" sz="2300" smtClean="0"/>
              <a:t>: </a:t>
            </a:r>
            <a:r>
              <a:rPr lang="el-GR" sz="2300" smtClean="0">
                <a:cs typeface="Arial" charset="0"/>
              </a:rPr>
              <a:t>μ</a:t>
            </a:r>
            <a:r>
              <a:rPr lang="en-US" sz="2300" baseline="-25000" smtClean="0"/>
              <a:t>1</a:t>
            </a:r>
            <a:r>
              <a:rPr lang="en-US" sz="2300" smtClean="0"/>
              <a:t> = </a:t>
            </a:r>
            <a:r>
              <a:rPr lang="el-GR" sz="2300" smtClean="0">
                <a:cs typeface="Arial" charset="0"/>
              </a:rPr>
              <a:t>μ</a:t>
            </a:r>
            <a:r>
              <a:rPr lang="en-US" sz="2300" baseline="-25000" smtClean="0"/>
              <a:t>2</a:t>
            </a:r>
            <a:r>
              <a:rPr lang="en-US" sz="2300" smtClean="0"/>
              <a:t> = </a:t>
            </a:r>
            <a:r>
              <a:rPr lang="el-GR" sz="2300" smtClean="0">
                <a:cs typeface="Arial" charset="0"/>
              </a:rPr>
              <a:t>μ</a:t>
            </a:r>
            <a:r>
              <a:rPr lang="en-US" sz="2300" baseline="-25000" smtClean="0"/>
              <a:t>3</a:t>
            </a:r>
            <a:endParaRPr lang="en-US" sz="2300" smtClean="0"/>
          </a:p>
          <a:p>
            <a:pPr eaLnBrk="1" hangingPunct="1">
              <a:buFont typeface="Wingdings" pitchFamily="2" charset="2"/>
              <a:buNone/>
            </a:pPr>
            <a:r>
              <a:rPr lang="en-US" sz="2300" smtClean="0"/>
              <a:t>H</a:t>
            </a:r>
            <a:r>
              <a:rPr lang="en-US" sz="2300" baseline="-25000" smtClean="0"/>
              <a:t>1</a:t>
            </a:r>
            <a:r>
              <a:rPr lang="en-US" sz="2300" smtClean="0"/>
              <a:t>: </a:t>
            </a:r>
            <a:r>
              <a:rPr lang="el-GR" sz="2300" smtClean="0">
                <a:cs typeface="Arial" charset="0"/>
              </a:rPr>
              <a:t>μ</a:t>
            </a:r>
            <a:r>
              <a:rPr lang="en-US" sz="2300" baseline="-25000" smtClean="0">
                <a:cs typeface="Arial" charset="0"/>
              </a:rPr>
              <a:t>j</a:t>
            </a:r>
            <a:r>
              <a:rPr lang="en-US" sz="2300" smtClean="0"/>
              <a:t> not all equal</a:t>
            </a:r>
          </a:p>
          <a:p>
            <a:pPr eaLnBrk="1" hangingPunct="1">
              <a:buFont typeface="Wingdings" pitchFamily="2" charset="2"/>
              <a:buNone/>
            </a:pPr>
            <a:r>
              <a:rPr lang="en-US" sz="2300" smtClean="0">
                <a:sym typeface="Symbol" pitchFamily="18" charset="2"/>
              </a:rPr>
              <a:t></a:t>
            </a:r>
            <a:r>
              <a:rPr lang="en-US" sz="2300" smtClean="0"/>
              <a:t> = 0.05</a:t>
            </a:r>
          </a:p>
          <a:p>
            <a:pPr eaLnBrk="1" hangingPunct="1">
              <a:buFont typeface="Wingdings" pitchFamily="2" charset="2"/>
              <a:buNone/>
            </a:pPr>
            <a:r>
              <a:rPr lang="en-US" sz="2300" smtClean="0"/>
              <a:t>df</a:t>
            </a:r>
            <a:r>
              <a:rPr lang="en-US" sz="2300" baseline="-25000" smtClean="0"/>
              <a:t>1</a:t>
            </a:r>
            <a:r>
              <a:rPr lang="en-US" sz="2300" smtClean="0"/>
              <a:t>= 2      df</a:t>
            </a:r>
            <a:r>
              <a:rPr lang="en-US" sz="2300" baseline="-25000" smtClean="0"/>
              <a:t>2</a:t>
            </a:r>
            <a:r>
              <a:rPr lang="en-US" sz="2300" smtClean="0"/>
              <a:t> = 12 </a:t>
            </a:r>
            <a:endParaRPr lang="en-US" sz="2300" b="1" smtClean="0"/>
          </a:p>
        </p:txBody>
      </p:sp>
      <p:sp>
        <p:nvSpPr>
          <p:cNvPr id="16392" name="Rectangle 6"/>
          <p:cNvSpPr>
            <a:spLocks noChangeArrowheads="1"/>
          </p:cNvSpPr>
          <p:nvPr/>
        </p:nvSpPr>
        <p:spPr bwMode="auto">
          <a:xfrm>
            <a:off x="4648200" y="1676400"/>
            <a:ext cx="3810000" cy="4114800"/>
          </a:xfrm>
          <a:prstGeom prst="rect">
            <a:avLst/>
          </a:prstGeom>
          <a:noFill/>
          <a:ln w="12700">
            <a:noFill/>
            <a:miter lim="800000"/>
            <a:headEnd/>
            <a:tailEnd/>
          </a:ln>
        </p:spPr>
        <p:txBody>
          <a:bodyPr lIns="90488" tIns="44450" rIns="90488" bIns="44450"/>
          <a:lstStyle/>
          <a:p>
            <a:pPr eaLnBrk="0" hangingPunct="0">
              <a:spcBef>
                <a:spcPct val="20000"/>
              </a:spcBef>
            </a:pPr>
            <a:r>
              <a:rPr lang="en-US" sz="2800" b="1"/>
              <a:t>Test Statistic: </a:t>
            </a:r>
            <a:endParaRPr lang="en-US" sz="2800"/>
          </a:p>
          <a:p>
            <a:pPr eaLnBrk="0" hangingPunct="0">
              <a:spcBef>
                <a:spcPct val="20000"/>
              </a:spcBef>
            </a:pPr>
            <a:endParaRPr lang="en-US" sz="2800"/>
          </a:p>
          <a:p>
            <a:pPr eaLnBrk="0" hangingPunct="0">
              <a:spcBef>
                <a:spcPct val="20000"/>
              </a:spcBef>
            </a:pPr>
            <a:endParaRPr lang="en-US" sz="2800"/>
          </a:p>
          <a:p>
            <a:pPr eaLnBrk="0" hangingPunct="0">
              <a:spcBef>
                <a:spcPct val="20000"/>
              </a:spcBef>
            </a:pPr>
            <a:endParaRPr lang="en-US" sz="2800"/>
          </a:p>
          <a:p>
            <a:pPr eaLnBrk="0" hangingPunct="0">
              <a:spcBef>
                <a:spcPct val="20000"/>
              </a:spcBef>
            </a:pPr>
            <a:r>
              <a:rPr lang="en-US" sz="2800" b="1">
                <a:solidFill>
                  <a:schemeClr val="folHlink"/>
                </a:solidFill>
              </a:rPr>
              <a:t>Decision:</a:t>
            </a:r>
            <a:endParaRPr lang="en-US" sz="2800">
              <a:solidFill>
                <a:schemeClr val="folHlink"/>
              </a:solidFill>
            </a:endParaRPr>
          </a:p>
          <a:p>
            <a:pPr eaLnBrk="0" hangingPunct="0">
              <a:spcBef>
                <a:spcPct val="20000"/>
              </a:spcBef>
            </a:pPr>
            <a:endParaRPr lang="en-US" sz="2800"/>
          </a:p>
          <a:p>
            <a:pPr eaLnBrk="0" hangingPunct="0">
              <a:spcBef>
                <a:spcPct val="20000"/>
              </a:spcBef>
            </a:pPr>
            <a:r>
              <a:rPr lang="en-US" sz="2800" b="1">
                <a:solidFill>
                  <a:schemeClr val="folHlink"/>
                </a:solidFill>
              </a:rPr>
              <a:t>Conclusion:</a:t>
            </a:r>
            <a:endParaRPr lang="en-US" sz="2800">
              <a:solidFill>
                <a:schemeClr val="folHlink"/>
              </a:solidFill>
            </a:endParaRPr>
          </a:p>
          <a:p>
            <a:pPr eaLnBrk="0" latinLnBrk="1" hangingPunct="0">
              <a:spcBef>
                <a:spcPct val="20000"/>
              </a:spcBef>
            </a:pPr>
            <a:endParaRPr lang="en-US" sz="2800"/>
          </a:p>
        </p:txBody>
      </p:sp>
      <p:sp>
        <p:nvSpPr>
          <p:cNvPr id="16393" name="Rectangle 7"/>
          <p:cNvSpPr>
            <a:spLocks noChangeArrowheads="1"/>
          </p:cNvSpPr>
          <p:nvPr/>
        </p:nvSpPr>
        <p:spPr bwMode="auto">
          <a:xfrm>
            <a:off x="4956175" y="4191000"/>
            <a:ext cx="3578225" cy="528638"/>
          </a:xfrm>
          <a:prstGeom prst="rect">
            <a:avLst/>
          </a:prstGeom>
          <a:solidFill>
            <a:srgbClr val="FDE0BD"/>
          </a:solidFill>
          <a:ln w="12700">
            <a:solidFill>
              <a:schemeClr val="tx1"/>
            </a:solidFill>
            <a:miter lim="800000"/>
            <a:headEnd/>
            <a:tailEnd/>
          </a:ln>
        </p:spPr>
        <p:txBody>
          <a:bodyPr lIns="90488" tIns="44450" rIns="90488" bIns="44450">
            <a:spAutoFit/>
          </a:bodyPr>
          <a:lstStyle/>
          <a:p>
            <a:pPr eaLnBrk="0" hangingPunct="0">
              <a:spcBef>
                <a:spcPct val="50000"/>
              </a:spcBef>
            </a:pPr>
            <a:r>
              <a:rPr lang="en-US" sz="2800"/>
              <a:t>Reject H</a:t>
            </a:r>
            <a:r>
              <a:rPr lang="en-US" sz="2800" baseline="-25000"/>
              <a:t>0</a:t>
            </a:r>
            <a:r>
              <a:rPr lang="en-US" sz="2800"/>
              <a:t> at </a:t>
            </a:r>
            <a:r>
              <a:rPr lang="en-US" sz="2800" b="1">
                <a:latin typeface="Symbol" pitchFamily="18" charset="2"/>
              </a:rPr>
              <a:t></a:t>
            </a:r>
            <a:r>
              <a:rPr lang="en-US" sz="2800"/>
              <a:t> = 0.05</a:t>
            </a:r>
          </a:p>
        </p:txBody>
      </p:sp>
      <p:sp>
        <p:nvSpPr>
          <p:cNvPr id="16394" name="Rectangle 8"/>
          <p:cNvSpPr>
            <a:spLocks noChangeArrowheads="1"/>
          </p:cNvSpPr>
          <p:nvPr/>
        </p:nvSpPr>
        <p:spPr bwMode="auto">
          <a:xfrm>
            <a:off x="4953000" y="5181600"/>
            <a:ext cx="3962400" cy="1370013"/>
          </a:xfrm>
          <a:prstGeom prst="rect">
            <a:avLst/>
          </a:prstGeom>
          <a:noFill/>
          <a:ln w="12700">
            <a:noFill/>
            <a:miter lim="800000"/>
            <a:headEnd/>
            <a:tailEnd/>
          </a:ln>
        </p:spPr>
        <p:txBody>
          <a:bodyPr lIns="90488" tIns="44450" rIns="90488" bIns="44450">
            <a:spAutoFit/>
          </a:bodyPr>
          <a:lstStyle/>
          <a:p>
            <a:pPr eaLnBrk="0" hangingPunct="0">
              <a:spcBef>
                <a:spcPct val="50000"/>
              </a:spcBef>
            </a:pPr>
            <a:r>
              <a:rPr lang="en-US" sz="2800"/>
              <a:t>There is evidence that at least one </a:t>
            </a:r>
            <a:r>
              <a:rPr lang="el-GR"/>
              <a:t>μ</a:t>
            </a:r>
            <a:r>
              <a:rPr lang="en-US" baseline="-25000"/>
              <a:t>j</a:t>
            </a:r>
            <a:r>
              <a:rPr lang="en-US" sz="2800"/>
              <a:t> differs from the rest</a:t>
            </a:r>
          </a:p>
        </p:txBody>
      </p:sp>
      <p:sp>
        <p:nvSpPr>
          <p:cNvPr id="16395" name="Freeform 9"/>
          <p:cNvSpPr>
            <a:spLocks/>
          </p:cNvSpPr>
          <p:nvPr/>
        </p:nvSpPr>
        <p:spPr bwMode="auto">
          <a:xfrm>
            <a:off x="2051050" y="5486400"/>
            <a:ext cx="1555750" cy="223838"/>
          </a:xfrm>
          <a:custGeom>
            <a:avLst/>
            <a:gdLst>
              <a:gd name="T0" fmla="*/ 10080626 w 980"/>
              <a:gd name="T1" fmla="*/ 325347041 h 154"/>
              <a:gd name="T2" fmla="*/ 0 w 980"/>
              <a:gd name="T3" fmla="*/ 0 h 154"/>
              <a:gd name="T4" fmla="*/ 209173810 w 980"/>
              <a:gd name="T5" fmla="*/ 82392723 h 154"/>
              <a:gd name="T6" fmla="*/ 388104065 w 980"/>
              <a:gd name="T7" fmla="*/ 128871089 h 154"/>
              <a:gd name="T8" fmla="*/ 526713517 w 980"/>
              <a:gd name="T9" fmla="*/ 160561595 h 154"/>
              <a:gd name="T10" fmla="*/ 713205033 w 980"/>
              <a:gd name="T11" fmla="*/ 192250694 h 154"/>
              <a:gd name="T12" fmla="*/ 1078627003 w 980"/>
              <a:gd name="T13" fmla="*/ 234503733 h 154"/>
              <a:gd name="T14" fmla="*/ 1491932525 w 980"/>
              <a:gd name="T15" fmla="*/ 266192786 h 154"/>
              <a:gd name="T16" fmla="*/ 2147483647 w 980"/>
              <a:gd name="T17" fmla="*/ 297883292 h 154"/>
              <a:gd name="T18" fmla="*/ 2147483647 w 980"/>
              <a:gd name="T19" fmla="*/ 325347041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80"/>
              <a:gd name="T31" fmla="*/ 0 h 154"/>
              <a:gd name="T32" fmla="*/ 980 w 980"/>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80" h="154">
                <a:moveTo>
                  <a:pt x="4" y="154"/>
                </a:moveTo>
                <a:lnTo>
                  <a:pt x="0" y="0"/>
                </a:lnTo>
                <a:lnTo>
                  <a:pt x="83" y="39"/>
                </a:lnTo>
                <a:lnTo>
                  <a:pt x="154" y="61"/>
                </a:lnTo>
                <a:lnTo>
                  <a:pt x="209" y="76"/>
                </a:lnTo>
                <a:lnTo>
                  <a:pt x="283" y="91"/>
                </a:lnTo>
                <a:lnTo>
                  <a:pt x="428" y="111"/>
                </a:lnTo>
                <a:lnTo>
                  <a:pt x="592" y="126"/>
                </a:lnTo>
                <a:lnTo>
                  <a:pt x="979" y="141"/>
                </a:lnTo>
                <a:lnTo>
                  <a:pt x="980" y="154"/>
                </a:lnTo>
              </a:path>
            </a:pathLst>
          </a:custGeom>
          <a:solidFill>
            <a:schemeClr val="accent2"/>
          </a:solidFill>
          <a:ln w="9525">
            <a:noFill/>
            <a:miter lim="800000"/>
            <a:headEnd/>
            <a:tailEnd/>
          </a:ln>
        </p:spPr>
        <p:txBody>
          <a:bodyPr wrap="none"/>
          <a:lstStyle/>
          <a:p>
            <a:endParaRPr lang="en-US"/>
          </a:p>
        </p:txBody>
      </p:sp>
      <p:sp>
        <p:nvSpPr>
          <p:cNvPr id="16396" name="Freeform 10"/>
          <p:cNvSpPr>
            <a:spLocks/>
          </p:cNvSpPr>
          <p:nvPr/>
        </p:nvSpPr>
        <p:spPr bwMode="auto">
          <a:xfrm>
            <a:off x="373063" y="4100513"/>
            <a:ext cx="3513137" cy="1614487"/>
          </a:xfrm>
          <a:custGeom>
            <a:avLst/>
            <a:gdLst>
              <a:gd name="T0" fmla="*/ 0 w 3388"/>
              <a:gd name="T1" fmla="*/ 0 h 1023"/>
              <a:gd name="T2" fmla="*/ 0 w 3388"/>
              <a:gd name="T3" fmla="*/ 2147483647 h 1023"/>
              <a:gd name="T4" fmla="*/ 2147483647 w 3388"/>
              <a:gd name="T5" fmla="*/ 2147483647 h 1023"/>
              <a:gd name="T6" fmla="*/ 0 60000 65536"/>
              <a:gd name="T7" fmla="*/ 0 60000 65536"/>
              <a:gd name="T8" fmla="*/ 0 60000 65536"/>
              <a:gd name="T9" fmla="*/ 0 w 3388"/>
              <a:gd name="T10" fmla="*/ 0 h 1023"/>
              <a:gd name="T11" fmla="*/ 3388 w 3388"/>
              <a:gd name="T12" fmla="*/ 1023 h 1023"/>
            </a:gdLst>
            <a:ahLst/>
            <a:cxnLst>
              <a:cxn ang="T6">
                <a:pos x="T0" y="T1"/>
              </a:cxn>
              <a:cxn ang="T7">
                <a:pos x="T2" y="T3"/>
              </a:cxn>
              <a:cxn ang="T8">
                <a:pos x="T4" y="T5"/>
              </a:cxn>
            </a:cxnLst>
            <a:rect l="T9" t="T10" r="T11" b="T12"/>
            <a:pathLst>
              <a:path w="3388" h="1023">
                <a:moveTo>
                  <a:pt x="0" y="0"/>
                </a:moveTo>
                <a:lnTo>
                  <a:pt x="0" y="1022"/>
                </a:lnTo>
                <a:lnTo>
                  <a:pt x="3387" y="1022"/>
                </a:lnTo>
              </a:path>
            </a:pathLst>
          </a:custGeom>
          <a:noFill/>
          <a:ln w="25400" cap="rnd">
            <a:solidFill>
              <a:schemeClr val="tx1"/>
            </a:solidFill>
            <a:round/>
            <a:headEnd type="none" w="sm" len="sm"/>
            <a:tailEnd type="none" w="sm" len="sm"/>
          </a:ln>
        </p:spPr>
        <p:txBody>
          <a:bodyPr/>
          <a:lstStyle/>
          <a:p>
            <a:endParaRPr lang="en-US"/>
          </a:p>
        </p:txBody>
      </p:sp>
      <p:sp>
        <p:nvSpPr>
          <p:cNvPr id="16397" name="Rectangle 11"/>
          <p:cNvSpPr>
            <a:spLocks noChangeArrowheads="1"/>
          </p:cNvSpPr>
          <p:nvPr/>
        </p:nvSpPr>
        <p:spPr bwMode="auto">
          <a:xfrm>
            <a:off x="152400" y="5486400"/>
            <a:ext cx="457200" cy="63817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a:t>0</a:t>
            </a:r>
            <a:r>
              <a:rPr lang="en-US" sz="3600" b="1"/>
              <a:t> </a:t>
            </a:r>
          </a:p>
        </p:txBody>
      </p:sp>
      <p:sp>
        <p:nvSpPr>
          <p:cNvPr id="16398" name="Line 12"/>
          <p:cNvSpPr>
            <a:spLocks noChangeShapeType="1"/>
          </p:cNvSpPr>
          <p:nvPr/>
        </p:nvSpPr>
        <p:spPr bwMode="auto">
          <a:xfrm>
            <a:off x="515938" y="4419600"/>
            <a:ext cx="3175" cy="0"/>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16399" name="Freeform 13"/>
          <p:cNvSpPr>
            <a:spLocks/>
          </p:cNvSpPr>
          <p:nvPr/>
        </p:nvSpPr>
        <p:spPr bwMode="auto">
          <a:xfrm>
            <a:off x="381000" y="4343400"/>
            <a:ext cx="3429000" cy="1392238"/>
          </a:xfrm>
          <a:custGeom>
            <a:avLst/>
            <a:gdLst>
              <a:gd name="T0" fmla="*/ 0 w 3492"/>
              <a:gd name="T1" fmla="*/ 1879865160 h 1021"/>
              <a:gd name="T2" fmla="*/ 156207072 w 3492"/>
              <a:gd name="T3" fmla="*/ 1556327399 h 1021"/>
              <a:gd name="T4" fmla="*/ 688469999 w 3492"/>
              <a:gd name="T5" fmla="*/ 5578497 h 1021"/>
              <a:gd name="T6" fmla="*/ 1666212203 w 3492"/>
              <a:gd name="T7" fmla="*/ 1589797010 h 1021"/>
              <a:gd name="T8" fmla="*/ 2147483647 w 3492"/>
              <a:gd name="T9" fmla="*/ 1857552540 h 1021"/>
              <a:gd name="T10" fmla="*/ 0 60000 65536"/>
              <a:gd name="T11" fmla="*/ 0 60000 65536"/>
              <a:gd name="T12" fmla="*/ 0 60000 65536"/>
              <a:gd name="T13" fmla="*/ 0 60000 65536"/>
              <a:gd name="T14" fmla="*/ 0 60000 65536"/>
              <a:gd name="T15" fmla="*/ 0 w 3492"/>
              <a:gd name="T16" fmla="*/ 0 h 1021"/>
              <a:gd name="T17" fmla="*/ 3492 w 3492"/>
              <a:gd name="T18" fmla="*/ 1021 h 1021"/>
            </a:gdLst>
            <a:ahLst/>
            <a:cxnLst>
              <a:cxn ang="T10">
                <a:pos x="T0" y="T1"/>
              </a:cxn>
              <a:cxn ang="T11">
                <a:pos x="T2" y="T3"/>
              </a:cxn>
              <a:cxn ang="T12">
                <a:pos x="T4" y="T5"/>
              </a:cxn>
              <a:cxn ang="T13">
                <a:pos x="T6" y="T7"/>
              </a:cxn>
              <a:cxn ang="T14">
                <a:pos x="T8" y="T9"/>
              </a:cxn>
            </a:cxnLst>
            <a:rect l="T15" t="T16" r="T17" b="T18"/>
            <a:pathLst>
              <a:path w="3492" h="1021">
                <a:moveTo>
                  <a:pt x="0" y="1011"/>
                </a:moveTo>
                <a:cubicBezTo>
                  <a:pt x="27" y="982"/>
                  <a:pt x="43" y="1005"/>
                  <a:pt x="162" y="837"/>
                </a:cubicBezTo>
                <a:cubicBezTo>
                  <a:pt x="281" y="669"/>
                  <a:pt x="453" y="0"/>
                  <a:pt x="714" y="3"/>
                </a:cubicBezTo>
                <a:cubicBezTo>
                  <a:pt x="975" y="6"/>
                  <a:pt x="1265" y="689"/>
                  <a:pt x="1728" y="855"/>
                </a:cubicBezTo>
                <a:cubicBezTo>
                  <a:pt x="2191" y="1021"/>
                  <a:pt x="3125" y="969"/>
                  <a:pt x="3492" y="999"/>
                </a:cubicBezTo>
              </a:path>
            </a:pathLst>
          </a:custGeom>
          <a:noFill/>
          <a:ln w="38100">
            <a:solidFill>
              <a:schemeClr val="folHlink"/>
            </a:solidFill>
            <a:miter lim="800000"/>
            <a:headEnd/>
            <a:tailEnd/>
          </a:ln>
        </p:spPr>
        <p:txBody>
          <a:bodyPr wrap="none"/>
          <a:lstStyle/>
          <a:p>
            <a:endParaRPr lang="en-US"/>
          </a:p>
        </p:txBody>
      </p:sp>
      <p:sp>
        <p:nvSpPr>
          <p:cNvPr id="16400" name="Line 14"/>
          <p:cNvSpPr>
            <a:spLocks noChangeShapeType="1"/>
          </p:cNvSpPr>
          <p:nvPr/>
        </p:nvSpPr>
        <p:spPr bwMode="auto">
          <a:xfrm>
            <a:off x="2057400" y="5486400"/>
            <a:ext cx="1588" cy="228600"/>
          </a:xfrm>
          <a:prstGeom prst="line">
            <a:avLst/>
          </a:prstGeom>
          <a:noFill/>
          <a:ln w="19050">
            <a:solidFill>
              <a:schemeClr val="tx1"/>
            </a:solidFill>
            <a:miter lim="800000"/>
            <a:headEnd/>
            <a:tailEnd/>
          </a:ln>
        </p:spPr>
        <p:txBody>
          <a:bodyPr wrap="none"/>
          <a:lstStyle/>
          <a:p>
            <a:endParaRPr lang="en-US"/>
          </a:p>
        </p:txBody>
      </p:sp>
      <p:sp>
        <p:nvSpPr>
          <p:cNvPr id="16401" name="Line 15"/>
          <p:cNvSpPr>
            <a:spLocks noChangeShapeType="1"/>
          </p:cNvSpPr>
          <p:nvPr/>
        </p:nvSpPr>
        <p:spPr bwMode="auto">
          <a:xfrm flipH="1">
            <a:off x="2362200" y="5257800"/>
            <a:ext cx="228600" cy="304800"/>
          </a:xfrm>
          <a:prstGeom prst="line">
            <a:avLst/>
          </a:prstGeom>
          <a:noFill/>
          <a:ln w="9525">
            <a:solidFill>
              <a:schemeClr val="tx1"/>
            </a:solidFill>
            <a:miter lim="800000"/>
            <a:headEnd/>
            <a:tailEnd type="triangle" w="med" len="med"/>
          </a:ln>
        </p:spPr>
        <p:txBody>
          <a:bodyPr wrap="none"/>
          <a:lstStyle/>
          <a:p>
            <a:endParaRPr lang="en-US"/>
          </a:p>
        </p:txBody>
      </p:sp>
      <p:sp>
        <p:nvSpPr>
          <p:cNvPr id="16402" name="Text Box 16"/>
          <p:cNvSpPr txBox="1">
            <a:spLocks noChangeArrowheads="1"/>
          </p:cNvSpPr>
          <p:nvPr/>
        </p:nvSpPr>
        <p:spPr bwMode="auto">
          <a:xfrm>
            <a:off x="2286000" y="4953000"/>
            <a:ext cx="1066800" cy="396875"/>
          </a:xfrm>
          <a:prstGeom prst="rect">
            <a:avLst/>
          </a:prstGeom>
          <a:noFill/>
          <a:ln w="9525">
            <a:noFill/>
            <a:miter lim="800000"/>
            <a:headEnd/>
            <a:tailEnd/>
          </a:ln>
        </p:spPr>
        <p:txBody>
          <a:bodyPr>
            <a:spAutoFit/>
          </a:bodyPr>
          <a:lstStyle/>
          <a:p>
            <a:pPr>
              <a:spcBef>
                <a:spcPct val="50000"/>
              </a:spcBef>
            </a:pPr>
            <a:r>
              <a:rPr lang="en-US" sz="2000">
                <a:sym typeface="Symbol" pitchFamily="18" charset="2"/>
              </a:rPr>
              <a:t> = .05</a:t>
            </a:r>
            <a:endParaRPr lang="en-US" sz="2000" baseline="-25000">
              <a:sym typeface="Symbol" pitchFamily="18" charset="2"/>
            </a:endParaRPr>
          </a:p>
        </p:txBody>
      </p:sp>
      <p:sp>
        <p:nvSpPr>
          <p:cNvPr id="16403" name="Rectangle 17"/>
          <p:cNvSpPr>
            <a:spLocks noChangeArrowheads="1"/>
          </p:cNvSpPr>
          <p:nvPr/>
        </p:nvSpPr>
        <p:spPr bwMode="auto">
          <a:xfrm>
            <a:off x="1600200" y="6096000"/>
            <a:ext cx="1524000" cy="39370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2000" b="1">
                <a:solidFill>
                  <a:schemeClr val="hlink"/>
                </a:solidFill>
              </a:rPr>
              <a:t>F</a:t>
            </a:r>
            <a:r>
              <a:rPr lang="el-GR" sz="2000" b="1" baseline="-25000">
                <a:solidFill>
                  <a:schemeClr val="hlink"/>
                </a:solidFill>
                <a:cs typeface="Arial" charset="0"/>
                <a:sym typeface="Symbol" pitchFamily="18" charset="2"/>
              </a:rPr>
              <a:t>α</a:t>
            </a:r>
            <a:r>
              <a:rPr lang="en-US" sz="2000" b="1" baseline="-25000">
                <a:solidFill>
                  <a:schemeClr val="hlink"/>
                </a:solidFill>
                <a:sym typeface="Symbol" pitchFamily="18" charset="2"/>
              </a:rPr>
              <a:t> </a:t>
            </a:r>
            <a:r>
              <a:rPr lang="en-US" sz="2000" b="1">
                <a:solidFill>
                  <a:schemeClr val="hlink"/>
                </a:solidFill>
              </a:rPr>
              <a:t>= 3.89</a:t>
            </a:r>
          </a:p>
        </p:txBody>
      </p:sp>
      <p:sp>
        <p:nvSpPr>
          <p:cNvPr id="16404" name="Line 18"/>
          <p:cNvSpPr>
            <a:spLocks noChangeShapeType="1"/>
          </p:cNvSpPr>
          <p:nvPr/>
        </p:nvSpPr>
        <p:spPr bwMode="auto">
          <a:xfrm flipV="1">
            <a:off x="2057400" y="5715000"/>
            <a:ext cx="0" cy="457200"/>
          </a:xfrm>
          <a:prstGeom prst="line">
            <a:avLst/>
          </a:prstGeom>
          <a:noFill/>
          <a:ln w="38100">
            <a:solidFill>
              <a:schemeClr val="hlink"/>
            </a:solidFill>
            <a:miter lim="800000"/>
            <a:headEnd/>
            <a:tailEnd type="triangle" w="med" len="med"/>
          </a:ln>
        </p:spPr>
        <p:txBody>
          <a:bodyPr wrap="none"/>
          <a:lstStyle/>
          <a:p>
            <a:endParaRPr lang="en-US"/>
          </a:p>
        </p:txBody>
      </p:sp>
      <p:sp>
        <p:nvSpPr>
          <p:cNvPr id="16405" name="Line 19"/>
          <p:cNvSpPr>
            <a:spLocks noChangeShapeType="1"/>
          </p:cNvSpPr>
          <p:nvPr/>
        </p:nvSpPr>
        <p:spPr bwMode="auto">
          <a:xfrm flipH="1">
            <a:off x="457200" y="5943600"/>
            <a:ext cx="1600200" cy="0"/>
          </a:xfrm>
          <a:prstGeom prst="line">
            <a:avLst/>
          </a:prstGeom>
          <a:noFill/>
          <a:ln w="9525">
            <a:solidFill>
              <a:schemeClr val="tx1"/>
            </a:solidFill>
            <a:miter lim="800000"/>
            <a:headEnd type="triangle" w="med" len="med"/>
            <a:tailEnd type="triangle" w="med" len="med"/>
          </a:ln>
        </p:spPr>
        <p:txBody>
          <a:bodyPr wrap="none"/>
          <a:lstStyle/>
          <a:p>
            <a:endParaRPr lang="en-US"/>
          </a:p>
        </p:txBody>
      </p:sp>
      <p:sp>
        <p:nvSpPr>
          <p:cNvPr id="16406" name="Line 20"/>
          <p:cNvSpPr>
            <a:spLocks noChangeShapeType="1"/>
          </p:cNvSpPr>
          <p:nvPr/>
        </p:nvSpPr>
        <p:spPr bwMode="auto">
          <a:xfrm flipH="1">
            <a:off x="2057400" y="5943600"/>
            <a:ext cx="1524000" cy="0"/>
          </a:xfrm>
          <a:prstGeom prst="line">
            <a:avLst/>
          </a:prstGeom>
          <a:noFill/>
          <a:ln w="9525">
            <a:solidFill>
              <a:schemeClr val="tx1"/>
            </a:solidFill>
            <a:miter lim="800000"/>
            <a:headEnd type="triangle" w="med" len="med"/>
            <a:tailEnd type="triangle" w="med" len="med"/>
          </a:ln>
        </p:spPr>
        <p:txBody>
          <a:bodyPr wrap="none"/>
          <a:lstStyle/>
          <a:p>
            <a:endParaRPr lang="en-US"/>
          </a:p>
        </p:txBody>
      </p:sp>
      <p:sp>
        <p:nvSpPr>
          <p:cNvPr id="16407" name="Rectangle 21"/>
          <p:cNvSpPr>
            <a:spLocks noChangeArrowheads="1"/>
          </p:cNvSpPr>
          <p:nvPr/>
        </p:nvSpPr>
        <p:spPr bwMode="auto">
          <a:xfrm>
            <a:off x="2362200" y="5867400"/>
            <a:ext cx="990600" cy="301625"/>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Reject H</a:t>
            </a:r>
            <a:r>
              <a:rPr lang="en-US" sz="1400" baseline="-25000"/>
              <a:t>0</a:t>
            </a:r>
          </a:p>
        </p:txBody>
      </p:sp>
      <p:sp>
        <p:nvSpPr>
          <p:cNvPr id="16408" name="Rectangle 22"/>
          <p:cNvSpPr>
            <a:spLocks noChangeArrowheads="1"/>
          </p:cNvSpPr>
          <p:nvPr/>
        </p:nvSpPr>
        <p:spPr bwMode="auto">
          <a:xfrm>
            <a:off x="762000" y="5867400"/>
            <a:ext cx="914400" cy="45085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1400"/>
              <a:t>Do not </a:t>
            </a:r>
          </a:p>
          <a:p>
            <a:pPr eaLnBrk="0" hangingPunct="0">
              <a:lnSpc>
                <a:spcPct val="20000"/>
              </a:lnSpc>
              <a:spcBef>
                <a:spcPct val="50000"/>
              </a:spcBef>
            </a:pPr>
            <a:r>
              <a:rPr lang="en-US" sz="1400"/>
              <a:t>reject H</a:t>
            </a:r>
            <a:r>
              <a:rPr lang="en-US" sz="1400" baseline="-25000"/>
              <a:t>0</a:t>
            </a:r>
          </a:p>
        </p:txBody>
      </p:sp>
      <p:graphicFrame>
        <p:nvGraphicFramePr>
          <p:cNvPr id="16386" name="Object 23"/>
          <p:cNvGraphicFramePr>
            <a:graphicFrameLocks noChangeAspect="1"/>
          </p:cNvGraphicFramePr>
          <p:nvPr/>
        </p:nvGraphicFramePr>
        <p:xfrm>
          <a:off x="4419600" y="2465388"/>
          <a:ext cx="4381500" cy="800100"/>
        </p:xfrm>
        <a:graphic>
          <a:graphicData uri="http://schemas.openxmlformats.org/presentationml/2006/ole">
            <p:oleObj spid="_x0000_s16386" name="Equation" r:id="rId3" imgW="1981080" imgH="368280" progId="Equation.3">
              <p:embed/>
            </p:oleObj>
          </a:graphicData>
        </a:graphic>
      </p:graphicFrame>
      <p:sp>
        <p:nvSpPr>
          <p:cNvPr id="16409" name="Line 24"/>
          <p:cNvSpPr>
            <a:spLocks noChangeShapeType="1"/>
          </p:cNvSpPr>
          <p:nvPr/>
        </p:nvSpPr>
        <p:spPr bwMode="auto">
          <a:xfrm>
            <a:off x="3810000" y="2895600"/>
            <a:ext cx="0" cy="2743200"/>
          </a:xfrm>
          <a:prstGeom prst="line">
            <a:avLst/>
          </a:prstGeom>
          <a:noFill/>
          <a:ln w="38100">
            <a:solidFill>
              <a:schemeClr val="tx1"/>
            </a:solidFill>
            <a:round/>
            <a:headEnd/>
            <a:tailEnd type="triangle" w="med" len="med"/>
          </a:ln>
        </p:spPr>
        <p:txBody>
          <a:bodyPr wrap="none" anchor="ctr"/>
          <a:lstStyle/>
          <a:p>
            <a:endParaRPr lang="en-US"/>
          </a:p>
        </p:txBody>
      </p:sp>
      <p:sp>
        <p:nvSpPr>
          <p:cNvPr id="16410" name="Line 25"/>
          <p:cNvSpPr>
            <a:spLocks noChangeShapeType="1"/>
          </p:cNvSpPr>
          <p:nvPr/>
        </p:nvSpPr>
        <p:spPr bwMode="auto">
          <a:xfrm>
            <a:off x="3810000" y="2895600"/>
            <a:ext cx="609600" cy="0"/>
          </a:xfrm>
          <a:prstGeom prst="line">
            <a:avLst/>
          </a:prstGeom>
          <a:noFill/>
          <a:ln w="38100">
            <a:solidFill>
              <a:schemeClr val="tx1"/>
            </a:solidFill>
            <a:round/>
            <a:headEnd/>
            <a:tailEnd/>
          </a:ln>
        </p:spPr>
        <p:txBody>
          <a:bodyPr wrap="none" anchor="ctr"/>
          <a:lstStyle/>
          <a:p>
            <a:endParaRPr lang="en-US"/>
          </a:p>
        </p:txBody>
      </p:sp>
      <p:sp>
        <p:nvSpPr>
          <p:cNvPr id="16411" name="Line 26"/>
          <p:cNvSpPr>
            <a:spLocks noChangeShapeType="1"/>
          </p:cNvSpPr>
          <p:nvPr/>
        </p:nvSpPr>
        <p:spPr bwMode="auto">
          <a:xfrm flipV="1">
            <a:off x="3810000" y="5715000"/>
            <a:ext cx="0" cy="533400"/>
          </a:xfrm>
          <a:prstGeom prst="line">
            <a:avLst/>
          </a:prstGeom>
          <a:noFill/>
          <a:ln w="9525">
            <a:solidFill>
              <a:schemeClr val="tx1"/>
            </a:solidFill>
            <a:round/>
            <a:headEnd/>
            <a:tailEnd type="triangle" w="med" len="med"/>
          </a:ln>
        </p:spPr>
        <p:txBody>
          <a:bodyPr wrap="none" anchor="ctr"/>
          <a:lstStyle/>
          <a:p>
            <a:endParaRPr lang="en-US"/>
          </a:p>
        </p:txBody>
      </p:sp>
      <p:sp>
        <p:nvSpPr>
          <p:cNvPr id="16412" name="Rectangle 27"/>
          <p:cNvSpPr>
            <a:spLocks noChangeArrowheads="1"/>
          </p:cNvSpPr>
          <p:nvPr/>
        </p:nvSpPr>
        <p:spPr bwMode="auto">
          <a:xfrm>
            <a:off x="1524000" y="3733800"/>
            <a:ext cx="1371600" cy="1155700"/>
          </a:xfrm>
          <a:prstGeom prst="rect">
            <a:avLst/>
          </a:prstGeom>
          <a:noFill/>
          <a:ln w="9525">
            <a:noFill/>
            <a:miter lim="800000"/>
            <a:headEnd/>
            <a:tailEnd/>
          </a:ln>
        </p:spPr>
        <p:txBody>
          <a:bodyPr lIns="90488" tIns="44450" rIns="90488" bIns="44450">
            <a:spAutoFit/>
          </a:bodyPr>
          <a:lstStyle/>
          <a:p>
            <a:pPr eaLnBrk="0" hangingPunct="0">
              <a:spcBef>
                <a:spcPct val="50000"/>
              </a:spcBef>
            </a:pPr>
            <a:r>
              <a:rPr lang="en-US" sz="2000" b="1">
                <a:solidFill>
                  <a:schemeClr val="hlink"/>
                </a:solidFill>
              </a:rPr>
              <a:t>Critical Value:  </a:t>
            </a:r>
          </a:p>
          <a:p>
            <a:pPr eaLnBrk="0" hangingPunct="0">
              <a:spcBef>
                <a:spcPct val="50000"/>
              </a:spcBef>
            </a:pPr>
            <a:r>
              <a:rPr lang="en-US" sz="2000" b="1">
                <a:solidFill>
                  <a:schemeClr val="hlink"/>
                </a:solidFill>
              </a:rPr>
              <a:t>F</a:t>
            </a:r>
            <a:r>
              <a:rPr lang="el-GR" sz="2000" b="1" baseline="-25000">
                <a:solidFill>
                  <a:schemeClr val="hlink"/>
                </a:solidFill>
                <a:cs typeface="Arial" charset="0"/>
                <a:sym typeface="Symbol" pitchFamily="18" charset="2"/>
              </a:rPr>
              <a:t>α</a:t>
            </a:r>
            <a:r>
              <a:rPr lang="en-US" sz="2000" b="1" baseline="-25000">
                <a:solidFill>
                  <a:schemeClr val="hlink"/>
                </a:solidFill>
                <a:sym typeface="Symbol" pitchFamily="18" charset="2"/>
              </a:rPr>
              <a:t> </a:t>
            </a:r>
            <a:r>
              <a:rPr lang="en-US" sz="2000" b="1">
                <a:solidFill>
                  <a:schemeClr val="hlink"/>
                </a:solidFill>
              </a:rPr>
              <a:t>= 3.89</a:t>
            </a:r>
          </a:p>
        </p:txBody>
      </p:sp>
      <p:sp>
        <p:nvSpPr>
          <p:cNvPr id="16413" name="Rectangle 2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11-</a:t>
            </a:r>
            <a:fld id="{1C645357-44B6-4123-AB14-251A5548D798}" type="slidenum">
              <a:rPr lang="en-US"/>
              <a:pPr/>
              <a:t>29</a:t>
            </a:fld>
            <a:endParaRPr lang="en-US"/>
          </a:p>
        </p:txBody>
      </p:sp>
      <p:graphicFrame>
        <p:nvGraphicFramePr>
          <p:cNvPr id="187490" name="Group 98"/>
          <p:cNvGraphicFramePr>
            <a:graphicFrameLocks noGrp="1"/>
          </p:cNvGraphicFramePr>
          <p:nvPr/>
        </p:nvGraphicFramePr>
        <p:xfrm>
          <a:off x="1371600" y="1981200"/>
          <a:ext cx="7391400" cy="4302125"/>
        </p:xfrm>
        <a:graphic>
          <a:graphicData uri="http://schemas.openxmlformats.org/drawingml/2006/table">
            <a:tbl>
              <a:tblPr/>
              <a:tblGrid>
                <a:gridCol w="1371600"/>
                <a:gridCol w="914400"/>
                <a:gridCol w="762000"/>
                <a:gridCol w="1066800"/>
                <a:gridCol w="1143000"/>
                <a:gridCol w="1143000"/>
                <a:gridCol w="990600"/>
              </a:tblGrid>
              <a:tr h="171450">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SUMMARY</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Groups</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Count</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Sum</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Average</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Variance</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Club 1</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5</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1246</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249.2</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83C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108.2</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Club 2</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5</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1130</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226</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CC98C"/>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77.5</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Club 3</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5</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1029</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205.8</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94.2</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7145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ANOVA</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2865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Source of Variation</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SS</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df</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MS</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F</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P-value</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700" b="0" i="1" u="none" strike="noStrike" cap="none" normalizeH="0" baseline="0" smtClean="0">
                          <a:ln>
                            <a:noFill/>
                          </a:ln>
                          <a:solidFill>
                            <a:schemeClr val="tx1"/>
                          </a:solidFill>
                          <a:effectLst/>
                          <a:latin typeface="Arial" charset="0"/>
                          <a:cs typeface="Arial" charset="0"/>
                        </a:rPr>
                        <a:t>F crit</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Between Groups</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4716.4</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2</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2358.2</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25.275</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7DAF7"/>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4.99E-05</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hlink"/>
                          </a:solidFill>
                          <a:effectLst/>
                          <a:latin typeface="Arial" charset="0"/>
                          <a:cs typeface="Arial" charset="0"/>
                        </a:rPr>
                        <a:t>3.89</a:t>
                      </a:r>
                      <a:endParaRPr kumimoji="0" lang="en-US" sz="1700" b="1" i="0" u="none" strike="noStrike" cap="none" normalizeH="0" baseline="0" smtClean="0">
                        <a:ln>
                          <a:noFill/>
                        </a:ln>
                        <a:solidFill>
                          <a:schemeClr val="hlink"/>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096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Within </a:t>
                      </a:r>
                    </a:p>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Groups</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1119.6</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12</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1" i="0" u="none" strike="noStrike" cap="none" normalizeH="0" baseline="0" smtClean="0">
                          <a:ln>
                            <a:noFill/>
                          </a:ln>
                          <a:solidFill>
                            <a:schemeClr val="tx1"/>
                          </a:solidFill>
                          <a:effectLst/>
                          <a:latin typeface="Arial" charset="0"/>
                          <a:cs typeface="Arial" charset="0"/>
                        </a:rPr>
                        <a:t>93.3</a:t>
                      </a: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2444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Total</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5836.0</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14</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 </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 </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 </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700" b="0" i="0" u="none" strike="noStrike" cap="none" normalizeH="0" baseline="0" smtClean="0">
                          <a:ln>
                            <a:noFill/>
                          </a:ln>
                          <a:solidFill>
                            <a:schemeClr val="tx1"/>
                          </a:solidFill>
                          <a:effectLst/>
                          <a:latin typeface="Arial" charset="0"/>
                          <a:cs typeface="Arial" charset="0"/>
                        </a:rPr>
                        <a:t> </a:t>
                      </a:r>
                      <a:endParaRPr kumimoji="0" lang="en-US" sz="1700" b="0"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7501" name="Rectangle 91"/>
          <p:cNvSpPr>
            <a:spLocks noChangeArrowheads="1"/>
          </p:cNvSpPr>
          <p:nvPr/>
        </p:nvSpPr>
        <p:spPr bwMode="auto">
          <a:xfrm>
            <a:off x="1066800" y="182563"/>
            <a:ext cx="7696200" cy="1189037"/>
          </a:xfrm>
          <a:prstGeom prst="rect">
            <a:avLst/>
          </a:prstGeom>
          <a:noFill/>
          <a:ln w="9525">
            <a:noFill/>
            <a:miter lim="800000"/>
            <a:headEnd/>
            <a:tailEnd/>
          </a:ln>
        </p:spPr>
        <p:txBody>
          <a:bodyPr>
            <a:spAutoFit/>
          </a:bodyPr>
          <a:lstStyle/>
          <a:p>
            <a:pPr algn="ctr">
              <a:lnSpc>
                <a:spcPct val="90000"/>
              </a:lnSpc>
            </a:pPr>
            <a:r>
              <a:rPr lang="en-US" sz="4000">
                <a:solidFill>
                  <a:schemeClr val="tx2"/>
                </a:solidFill>
              </a:rPr>
              <a:t>One-Way ANOVA </a:t>
            </a:r>
          </a:p>
          <a:p>
            <a:pPr algn="ctr">
              <a:lnSpc>
                <a:spcPct val="90000"/>
              </a:lnSpc>
            </a:pPr>
            <a:r>
              <a:rPr lang="en-US" sz="4000">
                <a:solidFill>
                  <a:schemeClr val="tx2"/>
                </a:solidFill>
              </a:rPr>
              <a:t>Excel Output</a:t>
            </a:r>
          </a:p>
        </p:txBody>
      </p:sp>
      <p:graphicFrame>
        <p:nvGraphicFramePr>
          <p:cNvPr id="17410" name="Object 92"/>
          <p:cNvGraphicFramePr>
            <a:graphicFrameLocks noChangeAspect="1"/>
          </p:cNvGraphicFramePr>
          <p:nvPr/>
        </p:nvGraphicFramePr>
        <p:xfrm>
          <a:off x="4514850" y="3625850"/>
          <a:ext cx="114300" cy="215900"/>
        </p:xfrm>
        <a:graphic>
          <a:graphicData uri="http://schemas.openxmlformats.org/presentationml/2006/ole">
            <p:oleObj spid="_x0000_s17410" name="Equation" r:id="rId3" imgW="114120" imgH="215640" progId="Equation.3">
              <p:embed/>
            </p:oleObj>
          </a:graphicData>
        </a:graphic>
      </p:graphicFrame>
      <p:pic>
        <p:nvPicPr>
          <p:cNvPr id="17502" name="Picture 93" descr="j0285744"/>
          <p:cNvPicPr>
            <a:picLocks noChangeAspect="1" noChangeArrowheads="1"/>
          </p:cNvPicPr>
          <p:nvPr/>
        </p:nvPicPr>
        <p:blipFill>
          <a:blip r:embed="rId4"/>
          <a:srcRect/>
          <a:stretch>
            <a:fillRect/>
          </a:stretch>
        </p:blipFill>
        <p:spPr bwMode="auto">
          <a:xfrm>
            <a:off x="152400" y="5486400"/>
            <a:ext cx="936625" cy="990600"/>
          </a:xfrm>
          <a:prstGeom prst="rect">
            <a:avLst/>
          </a:prstGeom>
          <a:noFill/>
          <a:ln w="9525">
            <a:noFill/>
            <a:miter lim="800000"/>
            <a:headEnd/>
            <a:tailEnd/>
          </a:ln>
        </p:spPr>
      </p:pic>
      <p:pic>
        <p:nvPicPr>
          <p:cNvPr id="17503" name="Picture 94" descr="j0312522"/>
          <p:cNvPicPr>
            <a:picLocks noChangeAspect="1" noChangeArrowheads="1"/>
          </p:cNvPicPr>
          <p:nvPr/>
        </p:nvPicPr>
        <p:blipFill>
          <a:blip r:embed="rId5"/>
          <a:srcRect/>
          <a:stretch>
            <a:fillRect/>
          </a:stretch>
        </p:blipFill>
        <p:spPr bwMode="auto">
          <a:xfrm>
            <a:off x="788988" y="6226175"/>
            <a:ext cx="203200" cy="207963"/>
          </a:xfrm>
          <a:prstGeom prst="rect">
            <a:avLst/>
          </a:prstGeom>
          <a:noFill/>
          <a:ln w="9525">
            <a:noFill/>
            <a:miter lim="800000"/>
            <a:headEnd/>
            <a:tailEnd/>
          </a:ln>
        </p:spPr>
      </p:pic>
      <p:sp>
        <p:nvSpPr>
          <p:cNvPr id="17504" name="Rectangle 8"/>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5"/>
          <p:cNvSpPr>
            <a:spLocks noGrp="1" noChangeArrowheads="1"/>
          </p:cNvSpPr>
          <p:nvPr>
            <p:ph type="sldNum" sz="quarter" idx="10"/>
          </p:nvPr>
        </p:nvSpPr>
        <p:spPr>
          <a:ln/>
        </p:spPr>
        <p:txBody>
          <a:bodyPr/>
          <a:lstStyle/>
          <a:p>
            <a:r>
              <a:rPr lang="en-US"/>
              <a:t>11-</a:t>
            </a:r>
            <a:fld id="{764268B9-8998-446E-BAED-A8F4C051EEA0}" type="slidenum">
              <a:rPr lang="en-US"/>
              <a:pPr/>
              <a:t>3</a:t>
            </a:fld>
            <a:endParaRPr lang="en-US"/>
          </a:p>
        </p:txBody>
      </p:sp>
      <p:sp>
        <p:nvSpPr>
          <p:cNvPr id="61442" name="Rectangle 2"/>
          <p:cNvSpPr>
            <a:spLocks noGrp="1" noChangeArrowheads="1"/>
          </p:cNvSpPr>
          <p:nvPr>
            <p:ph type="title"/>
          </p:nvPr>
        </p:nvSpPr>
        <p:spPr>
          <a:xfrm>
            <a:off x="1295400" y="228600"/>
            <a:ext cx="6640513" cy="990600"/>
          </a:xfrm>
        </p:spPr>
        <p:txBody>
          <a:bodyPr/>
          <a:lstStyle/>
          <a:p>
            <a:pPr eaLnBrk="1" hangingPunct="1"/>
            <a:r>
              <a:rPr lang="en-US" smtClean="0"/>
              <a:t>Chapter Overview</a:t>
            </a:r>
          </a:p>
        </p:txBody>
      </p:sp>
      <p:sp>
        <p:nvSpPr>
          <p:cNvPr id="61443" name="Rectangle 3"/>
          <p:cNvSpPr>
            <a:spLocks noChangeArrowheads="1"/>
          </p:cNvSpPr>
          <p:nvPr/>
        </p:nvSpPr>
        <p:spPr bwMode="auto">
          <a:xfrm>
            <a:off x="2514600" y="1447800"/>
            <a:ext cx="4343400" cy="685800"/>
          </a:xfrm>
          <a:prstGeom prst="rect">
            <a:avLst/>
          </a:prstGeom>
          <a:solidFill>
            <a:srgbClr val="FDE0BD"/>
          </a:solidFill>
          <a:ln w="19050">
            <a:solidFill>
              <a:schemeClr val="tx1"/>
            </a:solidFill>
            <a:miter lim="800000"/>
            <a:headEnd/>
            <a:tailEnd/>
          </a:ln>
        </p:spPr>
        <p:txBody>
          <a:bodyPr wrap="none" anchor="ctr"/>
          <a:lstStyle/>
          <a:p>
            <a:pPr algn="ctr"/>
            <a:r>
              <a:rPr lang="en-US"/>
              <a:t>Analysis of Variance (ANOVA)</a:t>
            </a:r>
          </a:p>
        </p:txBody>
      </p:sp>
      <p:sp>
        <p:nvSpPr>
          <p:cNvPr id="61444" name="Rectangle 4"/>
          <p:cNvSpPr>
            <a:spLocks noChangeArrowheads="1"/>
          </p:cNvSpPr>
          <p:nvPr/>
        </p:nvSpPr>
        <p:spPr bwMode="auto">
          <a:xfrm>
            <a:off x="1600200" y="3429000"/>
            <a:ext cx="1524000" cy="533400"/>
          </a:xfrm>
          <a:prstGeom prst="rect">
            <a:avLst/>
          </a:prstGeom>
          <a:solidFill>
            <a:srgbClr val="C7DAF7"/>
          </a:solidFill>
          <a:ln w="19050">
            <a:solidFill>
              <a:schemeClr val="tx1"/>
            </a:solidFill>
            <a:miter lim="800000"/>
            <a:headEnd/>
            <a:tailEnd/>
          </a:ln>
        </p:spPr>
        <p:txBody>
          <a:bodyPr wrap="none" anchor="ctr"/>
          <a:lstStyle/>
          <a:p>
            <a:pPr algn="ctr"/>
            <a:r>
              <a:rPr lang="en-US" sz="2000"/>
              <a:t>F-test</a:t>
            </a:r>
          </a:p>
        </p:txBody>
      </p:sp>
      <p:sp>
        <p:nvSpPr>
          <p:cNvPr id="61445" name="Line 5"/>
          <p:cNvSpPr>
            <a:spLocks noChangeShapeType="1"/>
          </p:cNvSpPr>
          <p:nvPr/>
        </p:nvSpPr>
        <p:spPr bwMode="auto">
          <a:xfrm>
            <a:off x="1981200" y="2362200"/>
            <a:ext cx="5334000" cy="0"/>
          </a:xfrm>
          <a:prstGeom prst="line">
            <a:avLst/>
          </a:prstGeom>
          <a:noFill/>
          <a:ln w="19050">
            <a:solidFill>
              <a:schemeClr val="tx1"/>
            </a:solidFill>
            <a:miter lim="800000"/>
            <a:headEnd/>
            <a:tailEnd/>
          </a:ln>
        </p:spPr>
        <p:txBody>
          <a:bodyPr wrap="none"/>
          <a:lstStyle/>
          <a:p>
            <a:endParaRPr lang="en-US"/>
          </a:p>
        </p:txBody>
      </p:sp>
      <p:sp>
        <p:nvSpPr>
          <p:cNvPr id="61446" name="Line 6"/>
          <p:cNvSpPr>
            <a:spLocks noChangeShapeType="1"/>
          </p:cNvSpPr>
          <p:nvPr/>
        </p:nvSpPr>
        <p:spPr bwMode="auto">
          <a:xfrm flipV="1">
            <a:off x="1219200" y="3352800"/>
            <a:ext cx="0" cy="1752600"/>
          </a:xfrm>
          <a:prstGeom prst="line">
            <a:avLst/>
          </a:prstGeom>
          <a:noFill/>
          <a:ln w="19050">
            <a:solidFill>
              <a:schemeClr val="tx1"/>
            </a:solidFill>
            <a:miter lim="800000"/>
            <a:headEnd/>
            <a:tailEnd/>
          </a:ln>
        </p:spPr>
        <p:txBody>
          <a:bodyPr wrap="none"/>
          <a:lstStyle/>
          <a:p>
            <a:endParaRPr lang="en-US"/>
          </a:p>
        </p:txBody>
      </p:sp>
      <p:sp>
        <p:nvSpPr>
          <p:cNvPr id="61447" name="Line 7"/>
          <p:cNvSpPr>
            <a:spLocks noChangeShapeType="1"/>
          </p:cNvSpPr>
          <p:nvPr/>
        </p:nvSpPr>
        <p:spPr bwMode="auto">
          <a:xfrm flipV="1">
            <a:off x="4648200" y="2133600"/>
            <a:ext cx="0" cy="228600"/>
          </a:xfrm>
          <a:prstGeom prst="line">
            <a:avLst/>
          </a:prstGeom>
          <a:noFill/>
          <a:ln w="19050">
            <a:solidFill>
              <a:schemeClr val="tx1"/>
            </a:solidFill>
            <a:miter lim="800000"/>
            <a:headEnd/>
            <a:tailEnd/>
          </a:ln>
        </p:spPr>
        <p:txBody>
          <a:bodyPr wrap="none"/>
          <a:lstStyle/>
          <a:p>
            <a:endParaRPr lang="en-US"/>
          </a:p>
        </p:txBody>
      </p:sp>
      <p:sp>
        <p:nvSpPr>
          <p:cNvPr id="61448" name="Line 8"/>
          <p:cNvSpPr>
            <a:spLocks noChangeShapeType="1"/>
          </p:cNvSpPr>
          <p:nvPr/>
        </p:nvSpPr>
        <p:spPr bwMode="auto">
          <a:xfrm flipV="1">
            <a:off x="2057400" y="4495800"/>
            <a:ext cx="1588" cy="285750"/>
          </a:xfrm>
          <a:prstGeom prst="line">
            <a:avLst/>
          </a:prstGeom>
          <a:noFill/>
          <a:ln w="19050">
            <a:solidFill>
              <a:schemeClr val="tx1"/>
            </a:solidFill>
            <a:miter lim="800000"/>
            <a:headEnd/>
            <a:tailEnd/>
          </a:ln>
        </p:spPr>
        <p:txBody>
          <a:bodyPr wrap="none"/>
          <a:lstStyle/>
          <a:p>
            <a:endParaRPr lang="en-US"/>
          </a:p>
        </p:txBody>
      </p:sp>
      <p:sp>
        <p:nvSpPr>
          <p:cNvPr id="61449" name="Rectangle 9"/>
          <p:cNvSpPr>
            <a:spLocks noChangeArrowheads="1"/>
          </p:cNvSpPr>
          <p:nvPr/>
        </p:nvSpPr>
        <p:spPr bwMode="auto">
          <a:xfrm>
            <a:off x="1600200" y="4114800"/>
            <a:ext cx="1524000" cy="1219200"/>
          </a:xfrm>
          <a:prstGeom prst="rect">
            <a:avLst/>
          </a:prstGeom>
          <a:solidFill>
            <a:srgbClr val="C7DAF7"/>
          </a:solidFill>
          <a:ln w="19050">
            <a:solidFill>
              <a:schemeClr val="tx1"/>
            </a:solidFill>
            <a:miter lim="800000"/>
            <a:headEnd/>
            <a:tailEnd/>
          </a:ln>
        </p:spPr>
        <p:txBody>
          <a:bodyPr wrap="none" anchor="ctr"/>
          <a:lstStyle/>
          <a:p>
            <a:pPr algn="ctr"/>
            <a:r>
              <a:rPr lang="en-US" sz="2000"/>
              <a:t>Tukey-</a:t>
            </a:r>
          </a:p>
          <a:p>
            <a:pPr algn="ctr"/>
            <a:r>
              <a:rPr lang="en-US" sz="2000"/>
              <a:t>Kramer </a:t>
            </a:r>
          </a:p>
          <a:p>
            <a:pPr algn="ctr"/>
            <a:r>
              <a:rPr lang="en-US" sz="2000"/>
              <a:t>Multiple</a:t>
            </a:r>
          </a:p>
          <a:p>
            <a:pPr algn="ctr"/>
            <a:r>
              <a:rPr lang="en-US" sz="2000"/>
              <a:t>Comparisons</a:t>
            </a:r>
          </a:p>
        </p:txBody>
      </p:sp>
      <p:sp>
        <p:nvSpPr>
          <p:cNvPr id="61450" name="Rectangle 10"/>
          <p:cNvSpPr>
            <a:spLocks noChangeArrowheads="1"/>
          </p:cNvSpPr>
          <p:nvPr/>
        </p:nvSpPr>
        <p:spPr bwMode="auto">
          <a:xfrm>
            <a:off x="990600" y="2667000"/>
            <a:ext cx="1905000" cy="685800"/>
          </a:xfrm>
          <a:prstGeom prst="rect">
            <a:avLst/>
          </a:prstGeom>
          <a:solidFill>
            <a:srgbClr val="9EFEC9"/>
          </a:solidFill>
          <a:ln w="19050">
            <a:solidFill>
              <a:schemeClr val="tx1"/>
            </a:solidFill>
            <a:miter lim="800000"/>
            <a:headEnd/>
            <a:tailEnd/>
          </a:ln>
        </p:spPr>
        <p:txBody>
          <a:bodyPr wrap="none" anchor="ctr"/>
          <a:lstStyle/>
          <a:p>
            <a:pPr algn="ctr"/>
            <a:r>
              <a:rPr lang="en-US"/>
              <a:t>One-Way </a:t>
            </a:r>
          </a:p>
          <a:p>
            <a:pPr algn="ctr"/>
            <a:r>
              <a:rPr lang="en-US"/>
              <a:t>ANOVA</a:t>
            </a:r>
          </a:p>
        </p:txBody>
      </p:sp>
      <p:sp>
        <p:nvSpPr>
          <p:cNvPr id="61451" name="Line 11"/>
          <p:cNvSpPr>
            <a:spLocks noChangeShapeType="1"/>
          </p:cNvSpPr>
          <p:nvPr/>
        </p:nvSpPr>
        <p:spPr bwMode="auto">
          <a:xfrm>
            <a:off x="1219200" y="4876800"/>
            <a:ext cx="381000" cy="0"/>
          </a:xfrm>
          <a:prstGeom prst="line">
            <a:avLst/>
          </a:prstGeom>
          <a:noFill/>
          <a:ln w="19050">
            <a:solidFill>
              <a:schemeClr val="tx1"/>
            </a:solidFill>
            <a:miter lim="800000"/>
            <a:headEnd/>
            <a:tailEnd/>
          </a:ln>
        </p:spPr>
        <p:txBody>
          <a:bodyPr wrap="none"/>
          <a:lstStyle/>
          <a:p>
            <a:endParaRPr lang="en-US"/>
          </a:p>
        </p:txBody>
      </p:sp>
      <p:sp>
        <p:nvSpPr>
          <p:cNvPr id="61452" name="Line 12"/>
          <p:cNvSpPr>
            <a:spLocks noChangeShapeType="1"/>
          </p:cNvSpPr>
          <p:nvPr/>
        </p:nvSpPr>
        <p:spPr bwMode="auto">
          <a:xfrm>
            <a:off x="1219200" y="3810000"/>
            <a:ext cx="381000" cy="0"/>
          </a:xfrm>
          <a:prstGeom prst="line">
            <a:avLst/>
          </a:prstGeom>
          <a:noFill/>
          <a:ln w="19050">
            <a:solidFill>
              <a:schemeClr val="tx1"/>
            </a:solidFill>
            <a:miter lim="800000"/>
            <a:headEnd/>
            <a:tailEnd/>
          </a:ln>
        </p:spPr>
        <p:txBody>
          <a:bodyPr wrap="none"/>
          <a:lstStyle/>
          <a:p>
            <a:endParaRPr lang="en-US"/>
          </a:p>
        </p:txBody>
      </p:sp>
      <p:sp>
        <p:nvSpPr>
          <p:cNvPr id="61453" name="Line 13"/>
          <p:cNvSpPr>
            <a:spLocks noChangeShapeType="1"/>
          </p:cNvSpPr>
          <p:nvPr/>
        </p:nvSpPr>
        <p:spPr bwMode="auto">
          <a:xfrm flipV="1">
            <a:off x="1981200" y="2362200"/>
            <a:ext cx="0" cy="304800"/>
          </a:xfrm>
          <a:prstGeom prst="line">
            <a:avLst/>
          </a:prstGeom>
          <a:noFill/>
          <a:ln w="19050">
            <a:solidFill>
              <a:schemeClr val="tx1"/>
            </a:solidFill>
            <a:miter lim="800000"/>
            <a:headEnd/>
            <a:tailEnd/>
          </a:ln>
        </p:spPr>
        <p:txBody>
          <a:bodyPr wrap="none"/>
          <a:lstStyle/>
          <a:p>
            <a:endParaRPr lang="en-US"/>
          </a:p>
        </p:txBody>
      </p:sp>
      <p:sp>
        <p:nvSpPr>
          <p:cNvPr id="61454" name="Line 14"/>
          <p:cNvSpPr>
            <a:spLocks noChangeShapeType="1"/>
          </p:cNvSpPr>
          <p:nvPr/>
        </p:nvSpPr>
        <p:spPr bwMode="auto">
          <a:xfrm flipV="1">
            <a:off x="7315200" y="2362200"/>
            <a:ext cx="0" cy="304800"/>
          </a:xfrm>
          <a:prstGeom prst="line">
            <a:avLst/>
          </a:prstGeom>
          <a:noFill/>
          <a:ln w="19050">
            <a:solidFill>
              <a:schemeClr val="tx1"/>
            </a:solidFill>
            <a:miter lim="800000"/>
            <a:headEnd/>
            <a:tailEnd/>
          </a:ln>
        </p:spPr>
        <p:txBody>
          <a:bodyPr wrap="none"/>
          <a:lstStyle/>
          <a:p>
            <a:endParaRPr lang="en-US"/>
          </a:p>
        </p:txBody>
      </p:sp>
      <p:sp>
        <p:nvSpPr>
          <p:cNvPr id="61455" name="Rectangle 15"/>
          <p:cNvSpPr>
            <a:spLocks noChangeArrowheads="1"/>
          </p:cNvSpPr>
          <p:nvPr/>
        </p:nvSpPr>
        <p:spPr bwMode="auto">
          <a:xfrm>
            <a:off x="6248400" y="2667000"/>
            <a:ext cx="2209800" cy="685800"/>
          </a:xfrm>
          <a:prstGeom prst="rect">
            <a:avLst/>
          </a:prstGeom>
          <a:solidFill>
            <a:srgbClr val="9EFEC9"/>
          </a:solidFill>
          <a:ln w="19050">
            <a:solidFill>
              <a:schemeClr val="tx1"/>
            </a:solidFill>
            <a:miter lim="800000"/>
            <a:headEnd/>
            <a:tailEnd/>
          </a:ln>
        </p:spPr>
        <p:txBody>
          <a:bodyPr wrap="none" anchor="ctr"/>
          <a:lstStyle/>
          <a:p>
            <a:pPr algn="ctr"/>
            <a:r>
              <a:rPr lang="en-US"/>
              <a:t>Two-Way </a:t>
            </a:r>
          </a:p>
          <a:p>
            <a:pPr algn="ctr"/>
            <a:r>
              <a:rPr lang="en-US"/>
              <a:t>ANOVA </a:t>
            </a:r>
          </a:p>
        </p:txBody>
      </p:sp>
      <p:sp>
        <p:nvSpPr>
          <p:cNvPr id="61456" name="Rectangle 16"/>
          <p:cNvSpPr>
            <a:spLocks noChangeArrowheads="1"/>
          </p:cNvSpPr>
          <p:nvPr/>
        </p:nvSpPr>
        <p:spPr bwMode="auto">
          <a:xfrm>
            <a:off x="6934200" y="3657600"/>
            <a:ext cx="1905000" cy="685800"/>
          </a:xfrm>
          <a:prstGeom prst="rect">
            <a:avLst/>
          </a:prstGeom>
          <a:solidFill>
            <a:srgbClr val="C7DAF7"/>
          </a:solidFill>
          <a:ln w="19050">
            <a:solidFill>
              <a:schemeClr val="tx1"/>
            </a:solidFill>
            <a:miter lim="800000"/>
            <a:headEnd/>
            <a:tailEnd/>
          </a:ln>
        </p:spPr>
        <p:txBody>
          <a:bodyPr wrap="none" anchor="ctr"/>
          <a:lstStyle/>
          <a:p>
            <a:pPr algn="ctr"/>
            <a:r>
              <a:rPr lang="en-US" sz="2000"/>
              <a:t>Interaction</a:t>
            </a:r>
          </a:p>
          <a:p>
            <a:pPr algn="ctr"/>
            <a:r>
              <a:rPr lang="en-US" sz="2000"/>
              <a:t>Effects</a:t>
            </a:r>
          </a:p>
        </p:txBody>
      </p:sp>
      <p:sp>
        <p:nvSpPr>
          <p:cNvPr id="61457" name="Line 17"/>
          <p:cNvSpPr>
            <a:spLocks noChangeShapeType="1"/>
          </p:cNvSpPr>
          <p:nvPr/>
        </p:nvSpPr>
        <p:spPr bwMode="auto">
          <a:xfrm flipV="1">
            <a:off x="6553200" y="3352800"/>
            <a:ext cx="0" cy="1828800"/>
          </a:xfrm>
          <a:prstGeom prst="line">
            <a:avLst/>
          </a:prstGeom>
          <a:noFill/>
          <a:ln w="19050">
            <a:solidFill>
              <a:schemeClr val="tx1"/>
            </a:solidFill>
            <a:miter lim="800000"/>
            <a:headEnd/>
            <a:tailEnd/>
          </a:ln>
        </p:spPr>
        <p:txBody>
          <a:bodyPr wrap="none"/>
          <a:lstStyle/>
          <a:p>
            <a:endParaRPr lang="en-US"/>
          </a:p>
        </p:txBody>
      </p:sp>
      <p:sp>
        <p:nvSpPr>
          <p:cNvPr id="61458" name="Line 18"/>
          <p:cNvSpPr>
            <a:spLocks noChangeShapeType="1"/>
          </p:cNvSpPr>
          <p:nvPr/>
        </p:nvSpPr>
        <p:spPr bwMode="auto">
          <a:xfrm>
            <a:off x="6553200" y="4114800"/>
            <a:ext cx="381000" cy="0"/>
          </a:xfrm>
          <a:prstGeom prst="line">
            <a:avLst/>
          </a:prstGeom>
          <a:noFill/>
          <a:ln w="19050">
            <a:solidFill>
              <a:schemeClr val="tx1"/>
            </a:solidFill>
            <a:miter lim="800000"/>
            <a:headEnd/>
            <a:tailEnd/>
          </a:ln>
        </p:spPr>
        <p:txBody>
          <a:bodyPr wrap="none"/>
          <a:lstStyle/>
          <a:p>
            <a:endParaRPr lang="en-US"/>
          </a:p>
        </p:txBody>
      </p:sp>
      <p:sp>
        <p:nvSpPr>
          <p:cNvPr id="61459" name="Rectangle 19"/>
          <p:cNvSpPr>
            <a:spLocks noChangeArrowheads="1"/>
          </p:cNvSpPr>
          <p:nvPr/>
        </p:nvSpPr>
        <p:spPr bwMode="auto">
          <a:xfrm>
            <a:off x="3505200" y="2438400"/>
            <a:ext cx="2209800" cy="1066800"/>
          </a:xfrm>
          <a:prstGeom prst="rect">
            <a:avLst/>
          </a:prstGeom>
          <a:solidFill>
            <a:srgbClr val="9EFEC9"/>
          </a:solidFill>
          <a:ln w="19050">
            <a:solidFill>
              <a:schemeClr val="tx1"/>
            </a:solidFill>
            <a:miter lim="800000"/>
            <a:headEnd/>
            <a:tailEnd/>
          </a:ln>
        </p:spPr>
        <p:txBody>
          <a:bodyPr wrap="none" anchor="ctr"/>
          <a:lstStyle/>
          <a:p>
            <a:pPr algn="ctr"/>
            <a:r>
              <a:rPr lang="en-US"/>
              <a:t>Randomized </a:t>
            </a:r>
          </a:p>
          <a:p>
            <a:pPr algn="ctr"/>
            <a:r>
              <a:rPr lang="en-US"/>
              <a:t>Block Design</a:t>
            </a:r>
          </a:p>
          <a:p>
            <a:pPr algn="ctr"/>
            <a:r>
              <a:rPr lang="en-US"/>
              <a:t>(On Line Topic) </a:t>
            </a:r>
          </a:p>
        </p:txBody>
      </p:sp>
      <p:sp>
        <p:nvSpPr>
          <p:cNvPr id="61460" name="Rectangle 20"/>
          <p:cNvSpPr>
            <a:spLocks noChangeArrowheads="1"/>
          </p:cNvSpPr>
          <p:nvPr/>
        </p:nvSpPr>
        <p:spPr bwMode="auto">
          <a:xfrm>
            <a:off x="4114800" y="3657600"/>
            <a:ext cx="1905000" cy="685800"/>
          </a:xfrm>
          <a:prstGeom prst="rect">
            <a:avLst/>
          </a:prstGeom>
          <a:solidFill>
            <a:srgbClr val="C7DAF7"/>
          </a:solidFill>
          <a:ln w="19050">
            <a:solidFill>
              <a:schemeClr val="tx1"/>
            </a:solidFill>
            <a:miter lim="800000"/>
            <a:headEnd/>
            <a:tailEnd/>
          </a:ln>
        </p:spPr>
        <p:txBody>
          <a:bodyPr wrap="none" anchor="ctr"/>
          <a:lstStyle/>
          <a:p>
            <a:pPr algn="ctr"/>
            <a:r>
              <a:rPr lang="en-US" sz="2000"/>
              <a:t>Tukey Multiple </a:t>
            </a:r>
          </a:p>
          <a:p>
            <a:pPr algn="ctr"/>
            <a:r>
              <a:rPr lang="en-US" sz="2000"/>
              <a:t>Comparisons</a:t>
            </a:r>
          </a:p>
        </p:txBody>
      </p:sp>
      <p:sp>
        <p:nvSpPr>
          <p:cNvPr id="61461" name="Line 21"/>
          <p:cNvSpPr>
            <a:spLocks noChangeShapeType="1"/>
          </p:cNvSpPr>
          <p:nvPr/>
        </p:nvSpPr>
        <p:spPr bwMode="auto">
          <a:xfrm flipV="1">
            <a:off x="3810000" y="3505200"/>
            <a:ext cx="0" cy="609600"/>
          </a:xfrm>
          <a:prstGeom prst="line">
            <a:avLst/>
          </a:prstGeom>
          <a:noFill/>
          <a:ln w="19050">
            <a:solidFill>
              <a:schemeClr val="tx1"/>
            </a:solidFill>
            <a:miter lim="800000"/>
            <a:headEnd/>
            <a:tailEnd/>
          </a:ln>
        </p:spPr>
        <p:txBody>
          <a:bodyPr wrap="none"/>
          <a:lstStyle/>
          <a:p>
            <a:endParaRPr lang="en-US"/>
          </a:p>
        </p:txBody>
      </p:sp>
      <p:sp>
        <p:nvSpPr>
          <p:cNvPr id="61462" name="Line 22"/>
          <p:cNvSpPr>
            <a:spLocks noChangeShapeType="1"/>
          </p:cNvSpPr>
          <p:nvPr/>
        </p:nvSpPr>
        <p:spPr bwMode="auto">
          <a:xfrm>
            <a:off x="3810000" y="4114800"/>
            <a:ext cx="304800" cy="0"/>
          </a:xfrm>
          <a:prstGeom prst="line">
            <a:avLst/>
          </a:prstGeom>
          <a:noFill/>
          <a:ln w="19050">
            <a:solidFill>
              <a:schemeClr val="tx1"/>
            </a:solidFill>
            <a:miter lim="800000"/>
            <a:headEnd/>
            <a:tailEnd/>
          </a:ln>
        </p:spPr>
        <p:txBody>
          <a:bodyPr wrap="none"/>
          <a:lstStyle/>
          <a:p>
            <a:endParaRPr lang="en-US"/>
          </a:p>
        </p:txBody>
      </p:sp>
      <p:sp>
        <p:nvSpPr>
          <p:cNvPr id="61463" name="Line 23"/>
          <p:cNvSpPr>
            <a:spLocks noChangeShapeType="1"/>
          </p:cNvSpPr>
          <p:nvPr/>
        </p:nvSpPr>
        <p:spPr bwMode="auto">
          <a:xfrm flipV="1">
            <a:off x="4648200" y="2362200"/>
            <a:ext cx="0" cy="304800"/>
          </a:xfrm>
          <a:prstGeom prst="line">
            <a:avLst/>
          </a:prstGeom>
          <a:noFill/>
          <a:ln w="19050">
            <a:solidFill>
              <a:schemeClr val="tx1"/>
            </a:solidFill>
            <a:miter lim="800000"/>
            <a:headEnd/>
            <a:tailEnd/>
          </a:ln>
        </p:spPr>
        <p:txBody>
          <a:bodyPr wrap="none"/>
          <a:lstStyle/>
          <a:p>
            <a:endParaRPr lang="en-US"/>
          </a:p>
        </p:txBody>
      </p:sp>
      <p:sp>
        <p:nvSpPr>
          <p:cNvPr id="61464" name="Rectangle 24"/>
          <p:cNvSpPr>
            <a:spLocks noChangeArrowheads="1"/>
          </p:cNvSpPr>
          <p:nvPr/>
        </p:nvSpPr>
        <p:spPr bwMode="auto">
          <a:xfrm>
            <a:off x="1600200" y="5410200"/>
            <a:ext cx="1524000" cy="1143000"/>
          </a:xfrm>
          <a:prstGeom prst="rect">
            <a:avLst/>
          </a:prstGeom>
          <a:solidFill>
            <a:srgbClr val="C7DAF7"/>
          </a:solidFill>
          <a:ln w="19050">
            <a:solidFill>
              <a:schemeClr val="tx1"/>
            </a:solidFill>
            <a:miter lim="800000"/>
            <a:headEnd/>
            <a:tailEnd/>
          </a:ln>
        </p:spPr>
        <p:txBody>
          <a:bodyPr wrap="none" anchor="ctr"/>
          <a:lstStyle/>
          <a:p>
            <a:pPr algn="ctr"/>
            <a:r>
              <a:rPr lang="en-US" sz="2000"/>
              <a:t>Levene Test</a:t>
            </a:r>
          </a:p>
          <a:p>
            <a:pPr algn="ctr"/>
            <a:r>
              <a:rPr lang="en-US" sz="2000"/>
              <a:t>For</a:t>
            </a:r>
          </a:p>
          <a:p>
            <a:pPr algn="ctr"/>
            <a:r>
              <a:rPr lang="en-US" sz="2000"/>
              <a:t>Homogeneity</a:t>
            </a:r>
          </a:p>
          <a:p>
            <a:pPr algn="ctr"/>
            <a:r>
              <a:rPr lang="en-US" sz="2000"/>
              <a:t>of Variance</a:t>
            </a:r>
          </a:p>
        </p:txBody>
      </p:sp>
      <p:sp>
        <p:nvSpPr>
          <p:cNvPr id="61465" name="Line 25"/>
          <p:cNvSpPr>
            <a:spLocks noChangeShapeType="1"/>
          </p:cNvSpPr>
          <p:nvPr/>
        </p:nvSpPr>
        <p:spPr bwMode="auto">
          <a:xfrm>
            <a:off x="1219200" y="5105400"/>
            <a:ext cx="0" cy="838200"/>
          </a:xfrm>
          <a:prstGeom prst="line">
            <a:avLst/>
          </a:prstGeom>
          <a:noFill/>
          <a:ln w="9525">
            <a:solidFill>
              <a:schemeClr val="tx1"/>
            </a:solidFill>
            <a:miter lim="800000"/>
            <a:headEnd/>
            <a:tailEnd/>
          </a:ln>
        </p:spPr>
        <p:txBody>
          <a:bodyPr wrap="none"/>
          <a:lstStyle/>
          <a:p>
            <a:endParaRPr lang="en-US"/>
          </a:p>
        </p:txBody>
      </p:sp>
      <p:sp>
        <p:nvSpPr>
          <p:cNvPr id="61466" name="Line 26"/>
          <p:cNvSpPr>
            <a:spLocks noChangeShapeType="1"/>
          </p:cNvSpPr>
          <p:nvPr/>
        </p:nvSpPr>
        <p:spPr bwMode="auto">
          <a:xfrm>
            <a:off x="1219200" y="5943600"/>
            <a:ext cx="381000" cy="0"/>
          </a:xfrm>
          <a:prstGeom prst="line">
            <a:avLst/>
          </a:prstGeom>
          <a:noFill/>
          <a:ln w="9525">
            <a:solidFill>
              <a:schemeClr val="tx1"/>
            </a:solidFill>
            <a:miter lim="800000"/>
            <a:headEnd/>
            <a:tailEnd/>
          </a:ln>
        </p:spPr>
        <p:txBody>
          <a:bodyPr wrap="none"/>
          <a:lstStyle/>
          <a:p>
            <a:endParaRPr lang="en-US"/>
          </a:p>
        </p:txBody>
      </p:sp>
      <p:sp>
        <p:nvSpPr>
          <p:cNvPr id="61467" name="Rectangle 27"/>
          <p:cNvSpPr>
            <a:spLocks noChangeArrowheads="1"/>
          </p:cNvSpPr>
          <p:nvPr/>
        </p:nvSpPr>
        <p:spPr bwMode="auto">
          <a:xfrm>
            <a:off x="6934200" y="4800600"/>
            <a:ext cx="1905000" cy="685800"/>
          </a:xfrm>
          <a:prstGeom prst="rect">
            <a:avLst/>
          </a:prstGeom>
          <a:solidFill>
            <a:srgbClr val="C7DAF7"/>
          </a:solidFill>
          <a:ln w="19050">
            <a:solidFill>
              <a:schemeClr val="tx1"/>
            </a:solidFill>
            <a:miter lim="800000"/>
            <a:headEnd/>
            <a:tailEnd/>
          </a:ln>
        </p:spPr>
        <p:txBody>
          <a:bodyPr wrap="none" anchor="ctr"/>
          <a:lstStyle/>
          <a:p>
            <a:pPr algn="ctr"/>
            <a:r>
              <a:rPr lang="en-US" sz="2000"/>
              <a:t>Tukey Multiple </a:t>
            </a:r>
          </a:p>
          <a:p>
            <a:pPr algn="ctr"/>
            <a:r>
              <a:rPr lang="en-US" sz="2000"/>
              <a:t>Comparisons</a:t>
            </a:r>
          </a:p>
        </p:txBody>
      </p:sp>
      <p:sp>
        <p:nvSpPr>
          <p:cNvPr id="61468" name="Line 28"/>
          <p:cNvSpPr>
            <a:spLocks noChangeShapeType="1"/>
          </p:cNvSpPr>
          <p:nvPr/>
        </p:nvSpPr>
        <p:spPr bwMode="auto">
          <a:xfrm>
            <a:off x="6553200" y="5181600"/>
            <a:ext cx="381000" cy="0"/>
          </a:xfrm>
          <a:prstGeom prst="line">
            <a:avLst/>
          </a:prstGeom>
          <a:noFill/>
          <a:ln w="19050">
            <a:solidFill>
              <a:schemeClr val="tx1"/>
            </a:solidFill>
            <a:miter lim="800000"/>
            <a:headEnd/>
            <a:tailEnd/>
          </a:ln>
        </p:spPr>
        <p:txBody>
          <a:bodyPr wrap="none"/>
          <a:lstStyle/>
          <a:p>
            <a:endParaRPr lang="en-US"/>
          </a:p>
        </p:txBody>
      </p:sp>
      <p:sp>
        <p:nvSpPr>
          <p:cNvPr id="61469" name="Rectangle 30"/>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a:spLocks noGrp="1" noChangeArrowheads="1"/>
          </p:cNvSpPr>
          <p:nvPr>
            <p:ph type="sldNum" sz="quarter" idx="10"/>
          </p:nvPr>
        </p:nvSpPr>
        <p:spPr>
          <a:ln/>
        </p:spPr>
        <p:txBody>
          <a:bodyPr/>
          <a:lstStyle/>
          <a:p>
            <a:r>
              <a:rPr lang="en-US"/>
              <a:t>11-</a:t>
            </a:r>
            <a:fld id="{AB8DD660-5A6F-4ABE-9D7F-803C09AA4A0A}" type="slidenum">
              <a:rPr lang="en-US"/>
              <a:pPr/>
              <a:t>30</a:t>
            </a:fld>
            <a:endParaRPr lang="en-US"/>
          </a:p>
        </p:txBody>
      </p:sp>
      <p:sp>
        <p:nvSpPr>
          <p:cNvPr id="62466" name="Rectangle 2"/>
          <p:cNvSpPr>
            <a:spLocks noGrp="1" noChangeArrowheads="1"/>
          </p:cNvSpPr>
          <p:nvPr>
            <p:ph type="title"/>
          </p:nvPr>
        </p:nvSpPr>
        <p:spPr/>
        <p:txBody>
          <a:bodyPr/>
          <a:lstStyle/>
          <a:p>
            <a:pPr eaLnBrk="1" hangingPunct="1"/>
            <a:r>
              <a:rPr lang="en-US" smtClean="0"/>
              <a:t>The Tukey-Kramer Procedure</a:t>
            </a:r>
          </a:p>
        </p:txBody>
      </p:sp>
      <p:sp>
        <p:nvSpPr>
          <p:cNvPr id="62467" name="Rectangle 3"/>
          <p:cNvSpPr>
            <a:spLocks noGrp="1" noChangeArrowheads="1"/>
          </p:cNvSpPr>
          <p:nvPr>
            <p:ph type="body" idx="1"/>
          </p:nvPr>
        </p:nvSpPr>
        <p:spPr>
          <a:xfrm>
            <a:off x="609600" y="1865313"/>
            <a:ext cx="8077200" cy="3151187"/>
          </a:xfrm>
        </p:spPr>
        <p:txBody>
          <a:bodyPr/>
          <a:lstStyle/>
          <a:p>
            <a:pPr eaLnBrk="1" hangingPunct="1">
              <a:lnSpc>
                <a:spcPct val="90000"/>
              </a:lnSpc>
            </a:pPr>
            <a:r>
              <a:rPr lang="en-US" smtClean="0"/>
              <a:t>Tells </a:t>
            </a:r>
            <a:r>
              <a:rPr lang="en-US" smtClean="0">
                <a:solidFill>
                  <a:schemeClr val="folHlink"/>
                </a:solidFill>
              </a:rPr>
              <a:t>which</a:t>
            </a:r>
            <a:r>
              <a:rPr lang="en-US" smtClean="0"/>
              <a:t> population means are significantly different</a:t>
            </a:r>
          </a:p>
          <a:p>
            <a:pPr lvl="1" eaLnBrk="1" hangingPunct="1">
              <a:lnSpc>
                <a:spcPct val="90000"/>
              </a:lnSpc>
            </a:pPr>
            <a:r>
              <a:rPr lang="en-US" smtClean="0"/>
              <a:t>e.g.: </a:t>
            </a:r>
            <a:r>
              <a:rPr lang="el-GR" smtClean="0">
                <a:cs typeface="Arial" charset="0"/>
              </a:rPr>
              <a:t>μ</a:t>
            </a:r>
            <a:r>
              <a:rPr lang="en-US" baseline="-25000" smtClean="0"/>
              <a:t>1</a:t>
            </a:r>
            <a:r>
              <a:rPr lang="en-US" smtClean="0"/>
              <a:t> = </a:t>
            </a:r>
            <a:r>
              <a:rPr lang="el-GR" smtClean="0">
                <a:cs typeface="Arial" charset="0"/>
              </a:rPr>
              <a:t>μ</a:t>
            </a:r>
            <a:r>
              <a:rPr lang="en-US" baseline="-25000" smtClean="0"/>
              <a:t>2</a:t>
            </a:r>
            <a:r>
              <a:rPr lang="en-US" smtClean="0"/>
              <a:t> </a:t>
            </a:r>
            <a:r>
              <a:rPr lang="en-US" smtClean="0">
                <a:latin typeface="Symbol" pitchFamily="18" charset="2"/>
              </a:rPr>
              <a:t></a:t>
            </a:r>
            <a:r>
              <a:rPr lang="en-US" smtClean="0"/>
              <a:t> </a:t>
            </a:r>
            <a:r>
              <a:rPr lang="el-GR" smtClean="0">
                <a:cs typeface="Arial" charset="0"/>
              </a:rPr>
              <a:t>μ</a:t>
            </a:r>
            <a:r>
              <a:rPr lang="en-US" baseline="-25000" smtClean="0"/>
              <a:t>3</a:t>
            </a:r>
            <a:endParaRPr lang="en-US" smtClean="0"/>
          </a:p>
          <a:p>
            <a:pPr lvl="1" eaLnBrk="1" hangingPunct="1">
              <a:lnSpc>
                <a:spcPct val="80000"/>
              </a:lnSpc>
              <a:spcBef>
                <a:spcPct val="40000"/>
              </a:spcBef>
            </a:pPr>
            <a:r>
              <a:rPr lang="en-US" smtClean="0"/>
              <a:t>Done after rejection of equal means in ANOVA</a:t>
            </a:r>
          </a:p>
          <a:p>
            <a:pPr eaLnBrk="1" hangingPunct="1">
              <a:lnSpc>
                <a:spcPct val="80000"/>
              </a:lnSpc>
              <a:spcBef>
                <a:spcPct val="40000"/>
              </a:spcBef>
            </a:pPr>
            <a:r>
              <a:rPr lang="en-US" smtClean="0"/>
              <a:t>Allows paired comparisons</a:t>
            </a:r>
          </a:p>
          <a:p>
            <a:pPr lvl="1" eaLnBrk="1" hangingPunct="1">
              <a:lnSpc>
                <a:spcPct val="80000"/>
              </a:lnSpc>
              <a:spcBef>
                <a:spcPct val="40000"/>
              </a:spcBef>
            </a:pPr>
            <a:r>
              <a:rPr lang="en-US" smtClean="0"/>
              <a:t>Compare absolute mean differences with critical range</a:t>
            </a:r>
          </a:p>
        </p:txBody>
      </p:sp>
      <p:sp>
        <p:nvSpPr>
          <p:cNvPr id="188420" name="Rectangle 4"/>
          <p:cNvSpPr>
            <a:spLocks noChangeArrowheads="1"/>
          </p:cNvSpPr>
          <p:nvPr/>
        </p:nvSpPr>
        <p:spPr bwMode="auto">
          <a:xfrm>
            <a:off x="4430713" y="5456238"/>
            <a:ext cx="3952875" cy="1249362"/>
          </a:xfrm>
          <a:prstGeom prst="rect">
            <a:avLst/>
          </a:prstGeom>
          <a:noFill/>
          <a:ln w="12700">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62469" name="Line 5"/>
          <p:cNvSpPr>
            <a:spLocks noChangeShapeType="1"/>
          </p:cNvSpPr>
          <p:nvPr/>
        </p:nvSpPr>
        <p:spPr bwMode="auto">
          <a:xfrm>
            <a:off x="7086600" y="5029200"/>
            <a:ext cx="1588" cy="693738"/>
          </a:xfrm>
          <a:prstGeom prst="line">
            <a:avLst/>
          </a:prstGeom>
          <a:noFill/>
          <a:ln w="28575">
            <a:solidFill>
              <a:schemeClr val="tx1"/>
            </a:solidFill>
            <a:prstDash val="sysDot"/>
            <a:round/>
            <a:headEnd/>
            <a:tailEnd/>
          </a:ln>
        </p:spPr>
        <p:txBody>
          <a:bodyPr wrap="none" anchor="ctr"/>
          <a:lstStyle/>
          <a:p>
            <a:endParaRPr lang="en-US"/>
          </a:p>
        </p:txBody>
      </p:sp>
      <p:sp>
        <p:nvSpPr>
          <p:cNvPr id="62470" name="Freeform 6"/>
          <p:cNvSpPr>
            <a:spLocks/>
          </p:cNvSpPr>
          <p:nvPr/>
        </p:nvSpPr>
        <p:spPr bwMode="auto">
          <a:xfrm>
            <a:off x="5257800" y="5029200"/>
            <a:ext cx="1114425" cy="625475"/>
          </a:xfrm>
          <a:custGeom>
            <a:avLst/>
            <a:gdLst>
              <a:gd name="T0" fmla="*/ 1766630504 w 702"/>
              <a:gd name="T1" fmla="*/ 694880442 h 562"/>
              <a:gd name="T2" fmla="*/ 1580138610 w 702"/>
              <a:gd name="T3" fmla="*/ 686209493 h 562"/>
              <a:gd name="T4" fmla="*/ 1486892067 w 702"/>
              <a:gd name="T5" fmla="*/ 678778364 h 562"/>
              <a:gd name="T6" fmla="*/ 1396166474 w 702"/>
              <a:gd name="T7" fmla="*/ 666391293 h 562"/>
              <a:gd name="T8" fmla="*/ 1300400570 w 702"/>
              <a:gd name="T9" fmla="*/ 650289214 h 562"/>
              <a:gd name="T10" fmla="*/ 1209674976 w 702"/>
              <a:gd name="T11" fmla="*/ 629232307 h 562"/>
              <a:gd name="T12" fmla="*/ 1113909072 w 702"/>
              <a:gd name="T13" fmla="*/ 600743157 h 562"/>
              <a:gd name="T14" fmla="*/ 929936936 w 702"/>
              <a:gd name="T15" fmla="*/ 520231510 h 562"/>
              <a:gd name="T16" fmla="*/ 745966189 w 702"/>
              <a:gd name="T17" fmla="*/ 406276025 h 562"/>
              <a:gd name="T18" fmla="*/ 559474691 w 702"/>
              <a:gd name="T19" fmla="*/ 271263562 h 562"/>
              <a:gd name="T20" fmla="*/ 463708787 w 702"/>
              <a:gd name="T21" fmla="*/ 201899305 h 562"/>
              <a:gd name="T22" fmla="*/ 370463733 w 702"/>
              <a:gd name="T23" fmla="*/ 137489842 h 562"/>
              <a:gd name="T24" fmla="*/ 279736552 w 702"/>
              <a:gd name="T25" fmla="*/ 81750250 h 562"/>
              <a:gd name="T26" fmla="*/ 186491547 w 702"/>
              <a:gd name="T27" fmla="*/ 37159004 h 562"/>
              <a:gd name="T28" fmla="*/ 93246567 w 702"/>
              <a:gd name="T29" fmla="*/ 9909661 h 562"/>
              <a:gd name="T30" fmla="*/ 0 w 702"/>
              <a:gd name="T31" fmla="*/ 0 h 5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2"/>
              <a:gd name="T49" fmla="*/ 0 h 562"/>
              <a:gd name="T50" fmla="*/ 702 w 702"/>
              <a:gd name="T51" fmla="*/ 562 h 56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2" h="562">
                <a:moveTo>
                  <a:pt x="701" y="561"/>
                </a:moveTo>
                <a:lnTo>
                  <a:pt x="627" y="554"/>
                </a:lnTo>
                <a:lnTo>
                  <a:pt x="590" y="548"/>
                </a:lnTo>
                <a:lnTo>
                  <a:pt x="554" y="538"/>
                </a:lnTo>
                <a:lnTo>
                  <a:pt x="516" y="525"/>
                </a:lnTo>
                <a:lnTo>
                  <a:pt x="480" y="508"/>
                </a:lnTo>
                <a:lnTo>
                  <a:pt x="442" y="485"/>
                </a:lnTo>
                <a:lnTo>
                  <a:pt x="369" y="420"/>
                </a:lnTo>
                <a:lnTo>
                  <a:pt x="296" y="328"/>
                </a:lnTo>
                <a:lnTo>
                  <a:pt x="222" y="219"/>
                </a:lnTo>
                <a:lnTo>
                  <a:pt x="184" y="163"/>
                </a:lnTo>
                <a:lnTo>
                  <a:pt x="147" y="111"/>
                </a:lnTo>
                <a:lnTo>
                  <a:pt x="111" y="66"/>
                </a:lnTo>
                <a:lnTo>
                  <a:pt x="74" y="30"/>
                </a:lnTo>
                <a:lnTo>
                  <a:pt x="37" y="8"/>
                </a:lnTo>
                <a:lnTo>
                  <a:pt x="0" y="0"/>
                </a:lnTo>
              </a:path>
            </a:pathLst>
          </a:custGeom>
          <a:noFill/>
          <a:ln w="25400" cap="rnd">
            <a:solidFill>
              <a:srgbClr val="FF3300"/>
            </a:solidFill>
            <a:round/>
            <a:headEnd/>
            <a:tailEnd/>
          </a:ln>
        </p:spPr>
        <p:txBody>
          <a:bodyPr/>
          <a:lstStyle/>
          <a:p>
            <a:endParaRPr lang="en-US"/>
          </a:p>
        </p:txBody>
      </p:sp>
      <p:sp>
        <p:nvSpPr>
          <p:cNvPr id="62471" name="Freeform 7"/>
          <p:cNvSpPr>
            <a:spLocks/>
          </p:cNvSpPr>
          <p:nvPr/>
        </p:nvSpPr>
        <p:spPr bwMode="auto">
          <a:xfrm>
            <a:off x="4114800" y="5029200"/>
            <a:ext cx="1128713" cy="623888"/>
          </a:xfrm>
          <a:custGeom>
            <a:avLst/>
            <a:gdLst>
              <a:gd name="T0" fmla="*/ 0 w 711"/>
              <a:gd name="T1" fmla="*/ 693825710 h 561"/>
              <a:gd name="T2" fmla="*/ 183972268 w 711"/>
              <a:gd name="T3" fmla="*/ 685168016 h 561"/>
              <a:gd name="T4" fmla="*/ 277217314 w 711"/>
              <a:gd name="T5" fmla="*/ 677748090 h 561"/>
              <a:gd name="T6" fmla="*/ 367942948 w 711"/>
              <a:gd name="T7" fmla="*/ 665380433 h 561"/>
              <a:gd name="T8" fmla="*/ 463708995 w 711"/>
              <a:gd name="T9" fmla="*/ 649301701 h 561"/>
              <a:gd name="T10" fmla="*/ 554434629 w 711"/>
              <a:gd name="T11" fmla="*/ 628277463 h 561"/>
              <a:gd name="T12" fmla="*/ 647681213 w 711"/>
              <a:gd name="T13" fmla="*/ 599831074 h 561"/>
              <a:gd name="T14" fmla="*/ 834172992 w 711"/>
              <a:gd name="T15" fmla="*/ 519441722 h 561"/>
              <a:gd name="T16" fmla="*/ 1020664574 w 711"/>
              <a:gd name="T17" fmla="*/ 405659502 h 561"/>
              <a:gd name="T18" fmla="*/ 1207156155 w 711"/>
              <a:gd name="T19" fmla="*/ 270851863 h 561"/>
              <a:gd name="T20" fmla="*/ 1297881789 w 711"/>
              <a:gd name="T21" fmla="*/ 201592541 h 561"/>
              <a:gd name="T22" fmla="*/ 1393647736 w 711"/>
              <a:gd name="T23" fmla="*/ 137280913 h 561"/>
              <a:gd name="T24" fmla="*/ 1484373370 w 711"/>
              <a:gd name="T25" fmla="*/ 81627014 h 561"/>
              <a:gd name="T26" fmla="*/ 1580139317 w 711"/>
              <a:gd name="T27" fmla="*/ 37102988 h 561"/>
              <a:gd name="T28" fmla="*/ 1670865348 w 711"/>
              <a:gd name="T29" fmla="*/ 9894352 h 561"/>
              <a:gd name="T30" fmla="*/ 1791832860 w 711"/>
              <a:gd name="T31" fmla="*/ 0 h 5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11"/>
              <a:gd name="T49" fmla="*/ 0 h 561"/>
              <a:gd name="T50" fmla="*/ 711 w 711"/>
              <a:gd name="T51" fmla="*/ 561 h 5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11" h="561">
                <a:moveTo>
                  <a:pt x="0" y="561"/>
                </a:moveTo>
                <a:lnTo>
                  <a:pt x="73" y="554"/>
                </a:lnTo>
                <a:lnTo>
                  <a:pt x="110" y="548"/>
                </a:lnTo>
                <a:lnTo>
                  <a:pt x="146" y="538"/>
                </a:lnTo>
                <a:lnTo>
                  <a:pt x="184" y="525"/>
                </a:lnTo>
                <a:lnTo>
                  <a:pt x="220" y="508"/>
                </a:lnTo>
                <a:lnTo>
                  <a:pt x="257" y="485"/>
                </a:lnTo>
                <a:lnTo>
                  <a:pt x="331" y="420"/>
                </a:lnTo>
                <a:lnTo>
                  <a:pt x="405" y="328"/>
                </a:lnTo>
                <a:lnTo>
                  <a:pt x="479" y="219"/>
                </a:lnTo>
                <a:lnTo>
                  <a:pt x="515" y="163"/>
                </a:lnTo>
                <a:lnTo>
                  <a:pt x="553" y="111"/>
                </a:lnTo>
                <a:lnTo>
                  <a:pt x="589" y="66"/>
                </a:lnTo>
                <a:lnTo>
                  <a:pt x="627" y="30"/>
                </a:lnTo>
                <a:lnTo>
                  <a:pt x="663" y="8"/>
                </a:lnTo>
                <a:lnTo>
                  <a:pt x="711" y="0"/>
                </a:lnTo>
              </a:path>
            </a:pathLst>
          </a:custGeom>
          <a:noFill/>
          <a:ln w="25400" cap="rnd">
            <a:solidFill>
              <a:srgbClr val="FF3300"/>
            </a:solidFill>
            <a:round/>
            <a:headEnd/>
            <a:tailEnd/>
          </a:ln>
        </p:spPr>
        <p:txBody>
          <a:bodyPr/>
          <a:lstStyle/>
          <a:p>
            <a:endParaRPr lang="en-US"/>
          </a:p>
        </p:txBody>
      </p:sp>
      <p:sp>
        <p:nvSpPr>
          <p:cNvPr id="62472" name="Freeform 8"/>
          <p:cNvSpPr>
            <a:spLocks/>
          </p:cNvSpPr>
          <p:nvPr/>
        </p:nvSpPr>
        <p:spPr bwMode="auto">
          <a:xfrm>
            <a:off x="7086600" y="5029200"/>
            <a:ext cx="1114425" cy="625475"/>
          </a:xfrm>
          <a:custGeom>
            <a:avLst/>
            <a:gdLst>
              <a:gd name="T0" fmla="*/ 1766630504 w 702"/>
              <a:gd name="T1" fmla="*/ 694880442 h 562"/>
              <a:gd name="T2" fmla="*/ 1580138610 w 702"/>
              <a:gd name="T3" fmla="*/ 686209493 h 562"/>
              <a:gd name="T4" fmla="*/ 1489413016 w 702"/>
              <a:gd name="T5" fmla="*/ 678778364 h 562"/>
              <a:gd name="T6" fmla="*/ 1393647112 w 702"/>
              <a:gd name="T7" fmla="*/ 666391293 h 562"/>
              <a:gd name="T8" fmla="*/ 1302921519 w 702"/>
              <a:gd name="T9" fmla="*/ 650289214 h 562"/>
              <a:gd name="T10" fmla="*/ 1207154027 w 702"/>
              <a:gd name="T11" fmla="*/ 629232307 h 562"/>
              <a:gd name="T12" fmla="*/ 1116428434 w 702"/>
              <a:gd name="T13" fmla="*/ 600743157 h 562"/>
              <a:gd name="T14" fmla="*/ 929936936 w 702"/>
              <a:gd name="T15" fmla="*/ 520231510 h 562"/>
              <a:gd name="T16" fmla="*/ 743446827 w 702"/>
              <a:gd name="T17" fmla="*/ 406276025 h 562"/>
              <a:gd name="T18" fmla="*/ 559474691 w 702"/>
              <a:gd name="T19" fmla="*/ 271263562 h 562"/>
              <a:gd name="T20" fmla="*/ 466228149 w 702"/>
              <a:gd name="T21" fmla="*/ 201899305 h 562"/>
              <a:gd name="T22" fmla="*/ 372983095 w 702"/>
              <a:gd name="T23" fmla="*/ 137489842 h 562"/>
              <a:gd name="T24" fmla="*/ 279736552 w 702"/>
              <a:gd name="T25" fmla="*/ 81750250 h 562"/>
              <a:gd name="T26" fmla="*/ 186491547 w 702"/>
              <a:gd name="T27" fmla="*/ 37159004 h 562"/>
              <a:gd name="T28" fmla="*/ 95765929 w 702"/>
              <a:gd name="T29" fmla="*/ 9909661 h 562"/>
              <a:gd name="T30" fmla="*/ 0 w 702"/>
              <a:gd name="T31" fmla="*/ 0 h 5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2"/>
              <a:gd name="T49" fmla="*/ 0 h 562"/>
              <a:gd name="T50" fmla="*/ 702 w 702"/>
              <a:gd name="T51" fmla="*/ 562 h 56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2" h="562">
                <a:moveTo>
                  <a:pt x="701" y="561"/>
                </a:moveTo>
                <a:lnTo>
                  <a:pt x="627" y="554"/>
                </a:lnTo>
                <a:lnTo>
                  <a:pt x="591" y="548"/>
                </a:lnTo>
                <a:lnTo>
                  <a:pt x="553" y="538"/>
                </a:lnTo>
                <a:lnTo>
                  <a:pt x="517" y="525"/>
                </a:lnTo>
                <a:lnTo>
                  <a:pt x="479" y="508"/>
                </a:lnTo>
                <a:lnTo>
                  <a:pt x="443" y="485"/>
                </a:lnTo>
                <a:lnTo>
                  <a:pt x="369" y="420"/>
                </a:lnTo>
                <a:lnTo>
                  <a:pt x="295" y="328"/>
                </a:lnTo>
                <a:lnTo>
                  <a:pt x="222" y="219"/>
                </a:lnTo>
                <a:lnTo>
                  <a:pt x="185" y="163"/>
                </a:lnTo>
                <a:lnTo>
                  <a:pt x="148" y="111"/>
                </a:lnTo>
                <a:lnTo>
                  <a:pt x="111" y="66"/>
                </a:lnTo>
                <a:lnTo>
                  <a:pt x="74" y="30"/>
                </a:lnTo>
                <a:lnTo>
                  <a:pt x="38" y="8"/>
                </a:lnTo>
                <a:lnTo>
                  <a:pt x="0" y="0"/>
                </a:lnTo>
              </a:path>
            </a:pathLst>
          </a:custGeom>
          <a:noFill/>
          <a:ln w="25400" cap="rnd">
            <a:solidFill>
              <a:schemeClr val="folHlink"/>
            </a:solidFill>
            <a:round/>
            <a:headEnd/>
            <a:tailEnd/>
          </a:ln>
        </p:spPr>
        <p:txBody>
          <a:bodyPr/>
          <a:lstStyle/>
          <a:p>
            <a:endParaRPr lang="en-US"/>
          </a:p>
        </p:txBody>
      </p:sp>
      <p:sp>
        <p:nvSpPr>
          <p:cNvPr id="62473" name="Freeform 9"/>
          <p:cNvSpPr>
            <a:spLocks/>
          </p:cNvSpPr>
          <p:nvPr/>
        </p:nvSpPr>
        <p:spPr bwMode="auto">
          <a:xfrm>
            <a:off x="5943600" y="5029200"/>
            <a:ext cx="1133475" cy="623888"/>
          </a:xfrm>
          <a:custGeom>
            <a:avLst/>
            <a:gdLst>
              <a:gd name="T0" fmla="*/ 0 w 714"/>
              <a:gd name="T1" fmla="*/ 693825710 h 561"/>
              <a:gd name="T2" fmla="*/ 186491548 w 714"/>
              <a:gd name="T3" fmla="*/ 685168016 h 561"/>
              <a:gd name="T4" fmla="*/ 282257503 w 714"/>
              <a:gd name="T5" fmla="*/ 677748090 h 561"/>
              <a:gd name="T6" fmla="*/ 372983097 w 714"/>
              <a:gd name="T7" fmla="*/ 665380433 h 561"/>
              <a:gd name="T8" fmla="*/ 463708790 w 714"/>
              <a:gd name="T9" fmla="*/ 649301701 h 561"/>
              <a:gd name="T10" fmla="*/ 559474695 w 714"/>
              <a:gd name="T11" fmla="*/ 628277463 h 561"/>
              <a:gd name="T12" fmla="*/ 650200289 w 714"/>
              <a:gd name="T13" fmla="*/ 599831074 h 561"/>
              <a:gd name="T14" fmla="*/ 839212935 w 714"/>
              <a:gd name="T15" fmla="*/ 519441722 h 561"/>
              <a:gd name="T16" fmla="*/ 1023183485 w 714"/>
              <a:gd name="T17" fmla="*/ 405659502 h 561"/>
              <a:gd name="T18" fmla="*/ 1209674983 w 714"/>
              <a:gd name="T19" fmla="*/ 270851863 h 561"/>
              <a:gd name="T20" fmla="*/ 1302921526 w 714"/>
              <a:gd name="T21" fmla="*/ 201592541 h 561"/>
              <a:gd name="T22" fmla="*/ 1393647120 w 714"/>
              <a:gd name="T23" fmla="*/ 137280913 h 561"/>
              <a:gd name="T24" fmla="*/ 1489413025 w 714"/>
              <a:gd name="T25" fmla="*/ 81627014 h 561"/>
              <a:gd name="T26" fmla="*/ 1580138619 w 714"/>
              <a:gd name="T27" fmla="*/ 37102988 h 561"/>
              <a:gd name="T28" fmla="*/ 1675904921 w 714"/>
              <a:gd name="T29" fmla="*/ 9894352 h 561"/>
              <a:gd name="T30" fmla="*/ 1799391741 w 714"/>
              <a:gd name="T31" fmla="*/ 0 h 5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14"/>
              <a:gd name="T49" fmla="*/ 0 h 561"/>
              <a:gd name="T50" fmla="*/ 714 w 714"/>
              <a:gd name="T51" fmla="*/ 561 h 5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14" h="561">
                <a:moveTo>
                  <a:pt x="0" y="561"/>
                </a:moveTo>
                <a:lnTo>
                  <a:pt x="74" y="554"/>
                </a:lnTo>
                <a:lnTo>
                  <a:pt x="112" y="548"/>
                </a:lnTo>
                <a:lnTo>
                  <a:pt x="148" y="538"/>
                </a:lnTo>
                <a:lnTo>
                  <a:pt x="184" y="525"/>
                </a:lnTo>
                <a:lnTo>
                  <a:pt x="222" y="508"/>
                </a:lnTo>
                <a:lnTo>
                  <a:pt x="258" y="485"/>
                </a:lnTo>
                <a:lnTo>
                  <a:pt x="333" y="420"/>
                </a:lnTo>
                <a:lnTo>
                  <a:pt x="406" y="328"/>
                </a:lnTo>
                <a:lnTo>
                  <a:pt x="480" y="219"/>
                </a:lnTo>
                <a:lnTo>
                  <a:pt x="517" y="163"/>
                </a:lnTo>
                <a:lnTo>
                  <a:pt x="553" y="111"/>
                </a:lnTo>
                <a:lnTo>
                  <a:pt x="591" y="66"/>
                </a:lnTo>
                <a:lnTo>
                  <a:pt x="627" y="30"/>
                </a:lnTo>
                <a:lnTo>
                  <a:pt x="665" y="8"/>
                </a:lnTo>
                <a:lnTo>
                  <a:pt x="714" y="0"/>
                </a:lnTo>
              </a:path>
            </a:pathLst>
          </a:custGeom>
          <a:noFill/>
          <a:ln w="25400" cap="rnd">
            <a:solidFill>
              <a:schemeClr val="folHlink"/>
            </a:solidFill>
            <a:round/>
            <a:headEnd/>
            <a:tailEnd/>
          </a:ln>
        </p:spPr>
        <p:txBody>
          <a:bodyPr/>
          <a:lstStyle/>
          <a:p>
            <a:endParaRPr lang="en-US"/>
          </a:p>
        </p:txBody>
      </p:sp>
      <p:sp>
        <p:nvSpPr>
          <p:cNvPr id="62474" name="Rectangle 10"/>
          <p:cNvSpPr>
            <a:spLocks noChangeArrowheads="1"/>
          </p:cNvSpPr>
          <p:nvPr/>
        </p:nvSpPr>
        <p:spPr bwMode="auto">
          <a:xfrm>
            <a:off x="8077200" y="5562600"/>
            <a:ext cx="333375" cy="454025"/>
          </a:xfrm>
          <a:prstGeom prst="rect">
            <a:avLst/>
          </a:prstGeom>
          <a:noFill/>
          <a:ln w="12700">
            <a:noFill/>
            <a:miter lim="800000"/>
            <a:headEnd/>
            <a:tailEnd/>
          </a:ln>
        </p:spPr>
        <p:txBody>
          <a:bodyPr wrap="none" lIns="90488" tIns="44450" rIns="90488" bIns="44450">
            <a:spAutoFit/>
          </a:bodyPr>
          <a:lstStyle/>
          <a:p>
            <a:pPr eaLnBrk="0" hangingPunct="0"/>
            <a:r>
              <a:rPr lang="en-US"/>
              <a:t>x</a:t>
            </a:r>
          </a:p>
        </p:txBody>
      </p:sp>
      <p:sp>
        <p:nvSpPr>
          <p:cNvPr id="62475" name="Line 11"/>
          <p:cNvSpPr>
            <a:spLocks noChangeShapeType="1"/>
          </p:cNvSpPr>
          <p:nvPr/>
        </p:nvSpPr>
        <p:spPr bwMode="auto">
          <a:xfrm>
            <a:off x="5257800" y="5029200"/>
            <a:ext cx="1588" cy="693738"/>
          </a:xfrm>
          <a:prstGeom prst="line">
            <a:avLst/>
          </a:prstGeom>
          <a:noFill/>
          <a:ln w="28575">
            <a:solidFill>
              <a:schemeClr val="tx1"/>
            </a:solidFill>
            <a:prstDash val="sysDot"/>
            <a:round/>
            <a:headEnd/>
            <a:tailEnd/>
          </a:ln>
        </p:spPr>
        <p:txBody>
          <a:bodyPr wrap="none" anchor="ctr"/>
          <a:lstStyle/>
          <a:p>
            <a:endParaRPr lang="en-US"/>
          </a:p>
        </p:txBody>
      </p:sp>
      <p:sp>
        <p:nvSpPr>
          <p:cNvPr id="62476" name="Freeform 12"/>
          <p:cNvSpPr>
            <a:spLocks/>
          </p:cNvSpPr>
          <p:nvPr/>
        </p:nvSpPr>
        <p:spPr bwMode="auto">
          <a:xfrm>
            <a:off x="5257800" y="4953000"/>
            <a:ext cx="1143000" cy="641350"/>
          </a:xfrm>
          <a:custGeom>
            <a:avLst/>
            <a:gdLst>
              <a:gd name="T0" fmla="*/ 1811993317 w 720"/>
              <a:gd name="T1" fmla="*/ 712874976 h 576"/>
              <a:gd name="T2" fmla="*/ 1620461110 w 720"/>
              <a:gd name="T3" fmla="*/ 702956324 h 576"/>
              <a:gd name="T4" fmla="*/ 1527214567 w 720"/>
              <a:gd name="T5" fmla="*/ 695517336 h 576"/>
              <a:gd name="T6" fmla="*/ 1428929300 w 720"/>
              <a:gd name="T7" fmla="*/ 683120134 h 576"/>
              <a:gd name="T8" fmla="*/ 1335682756 w 720"/>
              <a:gd name="T9" fmla="*/ 667002882 h 576"/>
              <a:gd name="T10" fmla="*/ 1237395902 w 720"/>
              <a:gd name="T11" fmla="*/ 644687029 h 576"/>
              <a:gd name="T12" fmla="*/ 1144150946 w 720"/>
              <a:gd name="T13" fmla="*/ 616171462 h 576"/>
              <a:gd name="T14" fmla="*/ 952619136 w 720"/>
              <a:gd name="T15" fmla="*/ 533106512 h 576"/>
              <a:gd name="T16" fmla="*/ 761087128 w 720"/>
              <a:gd name="T17" fmla="*/ 416566809 h 576"/>
              <a:gd name="T18" fmla="*/ 574595629 w 720"/>
              <a:gd name="T19" fmla="*/ 277711183 h 576"/>
              <a:gd name="T20" fmla="*/ 476308774 w 720"/>
              <a:gd name="T21" fmla="*/ 207043573 h 576"/>
              <a:gd name="T22" fmla="*/ 383063719 w 720"/>
              <a:gd name="T23" fmla="*/ 140094866 h 576"/>
              <a:gd name="T24" fmla="*/ 287297814 w 720"/>
              <a:gd name="T25" fmla="*/ 83064846 h 576"/>
              <a:gd name="T26" fmla="*/ 191531860 w 720"/>
              <a:gd name="T27" fmla="*/ 37193848 h 576"/>
              <a:gd name="T28" fmla="*/ 95765930 w 720"/>
              <a:gd name="T29" fmla="*/ 9918656 h 576"/>
              <a:gd name="T30" fmla="*/ 0 w 720"/>
              <a:gd name="T31" fmla="*/ 0 h 5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20"/>
              <a:gd name="T49" fmla="*/ 0 h 576"/>
              <a:gd name="T50" fmla="*/ 720 w 720"/>
              <a:gd name="T51" fmla="*/ 576 h 57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20" h="576">
                <a:moveTo>
                  <a:pt x="719" y="575"/>
                </a:moveTo>
                <a:lnTo>
                  <a:pt x="643" y="567"/>
                </a:lnTo>
                <a:lnTo>
                  <a:pt x="606" y="561"/>
                </a:lnTo>
                <a:lnTo>
                  <a:pt x="567" y="551"/>
                </a:lnTo>
                <a:lnTo>
                  <a:pt x="530" y="538"/>
                </a:lnTo>
                <a:lnTo>
                  <a:pt x="491" y="520"/>
                </a:lnTo>
                <a:lnTo>
                  <a:pt x="454" y="497"/>
                </a:lnTo>
                <a:lnTo>
                  <a:pt x="378" y="430"/>
                </a:lnTo>
                <a:lnTo>
                  <a:pt x="302" y="336"/>
                </a:lnTo>
                <a:lnTo>
                  <a:pt x="228" y="224"/>
                </a:lnTo>
                <a:lnTo>
                  <a:pt x="189" y="167"/>
                </a:lnTo>
                <a:lnTo>
                  <a:pt x="152" y="113"/>
                </a:lnTo>
                <a:lnTo>
                  <a:pt x="114" y="67"/>
                </a:lnTo>
                <a:lnTo>
                  <a:pt x="76" y="30"/>
                </a:lnTo>
                <a:lnTo>
                  <a:pt x="38" y="8"/>
                </a:lnTo>
                <a:lnTo>
                  <a:pt x="0" y="0"/>
                </a:lnTo>
              </a:path>
            </a:pathLst>
          </a:custGeom>
          <a:noFill/>
          <a:ln w="25400" cap="rnd">
            <a:solidFill>
              <a:srgbClr val="00B082"/>
            </a:solidFill>
            <a:round/>
            <a:headEnd/>
            <a:tailEnd/>
          </a:ln>
        </p:spPr>
        <p:txBody>
          <a:bodyPr/>
          <a:lstStyle/>
          <a:p>
            <a:endParaRPr lang="en-US"/>
          </a:p>
        </p:txBody>
      </p:sp>
      <p:sp>
        <p:nvSpPr>
          <p:cNvPr id="62477" name="Freeform 13"/>
          <p:cNvSpPr>
            <a:spLocks/>
          </p:cNvSpPr>
          <p:nvPr/>
        </p:nvSpPr>
        <p:spPr bwMode="auto">
          <a:xfrm>
            <a:off x="4038600" y="4953000"/>
            <a:ext cx="1219200" cy="641350"/>
          </a:xfrm>
          <a:custGeom>
            <a:avLst/>
            <a:gdLst>
              <a:gd name="T0" fmla="*/ 0 w 768"/>
              <a:gd name="T1" fmla="*/ 712874976 h 576"/>
              <a:gd name="T2" fmla="*/ 204133435 w 768"/>
              <a:gd name="T3" fmla="*/ 702956324 h 576"/>
              <a:gd name="T4" fmla="*/ 304938115 w 768"/>
              <a:gd name="T5" fmla="*/ 695517336 h 576"/>
              <a:gd name="T6" fmla="*/ 408265282 w 768"/>
              <a:gd name="T7" fmla="*/ 683120134 h 576"/>
              <a:gd name="T8" fmla="*/ 509071599 w 768"/>
              <a:gd name="T9" fmla="*/ 667002882 h 576"/>
              <a:gd name="T10" fmla="*/ 609877817 w 768"/>
              <a:gd name="T11" fmla="*/ 644687029 h 576"/>
              <a:gd name="T12" fmla="*/ 713204984 w 768"/>
              <a:gd name="T13" fmla="*/ 616171462 h 576"/>
              <a:gd name="T14" fmla="*/ 914817619 w 768"/>
              <a:gd name="T15" fmla="*/ 533106512 h 576"/>
              <a:gd name="T16" fmla="*/ 1116428467 w 768"/>
              <a:gd name="T17" fmla="*/ 416566809 h 576"/>
              <a:gd name="T18" fmla="*/ 1320561852 w 768"/>
              <a:gd name="T19" fmla="*/ 277711183 h 576"/>
              <a:gd name="T20" fmla="*/ 1423889019 w 768"/>
              <a:gd name="T21" fmla="*/ 207043573 h 576"/>
              <a:gd name="T22" fmla="*/ 1527214599 w 768"/>
              <a:gd name="T23" fmla="*/ 140094866 h 576"/>
              <a:gd name="T24" fmla="*/ 1625501455 w 768"/>
              <a:gd name="T25" fmla="*/ 83064846 h 576"/>
              <a:gd name="T26" fmla="*/ 1728827432 w 768"/>
              <a:gd name="T27" fmla="*/ 37193848 h 576"/>
              <a:gd name="T28" fmla="*/ 1832154599 w 768"/>
              <a:gd name="T29" fmla="*/ 9918656 h 576"/>
              <a:gd name="T30" fmla="*/ 1932960817 w 768"/>
              <a:gd name="T31" fmla="*/ 0 h 5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68"/>
              <a:gd name="T49" fmla="*/ 0 h 576"/>
              <a:gd name="T50" fmla="*/ 768 w 768"/>
              <a:gd name="T51" fmla="*/ 576 h 57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68" h="576">
                <a:moveTo>
                  <a:pt x="0" y="575"/>
                </a:moveTo>
                <a:lnTo>
                  <a:pt x="81" y="567"/>
                </a:lnTo>
                <a:lnTo>
                  <a:pt x="121" y="561"/>
                </a:lnTo>
                <a:lnTo>
                  <a:pt x="162" y="551"/>
                </a:lnTo>
                <a:lnTo>
                  <a:pt x="202" y="538"/>
                </a:lnTo>
                <a:lnTo>
                  <a:pt x="242" y="520"/>
                </a:lnTo>
                <a:lnTo>
                  <a:pt x="283" y="497"/>
                </a:lnTo>
                <a:lnTo>
                  <a:pt x="363" y="430"/>
                </a:lnTo>
                <a:lnTo>
                  <a:pt x="443" y="336"/>
                </a:lnTo>
                <a:lnTo>
                  <a:pt x="524" y="224"/>
                </a:lnTo>
                <a:lnTo>
                  <a:pt x="565" y="167"/>
                </a:lnTo>
                <a:lnTo>
                  <a:pt x="606" y="113"/>
                </a:lnTo>
                <a:lnTo>
                  <a:pt x="645" y="67"/>
                </a:lnTo>
                <a:lnTo>
                  <a:pt x="686" y="30"/>
                </a:lnTo>
                <a:lnTo>
                  <a:pt x="727" y="8"/>
                </a:lnTo>
                <a:lnTo>
                  <a:pt x="767" y="0"/>
                </a:lnTo>
              </a:path>
            </a:pathLst>
          </a:custGeom>
          <a:noFill/>
          <a:ln w="25400" cap="rnd">
            <a:solidFill>
              <a:srgbClr val="00B082"/>
            </a:solidFill>
            <a:round/>
            <a:headEnd/>
            <a:tailEnd/>
          </a:ln>
        </p:spPr>
        <p:txBody>
          <a:bodyPr/>
          <a:lstStyle/>
          <a:p>
            <a:endParaRPr lang="en-US"/>
          </a:p>
        </p:txBody>
      </p:sp>
      <p:sp>
        <p:nvSpPr>
          <p:cNvPr id="62478" name="Rectangle 14"/>
          <p:cNvSpPr>
            <a:spLocks noChangeArrowheads="1"/>
          </p:cNvSpPr>
          <p:nvPr/>
        </p:nvSpPr>
        <p:spPr bwMode="auto">
          <a:xfrm>
            <a:off x="4724400" y="5595938"/>
            <a:ext cx="363538" cy="469900"/>
          </a:xfrm>
          <a:prstGeom prst="rect">
            <a:avLst/>
          </a:prstGeom>
          <a:noFill/>
          <a:ln w="12700">
            <a:noFill/>
            <a:miter lim="800000"/>
            <a:headEnd/>
            <a:tailEnd/>
          </a:ln>
        </p:spPr>
        <p:txBody>
          <a:bodyPr lIns="90488" tIns="44450" rIns="90488" bIns="44450">
            <a:spAutoFit/>
          </a:bodyPr>
          <a:lstStyle/>
          <a:p>
            <a:pPr eaLnBrk="0" hangingPunct="0"/>
            <a:r>
              <a:rPr lang="el-GR" sz="2500">
                <a:cs typeface="Arial" charset="0"/>
              </a:rPr>
              <a:t>μ</a:t>
            </a:r>
          </a:p>
        </p:txBody>
      </p:sp>
      <p:sp>
        <p:nvSpPr>
          <p:cNvPr id="62479" name="Rectangle 15"/>
          <p:cNvSpPr>
            <a:spLocks noChangeArrowheads="1"/>
          </p:cNvSpPr>
          <p:nvPr/>
        </p:nvSpPr>
        <p:spPr bwMode="auto">
          <a:xfrm>
            <a:off x="4953000" y="5824538"/>
            <a:ext cx="301625" cy="347662"/>
          </a:xfrm>
          <a:prstGeom prst="rect">
            <a:avLst/>
          </a:prstGeom>
          <a:noFill/>
          <a:ln w="12700">
            <a:noFill/>
            <a:miter lim="800000"/>
            <a:headEnd/>
            <a:tailEnd/>
          </a:ln>
        </p:spPr>
        <p:txBody>
          <a:bodyPr wrap="none" lIns="90488" tIns="44450" rIns="90488" bIns="44450">
            <a:spAutoFit/>
          </a:bodyPr>
          <a:lstStyle/>
          <a:p>
            <a:pPr eaLnBrk="0" hangingPunct="0"/>
            <a:r>
              <a:rPr lang="en-US" sz="1700"/>
              <a:t>1</a:t>
            </a:r>
          </a:p>
        </p:txBody>
      </p:sp>
      <p:sp>
        <p:nvSpPr>
          <p:cNvPr id="62480" name="Rectangle 16"/>
          <p:cNvSpPr>
            <a:spLocks noChangeArrowheads="1"/>
          </p:cNvSpPr>
          <p:nvPr/>
        </p:nvSpPr>
        <p:spPr bwMode="auto">
          <a:xfrm>
            <a:off x="5029200" y="5672138"/>
            <a:ext cx="544513" cy="469900"/>
          </a:xfrm>
          <a:prstGeom prst="rect">
            <a:avLst/>
          </a:prstGeom>
          <a:noFill/>
          <a:ln w="12700">
            <a:noFill/>
            <a:miter lim="800000"/>
            <a:headEnd/>
            <a:tailEnd/>
          </a:ln>
        </p:spPr>
        <p:txBody>
          <a:bodyPr wrap="none" lIns="90488" tIns="44450" rIns="90488" bIns="44450">
            <a:spAutoFit/>
          </a:bodyPr>
          <a:lstStyle/>
          <a:p>
            <a:pPr eaLnBrk="0" hangingPunct="0"/>
            <a:r>
              <a:rPr lang="en-US" sz="2500"/>
              <a:t> = </a:t>
            </a:r>
          </a:p>
        </p:txBody>
      </p:sp>
      <p:sp>
        <p:nvSpPr>
          <p:cNvPr id="62481" name="Rectangle 17"/>
          <p:cNvSpPr>
            <a:spLocks noChangeArrowheads="1"/>
          </p:cNvSpPr>
          <p:nvPr/>
        </p:nvSpPr>
        <p:spPr bwMode="auto">
          <a:xfrm>
            <a:off x="5410200" y="5595938"/>
            <a:ext cx="363538" cy="469900"/>
          </a:xfrm>
          <a:prstGeom prst="rect">
            <a:avLst/>
          </a:prstGeom>
          <a:noFill/>
          <a:ln w="12700">
            <a:noFill/>
            <a:miter lim="800000"/>
            <a:headEnd/>
            <a:tailEnd/>
          </a:ln>
        </p:spPr>
        <p:txBody>
          <a:bodyPr wrap="none" lIns="90488" tIns="44450" rIns="90488" bIns="44450">
            <a:spAutoFit/>
          </a:bodyPr>
          <a:lstStyle/>
          <a:p>
            <a:pPr eaLnBrk="0" hangingPunct="0"/>
            <a:r>
              <a:rPr lang="el-GR" sz="2500">
                <a:cs typeface="Arial" charset="0"/>
              </a:rPr>
              <a:t>μ</a:t>
            </a:r>
          </a:p>
        </p:txBody>
      </p:sp>
      <p:sp>
        <p:nvSpPr>
          <p:cNvPr id="62482" name="Rectangle 18"/>
          <p:cNvSpPr>
            <a:spLocks noChangeArrowheads="1"/>
          </p:cNvSpPr>
          <p:nvPr/>
        </p:nvSpPr>
        <p:spPr bwMode="auto">
          <a:xfrm>
            <a:off x="5638800" y="5824538"/>
            <a:ext cx="301625" cy="347662"/>
          </a:xfrm>
          <a:prstGeom prst="rect">
            <a:avLst/>
          </a:prstGeom>
          <a:noFill/>
          <a:ln w="12700">
            <a:noFill/>
            <a:miter lim="800000"/>
            <a:headEnd/>
            <a:tailEnd/>
          </a:ln>
        </p:spPr>
        <p:txBody>
          <a:bodyPr wrap="none" lIns="90488" tIns="44450" rIns="90488" bIns="44450">
            <a:spAutoFit/>
          </a:bodyPr>
          <a:lstStyle/>
          <a:p>
            <a:pPr eaLnBrk="0" hangingPunct="0"/>
            <a:r>
              <a:rPr lang="en-US" sz="1700"/>
              <a:t>2</a:t>
            </a:r>
          </a:p>
        </p:txBody>
      </p:sp>
      <p:sp>
        <p:nvSpPr>
          <p:cNvPr id="62483" name="Rectangle 19"/>
          <p:cNvSpPr>
            <a:spLocks noChangeArrowheads="1"/>
          </p:cNvSpPr>
          <p:nvPr/>
        </p:nvSpPr>
        <p:spPr bwMode="auto">
          <a:xfrm>
            <a:off x="6934200" y="5595938"/>
            <a:ext cx="363538" cy="469900"/>
          </a:xfrm>
          <a:prstGeom prst="rect">
            <a:avLst/>
          </a:prstGeom>
          <a:noFill/>
          <a:ln w="12700">
            <a:noFill/>
            <a:miter lim="800000"/>
            <a:headEnd/>
            <a:tailEnd/>
          </a:ln>
        </p:spPr>
        <p:txBody>
          <a:bodyPr wrap="none" lIns="90488" tIns="44450" rIns="90488" bIns="44450">
            <a:spAutoFit/>
          </a:bodyPr>
          <a:lstStyle/>
          <a:p>
            <a:pPr eaLnBrk="0" hangingPunct="0"/>
            <a:r>
              <a:rPr lang="el-GR" sz="2500">
                <a:cs typeface="Arial" charset="0"/>
              </a:rPr>
              <a:t>μ</a:t>
            </a:r>
          </a:p>
        </p:txBody>
      </p:sp>
      <p:sp>
        <p:nvSpPr>
          <p:cNvPr id="62484" name="Rectangle 20"/>
          <p:cNvSpPr>
            <a:spLocks noChangeArrowheads="1"/>
          </p:cNvSpPr>
          <p:nvPr/>
        </p:nvSpPr>
        <p:spPr bwMode="auto">
          <a:xfrm>
            <a:off x="7162800" y="5824538"/>
            <a:ext cx="301625" cy="347662"/>
          </a:xfrm>
          <a:prstGeom prst="rect">
            <a:avLst/>
          </a:prstGeom>
          <a:noFill/>
          <a:ln w="12700">
            <a:noFill/>
            <a:miter lim="800000"/>
            <a:headEnd/>
            <a:tailEnd/>
          </a:ln>
        </p:spPr>
        <p:txBody>
          <a:bodyPr wrap="none" lIns="90488" tIns="44450" rIns="90488" bIns="44450">
            <a:spAutoFit/>
          </a:bodyPr>
          <a:lstStyle/>
          <a:p>
            <a:pPr eaLnBrk="0" hangingPunct="0"/>
            <a:r>
              <a:rPr lang="en-US" sz="1700"/>
              <a:t>3</a:t>
            </a:r>
          </a:p>
        </p:txBody>
      </p:sp>
      <p:sp>
        <p:nvSpPr>
          <p:cNvPr id="62485" name="Line 21"/>
          <p:cNvSpPr>
            <a:spLocks noChangeShapeType="1"/>
          </p:cNvSpPr>
          <p:nvPr/>
        </p:nvSpPr>
        <p:spPr bwMode="auto">
          <a:xfrm>
            <a:off x="3962400" y="5715000"/>
            <a:ext cx="4343400" cy="0"/>
          </a:xfrm>
          <a:prstGeom prst="line">
            <a:avLst/>
          </a:prstGeom>
          <a:noFill/>
          <a:ln w="19050">
            <a:solidFill>
              <a:schemeClr val="tx1"/>
            </a:solidFill>
            <a:round/>
            <a:headEnd/>
            <a:tailEnd/>
          </a:ln>
        </p:spPr>
        <p:txBody>
          <a:bodyPr wrap="none" anchor="ctr"/>
          <a:lstStyle/>
          <a:p>
            <a:endParaRPr lang="en-US"/>
          </a:p>
        </p:txBody>
      </p:sp>
      <p:sp>
        <p:nvSpPr>
          <p:cNvPr id="62486" name="Rectangle 23"/>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11-</a:t>
            </a:r>
            <a:fld id="{83CFFA4B-4B16-4656-AF68-98F3B9294216}" type="slidenum">
              <a:rPr lang="en-US"/>
              <a:pPr/>
              <a:t>31</a:t>
            </a:fld>
            <a:endParaRPr lang="en-US"/>
          </a:p>
        </p:txBody>
      </p:sp>
      <p:sp>
        <p:nvSpPr>
          <p:cNvPr id="18436" name="Rectangle 2"/>
          <p:cNvSpPr>
            <a:spLocks noGrp="1" noChangeArrowheads="1"/>
          </p:cNvSpPr>
          <p:nvPr>
            <p:ph type="title"/>
          </p:nvPr>
        </p:nvSpPr>
        <p:spPr>
          <a:xfrm>
            <a:off x="1219200" y="457200"/>
            <a:ext cx="7620000" cy="762000"/>
          </a:xfrm>
        </p:spPr>
        <p:txBody>
          <a:bodyPr/>
          <a:lstStyle/>
          <a:p>
            <a:pPr eaLnBrk="1" hangingPunct="1"/>
            <a:r>
              <a:rPr lang="en-US" sz="3900" smtClean="0"/>
              <a:t>Tukey-Kramer Critical Range</a:t>
            </a:r>
          </a:p>
        </p:txBody>
      </p:sp>
      <p:sp>
        <p:nvSpPr>
          <p:cNvPr id="18437" name="Rectangle 3"/>
          <p:cNvSpPr>
            <a:spLocks noChangeArrowheads="1"/>
          </p:cNvSpPr>
          <p:nvPr/>
        </p:nvSpPr>
        <p:spPr bwMode="auto">
          <a:xfrm>
            <a:off x="914400" y="2895600"/>
            <a:ext cx="7315200" cy="3278188"/>
          </a:xfrm>
          <a:prstGeom prst="rect">
            <a:avLst/>
          </a:prstGeom>
          <a:noFill/>
          <a:ln w="9525" algn="ctr">
            <a:noFill/>
            <a:miter lim="800000"/>
            <a:headEnd/>
            <a:tailEnd/>
          </a:ln>
        </p:spPr>
        <p:txBody>
          <a:bodyPr>
            <a:spAutoFit/>
          </a:bodyPr>
          <a:lstStyle/>
          <a:p>
            <a:pPr algn="ctr"/>
            <a:endParaRPr lang="en-US" sz="2000"/>
          </a:p>
          <a:p>
            <a:pPr algn="ctr"/>
            <a:endParaRPr lang="en-US" sz="2000"/>
          </a:p>
          <a:p>
            <a:pPr algn="ctr"/>
            <a:endParaRPr lang="en-US" sz="2000"/>
          </a:p>
          <a:p>
            <a:pPr algn="ctr"/>
            <a:endParaRPr lang="en-US" sz="2000"/>
          </a:p>
          <a:p>
            <a:r>
              <a:rPr lang="en-US" sz="2000"/>
              <a:t>where:</a:t>
            </a:r>
          </a:p>
          <a:p>
            <a:pPr>
              <a:spcBef>
                <a:spcPct val="15000"/>
              </a:spcBef>
            </a:pPr>
            <a:r>
              <a:rPr lang="en-US" sz="2000"/>
              <a:t>	Q</a:t>
            </a:r>
            <a:r>
              <a:rPr lang="el-GR" sz="2000" baseline="-25000">
                <a:cs typeface="Arial" charset="0"/>
                <a:sym typeface="Symbol" pitchFamily="18" charset="2"/>
              </a:rPr>
              <a:t>α</a:t>
            </a:r>
            <a:r>
              <a:rPr lang="en-US" sz="2000">
                <a:sym typeface="Symbol" pitchFamily="18" charset="2"/>
              </a:rPr>
              <a:t>  =	Upper Tail Critical Value from Studentized 		Range Distribution with  c  and  n - c  degrees 		of freedom (see appendix E.10 table)</a:t>
            </a:r>
          </a:p>
          <a:p>
            <a:pPr>
              <a:spcBef>
                <a:spcPct val="15000"/>
              </a:spcBef>
            </a:pPr>
            <a:r>
              <a:rPr lang="en-US" sz="2000">
                <a:sym typeface="Symbol" pitchFamily="18" charset="2"/>
              </a:rPr>
              <a:t>         	MSW = Mean Square Within</a:t>
            </a:r>
          </a:p>
          <a:p>
            <a:pPr>
              <a:spcBef>
                <a:spcPct val="15000"/>
              </a:spcBef>
            </a:pPr>
            <a:r>
              <a:rPr lang="en-US" sz="2000">
                <a:sym typeface="Symbol" pitchFamily="18" charset="2"/>
              </a:rPr>
              <a:t>    	n</a:t>
            </a:r>
            <a:r>
              <a:rPr lang="en-US" sz="2000" baseline="-25000">
                <a:sym typeface="Symbol" pitchFamily="18" charset="2"/>
              </a:rPr>
              <a:t>j</a:t>
            </a:r>
            <a:r>
              <a:rPr lang="en-US" sz="2000">
                <a:sym typeface="Symbol" pitchFamily="18" charset="2"/>
              </a:rPr>
              <a:t> and n</a:t>
            </a:r>
            <a:r>
              <a:rPr lang="en-US" sz="2000" baseline="-25000">
                <a:sym typeface="Symbol" pitchFamily="18" charset="2"/>
              </a:rPr>
              <a:t>j’</a:t>
            </a:r>
            <a:r>
              <a:rPr lang="en-US" sz="2000">
                <a:sym typeface="Symbol" pitchFamily="18" charset="2"/>
              </a:rPr>
              <a:t> = Sample sizes from groups j and j’</a:t>
            </a:r>
            <a:endParaRPr lang="en-US" sz="2000">
              <a:latin typeface="Tahoma" pitchFamily="34" charset="0"/>
              <a:sym typeface="Symbol" pitchFamily="18" charset="2"/>
            </a:endParaRPr>
          </a:p>
        </p:txBody>
      </p:sp>
      <p:graphicFrame>
        <p:nvGraphicFramePr>
          <p:cNvPr id="18434" name="Object 4"/>
          <p:cNvGraphicFramePr>
            <a:graphicFrameLocks noChangeAspect="1"/>
          </p:cNvGraphicFramePr>
          <p:nvPr/>
        </p:nvGraphicFramePr>
        <p:xfrm>
          <a:off x="1446213" y="2225675"/>
          <a:ext cx="6100762" cy="1433513"/>
        </p:xfrm>
        <a:graphic>
          <a:graphicData uri="http://schemas.openxmlformats.org/presentationml/2006/ole">
            <p:oleObj spid="_x0000_s18434" name="Equation" r:id="rId3" imgW="2323800" imgH="545760" progId="Equation.3">
              <p:embed/>
            </p:oleObj>
          </a:graphicData>
        </a:graphic>
      </p:graphicFrame>
      <p:sp>
        <p:nvSpPr>
          <p:cNvPr id="18438" name="Rectangle 6"/>
          <p:cNvSpPr>
            <a:spLocks noChangeArrowheads="1"/>
          </p:cNvSpPr>
          <p:nvPr/>
        </p:nvSpPr>
        <p:spPr bwMode="auto">
          <a:xfrm>
            <a:off x="7543800" y="12287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5"/>
          <p:cNvSpPr>
            <a:spLocks noGrp="1" noChangeArrowheads="1"/>
          </p:cNvSpPr>
          <p:nvPr>
            <p:ph type="sldNum" sz="quarter" idx="10"/>
          </p:nvPr>
        </p:nvSpPr>
        <p:spPr>
          <a:ln/>
        </p:spPr>
        <p:txBody>
          <a:bodyPr/>
          <a:lstStyle/>
          <a:p>
            <a:r>
              <a:rPr lang="en-US"/>
              <a:t>11-</a:t>
            </a:r>
            <a:fld id="{8A98768E-1F46-4422-95F3-241493FE0B68}" type="slidenum">
              <a:rPr lang="en-US"/>
              <a:pPr/>
              <a:t>32</a:t>
            </a:fld>
            <a:endParaRPr lang="en-US"/>
          </a:p>
        </p:txBody>
      </p:sp>
      <p:sp>
        <p:nvSpPr>
          <p:cNvPr id="19462" name="Rectangle 2"/>
          <p:cNvSpPr>
            <a:spLocks noGrp="1" noChangeArrowheads="1"/>
          </p:cNvSpPr>
          <p:nvPr>
            <p:ph type="title"/>
          </p:nvPr>
        </p:nvSpPr>
        <p:spPr>
          <a:xfrm>
            <a:off x="990600" y="304800"/>
            <a:ext cx="7793038" cy="1066800"/>
          </a:xfrm>
        </p:spPr>
        <p:txBody>
          <a:bodyPr/>
          <a:lstStyle/>
          <a:p>
            <a:pPr eaLnBrk="1" hangingPunct="1">
              <a:lnSpc>
                <a:spcPct val="70000"/>
              </a:lnSpc>
              <a:spcBef>
                <a:spcPct val="40000"/>
              </a:spcBef>
            </a:pPr>
            <a:r>
              <a:rPr lang="en-US" smtClean="0"/>
              <a:t>The Tukey-Kramer Procedure: Example</a:t>
            </a:r>
          </a:p>
        </p:txBody>
      </p:sp>
      <p:sp>
        <p:nvSpPr>
          <p:cNvPr id="190467" name="Rectangle 3"/>
          <p:cNvSpPr>
            <a:spLocks noChangeArrowheads="1"/>
          </p:cNvSpPr>
          <p:nvPr/>
        </p:nvSpPr>
        <p:spPr bwMode="auto">
          <a:xfrm>
            <a:off x="4964113" y="2814638"/>
            <a:ext cx="3952875" cy="1782762"/>
          </a:xfrm>
          <a:prstGeom prst="rect">
            <a:avLst/>
          </a:prstGeom>
          <a:noFill/>
          <a:ln w="12700">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19464" name="Rectangle 4"/>
          <p:cNvSpPr>
            <a:spLocks noGrp="1" noChangeArrowheads="1"/>
          </p:cNvSpPr>
          <p:nvPr>
            <p:ph type="body" sz="half" idx="1"/>
          </p:nvPr>
        </p:nvSpPr>
        <p:spPr>
          <a:xfrm>
            <a:off x="4648200" y="1524000"/>
            <a:ext cx="4572000" cy="762000"/>
          </a:xfrm>
        </p:spPr>
        <p:txBody>
          <a:bodyPr lIns="90488" tIns="44450" rIns="90488" bIns="44450"/>
          <a:lstStyle/>
          <a:p>
            <a:pPr marL="400050" indent="-400050" defTabSz="914400" eaLnBrk="1" hangingPunct="1">
              <a:buFont typeface="Wingdings" pitchFamily="2" charset="2"/>
              <a:buNone/>
            </a:pPr>
            <a:r>
              <a:rPr lang="en-US" sz="2300" smtClean="0">
                <a:solidFill>
                  <a:schemeClr val="folHlink"/>
                </a:solidFill>
              </a:rPr>
              <a:t>1. Compute absolute mean differences:</a:t>
            </a:r>
          </a:p>
        </p:txBody>
      </p:sp>
      <p:sp>
        <p:nvSpPr>
          <p:cNvPr id="19465" name="Rectangle 5"/>
          <p:cNvSpPr>
            <a:spLocks noChangeArrowheads="1"/>
          </p:cNvSpPr>
          <p:nvPr/>
        </p:nvSpPr>
        <p:spPr bwMode="auto">
          <a:xfrm>
            <a:off x="2971800" y="1676400"/>
            <a:ext cx="1143000" cy="2362200"/>
          </a:xfrm>
          <a:prstGeom prst="rect">
            <a:avLst/>
          </a:prstGeom>
          <a:solidFill>
            <a:srgbClr val="CCCCFF"/>
          </a:solidFill>
          <a:ln w="9525">
            <a:noFill/>
            <a:miter lim="800000"/>
            <a:headEnd/>
            <a:tailEnd/>
          </a:ln>
        </p:spPr>
        <p:txBody>
          <a:bodyPr wrap="none" anchor="ctr"/>
          <a:lstStyle/>
          <a:p>
            <a:endParaRPr lang="en-US"/>
          </a:p>
        </p:txBody>
      </p:sp>
      <p:sp>
        <p:nvSpPr>
          <p:cNvPr id="19466" name="Rectangle 6"/>
          <p:cNvSpPr>
            <a:spLocks noChangeArrowheads="1"/>
          </p:cNvSpPr>
          <p:nvPr/>
        </p:nvSpPr>
        <p:spPr bwMode="auto">
          <a:xfrm>
            <a:off x="1676400" y="1676400"/>
            <a:ext cx="1295400" cy="2362200"/>
          </a:xfrm>
          <a:prstGeom prst="rect">
            <a:avLst/>
          </a:prstGeom>
          <a:solidFill>
            <a:srgbClr val="FCC98C"/>
          </a:solidFill>
          <a:ln w="9525">
            <a:solidFill>
              <a:srgbClr val="FDDCB5"/>
            </a:solidFill>
            <a:miter lim="800000"/>
            <a:headEnd/>
            <a:tailEnd/>
          </a:ln>
        </p:spPr>
        <p:txBody>
          <a:bodyPr wrap="none" anchor="ctr"/>
          <a:lstStyle/>
          <a:p>
            <a:endParaRPr lang="en-US"/>
          </a:p>
        </p:txBody>
      </p:sp>
      <p:sp>
        <p:nvSpPr>
          <p:cNvPr id="19467" name="Rectangle 7"/>
          <p:cNvSpPr>
            <a:spLocks noChangeArrowheads="1"/>
          </p:cNvSpPr>
          <p:nvPr/>
        </p:nvSpPr>
        <p:spPr bwMode="auto">
          <a:xfrm>
            <a:off x="457200" y="1676400"/>
            <a:ext cx="1219200" cy="2362200"/>
          </a:xfrm>
          <a:prstGeom prst="rect">
            <a:avLst/>
          </a:prstGeom>
          <a:solidFill>
            <a:srgbClr val="F983C1"/>
          </a:solidFill>
          <a:ln w="9525">
            <a:noFill/>
            <a:miter lim="800000"/>
            <a:headEnd/>
            <a:tailEnd/>
          </a:ln>
        </p:spPr>
        <p:txBody>
          <a:bodyPr wrap="none" anchor="ctr"/>
          <a:lstStyle/>
          <a:p>
            <a:endParaRPr lang="en-US"/>
          </a:p>
        </p:txBody>
      </p:sp>
      <p:sp>
        <p:nvSpPr>
          <p:cNvPr id="19468" name="Rectangle 8"/>
          <p:cNvSpPr>
            <a:spLocks noChangeArrowheads="1"/>
          </p:cNvSpPr>
          <p:nvPr/>
        </p:nvSpPr>
        <p:spPr bwMode="auto">
          <a:xfrm>
            <a:off x="457200" y="1752600"/>
            <a:ext cx="3657600" cy="2286000"/>
          </a:xfrm>
          <a:prstGeom prst="rect">
            <a:avLst/>
          </a:prstGeom>
          <a:noFill/>
          <a:ln w="12700">
            <a:noFill/>
            <a:miter lim="800000"/>
            <a:headEnd/>
            <a:tailEnd/>
          </a:ln>
        </p:spPr>
        <p:txBody>
          <a:bodyPr lIns="90488" tIns="44450" rIns="90488" bIns="44450"/>
          <a:lstStyle/>
          <a:p>
            <a:pPr eaLnBrk="0" hangingPunct="0">
              <a:spcBef>
                <a:spcPct val="20000"/>
              </a:spcBef>
              <a:tabLst>
                <a:tab pos="465138" algn="ctr"/>
                <a:tab pos="1595438" algn="ctr"/>
                <a:tab pos="2679700" algn="ctr"/>
              </a:tabLst>
            </a:pPr>
            <a:r>
              <a:rPr lang="en-US"/>
              <a:t>	</a:t>
            </a:r>
            <a:r>
              <a:rPr lang="en-US" b="1" u="sng"/>
              <a:t>Club 1</a:t>
            </a:r>
            <a:r>
              <a:rPr lang="en-US" u="sng"/>
              <a:t>	</a:t>
            </a:r>
            <a:r>
              <a:rPr lang="en-US"/>
              <a:t>    </a:t>
            </a:r>
            <a:r>
              <a:rPr lang="en-US" b="1" u="sng"/>
              <a:t>Club 2</a:t>
            </a:r>
            <a:r>
              <a:rPr lang="en-US" b="1"/>
              <a:t>    </a:t>
            </a:r>
            <a:r>
              <a:rPr lang="en-US" b="1" u="sng"/>
              <a:t>Club 3</a:t>
            </a:r>
            <a:r>
              <a:rPr lang="en-US"/>
              <a:t/>
            </a:r>
            <a:br>
              <a:rPr lang="en-US"/>
            </a:br>
            <a:r>
              <a:rPr lang="en-US"/>
              <a:t>	254	     234	       200</a:t>
            </a:r>
            <a:br>
              <a:rPr lang="en-US"/>
            </a:br>
            <a:r>
              <a:rPr lang="en-US"/>
              <a:t>	263	     218	       222</a:t>
            </a:r>
            <a:br>
              <a:rPr lang="en-US"/>
            </a:br>
            <a:r>
              <a:rPr lang="en-US"/>
              <a:t>	241	     235	       197</a:t>
            </a:r>
            <a:br>
              <a:rPr lang="en-US"/>
            </a:br>
            <a:r>
              <a:rPr lang="en-US"/>
              <a:t>	237	     227	       206</a:t>
            </a:r>
            <a:br>
              <a:rPr lang="en-US"/>
            </a:br>
            <a:r>
              <a:rPr lang="en-US"/>
              <a:t>	251	     216	       204</a:t>
            </a:r>
          </a:p>
        </p:txBody>
      </p:sp>
      <p:sp>
        <p:nvSpPr>
          <p:cNvPr id="19469" name="Rectangle 9"/>
          <p:cNvSpPr>
            <a:spLocks noChangeArrowheads="1"/>
          </p:cNvSpPr>
          <p:nvPr/>
        </p:nvSpPr>
        <p:spPr bwMode="auto">
          <a:xfrm>
            <a:off x="457200" y="1676400"/>
            <a:ext cx="3657600" cy="2362200"/>
          </a:xfrm>
          <a:prstGeom prst="rect">
            <a:avLst/>
          </a:prstGeom>
          <a:noFill/>
          <a:ln w="9525">
            <a:solidFill>
              <a:schemeClr val="tx1"/>
            </a:solidFill>
            <a:miter lim="800000"/>
            <a:headEnd/>
            <a:tailEnd/>
          </a:ln>
        </p:spPr>
        <p:txBody>
          <a:bodyPr wrap="none" anchor="ctr"/>
          <a:lstStyle/>
          <a:p>
            <a:endParaRPr lang="en-US"/>
          </a:p>
        </p:txBody>
      </p:sp>
      <p:graphicFrame>
        <p:nvGraphicFramePr>
          <p:cNvPr id="19458" name="Object 10"/>
          <p:cNvGraphicFramePr>
            <a:graphicFrameLocks noChangeAspect="1"/>
          </p:cNvGraphicFramePr>
          <p:nvPr/>
        </p:nvGraphicFramePr>
        <p:xfrm>
          <a:off x="4114800" y="3321050"/>
          <a:ext cx="914400" cy="215900"/>
        </p:xfrm>
        <a:graphic>
          <a:graphicData uri="http://schemas.openxmlformats.org/presentationml/2006/ole">
            <p:oleObj spid="_x0000_s19458" name="Equation" r:id="rId3" imgW="114120" imgH="215640" progId="Equation.3">
              <p:embed/>
            </p:oleObj>
          </a:graphicData>
        </a:graphic>
      </p:graphicFrame>
      <p:graphicFrame>
        <p:nvGraphicFramePr>
          <p:cNvPr id="19459" name="Object 11"/>
          <p:cNvGraphicFramePr>
            <a:graphicFrameLocks noChangeAspect="1"/>
          </p:cNvGraphicFramePr>
          <p:nvPr/>
        </p:nvGraphicFramePr>
        <p:xfrm>
          <a:off x="4781550" y="2438400"/>
          <a:ext cx="4002088" cy="1639888"/>
        </p:xfrm>
        <a:graphic>
          <a:graphicData uri="http://schemas.openxmlformats.org/presentationml/2006/ole">
            <p:oleObj spid="_x0000_s19459" name="Equation" r:id="rId4" imgW="2108160" imgH="863280" progId="Equation.3">
              <p:embed/>
            </p:oleObj>
          </a:graphicData>
        </a:graphic>
      </p:graphicFrame>
      <p:sp>
        <p:nvSpPr>
          <p:cNvPr id="19470" name="Rectangle 12"/>
          <p:cNvSpPr>
            <a:spLocks noChangeArrowheads="1"/>
          </p:cNvSpPr>
          <p:nvPr/>
        </p:nvSpPr>
        <p:spPr bwMode="auto">
          <a:xfrm>
            <a:off x="457200" y="4343400"/>
            <a:ext cx="7620000" cy="1143000"/>
          </a:xfrm>
          <a:prstGeom prst="rect">
            <a:avLst/>
          </a:prstGeom>
          <a:noFill/>
          <a:ln w="12700">
            <a:noFill/>
            <a:miter lim="800000"/>
            <a:headEnd/>
            <a:tailEnd/>
          </a:ln>
        </p:spPr>
        <p:txBody>
          <a:bodyPr lIns="90488" tIns="44450" rIns="90488" bIns="44450"/>
          <a:lstStyle/>
          <a:p>
            <a:pPr marL="400050" indent="-400050">
              <a:buClr>
                <a:schemeClr val="folHlink"/>
              </a:buClr>
              <a:buSzPct val="60000"/>
              <a:buFont typeface="Wingdings" pitchFamily="2" charset="2"/>
              <a:buNone/>
            </a:pPr>
            <a:r>
              <a:rPr lang="en-US" sz="2300">
                <a:solidFill>
                  <a:schemeClr val="folHlink"/>
                </a:solidFill>
              </a:rPr>
              <a:t>2. Find the Q</a:t>
            </a:r>
            <a:r>
              <a:rPr lang="el-GR" sz="2300" baseline="-25000">
                <a:solidFill>
                  <a:schemeClr val="folHlink"/>
                </a:solidFill>
                <a:cs typeface="Arial" charset="0"/>
              </a:rPr>
              <a:t>α</a:t>
            </a:r>
            <a:r>
              <a:rPr lang="en-US" sz="2300">
                <a:solidFill>
                  <a:schemeClr val="folHlink"/>
                </a:solidFill>
              </a:rPr>
              <a:t> value from the table in appendix E.10 </a:t>
            </a:r>
            <a:r>
              <a:rPr lang="en-US" sz="2300">
                <a:solidFill>
                  <a:schemeClr val="folHlink"/>
                </a:solidFill>
                <a:sym typeface="Symbol" pitchFamily="18" charset="2"/>
              </a:rPr>
              <a:t>with  </a:t>
            </a:r>
          </a:p>
          <a:p>
            <a:pPr marL="400050" indent="-400050">
              <a:buClr>
                <a:schemeClr val="folHlink"/>
              </a:buClr>
              <a:buSzPct val="60000"/>
              <a:buFont typeface="Wingdings" pitchFamily="2" charset="2"/>
              <a:buNone/>
            </a:pPr>
            <a:r>
              <a:rPr lang="en-US" sz="2300">
                <a:solidFill>
                  <a:schemeClr val="folHlink"/>
                </a:solidFill>
                <a:sym typeface="Symbol" pitchFamily="18" charset="2"/>
              </a:rPr>
              <a:t>	c = 3  and  (n – c) = (15 – 3) = 12  degrees of freedom:</a:t>
            </a:r>
          </a:p>
        </p:txBody>
      </p:sp>
      <p:graphicFrame>
        <p:nvGraphicFramePr>
          <p:cNvPr id="19460" name="Object 13"/>
          <p:cNvGraphicFramePr>
            <a:graphicFrameLocks noChangeAspect="1"/>
          </p:cNvGraphicFramePr>
          <p:nvPr/>
        </p:nvGraphicFramePr>
        <p:xfrm>
          <a:off x="4013200" y="5627688"/>
          <a:ext cx="1743075" cy="588962"/>
        </p:xfrm>
        <a:graphic>
          <a:graphicData uri="http://schemas.openxmlformats.org/presentationml/2006/ole">
            <p:oleObj spid="_x0000_s19460" name="Equation" r:id="rId5" imgW="634680" imgH="215640" progId="Equation.3">
              <p:embed/>
            </p:oleObj>
          </a:graphicData>
        </a:graphic>
      </p:graphicFrame>
      <p:pic>
        <p:nvPicPr>
          <p:cNvPr id="19471" name="Picture 14" descr="j0285744"/>
          <p:cNvPicPr>
            <a:picLocks noChangeAspect="1" noChangeArrowheads="1"/>
          </p:cNvPicPr>
          <p:nvPr/>
        </p:nvPicPr>
        <p:blipFill>
          <a:blip r:embed="rId6"/>
          <a:srcRect/>
          <a:stretch>
            <a:fillRect/>
          </a:stretch>
        </p:blipFill>
        <p:spPr bwMode="auto">
          <a:xfrm>
            <a:off x="152400" y="5486400"/>
            <a:ext cx="936625" cy="990600"/>
          </a:xfrm>
          <a:prstGeom prst="rect">
            <a:avLst/>
          </a:prstGeom>
          <a:noFill/>
          <a:ln w="9525">
            <a:noFill/>
            <a:miter lim="800000"/>
            <a:headEnd/>
            <a:tailEnd/>
          </a:ln>
        </p:spPr>
      </p:pic>
      <p:pic>
        <p:nvPicPr>
          <p:cNvPr id="19472" name="Picture 15" descr="j0312522"/>
          <p:cNvPicPr>
            <a:picLocks noChangeAspect="1" noChangeArrowheads="1"/>
          </p:cNvPicPr>
          <p:nvPr/>
        </p:nvPicPr>
        <p:blipFill>
          <a:blip r:embed="rId7"/>
          <a:srcRect/>
          <a:stretch>
            <a:fillRect/>
          </a:stretch>
        </p:blipFill>
        <p:spPr bwMode="auto">
          <a:xfrm>
            <a:off x="788988" y="6226175"/>
            <a:ext cx="203200" cy="207963"/>
          </a:xfrm>
          <a:prstGeom prst="rect">
            <a:avLst/>
          </a:prstGeom>
          <a:noFill/>
          <a:ln w="9525">
            <a:noFill/>
            <a:miter lim="800000"/>
            <a:headEnd/>
            <a:tailEnd/>
          </a:ln>
        </p:spPr>
      </p:pic>
      <p:sp>
        <p:nvSpPr>
          <p:cNvPr id="19473" name="Rectangle 1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5"/>
          <p:cNvSpPr>
            <a:spLocks noGrp="1" noChangeArrowheads="1"/>
          </p:cNvSpPr>
          <p:nvPr>
            <p:ph type="sldNum" sz="quarter" idx="10"/>
          </p:nvPr>
        </p:nvSpPr>
        <p:spPr>
          <a:ln/>
        </p:spPr>
        <p:txBody>
          <a:bodyPr/>
          <a:lstStyle/>
          <a:p>
            <a:r>
              <a:rPr lang="en-US"/>
              <a:t>11-</a:t>
            </a:r>
            <a:fld id="{AB4F1413-18CE-41DB-B01C-22C34FE481F6}" type="slidenum">
              <a:rPr lang="en-US"/>
              <a:pPr/>
              <a:t>33</a:t>
            </a:fld>
            <a:endParaRPr lang="en-US"/>
          </a:p>
        </p:txBody>
      </p:sp>
      <p:sp>
        <p:nvSpPr>
          <p:cNvPr id="20486" name="Rectangle 2"/>
          <p:cNvSpPr>
            <a:spLocks noGrp="1" noChangeArrowheads="1"/>
          </p:cNvSpPr>
          <p:nvPr>
            <p:ph type="title"/>
          </p:nvPr>
        </p:nvSpPr>
        <p:spPr>
          <a:xfrm>
            <a:off x="990600" y="304800"/>
            <a:ext cx="7793038" cy="1066800"/>
          </a:xfrm>
        </p:spPr>
        <p:txBody>
          <a:bodyPr/>
          <a:lstStyle/>
          <a:p>
            <a:pPr eaLnBrk="1" hangingPunct="1">
              <a:lnSpc>
                <a:spcPct val="70000"/>
              </a:lnSpc>
              <a:spcBef>
                <a:spcPct val="40000"/>
              </a:spcBef>
            </a:pPr>
            <a:r>
              <a:rPr lang="en-US" smtClean="0"/>
              <a:t>The Tukey-Kramer Procedure: Example</a:t>
            </a:r>
          </a:p>
        </p:txBody>
      </p:sp>
      <p:sp>
        <p:nvSpPr>
          <p:cNvPr id="191491" name="Rectangle 3"/>
          <p:cNvSpPr>
            <a:spLocks noChangeArrowheads="1"/>
          </p:cNvSpPr>
          <p:nvPr/>
        </p:nvSpPr>
        <p:spPr bwMode="auto">
          <a:xfrm>
            <a:off x="4964113" y="2814638"/>
            <a:ext cx="3952875" cy="1782762"/>
          </a:xfrm>
          <a:prstGeom prst="rect">
            <a:avLst/>
          </a:prstGeom>
          <a:noFill/>
          <a:ln w="12700">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20488" name="Rectangle 4"/>
          <p:cNvSpPr>
            <a:spLocks noChangeArrowheads="1"/>
          </p:cNvSpPr>
          <p:nvPr/>
        </p:nvSpPr>
        <p:spPr bwMode="auto">
          <a:xfrm>
            <a:off x="1066800" y="3733800"/>
            <a:ext cx="5410200" cy="2830513"/>
          </a:xfrm>
          <a:prstGeom prst="rect">
            <a:avLst/>
          </a:prstGeom>
          <a:noFill/>
          <a:ln w="12700">
            <a:noFill/>
            <a:miter lim="800000"/>
            <a:headEnd/>
            <a:tailEnd/>
          </a:ln>
        </p:spPr>
        <p:txBody>
          <a:bodyPr lIns="90488" tIns="44450" rIns="90488" bIns="44450">
            <a:spAutoFit/>
          </a:bodyPr>
          <a:lstStyle/>
          <a:p>
            <a:pPr eaLnBrk="0" hangingPunct="0">
              <a:lnSpc>
                <a:spcPct val="90000"/>
              </a:lnSpc>
              <a:spcBef>
                <a:spcPct val="50000"/>
              </a:spcBef>
            </a:pPr>
            <a:r>
              <a:rPr lang="en-US">
                <a:solidFill>
                  <a:schemeClr val="folHlink"/>
                </a:solidFill>
              </a:rPr>
              <a:t>5. All of the absolute mean differences are greater than critical range. Therefore there is a significant difference between each pair of means at 5% level of significance.  </a:t>
            </a:r>
            <a:r>
              <a:rPr lang="en-US" sz="2000"/>
              <a:t>Thus, with 95% confidence we can conclude that the mean distance for club 1 is greater than club 2 and 3, and club 2 is greater than club 3.</a:t>
            </a:r>
            <a:r>
              <a:rPr lang="en-US" sz="2000" b="1">
                <a:solidFill>
                  <a:schemeClr val="folHlink"/>
                </a:solidFill>
              </a:rPr>
              <a:t> </a:t>
            </a:r>
          </a:p>
        </p:txBody>
      </p:sp>
      <p:graphicFrame>
        <p:nvGraphicFramePr>
          <p:cNvPr id="20482" name="Object 5"/>
          <p:cNvGraphicFramePr>
            <a:graphicFrameLocks noChangeAspect="1"/>
          </p:cNvGraphicFramePr>
          <p:nvPr/>
        </p:nvGraphicFramePr>
        <p:xfrm>
          <a:off x="1385888" y="2143125"/>
          <a:ext cx="6811962" cy="914400"/>
        </p:xfrm>
        <a:graphic>
          <a:graphicData uri="http://schemas.openxmlformats.org/presentationml/2006/ole">
            <p:oleObj spid="_x0000_s20482" name="Equation" r:id="rId3" imgW="4063680" imgH="545760" progId="Equation.3">
              <p:embed/>
            </p:oleObj>
          </a:graphicData>
        </a:graphic>
      </p:graphicFrame>
      <p:graphicFrame>
        <p:nvGraphicFramePr>
          <p:cNvPr id="20483" name="Object 6"/>
          <p:cNvGraphicFramePr>
            <a:graphicFrameLocks noChangeAspect="1"/>
          </p:cNvGraphicFramePr>
          <p:nvPr/>
        </p:nvGraphicFramePr>
        <p:xfrm>
          <a:off x="4114800" y="3321050"/>
          <a:ext cx="914400" cy="215900"/>
        </p:xfrm>
        <a:graphic>
          <a:graphicData uri="http://schemas.openxmlformats.org/presentationml/2006/ole">
            <p:oleObj spid="_x0000_s20483" name="Equation" r:id="rId4" imgW="114120" imgH="215640" progId="Equation.3">
              <p:embed/>
            </p:oleObj>
          </a:graphicData>
        </a:graphic>
      </p:graphicFrame>
      <p:sp>
        <p:nvSpPr>
          <p:cNvPr id="20489" name="Rectangle 7"/>
          <p:cNvSpPr>
            <a:spLocks noChangeArrowheads="1"/>
          </p:cNvSpPr>
          <p:nvPr/>
        </p:nvSpPr>
        <p:spPr bwMode="auto">
          <a:xfrm>
            <a:off x="990600" y="1600200"/>
            <a:ext cx="4191000" cy="457200"/>
          </a:xfrm>
          <a:prstGeom prst="rect">
            <a:avLst/>
          </a:prstGeom>
          <a:noFill/>
          <a:ln w="9525" algn="ctr">
            <a:noFill/>
            <a:miter lim="800000"/>
            <a:headEnd/>
            <a:tailEnd/>
          </a:ln>
        </p:spPr>
        <p:txBody>
          <a:bodyPr>
            <a:spAutoFit/>
          </a:bodyPr>
          <a:lstStyle/>
          <a:p>
            <a:pPr algn="ctr"/>
            <a:r>
              <a:rPr lang="en-US">
                <a:solidFill>
                  <a:schemeClr val="folHlink"/>
                </a:solidFill>
              </a:rPr>
              <a:t>3. Compute Critical Range:</a:t>
            </a:r>
          </a:p>
        </p:txBody>
      </p:sp>
      <p:graphicFrame>
        <p:nvGraphicFramePr>
          <p:cNvPr id="20484" name="Object 8"/>
          <p:cNvGraphicFramePr>
            <a:graphicFrameLocks noChangeAspect="1"/>
          </p:cNvGraphicFramePr>
          <p:nvPr/>
        </p:nvGraphicFramePr>
        <p:xfrm>
          <a:off x="6629400" y="3886200"/>
          <a:ext cx="1905000" cy="1639888"/>
        </p:xfrm>
        <a:graphic>
          <a:graphicData uri="http://schemas.openxmlformats.org/presentationml/2006/ole">
            <p:oleObj spid="_x0000_s20484" name="Equation" r:id="rId5" imgW="1002960" imgH="863280" progId="Equation.3">
              <p:embed/>
            </p:oleObj>
          </a:graphicData>
        </a:graphic>
      </p:graphicFrame>
      <p:sp>
        <p:nvSpPr>
          <p:cNvPr id="20490" name="Rectangle 9"/>
          <p:cNvSpPr>
            <a:spLocks noChangeArrowheads="1"/>
          </p:cNvSpPr>
          <p:nvPr/>
        </p:nvSpPr>
        <p:spPr bwMode="auto">
          <a:xfrm>
            <a:off x="5943600" y="3200400"/>
            <a:ext cx="1981200" cy="457200"/>
          </a:xfrm>
          <a:prstGeom prst="rect">
            <a:avLst/>
          </a:prstGeom>
          <a:noFill/>
          <a:ln w="9525" algn="ctr">
            <a:noFill/>
            <a:miter lim="800000"/>
            <a:headEnd/>
            <a:tailEnd/>
          </a:ln>
        </p:spPr>
        <p:txBody>
          <a:bodyPr>
            <a:spAutoFit/>
          </a:bodyPr>
          <a:lstStyle/>
          <a:p>
            <a:r>
              <a:rPr lang="en-US">
                <a:solidFill>
                  <a:schemeClr val="folHlink"/>
                </a:solidFill>
              </a:rPr>
              <a:t>4. Compare:</a:t>
            </a:r>
          </a:p>
        </p:txBody>
      </p:sp>
      <p:sp>
        <p:nvSpPr>
          <p:cNvPr id="20491" name="Line 10"/>
          <p:cNvSpPr>
            <a:spLocks noChangeShapeType="1"/>
          </p:cNvSpPr>
          <p:nvPr/>
        </p:nvSpPr>
        <p:spPr bwMode="auto">
          <a:xfrm>
            <a:off x="8077200" y="2895600"/>
            <a:ext cx="0" cy="990600"/>
          </a:xfrm>
          <a:prstGeom prst="line">
            <a:avLst/>
          </a:prstGeom>
          <a:noFill/>
          <a:ln w="38100">
            <a:solidFill>
              <a:schemeClr val="hlink"/>
            </a:solidFill>
            <a:round/>
            <a:headEnd/>
            <a:tailEnd type="triangle" w="med" len="med"/>
          </a:ln>
        </p:spPr>
        <p:txBody>
          <a:bodyPr wrap="none" anchor="ctr"/>
          <a:lstStyle/>
          <a:p>
            <a:endParaRPr lang="en-US"/>
          </a:p>
        </p:txBody>
      </p:sp>
      <p:pic>
        <p:nvPicPr>
          <p:cNvPr id="20492" name="Picture 11" descr="j0285744"/>
          <p:cNvPicPr>
            <a:picLocks noChangeAspect="1" noChangeArrowheads="1"/>
          </p:cNvPicPr>
          <p:nvPr/>
        </p:nvPicPr>
        <p:blipFill>
          <a:blip r:embed="rId6"/>
          <a:srcRect/>
          <a:stretch>
            <a:fillRect/>
          </a:stretch>
        </p:blipFill>
        <p:spPr bwMode="auto">
          <a:xfrm>
            <a:off x="152400" y="5486400"/>
            <a:ext cx="865188" cy="914400"/>
          </a:xfrm>
          <a:prstGeom prst="rect">
            <a:avLst/>
          </a:prstGeom>
          <a:noFill/>
          <a:ln w="9525">
            <a:noFill/>
            <a:miter lim="800000"/>
            <a:headEnd/>
            <a:tailEnd/>
          </a:ln>
        </p:spPr>
      </p:pic>
      <p:pic>
        <p:nvPicPr>
          <p:cNvPr id="20493" name="Picture 12" descr="j0312522"/>
          <p:cNvPicPr>
            <a:picLocks noChangeAspect="1" noChangeArrowheads="1"/>
          </p:cNvPicPr>
          <p:nvPr/>
        </p:nvPicPr>
        <p:blipFill>
          <a:blip r:embed="rId7"/>
          <a:srcRect/>
          <a:stretch>
            <a:fillRect/>
          </a:stretch>
        </p:blipFill>
        <p:spPr bwMode="auto">
          <a:xfrm>
            <a:off x="788988" y="6226175"/>
            <a:ext cx="203200" cy="207963"/>
          </a:xfrm>
          <a:prstGeom prst="rect">
            <a:avLst/>
          </a:prstGeom>
          <a:noFill/>
          <a:ln w="9525">
            <a:noFill/>
            <a:miter lim="800000"/>
            <a:headEnd/>
            <a:tailEnd/>
          </a:ln>
        </p:spPr>
      </p:pic>
      <p:sp>
        <p:nvSpPr>
          <p:cNvPr id="20494" name="Oval 13"/>
          <p:cNvSpPr>
            <a:spLocks noChangeArrowheads="1"/>
          </p:cNvSpPr>
          <p:nvPr/>
        </p:nvSpPr>
        <p:spPr bwMode="auto">
          <a:xfrm>
            <a:off x="7391400" y="2209800"/>
            <a:ext cx="1219200" cy="685800"/>
          </a:xfrm>
          <a:prstGeom prst="ellipse">
            <a:avLst/>
          </a:prstGeom>
          <a:noFill/>
          <a:ln w="28575">
            <a:solidFill>
              <a:schemeClr val="hlink"/>
            </a:solidFill>
            <a:miter lim="800000"/>
            <a:headEnd/>
            <a:tailEnd/>
          </a:ln>
        </p:spPr>
        <p:txBody>
          <a:bodyPr wrap="none" anchor="ctr"/>
          <a:lstStyle/>
          <a:p>
            <a:endParaRPr lang="en-US"/>
          </a:p>
        </p:txBody>
      </p:sp>
      <p:sp>
        <p:nvSpPr>
          <p:cNvPr id="20495" name="Text Box 14"/>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0496" name="Rectangle 16"/>
          <p:cNvSpPr>
            <a:spLocks noChangeArrowheads="1"/>
          </p:cNvSpPr>
          <p:nvPr/>
        </p:nvSpPr>
        <p:spPr bwMode="auto">
          <a:xfrm>
            <a:off x="7391400" y="15240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71D22D03-5E6E-4309-8D17-0D40CD39E8AE}" type="slidenum">
              <a:rPr lang="en-US"/>
              <a:pPr/>
              <a:t>34</a:t>
            </a:fld>
            <a:endParaRPr lang="en-US"/>
          </a:p>
        </p:txBody>
      </p:sp>
      <p:sp>
        <p:nvSpPr>
          <p:cNvPr id="69634" name="Rectangle 2"/>
          <p:cNvSpPr>
            <a:spLocks noGrp="1" noChangeArrowheads="1"/>
          </p:cNvSpPr>
          <p:nvPr>
            <p:ph type="title"/>
          </p:nvPr>
        </p:nvSpPr>
        <p:spPr/>
        <p:txBody>
          <a:bodyPr/>
          <a:lstStyle/>
          <a:p>
            <a:pPr eaLnBrk="1" hangingPunct="1"/>
            <a:r>
              <a:rPr lang="en-US" smtClean="0"/>
              <a:t>ANOVA Assumptions</a:t>
            </a:r>
          </a:p>
        </p:txBody>
      </p:sp>
      <p:sp>
        <p:nvSpPr>
          <p:cNvPr id="69635" name="Rectangle 3"/>
          <p:cNvSpPr>
            <a:spLocks noGrp="1" noChangeArrowheads="1"/>
          </p:cNvSpPr>
          <p:nvPr>
            <p:ph type="body" idx="1"/>
          </p:nvPr>
        </p:nvSpPr>
        <p:spPr>
          <a:xfrm>
            <a:off x="609600" y="1828800"/>
            <a:ext cx="8077200" cy="4495800"/>
          </a:xfrm>
        </p:spPr>
        <p:txBody>
          <a:bodyPr/>
          <a:lstStyle/>
          <a:p>
            <a:pPr eaLnBrk="1" hangingPunct="1"/>
            <a:r>
              <a:rPr lang="en-US" smtClean="0"/>
              <a:t>Randomness and Independence</a:t>
            </a:r>
          </a:p>
          <a:p>
            <a:pPr lvl="1" eaLnBrk="1" hangingPunct="1"/>
            <a:r>
              <a:rPr lang="en-US" smtClean="0"/>
              <a:t>Select random samples from the c groups (or randomly assign the levels)</a:t>
            </a:r>
          </a:p>
          <a:p>
            <a:pPr eaLnBrk="1" hangingPunct="1"/>
            <a:r>
              <a:rPr lang="en-US" smtClean="0"/>
              <a:t>Normality</a:t>
            </a:r>
          </a:p>
          <a:p>
            <a:pPr lvl="1" eaLnBrk="1" hangingPunct="1"/>
            <a:r>
              <a:rPr lang="en-US" smtClean="0"/>
              <a:t>The sample values for each group are from a normal population</a:t>
            </a:r>
          </a:p>
          <a:p>
            <a:pPr eaLnBrk="1" hangingPunct="1"/>
            <a:r>
              <a:rPr lang="en-US" smtClean="0"/>
              <a:t>Homogeneity of Variance</a:t>
            </a:r>
          </a:p>
          <a:p>
            <a:pPr lvl="1" eaLnBrk="1" hangingPunct="1"/>
            <a:r>
              <a:rPr lang="en-US" smtClean="0"/>
              <a:t>All populations sampled from have the same variance</a:t>
            </a:r>
          </a:p>
          <a:p>
            <a:pPr lvl="1" eaLnBrk="1" hangingPunct="1"/>
            <a:r>
              <a:rPr lang="en-US" smtClean="0"/>
              <a:t>Can be tested with Levene’s Test</a:t>
            </a:r>
          </a:p>
        </p:txBody>
      </p:sp>
      <p:sp>
        <p:nvSpPr>
          <p:cNvPr id="69636"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7148BD25-D216-4F9F-A821-B2BD4BF7E7D1}" type="slidenum">
              <a:rPr lang="en-US"/>
              <a:pPr/>
              <a:t>35</a:t>
            </a:fld>
            <a:endParaRPr lang="en-US"/>
          </a:p>
        </p:txBody>
      </p:sp>
      <p:sp>
        <p:nvSpPr>
          <p:cNvPr id="70658" name="Rectangle 2"/>
          <p:cNvSpPr>
            <a:spLocks noGrp="1" noChangeArrowheads="1"/>
          </p:cNvSpPr>
          <p:nvPr>
            <p:ph type="title"/>
          </p:nvPr>
        </p:nvSpPr>
        <p:spPr/>
        <p:txBody>
          <a:bodyPr/>
          <a:lstStyle/>
          <a:p>
            <a:pPr eaLnBrk="1" hangingPunct="1"/>
            <a:r>
              <a:rPr lang="en-US" smtClean="0"/>
              <a:t>ANOVA Assumptions</a:t>
            </a:r>
            <a:br>
              <a:rPr lang="en-US" smtClean="0"/>
            </a:br>
            <a:r>
              <a:rPr lang="en-US" smtClean="0"/>
              <a:t>Levene’s Test</a:t>
            </a:r>
          </a:p>
        </p:txBody>
      </p:sp>
      <p:sp>
        <p:nvSpPr>
          <p:cNvPr id="70659" name="Rectangle 3"/>
          <p:cNvSpPr>
            <a:spLocks noGrp="1" noChangeArrowheads="1"/>
          </p:cNvSpPr>
          <p:nvPr>
            <p:ph type="body" idx="1"/>
          </p:nvPr>
        </p:nvSpPr>
        <p:spPr>
          <a:xfrm>
            <a:off x="609600" y="1912938"/>
            <a:ext cx="8077200" cy="4113212"/>
          </a:xfrm>
        </p:spPr>
        <p:txBody>
          <a:bodyPr/>
          <a:lstStyle/>
          <a:p>
            <a:pPr eaLnBrk="1" hangingPunct="1"/>
            <a:r>
              <a:rPr lang="en-US" sz="2400" smtClean="0"/>
              <a:t>Tests the assumption that the variances of each population are equal.</a:t>
            </a:r>
          </a:p>
          <a:p>
            <a:pPr eaLnBrk="1" hangingPunct="1"/>
            <a:r>
              <a:rPr lang="en-US" sz="2400" smtClean="0"/>
              <a:t>First, define the null and alternative hypotheses: </a:t>
            </a:r>
          </a:p>
          <a:p>
            <a:pPr lvl="1" eaLnBrk="1" hangingPunct="1"/>
            <a:r>
              <a:rPr lang="en-US" sz="2000" smtClean="0"/>
              <a:t>H</a:t>
            </a:r>
            <a:r>
              <a:rPr lang="en-US" sz="2000" baseline="-25000" smtClean="0"/>
              <a:t>0</a:t>
            </a:r>
            <a:r>
              <a:rPr lang="en-US" sz="2000" smtClean="0"/>
              <a:t>: </a:t>
            </a:r>
            <a:r>
              <a:rPr lang="el-GR" sz="2000" smtClean="0">
                <a:cs typeface="Times New Roman" pitchFamily="18" charset="0"/>
              </a:rPr>
              <a:t>σ</a:t>
            </a:r>
            <a:r>
              <a:rPr lang="en-US" sz="2000" baseline="30000" smtClean="0">
                <a:cs typeface="Times New Roman" pitchFamily="18" charset="0"/>
              </a:rPr>
              <a:t>2</a:t>
            </a:r>
            <a:r>
              <a:rPr lang="en-US" sz="2000" baseline="-25000" smtClean="0">
                <a:cs typeface="Times New Roman" pitchFamily="18" charset="0"/>
              </a:rPr>
              <a:t>1</a:t>
            </a:r>
            <a:r>
              <a:rPr lang="en-US" sz="2000" smtClean="0">
                <a:cs typeface="Times New Roman" pitchFamily="18" charset="0"/>
              </a:rPr>
              <a:t> = </a:t>
            </a:r>
            <a:r>
              <a:rPr lang="el-GR" sz="2000" smtClean="0">
                <a:cs typeface="Times New Roman" pitchFamily="18" charset="0"/>
              </a:rPr>
              <a:t>σ</a:t>
            </a:r>
            <a:r>
              <a:rPr lang="en-US" sz="2000" baseline="30000" smtClean="0">
                <a:cs typeface="Times New Roman" pitchFamily="18" charset="0"/>
              </a:rPr>
              <a:t>2</a:t>
            </a:r>
            <a:r>
              <a:rPr lang="en-US" sz="2000" baseline="-25000" smtClean="0">
                <a:cs typeface="Times New Roman" pitchFamily="18" charset="0"/>
              </a:rPr>
              <a:t>2</a:t>
            </a:r>
            <a:r>
              <a:rPr lang="en-US" sz="2000" smtClean="0">
                <a:cs typeface="Times New Roman" pitchFamily="18" charset="0"/>
              </a:rPr>
              <a:t> = </a:t>
            </a:r>
            <a:r>
              <a:rPr lang="en-US" sz="2000" baseline="30000" smtClean="0">
                <a:cs typeface="Times New Roman" pitchFamily="18" charset="0"/>
              </a:rPr>
              <a:t>…</a:t>
            </a:r>
            <a:r>
              <a:rPr lang="en-US" sz="2000" smtClean="0">
                <a:cs typeface="Times New Roman" pitchFamily="18" charset="0"/>
              </a:rPr>
              <a:t>=</a:t>
            </a:r>
            <a:r>
              <a:rPr lang="el-GR" sz="2000" smtClean="0">
                <a:cs typeface="Times New Roman" pitchFamily="18" charset="0"/>
              </a:rPr>
              <a:t>σ</a:t>
            </a:r>
            <a:r>
              <a:rPr lang="en-US" sz="2000" baseline="30000" smtClean="0">
                <a:cs typeface="Times New Roman" pitchFamily="18" charset="0"/>
              </a:rPr>
              <a:t>2</a:t>
            </a:r>
            <a:r>
              <a:rPr lang="en-US" sz="2000" baseline="-25000" smtClean="0">
                <a:cs typeface="Times New Roman" pitchFamily="18" charset="0"/>
              </a:rPr>
              <a:t>c</a:t>
            </a:r>
          </a:p>
          <a:p>
            <a:pPr lvl="1" eaLnBrk="1" hangingPunct="1"/>
            <a:r>
              <a:rPr lang="en-US" sz="2000" smtClean="0">
                <a:cs typeface="Times New Roman" pitchFamily="18" charset="0"/>
              </a:rPr>
              <a:t>H</a:t>
            </a:r>
            <a:r>
              <a:rPr lang="en-US" sz="2000" baseline="-25000" smtClean="0">
                <a:cs typeface="Times New Roman" pitchFamily="18" charset="0"/>
              </a:rPr>
              <a:t>1</a:t>
            </a:r>
            <a:r>
              <a:rPr lang="en-US" sz="2000" smtClean="0">
                <a:cs typeface="Times New Roman" pitchFamily="18" charset="0"/>
              </a:rPr>
              <a:t>: Not all  </a:t>
            </a:r>
            <a:r>
              <a:rPr lang="el-GR" sz="2000" smtClean="0">
                <a:cs typeface="Times New Roman" pitchFamily="18" charset="0"/>
              </a:rPr>
              <a:t>σ</a:t>
            </a:r>
            <a:r>
              <a:rPr lang="en-US" sz="2000" baseline="30000" smtClean="0">
                <a:cs typeface="Times New Roman" pitchFamily="18" charset="0"/>
              </a:rPr>
              <a:t>2</a:t>
            </a:r>
            <a:r>
              <a:rPr lang="en-US" sz="2000" baseline="-25000" smtClean="0">
                <a:cs typeface="Times New Roman" pitchFamily="18" charset="0"/>
              </a:rPr>
              <a:t>j</a:t>
            </a:r>
            <a:r>
              <a:rPr lang="en-US" sz="2000" smtClean="0">
                <a:cs typeface="Times New Roman" pitchFamily="18" charset="0"/>
              </a:rPr>
              <a:t> are equal</a:t>
            </a:r>
            <a:endParaRPr lang="el-GR" sz="2000" baseline="-25000" smtClean="0">
              <a:cs typeface="Times New Roman" pitchFamily="18" charset="0"/>
            </a:endParaRPr>
          </a:p>
          <a:p>
            <a:pPr eaLnBrk="1" hangingPunct="1"/>
            <a:r>
              <a:rPr lang="en-US" sz="2400" smtClean="0"/>
              <a:t>Second, compute the absolute value of the difference between each value and the median of each group.</a:t>
            </a:r>
          </a:p>
          <a:p>
            <a:pPr eaLnBrk="1" hangingPunct="1"/>
            <a:r>
              <a:rPr lang="en-US" sz="2400" smtClean="0"/>
              <a:t>Third, perform a one-way ANOVA on these absolute differences.</a:t>
            </a:r>
          </a:p>
        </p:txBody>
      </p:sp>
      <p:sp>
        <p:nvSpPr>
          <p:cNvPr id="70660"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11-</a:t>
            </a:r>
            <a:fld id="{1A287D33-775E-4B40-993B-2D3FDEA56342}" type="slidenum">
              <a:rPr lang="en-US"/>
              <a:pPr/>
              <a:t>36</a:t>
            </a:fld>
            <a:endParaRPr lang="en-US"/>
          </a:p>
        </p:txBody>
      </p:sp>
      <p:sp>
        <p:nvSpPr>
          <p:cNvPr id="71682" name="Rectangle 2"/>
          <p:cNvSpPr>
            <a:spLocks noGrp="1" noChangeArrowheads="1"/>
          </p:cNvSpPr>
          <p:nvPr>
            <p:ph type="title" idx="4294967295"/>
          </p:nvPr>
        </p:nvSpPr>
        <p:spPr>
          <a:xfrm>
            <a:off x="1295400" y="228600"/>
            <a:ext cx="7383463" cy="990600"/>
          </a:xfrm>
        </p:spPr>
        <p:txBody>
          <a:bodyPr/>
          <a:lstStyle/>
          <a:p>
            <a:pPr eaLnBrk="1" hangingPunct="1"/>
            <a:r>
              <a:rPr lang="en-US" sz="3600" smtClean="0"/>
              <a:t>Levene Homogeneity Of Variance Test Example</a:t>
            </a:r>
          </a:p>
        </p:txBody>
      </p:sp>
      <p:graphicFrame>
        <p:nvGraphicFramePr>
          <p:cNvPr id="238203" name="Group 635"/>
          <p:cNvGraphicFramePr>
            <a:graphicFrameLocks noGrp="1"/>
          </p:cNvGraphicFramePr>
          <p:nvPr/>
        </p:nvGraphicFramePr>
        <p:xfrm>
          <a:off x="381000" y="3124200"/>
          <a:ext cx="3733800" cy="2682875"/>
        </p:xfrm>
        <a:graphic>
          <a:graphicData uri="http://schemas.openxmlformats.org/drawingml/2006/table">
            <a:tbl>
              <a:tblPr/>
              <a:tblGrid>
                <a:gridCol w="930275"/>
                <a:gridCol w="927100"/>
                <a:gridCol w="930275"/>
                <a:gridCol w="946150"/>
              </a:tblGrid>
              <a:tr h="161925">
                <a:tc gridSpan="3">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Arial" charset="0"/>
                          <a:cs typeface="Arial" charset="0"/>
                        </a:rPr>
                        <a:t>Calculate Medians</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solidFill>
                      <a:srgbClr val="FDE0BD"/>
                    </a:solidFill>
                  </a:tcPr>
                </a:tc>
                <a:tc hMerge="1">
                  <a:txBody>
                    <a:bodyPr/>
                    <a:lstStyle/>
                    <a:p>
                      <a:endParaRPr lang="en-US"/>
                    </a:p>
                  </a:txBody>
                  <a:tcPr/>
                </a:tc>
                <a:tc hMerge="1">
                  <a:txBody>
                    <a:bodyPr/>
                    <a:lstStyle/>
                    <a:p>
                      <a:endParaRPr lang="en-US"/>
                    </a:p>
                  </a:txBody>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solidFill>
                      <a:srgbClr val="FDE0BD"/>
                    </a:solidFill>
                  </a:tcPr>
                </a:tc>
              </a:tr>
              <a:tr h="146050">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19075">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1</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3</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146050">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237</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216</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197</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147638">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241</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218</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200</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19075">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251</a:t>
                      </a:r>
                      <a:endParaRPr kumimoji="0" lang="en-US" sz="16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miter lim="800000"/>
                      <a:headEnd type="none" w="med" len="med"/>
                      <a:tailEnd type="none" w="med" len="med"/>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227</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204</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Median</a:t>
                      </a:r>
                      <a:endParaRPr kumimoji="0" lang="en-US" sz="1600" b="0"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miter lim="800000"/>
                      <a:headEnd type="none" w="med" len="med"/>
                      <a:tailEnd type="none" w="med" len="med"/>
                    </a:lnL>
                    <a:lnR cap="flat">
                      <a:noFill/>
                    </a:lnR>
                    <a:lnT>
                      <a:noFill/>
                    </a:lnT>
                    <a:lnB>
                      <a:noFill/>
                    </a:lnB>
                    <a:lnTlToBr>
                      <a:noFill/>
                    </a:lnTlToBr>
                    <a:lnBlToTr>
                      <a:noFill/>
                    </a:lnBlToTr>
                    <a:solidFill>
                      <a:srgbClr val="FDE0BD"/>
                    </a:solidFill>
                  </a:tcPr>
                </a:tc>
              </a:tr>
              <a:tr h="147638">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254</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234</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206</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146050">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263</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235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222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solidFill>
                      <a:srgbClr val="FDE0BD"/>
                    </a:solidFill>
                  </a:tcPr>
                </a:tc>
              </a:tr>
            </a:tbl>
          </a:graphicData>
        </a:graphic>
      </p:graphicFrame>
      <p:graphicFrame>
        <p:nvGraphicFramePr>
          <p:cNvPr id="238260" name="Group 692"/>
          <p:cNvGraphicFramePr>
            <a:graphicFrameLocks noGrp="1"/>
          </p:cNvGraphicFramePr>
          <p:nvPr/>
        </p:nvGraphicFramePr>
        <p:xfrm>
          <a:off x="4495800" y="3124200"/>
          <a:ext cx="4038600" cy="2682875"/>
        </p:xfrm>
        <a:graphic>
          <a:graphicData uri="http://schemas.openxmlformats.org/drawingml/2006/table">
            <a:tbl>
              <a:tblPr/>
              <a:tblGrid>
                <a:gridCol w="1346200"/>
                <a:gridCol w="1346200"/>
                <a:gridCol w="1346200"/>
              </a:tblGrid>
              <a:tr h="161925">
                <a:tc gridSpan="3">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Arial" charset="0"/>
                          <a:cs typeface="Arial" charset="0"/>
                        </a:rPr>
                        <a:t>Calculate Absolute Differences</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cap="flat">
                      <a:noFill/>
                    </a:lnR>
                    <a:lnT cap="flat">
                      <a:noFill/>
                    </a:lnT>
                    <a:lnB>
                      <a:noFill/>
                    </a:lnB>
                    <a:lnTlToBr>
                      <a:noFill/>
                    </a:lnTlToBr>
                    <a:lnBlToTr>
                      <a:noFill/>
                    </a:lnBlToTr>
                    <a:solidFill>
                      <a:srgbClr val="FDE0BD"/>
                    </a:solidFill>
                  </a:tcPr>
                </a:tc>
                <a:tc hMerge="1">
                  <a:txBody>
                    <a:bodyPr/>
                    <a:lstStyle/>
                    <a:p>
                      <a:endParaRPr lang="en-US"/>
                    </a:p>
                  </a:txBody>
                  <a:tcPr/>
                </a:tc>
                <a:tc hMerge="1">
                  <a:txBody>
                    <a:bodyPr/>
                    <a:lstStyle/>
                    <a:p>
                      <a:endParaRPr lang="en-US"/>
                    </a:p>
                  </a:txBody>
                  <a:tcPr/>
                </a:tc>
              </a:tr>
              <a:tr h="161925">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44475">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1</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Club 3</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44475">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14</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11</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7</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44475">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9</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4</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44475">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0</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0</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0</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244475">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7</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solidFill>
                      <a:srgbClr val="FDE0BD"/>
                    </a:solidFill>
                  </a:tcPr>
                </a:tc>
              </a:tr>
              <a:tr h="322263">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12</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cap="flat">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cap="flat">
                      <a:noFill/>
                    </a:lnB>
                    <a:lnTlToBr>
                      <a:noFill/>
                    </a:lnTlToBr>
                    <a:lnBlToTr>
                      <a:noFill/>
                    </a:lnBlToTr>
                    <a:solidFill>
                      <a:srgbClr val="FDE0BD"/>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18</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cap="flat">
                      <a:noFill/>
                    </a:lnB>
                    <a:lnTlToBr>
                      <a:noFill/>
                    </a:lnTlToBr>
                    <a:lnBlToTr>
                      <a:noFill/>
                    </a:lnBlToTr>
                    <a:solidFill>
                      <a:srgbClr val="FDE0BD"/>
                    </a:solidFill>
                  </a:tcPr>
                </a:tc>
              </a:tr>
            </a:tbl>
          </a:graphicData>
        </a:graphic>
      </p:graphicFrame>
      <p:sp>
        <p:nvSpPr>
          <p:cNvPr id="71741" name="Rectangle 693"/>
          <p:cNvSpPr>
            <a:spLocks noChangeArrowheads="1"/>
          </p:cNvSpPr>
          <p:nvPr/>
        </p:nvSpPr>
        <p:spPr bwMode="auto">
          <a:xfrm>
            <a:off x="2133600" y="1828800"/>
            <a:ext cx="4572000" cy="822325"/>
          </a:xfrm>
          <a:prstGeom prst="rect">
            <a:avLst/>
          </a:prstGeom>
          <a:noFill/>
          <a:ln w="9525">
            <a:noFill/>
            <a:miter lim="800000"/>
            <a:headEnd/>
            <a:tailEnd/>
          </a:ln>
        </p:spPr>
        <p:txBody>
          <a:bodyPr>
            <a:spAutoFit/>
          </a:bodyPr>
          <a:lstStyle/>
          <a:p>
            <a:pPr lvl="1"/>
            <a:r>
              <a:rPr lang="en-US"/>
              <a:t>H0: </a:t>
            </a:r>
            <a:r>
              <a:rPr lang="el-GR"/>
              <a:t>σ</a:t>
            </a:r>
            <a:r>
              <a:rPr lang="en-US" baseline="30000"/>
              <a:t>2</a:t>
            </a:r>
            <a:r>
              <a:rPr lang="en-US" baseline="-25000"/>
              <a:t>1</a:t>
            </a:r>
            <a:r>
              <a:rPr lang="en-US"/>
              <a:t> = </a:t>
            </a:r>
            <a:r>
              <a:rPr lang="el-GR"/>
              <a:t>σ</a:t>
            </a:r>
            <a:r>
              <a:rPr lang="en-US" baseline="30000"/>
              <a:t>2</a:t>
            </a:r>
            <a:r>
              <a:rPr lang="en-US" baseline="-25000"/>
              <a:t>2</a:t>
            </a:r>
            <a:r>
              <a:rPr lang="en-US"/>
              <a:t> = </a:t>
            </a:r>
            <a:r>
              <a:rPr lang="el-GR"/>
              <a:t>σ</a:t>
            </a:r>
            <a:r>
              <a:rPr lang="en-US" baseline="30000"/>
              <a:t>2</a:t>
            </a:r>
            <a:r>
              <a:rPr lang="en-US" baseline="-25000"/>
              <a:t>3</a:t>
            </a:r>
          </a:p>
          <a:p>
            <a:pPr lvl="1"/>
            <a:r>
              <a:rPr lang="en-US"/>
              <a:t>H1: Not all  </a:t>
            </a:r>
            <a:r>
              <a:rPr lang="el-GR"/>
              <a:t>σ</a:t>
            </a:r>
            <a:r>
              <a:rPr lang="en-US" baseline="30000"/>
              <a:t>2</a:t>
            </a:r>
            <a:r>
              <a:rPr lang="en-US" baseline="-25000"/>
              <a:t>j</a:t>
            </a:r>
            <a:r>
              <a:rPr lang="en-US"/>
              <a:t> are equal</a:t>
            </a:r>
          </a:p>
        </p:txBody>
      </p:sp>
      <p:sp>
        <p:nvSpPr>
          <p:cNvPr id="71742" name="Rectangle 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426DCBAE-EABE-4F23-B2CA-FD508234D8F4}" type="slidenum">
              <a:rPr lang="en-US"/>
              <a:pPr/>
              <a:t>37</a:t>
            </a:fld>
            <a:endParaRPr lang="en-US"/>
          </a:p>
        </p:txBody>
      </p:sp>
      <p:sp>
        <p:nvSpPr>
          <p:cNvPr id="72706" name="Rectangle 4"/>
          <p:cNvSpPr>
            <a:spLocks noChangeArrowheads="1"/>
          </p:cNvSpPr>
          <p:nvPr/>
        </p:nvSpPr>
        <p:spPr bwMode="auto">
          <a:xfrm>
            <a:off x="1219200" y="228600"/>
            <a:ext cx="7162800" cy="1190625"/>
          </a:xfrm>
          <a:prstGeom prst="rect">
            <a:avLst/>
          </a:prstGeom>
          <a:noFill/>
          <a:ln w="9525">
            <a:noFill/>
            <a:miter lim="800000"/>
            <a:headEnd/>
            <a:tailEnd/>
          </a:ln>
        </p:spPr>
        <p:txBody>
          <a:bodyPr>
            <a:spAutoFit/>
          </a:bodyPr>
          <a:lstStyle/>
          <a:p>
            <a:pPr algn="ctr"/>
            <a:r>
              <a:rPr lang="en-US" sz="3600">
                <a:solidFill>
                  <a:schemeClr val="tx2"/>
                </a:solidFill>
              </a:rPr>
              <a:t>Levene Homogeneity Of Variance Test Example</a:t>
            </a:r>
          </a:p>
        </p:txBody>
      </p:sp>
      <p:sp>
        <p:nvSpPr>
          <p:cNvPr id="72707" name="Text Box 5"/>
          <p:cNvSpPr txBox="1">
            <a:spLocks noChangeArrowheads="1"/>
          </p:cNvSpPr>
          <p:nvPr/>
        </p:nvSpPr>
        <p:spPr bwMode="auto">
          <a:xfrm>
            <a:off x="7086600" y="1066800"/>
            <a:ext cx="1711325" cy="457200"/>
          </a:xfrm>
          <a:prstGeom prst="rect">
            <a:avLst/>
          </a:prstGeom>
          <a:noFill/>
          <a:ln w="9525">
            <a:noFill/>
            <a:miter lim="800000"/>
            <a:headEnd/>
            <a:tailEnd/>
          </a:ln>
        </p:spPr>
        <p:txBody>
          <a:bodyPr wrap="none">
            <a:spAutoFit/>
          </a:bodyPr>
          <a:lstStyle/>
          <a:p>
            <a:r>
              <a:rPr lang="en-US">
                <a:solidFill>
                  <a:schemeClr val="folHlink"/>
                </a:solidFill>
              </a:rPr>
              <a:t>(continued)</a:t>
            </a:r>
          </a:p>
        </p:txBody>
      </p:sp>
      <p:graphicFrame>
        <p:nvGraphicFramePr>
          <p:cNvPr id="241206" name="Group 566"/>
          <p:cNvGraphicFramePr>
            <a:graphicFrameLocks noGrp="1"/>
          </p:cNvGraphicFramePr>
          <p:nvPr/>
        </p:nvGraphicFramePr>
        <p:xfrm>
          <a:off x="457200" y="1600200"/>
          <a:ext cx="5280025" cy="2011363"/>
        </p:xfrm>
        <a:graphic>
          <a:graphicData uri="http://schemas.openxmlformats.org/drawingml/2006/table">
            <a:tbl>
              <a:tblPr/>
              <a:tblGrid>
                <a:gridCol w="1727200"/>
                <a:gridCol w="1027113"/>
                <a:gridCol w="601662"/>
                <a:gridCol w="939800"/>
                <a:gridCol w="984250"/>
              </a:tblGrid>
              <a:tr h="333375">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Anova: Single Factor</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cap="flat">
                      <a:noFill/>
                    </a:lnT>
                    <a:lnB>
                      <a:noFill/>
                    </a:lnB>
                    <a:lnTlToBr>
                      <a:noFill/>
                    </a:lnTlToBr>
                    <a:lnBlToTr>
                      <a:noFill/>
                    </a:lnBlToTr>
                    <a:noFill/>
                  </a:tcPr>
                </a:tc>
                <a:tc hMerge="1">
                  <a:txBody>
                    <a:bodyPr/>
                    <a:lstStyle/>
                    <a:p>
                      <a:endParaRPr lang="en-US"/>
                    </a:p>
                  </a:txBody>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cap="fla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cap="flat">
                      <a:noFill/>
                    </a:lnT>
                    <a:lnB>
                      <a:noFill/>
                    </a:lnB>
                    <a:lnTlToBr>
                      <a:noFill/>
                    </a:lnTlToBr>
                    <a:lnBlToTr>
                      <a:noFill/>
                    </a:lnBlToTr>
                    <a:noFill/>
                  </a:tcPr>
                </a:tc>
              </a:tr>
              <a:tr h="2667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SUMMARY</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r>
              <a:tr h="295275">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Groups</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Count</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Sum</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Average</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Variance</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95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Club 1</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39</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7.8</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36.2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r>
              <a:tr h="295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Club 2</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7</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95275">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Club 3</a:t>
                      </a:r>
                      <a:endParaRPr kumimoji="0" lang="en-US" sz="16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5</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31</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50.2</a:t>
                      </a:r>
                      <a:endParaRPr kumimoji="0" lang="en-US" sz="16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r>
            </a:tbl>
          </a:graphicData>
        </a:graphic>
      </p:graphicFrame>
      <p:graphicFrame>
        <p:nvGraphicFramePr>
          <p:cNvPr id="241202" name="Group 562"/>
          <p:cNvGraphicFramePr>
            <a:graphicFrameLocks noGrp="1"/>
          </p:cNvGraphicFramePr>
          <p:nvPr/>
        </p:nvGraphicFramePr>
        <p:xfrm>
          <a:off x="457200" y="3962400"/>
          <a:ext cx="6026150" cy="2166938"/>
        </p:xfrm>
        <a:graphic>
          <a:graphicData uri="http://schemas.openxmlformats.org/drawingml/2006/table">
            <a:tbl>
              <a:tblPr/>
              <a:tblGrid>
                <a:gridCol w="1917700"/>
                <a:gridCol w="692150"/>
                <a:gridCol w="558800"/>
                <a:gridCol w="635000"/>
                <a:gridCol w="692150"/>
                <a:gridCol w="838200"/>
                <a:gridCol w="692150"/>
              </a:tblGrid>
              <a:tr h="56515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Source of Variation</a:t>
                      </a:r>
                      <a:endParaRPr kumimoji="0" lang="en-US" sz="2400" b="0" i="0" u="none" strike="noStrike" cap="none" normalizeH="0" baseline="0" smtClean="0">
                        <a:ln>
                          <a:noFill/>
                        </a:ln>
                        <a:solidFill>
                          <a:schemeClr val="tx1"/>
                        </a:solidFill>
                        <a:effectLst/>
                        <a:latin typeface="Arial" charset="0"/>
                      </a:endParaRPr>
                    </a:p>
                  </a:txBody>
                  <a:tcPr anchor="b" horzOverflow="overflow">
                    <a:lnL cap="flat">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SS</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df</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MS</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F</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P-value</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charset="0"/>
                          <a:cs typeface="Arial" charset="0"/>
                        </a:rPr>
                        <a:t>F crit</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cap="flat">
                      <a:noFill/>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3655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Between Groups</a:t>
                      </a:r>
                      <a:endParaRPr kumimoji="0" lang="en-US" sz="2400" b="0" i="0" u="none" strike="noStrike" cap="none" normalizeH="0" baseline="0" smtClean="0">
                        <a:ln>
                          <a:noFill/>
                        </a:ln>
                        <a:solidFill>
                          <a:schemeClr val="tx1"/>
                        </a:solidFill>
                        <a:effectLst/>
                        <a:latin typeface="Arial" charset="0"/>
                      </a:endParaRPr>
                    </a:p>
                  </a:txBody>
                  <a:tcPr anchor="b" horzOverflow="overflow">
                    <a:lnL cap="flat">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6.4</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0.092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0.912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3.885</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cap="flat">
                      <a:noFill/>
                    </a:lnR>
                    <a:lnT w="12700" cap="flat" cmpd="sng" algn="ctr">
                      <a:solidFill>
                        <a:srgbClr val="000000"/>
                      </a:solidFill>
                      <a:prstDash val="solid"/>
                      <a:miter lim="800000"/>
                      <a:headEnd type="none" w="med" len="med"/>
                      <a:tailEnd type="none" w="med" len="med"/>
                    </a:lnT>
                    <a:lnB>
                      <a:noFill/>
                    </a:lnB>
                    <a:lnTlToBr>
                      <a:noFill/>
                    </a:lnTlToBr>
                    <a:lnBlToTr>
                      <a:noFill/>
                    </a:lnBlToTr>
                    <a:noFill/>
                  </a:tcPr>
                </a:tc>
              </a:tr>
              <a:tr h="33655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Within Groups</a:t>
                      </a:r>
                      <a:endParaRPr kumimoji="0" lang="en-US" sz="2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415.6</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34.6</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57175">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33655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Total</a:t>
                      </a:r>
                      <a:endParaRPr kumimoji="0" lang="en-US" sz="2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422</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14</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 </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 </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 </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 </a:t>
                      </a:r>
                      <a:endParaRPr kumimoji="0" lang="en-US" sz="2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w="12700" cap="flat" cmpd="sng" algn="ctr">
                      <a:solidFill>
                        <a:srgbClr val="000000"/>
                      </a:solidFill>
                      <a:prstDash val="solid"/>
                      <a:miter lim="800000"/>
                      <a:headEnd type="none" w="med" len="med"/>
                      <a:tailEnd type="none" w="med" len="med"/>
                    </a:lnB>
                    <a:lnTlToBr>
                      <a:noFill/>
                    </a:lnTlToBr>
                    <a:lnBlToTr>
                      <a:noFill/>
                    </a:lnBlToTr>
                    <a:noFill/>
                  </a:tcPr>
                </a:tc>
              </a:tr>
            </a:tbl>
          </a:graphicData>
        </a:graphic>
      </p:graphicFrame>
      <p:sp>
        <p:nvSpPr>
          <p:cNvPr id="72780" name="Text Box 563"/>
          <p:cNvSpPr txBox="1">
            <a:spLocks noChangeArrowheads="1"/>
          </p:cNvSpPr>
          <p:nvPr/>
        </p:nvSpPr>
        <p:spPr bwMode="auto">
          <a:xfrm>
            <a:off x="7032625" y="2049463"/>
            <a:ext cx="1654175" cy="4154487"/>
          </a:xfrm>
          <a:prstGeom prst="rect">
            <a:avLst/>
          </a:prstGeom>
          <a:solidFill>
            <a:srgbClr val="FDE0BD"/>
          </a:solidFill>
          <a:ln w="9525">
            <a:noFill/>
            <a:miter lim="800000"/>
            <a:headEnd/>
            <a:tailEnd/>
          </a:ln>
        </p:spPr>
        <p:txBody>
          <a:bodyPr>
            <a:spAutoFit/>
          </a:bodyPr>
          <a:lstStyle/>
          <a:p>
            <a:pPr>
              <a:spcBef>
                <a:spcPct val="50000"/>
              </a:spcBef>
            </a:pPr>
            <a:r>
              <a:rPr lang="en-US"/>
              <a:t>Since the p-value is greater than 0.05 there is insufficient evidence of a difference in the variances</a:t>
            </a:r>
          </a:p>
        </p:txBody>
      </p:sp>
      <p:sp>
        <p:nvSpPr>
          <p:cNvPr id="72781" name="Oval 564"/>
          <p:cNvSpPr>
            <a:spLocks noChangeArrowheads="1"/>
          </p:cNvSpPr>
          <p:nvPr/>
        </p:nvSpPr>
        <p:spPr bwMode="auto">
          <a:xfrm>
            <a:off x="5029200" y="4343400"/>
            <a:ext cx="838200" cy="762000"/>
          </a:xfrm>
          <a:prstGeom prst="ellipse">
            <a:avLst/>
          </a:prstGeom>
          <a:noFill/>
          <a:ln w="38100">
            <a:solidFill>
              <a:schemeClr val="hlink"/>
            </a:solidFill>
            <a:miter lim="800000"/>
            <a:headEnd/>
            <a:tailEnd/>
          </a:ln>
        </p:spPr>
        <p:txBody>
          <a:bodyPr wrap="none" anchor="ctr"/>
          <a:lstStyle/>
          <a:p>
            <a:endParaRPr lang="en-US"/>
          </a:p>
        </p:txBody>
      </p:sp>
      <p:sp>
        <p:nvSpPr>
          <p:cNvPr id="72782" name="Rectangle 9"/>
          <p:cNvSpPr>
            <a:spLocks noChangeArrowheads="1"/>
          </p:cNvSpPr>
          <p:nvPr/>
        </p:nvSpPr>
        <p:spPr bwMode="auto">
          <a:xfrm>
            <a:off x="7543800" y="14478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7170ADBF-1EFD-4C16-82CF-4516D4FFBE70}" type="slidenum">
              <a:rPr lang="en-US"/>
              <a:pPr/>
              <a:t>38</a:t>
            </a:fld>
            <a:endParaRPr lang="en-US"/>
          </a:p>
        </p:txBody>
      </p:sp>
      <p:sp>
        <p:nvSpPr>
          <p:cNvPr id="73730" name="Rectangle 2"/>
          <p:cNvSpPr>
            <a:spLocks noGrp="1" noChangeArrowheads="1"/>
          </p:cNvSpPr>
          <p:nvPr>
            <p:ph type="title"/>
          </p:nvPr>
        </p:nvSpPr>
        <p:spPr>
          <a:xfrm>
            <a:off x="1143000" y="381000"/>
            <a:ext cx="7078663" cy="990600"/>
          </a:xfrm>
        </p:spPr>
        <p:txBody>
          <a:bodyPr/>
          <a:lstStyle/>
          <a:p>
            <a:pPr eaLnBrk="1" hangingPunct="1"/>
            <a:r>
              <a:rPr lang="en-US" sz="3600" smtClean="0"/>
              <a:t>Factorial Design:</a:t>
            </a:r>
            <a:br>
              <a:rPr lang="en-US" sz="3600" smtClean="0"/>
            </a:br>
            <a:r>
              <a:rPr lang="en-US" sz="3600" smtClean="0"/>
              <a:t>Two-Way ANOVA</a:t>
            </a:r>
          </a:p>
        </p:txBody>
      </p:sp>
      <p:sp>
        <p:nvSpPr>
          <p:cNvPr id="73731" name="Rectangle 3"/>
          <p:cNvSpPr>
            <a:spLocks noGrp="1" noChangeArrowheads="1"/>
          </p:cNvSpPr>
          <p:nvPr>
            <p:ph type="body" idx="1"/>
          </p:nvPr>
        </p:nvSpPr>
        <p:spPr>
          <a:xfrm>
            <a:off x="990600" y="1752600"/>
            <a:ext cx="7315200" cy="4114800"/>
          </a:xfrm>
        </p:spPr>
        <p:txBody>
          <a:bodyPr/>
          <a:lstStyle/>
          <a:p>
            <a:pPr eaLnBrk="1" hangingPunct="1"/>
            <a:r>
              <a:rPr lang="en-US" smtClean="0"/>
              <a:t>Examines the effect of</a:t>
            </a:r>
          </a:p>
          <a:p>
            <a:pPr lvl="1" eaLnBrk="1" hangingPunct="1"/>
            <a:r>
              <a:rPr lang="en-US" smtClean="0">
                <a:solidFill>
                  <a:schemeClr val="folHlink"/>
                </a:solidFill>
              </a:rPr>
              <a:t>Two factors of interest</a:t>
            </a:r>
            <a:r>
              <a:rPr lang="en-US" smtClean="0"/>
              <a:t> on the dependent variable</a:t>
            </a:r>
          </a:p>
          <a:p>
            <a:pPr lvl="2" eaLnBrk="1" hangingPunct="1"/>
            <a:r>
              <a:rPr lang="en-US" smtClean="0"/>
              <a:t>e.g., Percent carbonation and line speed on soft drink bottling process</a:t>
            </a:r>
          </a:p>
          <a:p>
            <a:pPr lvl="1" eaLnBrk="1" hangingPunct="1"/>
            <a:r>
              <a:rPr lang="en-US" smtClean="0">
                <a:solidFill>
                  <a:schemeClr val="folHlink"/>
                </a:solidFill>
              </a:rPr>
              <a:t>Interaction between the different levels</a:t>
            </a:r>
            <a:r>
              <a:rPr lang="en-US" smtClean="0"/>
              <a:t> of these two factors</a:t>
            </a:r>
          </a:p>
          <a:p>
            <a:pPr lvl="2" eaLnBrk="1" hangingPunct="1"/>
            <a:r>
              <a:rPr lang="en-US" smtClean="0"/>
              <a:t>e.g., Does the effect of one particular carbonation level depend on which level the line speed is set?</a:t>
            </a:r>
          </a:p>
        </p:txBody>
      </p:sp>
      <p:sp>
        <p:nvSpPr>
          <p:cNvPr id="73732"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11-</a:t>
            </a:r>
            <a:fld id="{A520C4F2-164E-4BEC-A0C3-3D9BD02A96A1}" type="slidenum">
              <a:rPr lang="en-US"/>
              <a:pPr/>
              <a:t>39</a:t>
            </a:fld>
            <a:endParaRPr lang="en-US"/>
          </a:p>
        </p:txBody>
      </p:sp>
      <p:sp>
        <p:nvSpPr>
          <p:cNvPr id="74754" name="Rectangle 2"/>
          <p:cNvSpPr>
            <a:spLocks noGrp="1" noChangeArrowheads="1"/>
          </p:cNvSpPr>
          <p:nvPr>
            <p:ph type="title"/>
          </p:nvPr>
        </p:nvSpPr>
        <p:spPr/>
        <p:txBody>
          <a:bodyPr/>
          <a:lstStyle/>
          <a:p>
            <a:pPr eaLnBrk="1" hangingPunct="1"/>
            <a:r>
              <a:rPr lang="en-US" smtClean="0"/>
              <a:t>Two-Way ANOVA</a:t>
            </a:r>
          </a:p>
        </p:txBody>
      </p:sp>
      <p:sp>
        <p:nvSpPr>
          <p:cNvPr id="74755" name="Rectangle 3"/>
          <p:cNvSpPr>
            <a:spLocks noGrp="1" noChangeArrowheads="1"/>
          </p:cNvSpPr>
          <p:nvPr>
            <p:ph type="body" idx="1"/>
          </p:nvPr>
        </p:nvSpPr>
        <p:spPr>
          <a:xfrm>
            <a:off x="1295400" y="1941513"/>
            <a:ext cx="6934200" cy="3998912"/>
          </a:xfrm>
        </p:spPr>
        <p:txBody>
          <a:bodyPr/>
          <a:lstStyle/>
          <a:p>
            <a:pPr eaLnBrk="1" hangingPunct="1"/>
            <a:r>
              <a:rPr lang="en-US" smtClean="0">
                <a:solidFill>
                  <a:schemeClr val="folHlink"/>
                </a:solidFill>
              </a:rPr>
              <a:t>Assumptions</a:t>
            </a:r>
          </a:p>
          <a:p>
            <a:pPr eaLnBrk="1" hangingPunct="1">
              <a:buFont typeface="Wingdings" pitchFamily="2" charset="2"/>
              <a:buNone/>
            </a:pPr>
            <a:endParaRPr lang="en-US" smtClean="0">
              <a:solidFill>
                <a:schemeClr val="folHlink"/>
              </a:solidFill>
            </a:endParaRPr>
          </a:p>
          <a:p>
            <a:pPr lvl="1" eaLnBrk="1" hangingPunct="1"/>
            <a:r>
              <a:rPr lang="en-US" sz="2800" smtClean="0"/>
              <a:t>Populations are normally distributed</a:t>
            </a:r>
          </a:p>
          <a:p>
            <a:pPr lvl="1" eaLnBrk="1" hangingPunct="1">
              <a:spcBef>
                <a:spcPct val="40000"/>
              </a:spcBef>
            </a:pPr>
            <a:r>
              <a:rPr lang="en-US" sz="2800" smtClean="0"/>
              <a:t>Populations have equal variances</a:t>
            </a:r>
          </a:p>
          <a:p>
            <a:pPr lvl="1" eaLnBrk="1" hangingPunct="1">
              <a:spcBef>
                <a:spcPct val="40000"/>
              </a:spcBef>
            </a:pPr>
            <a:r>
              <a:rPr lang="en-US" sz="2800" smtClean="0"/>
              <a:t>Independent random samples are drawn</a:t>
            </a:r>
          </a:p>
        </p:txBody>
      </p:sp>
      <p:sp>
        <p:nvSpPr>
          <p:cNvPr id="74756" name="Text Box 5"/>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74757" name="Rectangle 6"/>
          <p:cNvSpPr>
            <a:spLocks noChangeArrowheads="1"/>
          </p:cNvSpPr>
          <p:nvPr/>
        </p:nvSpPr>
        <p:spPr bwMode="auto">
          <a:xfrm>
            <a:off x="7543800" y="16002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DB88F951-D3EC-4796-941B-6FD8638641CC}" type="slidenum">
              <a:rPr lang="en-US"/>
              <a:pPr/>
              <a:t>4</a:t>
            </a:fld>
            <a:endParaRPr lang="en-US"/>
          </a:p>
        </p:txBody>
      </p:sp>
      <p:sp>
        <p:nvSpPr>
          <p:cNvPr id="64514" name="Rectangle 2"/>
          <p:cNvSpPr>
            <a:spLocks noGrp="1" noChangeArrowheads="1"/>
          </p:cNvSpPr>
          <p:nvPr>
            <p:ph type="title"/>
          </p:nvPr>
        </p:nvSpPr>
        <p:spPr/>
        <p:txBody>
          <a:bodyPr/>
          <a:lstStyle/>
          <a:p>
            <a:pPr eaLnBrk="1" hangingPunct="1"/>
            <a:r>
              <a:rPr lang="en-US" smtClean="0"/>
              <a:t>General ANOVA Setting</a:t>
            </a:r>
          </a:p>
        </p:txBody>
      </p:sp>
      <p:sp>
        <p:nvSpPr>
          <p:cNvPr id="64515" name="Rectangle 3"/>
          <p:cNvSpPr>
            <a:spLocks noGrp="1" noChangeArrowheads="1"/>
          </p:cNvSpPr>
          <p:nvPr>
            <p:ph type="body" idx="1"/>
          </p:nvPr>
        </p:nvSpPr>
        <p:spPr>
          <a:xfrm>
            <a:off x="609600" y="1828800"/>
            <a:ext cx="8077200" cy="4419600"/>
          </a:xfrm>
        </p:spPr>
        <p:txBody>
          <a:bodyPr lIns="91440" tIns="45720" rIns="91440" bIns="45720"/>
          <a:lstStyle/>
          <a:p>
            <a:pPr eaLnBrk="1" hangingPunct="1"/>
            <a:r>
              <a:rPr lang="en-US" sz="2400" smtClean="0"/>
              <a:t>Investigator controls one or more factors of interest</a:t>
            </a:r>
          </a:p>
          <a:p>
            <a:pPr lvl="1" eaLnBrk="1" hangingPunct="1"/>
            <a:r>
              <a:rPr lang="en-US" smtClean="0"/>
              <a:t>Each factor contains two or more levels</a:t>
            </a:r>
          </a:p>
          <a:p>
            <a:pPr lvl="1" eaLnBrk="1" hangingPunct="1"/>
            <a:r>
              <a:rPr lang="en-US" smtClean="0"/>
              <a:t>Levels can be numerical or categorical</a:t>
            </a:r>
          </a:p>
          <a:p>
            <a:pPr lvl="1" eaLnBrk="1" hangingPunct="1"/>
            <a:r>
              <a:rPr lang="en-US" smtClean="0"/>
              <a:t>Different levels produce different groups</a:t>
            </a:r>
          </a:p>
          <a:p>
            <a:pPr lvl="1" eaLnBrk="1" hangingPunct="1"/>
            <a:r>
              <a:rPr lang="en-US" smtClean="0"/>
              <a:t>Think of each group as a sample from a different population</a:t>
            </a:r>
          </a:p>
          <a:p>
            <a:pPr eaLnBrk="1" hangingPunct="1"/>
            <a:r>
              <a:rPr lang="en-US" sz="2400" smtClean="0"/>
              <a:t>Observe effects on the dependent variable</a:t>
            </a:r>
          </a:p>
          <a:p>
            <a:pPr lvl="1" eaLnBrk="1" hangingPunct="1"/>
            <a:r>
              <a:rPr lang="en-US" smtClean="0"/>
              <a:t>Are the groups the same? </a:t>
            </a:r>
          </a:p>
          <a:p>
            <a:pPr eaLnBrk="1" hangingPunct="1"/>
            <a:r>
              <a:rPr lang="en-US" sz="2400" smtClean="0"/>
              <a:t>Experimental design: the plan used to collect the data</a:t>
            </a:r>
          </a:p>
        </p:txBody>
      </p:sp>
      <p:sp>
        <p:nvSpPr>
          <p:cNvPr id="64516"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C21FC22F-ADCD-498F-A00A-BA3DAADFF03A}" type="slidenum">
              <a:rPr lang="en-US"/>
              <a:pPr/>
              <a:t>40</a:t>
            </a:fld>
            <a:endParaRPr lang="en-US"/>
          </a:p>
        </p:txBody>
      </p:sp>
      <p:sp>
        <p:nvSpPr>
          <p:cNvPr id="75778" name="Rectangle 2"/>
          <p:cNvSpPr>
            <a:spLocks noGrp="1" noChangeArrowheads="1"/>
          </p:cNvSpPr>
          <p:nvPr>
            <p:ph type="title"/>
          </p:nvPr>
        </p:nvSpPr>
        <p:spPr>
          <a:xfrm>
            <a:off x="990600" y="304800"/>
            <a:ext cx="7772400" cy="1066800"/>
          </a:xfrm>
        </p:spPr>
        <p:txBody>
          <a:bodyPr/>
          <a:lstStyle/>
          <a:p>
            <a:pPr eaLnBrk="1" hangingPunct="1">
              <a:lnSpc>
                <a:spcPct val="80000"/>
              </a:lnSpc>
              <a:spcBef>
                <a:spcPct val="40000"/>
              </a:spcBef>
            </a:pPr>
            <a:r>
              <a:rPr lang="en-US" smtClean="0"/>
              <a:t>Two-Way ANOVA </a:t>
            </a:r>
            <a:br>
              <a:rPr lang="en-US" smtClean="0"/>
            </a:br>
            <a:r>
              <a:rPr lang="en-US" smtClean="0"/>
              <a:t>Sources of Variation</a:t>
            </a:r>
          </a:p>
        </p:txBody>
      </p:sp>
      <p:sp>
        <p:nvSpPr>
          <p:cNvPr id="75779" name="Text Box 3"/>
          <p:cNvSpPr txBox="1">
            <a:spLocks noChangeArrowheads="1"/>
          </p:cNvSpPr>
          <p:nvPr/>
        </p:nvSpPr>
        <p:spPr bwMode="auto">
          <a:xfrm>
            <a:off x="1295400" y="1752600"/>
            <a:ext cx="7162800" cy="4579938"/>
          </a:xfrm>
          <a:prstGeom prst="rect">
            <a:avLst/>
          </a:prstGeom>
          <a:noFill/>
          <a:ln w="12700">
            <a:noFill/>
            <a:miter lim="800000"/>
            <a:headEnd/>
            <a:tailEnd/>
          </a:ln>
        </p:spPr>
        <p:txBody>
          <a:bodyPr>
            <a:spAutoFit/>
          </a:bodyPr>
          <a:lstStyle/>
          <a:p>
            <a:pPr eaLnBrk="0" hangingPunct="0">
              <a:spcBef>
                <a:spcPct val="50000"/>
              </a:spcBef>
            </a:pPr>
            <a:r>
              <a:rPr lang="en-US" sz="2800" b="1"/>
              <a:t>Two Factors of interest:  A  and  B</a:t>
            </a:r>
          </a:p>
          <a:p>
            <a:pPr eaLnBrk="0" hangingPunct="0">
              <a:spcBef>
                <a:spcPct val="50000"/>
              </a:spcBef>
            </a:pPr>
            <a:r>
              <a:rPr lang="en-US" sz="2800"/>
              <a:t>r =  number of levels of factor A</a:t>
            </a:r>
          </a:p>
          <a:p>
            <a:pPr eaLnBrk="0" hangingPunct="0">
              <a:spcBef>
                <a:spcPct val="50000"/>
              </a:spcBef>
            </a:pPr>
            <a:r>
              <a:rPr lang="en-US" sz="2800"/>
              <a:t>c =  number of levels of factor B</a:t>
            </a:r>
          </a:p>
          <a:p>
            <a:pPr eaLnBrk="0" hangingPunct="0">
              <a:spcBef>
                <a:spcPct val="50000"/>
              </a:spcBef>
            </a:pPr>
            <a:r>
              <a:rPr lang="en-US" sz="2800"/>
              <a:t>n</a:t>
            </a:r>
            <a:r>
              <a:rPr lang="en-US" sz="2800">
                <a:latin typeface="Tahoma" pitchFamily="34" charset="0"/>
              </a:rPr>
              <a:t>’</a:t>
            </a:r>
            <a:r>
              <a:rPr lang="en-US" sz="2800"/>
              <a:t> = number of replications for each cell</a:t>
            </a:r>
          </a:p>
          <a:p>
            <a:pPr eaLnBrk="0" hangingPunct="0">
              <a:spcBef>
                <a:spcPct val="50000"/>
              </a:spcBef>
            </a:pPr>
            <a:r>
              <a:rPr lang="en-US" sz="2800"/>
              <a:t>n = total number of observations in all cells	n = (r)(c)(n</a:t>
            </a:r>
            <a:r>
              <a:rPr lang="en-US" sz="2800">
                <a:latin typeface="Tahoma" pitchFamily="34" charset="0"/>
              </a:rPr>
              <a:t>’)</a:t>
            </a:r>
            <a:endParaRPr lang="en-US" sz="2800"/>
          </a:p>
          <a:p>
            <a:pPr eaLnBrk="0" hangingPunct="0">
              <a:spcBef>
                <a:spcPct val="50000"/>
              </a:spcBef>
            </a:pPr>
            <a:r>
              <a:rPr lang="en-US" sz="2800"/>
              <a:t>X</a:t>
            </a:r>
            <a:r>
              <a:rPr lang="en-US" sz="2800" baseline="-25000"/>
              <a:t>ijk</a:t>
            </a:r>
            <a:r>
              <a:rPr lang="en-US" sz="2800"/>
              <a:t> = value of the k</a:t>
            </a:r>
            <a:r>
              <a:rPr lang="en-US" sz="2800" baseline="30000"/>
              <a:t>th</a:t>
            </a:r>
            <a:r>
              <a:rPr lang="en-US" sz="2800"/>
              <a:t> observation of level i of 	factor A and level j of factor B</a:t>
            </a:r>
          </a:p>
        </p:txBody>
      </p:sp>
      <p:sp>
        <p:nvSpPr>
          <p:cNvPr id="75780"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5"/>
          <p:cNvSpPr>
            <a:spLocks noGrp="1" noChangeArrowheads="1"/>
          </p:cNvSpPr>
          <p:nvPr>
            <p:ph type="sldNum" sz="quarter" idx="10"/>
          </p:nvPr>
        </p:nvSpPr>
        <p:spPr>
          <a:ln/>
        </p:spPr>
        <p:txBody>
          <a:bodyPr/>
          <a:lstStyle/>
          <a:p>
            <a:r>
              <a:rPr lang="en-US"/>
              <a:t>11-</a:t>
            </a:r>
            <a:fld id="{22121B0C-5FC2-4FF8-B7F2-4D60A3F4CA14}" type="slidenum">
              <a:rPr lang="en-US"/>
              <a:pPr/>
              <a:t>41</a:t>
            </a:fld>
            <a:endParaRPr lang="en-US"/>
          </a:p>
        </p:txBody>
      </p:sp>
      <p:sp>
        <p:nvSpPr>
          <p:cNvPr id="76802" name="Rectangle 2"/>
          <p:cNvSpPr>
            <a:spLocks noGrp="1" noChangeArrowheads="1"/>
          </p:cNvSpPr>
          <p:nvPr>
            <p:ph type="title"/>
          </p:nvPr>
        </p:nvSpPr>
        <p:spPr>
          <a:xfrm>
            <a:off x="990600" y="457200"/>
            <a:ext cx="7793038" cy="914400"/>
          </a:xfrm>
        </p:spPr>
        <p:txBody>
          <a:bodyPr/>
          <a:lstStyle/>
          <a:p>
            <a:pPr eaLnBrk="1" hangingPunct="1">
              <a:lnSpc>
                <a:spcPct val="80000"/>
              </a:lnSpc>
            </a:pPr>
            <a:r>
              <a:rPr lang="en-US" smtClean="0"/>
              <a:t>Two-Way ANOVA </a:t>
            </a:r>
            <a:br>
              <a:rPr lang="en-US" smtClean="0"/>
            </a:br>
            <a:r>
              <a:rPr lang="en-US" smtClean="0"/>
              <a:t>Sources of Variation</a:t>
            </a:r>
          </a:p>
        </p:txBody>
      </p:sp>
      <p:sp>
        <p:nvSpPr>
          <p:cNvPr id="76803" name="Rectangle 3"/>
          <p:cNvSpPr>
            <a:spLocks noChangeArrowheads="1"/>
          </p:cNvSpPr>
          <p:nvPr/>
        </p:nvSpPr>
        <p:spPr bwMode="auto">
          <a:xfrm>
            <a:off x="381000" y="3048000"/>
            <a:ext cx="2133600" cy="1981200"/>
          </a:xfrm>
          <a:prstGeom prst="rect">
            <a:avLst/>
          </a:prstGeom>
          <a:solidFill>
            <a:srgbClr val="FDE0BD"/>
          </a:solidFill>
          <a:ln w="12700">
            <a:solidFill>
              <a:schemeClr val="tx1"/>
            </a:solidFill>
            <a:miter lim="800000"/>
            <a:headEnd/>
            <a:tailEnd/>
          </a:ln>
        </p:spPr>
        <p:txBody>
          <a:bodyPr wrap="none" anchor="ctr"/>
          <a:lstStyle/>
          <a:p>
            <a:pPr algn="ctr" eaLnBrk="0" hangingPunct="0"/>
            <a:r>
              <a:rPr lang="en-US"/>
              <a:t>SST</a:t>
            </a:r>
          </a:p>
          <a:p>
            <a:pPr algn="ctr" eaLnBrk="0" hangingPunct="0"/>
            <a:r>
              <a:rPr lang="en-US"/>
              <a:t>Total Variation</a:t>
            </a:r>
          </a:p>
          <a:p>
            <a:pPr algn="ctr" eaLnBrk="0" hangingPunct="0"/>
            <a:endParaRPr lang="en-US"/>
          </a:p>
        </p:txBody>
      </p:sp>
      <p:sp>
        <p:nvSpPr>
          <p:cNvPr id="76804" name="Rectangle 4"/>
          <p:cNvSpPr>
            <a:spLocks noChangeArrowheads="1"/>
          </p:cNvSpPr>
          <p:nvPr/>
        </p:nvSpPr>
        <p:spPr bwMode="auto">
          <a:xfrm>
            <a:off x="3810000" y="2362200"/>
            <a:ext cx="3200400" cy="685800"/>
          </a:xfrm>
          <a:prstGeom prst="rect">
            <a:avLst/>
          </a:prstGeom>
          <a:solidFill>
            <a:srgbClr val="C7DAF7"/>
          </a:solidFill>
          <a:ln w="12700">
            <a:solidFill>
              <a:schemeClr val="tx1"/>
            </a:solidFill>
            <a:miter lim="800000"/>
            <a:headEnd/>
            <a:tailEnd/>
          </a:ln>
        </p:spPr>
        <p:txBody>
          <a:bodyPr wrap="none" anchor="ctr"/>
          <a:lstStyle/>
          <a:p>
            <a:pPr algn="ctr" eaLnBrk="0" hangingPunct="0"/>
            <a:r>
              <a:rPr lang="en-US"/>
              <a:t>SSA</a:t>
            </a:r>
          </a:p>
          <a:p>
            <a:pPr algn="ctr" eaLnBrk="0" hangingPunct="0"/>
            <a:r>
              <a:rPr lang="en-US" sz="2000"/>
              <a:t>Factor A Variation</a:t>
            </a:r>
          </a:p>
        </p:txBody>
      </p:sp>
      <p:sp>
        <p:nvSpPr>
          <p:cNvPr id="76805" name="Rectangle 5"/>
          <p:cNvSpPr>
            <a:spLocks noChangeArrowheads="1"/>
          </p:cNvSpPr>
          <p:nvPr/>
        </p:nvSpPr>
        <p:spPr bwMode="auto">
          <a:xfrm>
            <a:off x="3810000" y="3352800"/>
            <a:ext cx="3200400" cy="685800"/>
          </a:xfrm>
          <a:prstGeom prst="rect">
            <a:avLst/>
          </a:prstGeom>
          <a:solidFill>
            <a:srgbClr val="C7DAF7"/>
          </a:solidFill>
          <a:ln w="12700">
            <a:solidFill>
              <a:schemeClr val="tx1"/>
            </a:solidFill>
            <a:miter lim="800000"/>
            <a:headEnd/>
            <a:tailEnd/>
          </a:ln>
        </p:spPr>
        <p:txBody>
          <a:bodyPr wrap="none" anchor="ctr"/>
          <a:lstStyle/>
          <a:p>
            <a:pPr algn="ctr" eaLnBrk="0" hangingPunct="0"/>
            <a:r>
              <a:rPr lang="en-US"/>
              <a:t>SSB</a:t>
            </a:r>
          </a:p>
          <a:p>
            <a:pPr algn="ctr" eaLnBrk="0" hangingPunct="0"/>
            <a:r>
              <a:rPr lang="en-US" sz="2000"/>
              <a:t>Factor B Variation</a:t>
            </a:r>
          </a:p>
        </p:txBody>
      </p:sp>
      <p:sp>
        <p:nvSpPr>
          <p:cNvPr id="76806" name="Rectangle 6"/>
          <p:cNvSpPr>
            <a:spLocks noChangeArrowheads="1"/>
          </p:cNvSpPr>
          <p:nvPr/>
        </p:nvSpPr>
        <p:spPr bwMode="auto">
          <a:xfrm>
            <a:off x="3810000" y="4343400"/>
            <a:ext cx="3200400" cy="914400"/>
          </a:xfrm>
          <a:prstGeom prst="rect">
            <a:avLst/>
          </a:prstGeom>
          <a:solidFill>
            <a:srgbClr val="C7DAF7"/>
          </a:solidFill>
          <a:ln w="12700">
            <a:solidFill>
              <a:schemeClr val="tx1"/>
            </a:solidFill>
            <a:miter lim="800000"/>
            <a:headEnd/>
            <a:tailEnd/>
          </a:ln>
        </p:spPr>
        <p:txBody>
          <a:bodyPr wrap="none" anchor="ctr"/>
          <a:lstStyle/>
          <a:p>
            <a:pPr algn="ctr" eaLnBrk="0" hangingPunct="0"/>
            <a:r>
              <a:rPr lang="en-US"/>
              <a:t>SSAB</a:t>
            </a:r>
          </a:p>
          <a:p>
            <a:pPr algn="ctr" eaLnBrk="0" hangingPunct="0"/>
            <a:r>
              <a:rPr lang="en-US" sz="2000"/>
              <a:t>Variation due to interaction </a:t>
            </a:r>
          </a:p>
          <a:p>
            <a:pPr algn="ctr" eaLnBrk="0" hangingPunct="0"/>
            <a:r>
              <a:rPr lang="en-US" sz="2000"/>
              <a:t>between A and B</a:t>
            </a:r>
          </a:p>
        </p:txBody>
      </p:sp>
      <p:sp>
        <p:nvSpPr>
          <p:cNvPr id="76807" name="Rectangle 7"/>
          <p:cNvSpPr>
            <a:spLocks noChangeArrowheads="1"/>
          </p:cNvSpPr>
          <p:nvPr/>
        </p:nvSpPr>
        <p:spPr bwMode="auto">
          <a:xfrm>
            <a:off x="3810000" y="5562600"/>
            <a:ext cx="3200400" cy="685800"/>
          </a:xfrm>
          <a:prstGeom prst="rect">
            <a:avLst/>
          </a:prstGeom>
          <a:solidFill>
            <a:srgbClr val="C7DAF7"/>
          </a:solidFill>
          <a:ln w="12700">
            <a:solidFill>
              <a:schemeClr val="tx1"/>
            </a:solidFill>
            <a:miter lim="800000"/>
            <a:headEnd/>
            <a:tailEnd/>
          </a:ln>
        </p:spPr>
        <p:txBody>
          <a:bodyPr wrap="none" anchor="ctr"/>
          <a:lstStyle/>
          <a:p>
            <a:pPr algn="ctr" eaLnBrk="0" hangingPunct="0"/>
            <a:r>
              <a:rPr lang="en-US"/>
              <a:t>SSE</a:t>
            </a:r>
          </a:p>
          <a:p>
            <a:pPr algn="ctr" eaLnBrk="0" hangingPunct="0"/>
            <a:r>
              <a:rPr lang="en-US" sz="2000"/>
              <a:t>Random variation (Error)</a:t>
            </a:r>
          </a:p>
        </p:txBody>
      </p:sp>
      <p:sp>
        <p:nvSpPr>
          <p:cNvPr id="76808" name="Line 8"/>
          <p:cNvSpPr>
            <a:spLocks noChangeShapeType="1"/>
          </p:cNvSpPr>
          <p:nvPr/>
        </p:nvSpPr>
        <p:spPr bwMode="auto">
          <a:xfrm flipV="1">
            <a:off x="2514600" y="2895600"/>
            <a:ext cx="1295400" cy="685800"/>
          </a:xfrm>
          <a:prstGeom prst="line">
            <a:avLst/>
          </a:prstGeom>
          <a:noFill/>
          <a:ln w="28575">
            <a:solidFill>
              <a:schemeClr val="tx1"/>
            </a:solidFill>
            <a:round/>
            <a:headEnd/>
            <a:tailEnd type="triangle" w="med" len="med"/>
          </a:ln>
        </p:spPr>
        <p:txBody>
          <a:bodyPr wrap="none" anchor="ctr"/>
          <a:lstStyle/>
          <a:p>
            <a:endParaRPr lang="en-US"/>
          </a:p>
        </p:txBody>
      </p:sp>
      <p:sp>
        <p:nvSpPr>
          <p:cNvPr id="76809" name="Line 9"/>
          <p:cNvSpPr>
            <a:spLocks noChangeShapeType="1"/>
          </p:cNvSpPr>
          <p:nvPr/>
        </p:nvSpPr>
        <p:spPr bwMode="auto">
          <a:xfrm flipV="1">
            <a:off x="2514600" y="3886200"/>
            <a:ext cx="1295400" cy="228600"/>
          </a:xfrm>
          <a:prstGeom prst="line">
            <a:avLst/>
          </a:prstGeom>
          <a:noFill/>
          <a:ln w="28575">
            <a:solidFill>
              <a:schemeClr val="tx1"/>
            </a:solidFill>
            <a:round/>
            <a:headEnd/>
            <a:tailEnd type="triangle" w="med" len="med"/>
          </a:ln>
        </p:spPr>
        <p:txBody>
          <a:bodyPr wrap="none" anchor="ctr"/>
          <a:lstStyle/>
          <a:p>
            <a:endParaRPr lang="en-US"/>
          </a:p>
        </p:txBody>
      </p:sp>
      <p:sp>
        <p:nvSpPr>
          <p:cNvPr id="76810" name="Line 10"/>
          <p:cNvSpPr>
            <a:spLocks noChangeShapeType="1"/>
          </p:cNvSpPr>
          <p:nvPr/>
        </p:nvSpPr>
        <p:spPr bwMode="auto">
          <a:xfrm>
            <a:off x="2514600" y="4419600"/>
            <a:ext cx="1295400" cy="228600"/>
          </a:xfrm>
          <a:prstGeom prst="line">
            <a:avLst/>
          </a:prstGeom>
          <a:noFill/>
          <a:ln w="28575">
            <a:solidFill>
              <a:schemeClr val="tx1"/>
            </a:solidFill>
            <a:round/>
            <a:headEnd/>
            <a:tailEnd type="triangle" w="med" len="med"/>
          </a:ln>
        </p:spPr>
        <p:txBody>
          <a:bodyPr wrap="none" anchor="ctr"/>
          <a:lstStyle/>
          <a:p>
            <a:endParaRPr lang="en-US"/>
          </a:p>
        </p:txBody>
      </p:sp>
      <p:sp>
        <p:nvSpPr>
          <p:cNvPr id="76811" name="Line 11"/>
          <p:cNvSpPr>
            <a:spLocks noChangeShapeType="1"/>
          </p:cNvSpPr>
          <p:nvPr/>
        </p:nvSpPr>
        <p:spPr bwMode="auto">
          <a:xfrm>
            <a:off x="2514600" y="4724400"/>
            <a:ext cx="1295400" cy="1066800"/>
          </a:xfrm>
          <a:prstGeom prst="line">
            <a:avLst/>
          </a:prstGeom>
          <a:noFill/>
          <a:ln w="28575">
            <a:solidFill>
              <a:schemeClr val="tx1"/>
            </a:solidFill>
            <a:round/>
            <a:headEnd/>
            <a:tailEnd type="triangle" w="med" len="med"/>
          </a:ln>
        </p:spPr>
        <p:txBody>
          <a:bodyPr wrap="none" anchor="ctr"/>
          <a:lstStyle/>
          <a:p>
            <a:endParaRPr lang="en-US"/>
          </a:p>
        </p:txBody>
      </p:sp>
      <p:sp>
        <p:nvSpPr>
          <p:cNvPr id="76812" name="Text Box 12"/>
          <p:cNvSpPr txBox="1">
            <a:spLocks noChangeArrowheads="1"/>
          </p:cNvSpPr>
          <p:nvPr/>
        </p:nvSpPr>
        <p:spPr bwMode="auto">
          <a:xfrm>
            <a:off x="7315200" y="1600200"/>
            <a:ext cx="1447800" cy="7016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Degrees of Freedom:</a:t>
            </a:r>
          </a:p>
        </p:txBody>
      </p:sp>
      <p:sp>
        <p:nvSpPr>
          <p:cNvPr id="76813" name="Text Box 13"/>
          <p:cNvSpPr txBox="1">
            <a:spLocks noChangeArrowheads="1"/>
          </p:cNvSpPr>
          <p:nvPr/>
        </p:nvSpPr>
        <p:spPr bwMode="auto">
          <a:xfrm>
            <a:off x="7467600" y="2514600"/>
            <a:ext cx="762000" cy="3968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r – 1</a:t>
            </a:r>
          </a:p>
        </p:txBody>
      </p:sp>
      <p:sp>
        <p:nvSpPr>
          <p:cNvPr id="76814" name="Text Box 14"/>
          <p:cNvSpPr txBox="1">
            <a:spLocks noChangeArrowheads="1"/>
          </p:cNvSpPr>
          <p:nvPr/>
        </p:nvSpPr>
        <p:spPr bwMode="auto">
          <a:xfrm>
            <a:off x="7467600" y="3505200"/>
            <a:ext cx="762000" cy="3968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c – 1</a:t>
            </a:r>
          </a:p>
        </p:txBody>
      </p:sp>
      <p:sp>
        <p:nvSpPr>
          <p:cNvPr id="76815" name="Text Box 15"/>
          <p:cNvSpPr txBox="1">
            <a:spLocks noChangeArrowheads="1"/>
          </p:cNvSpPr>
          <p:nvPr/>
        </p:nvSpPr>
        <p:spPr bwMode="auto">
          <a:xfrm>
            <a:off x="7239000" y="4572000"/>
            <a:ext cx="1676400" cy="3968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(r – 1)(c – 1)</a:t>
            </a:r>
          </a:p>
        </p:txBody>
      </p:sp>
      <p:sp>
        <p:nvSpPr>
          <p:cNvPr id="76816" name="Text Box 16"/>
          <p:cNvSpPr txBox="1">
            <a:spLocks noChangeArrowheads="1"/>
          </p:cNvSpPr>
          <p:nvPr/>
        </p:nvSpPr>
        <p:spPr bwMode="auto">
          <a:xfrm>
            <a:off x="7391400" y="5638800"/>
            <a:ext cx="1219200" cy="3968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rc(n’ – 1)</a:t>
            </a:r>
          </a:p>
        </p:txBody>
      </p:sp>
      <p:sp>
        <p:nvSpPr>
          <p:cNvPr id="76817" name="Text Box 17"/>
          <p:cNvSpPr txBox="1">
            <a:spLocks noChangeArrowheads="1"/>
          </p:cNvSpPr>
          <p:nvPr/>
        </p:nvSpPr>
        <p:spPr bwMode="auto">
          <a:xfrm>
            <a:off x="990600" y="5105400"/>
            <a:ext cx="838200" cy="396875"/>
          </a:xfrm>
          <a:prstGeom prst="rect">
            <a:avLst/>
          </a:prstGeom>
          <a:solidFill>
            <a:srgbClr val="FFCCFF"/>
          </a:solidFill>
          <a:ln w="12700">
            <a:noFill/>
            <a:miter lim="800000"/>
            <a:headEnd/>
            <a:tailEnd/>
          </a:ln>
        </p:spPr>
        <p:txBody>
          <a:bodyPr>
            <a:spAutoFit/>
          </a:bodyPr>
          <a:lstStyle/>
          <a:p>
            <a:pPr eaLnBrk="0" hangingPunct="0">
              <a:spcBef>
                <a:spcPct val="50000"/>
              </a:spcBef>
            </a:pPr>
            <a:r>
              <a:rPr lang="en-US" sz="2000"/>
              <a:t>n - 1</a:t>
            </a:r>
          </a:p>
        </p:txBody>
      </p:sp>
      <p:sp>
        <p:nvSpPr>
          <p:cNvPr id="76818" name="Text Box 18"/>
          <p:cNvSpPr txBox="1">
            <a:spLocks noChangeArrowheads="1"/>
          </p:cNvSpPr>
          <p:nvPr/>
        </p:nvSpPr>
        <p:spPr bwMode="auto">
          <a:xfrm>
            <a:off x="1143000" y="1600200"/>
            <a:ext cx="5715000" cy="531813"/>
          </a:xfrm>
          <a:prstGeom prst="rect">
            <a:avLst/>
          </a:prstGeom>
          <a:solidFill>
            <a:srgbClr val="FDE0BD"/>
          </a:solidFill>
          <a:ln w="12700">
            <a:solidFill>
              <a:schemeClr val="tx1"/>
            </a:solidFill>
            <a:miter lim="800000"/>
            <a:headEnd/>
            <a:tailEnd/>
          </a:ln>
        </p:spPr>
        <p:txBody>
          <a:bodyPr>
            <a:spAutoFit/>
          </a:bodyPr>
          <a:lstStyle/>
          <a:p>
            <a:pPr eaLnBrk="0" hangingPunct="0">
              <a:spcBef>
                <a:spcPct val="50000"/>
              </a:spcBef>
            </a:pPr>
            <a:r>
              <a:rPr lang="en-US" sz="2800"/>
              <a:t>SST = SSA + SSB + SSAB + SSE</a:t>
            </a:r>
          </a:p>
        </p:txBody>
      </p:sp>
      <p:sp>
        <p:nvSpPr>
          <p:cNvPr id="76819" name="Text Box 19"/>
          <p:cNvSpPr txBox="1">
            <a:spLocks noChangeArrowheads="1"/>
          </p:cNvSpPr>
          <p:nvPr/>
        </p:nvSpPr>
        <p:spPr bwMode="auto">
          <a:xfrm>
            <a:off x="7543800" y="1149350"/>
            <a:ext cx="1474788" cy="396875"/>
          </a:xfrm>
          <a:prstGeom prst="rect">
            <a:avLst/>
          </a:prstGeom>
          <a:noFill/>
          <a:ln w="9525">
            <a:noFill/>
            <a:miter lim="800000"/>
            <a:headEnd/>
            <a:tailEnd/>
          </a:ln>
        </p:spPr>
        <p:txBody>
          <a:bodyPr wrap="none">
            <a:spAutoFit/>
          </a:bodyPr>
          <a:lstStyle/>
          <a:p>
            <a:r>
              <a:rPr lang="en-US" sz="2000" i="1">
                <a:solidFill>
                  <a:schemeClr val="tx2"/>
                </a:solidFill>
              </a:rPr>
              <a:t>(continued)</a:t>
            </a:r>
          </a:p>
        </p:txBody>
      </p:sp>
      <p:sp>
        <p:nvSpPr>
          <p:cNvPr id="76820" name="Rectangle 21"/>
          <p:cNvSpPr>
            <a:spLocks noChangeArrowheads="1"/>
          </p:cNvSpPr>
          <p:nvPr/>
        </p:nvSpPr>
        <p:spPr bwMode="auto">
          <a:xfrm>
            <a:off x="7543800" y="609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11-</a:t>
            </a:r>
            <a:fld id="{27FC268C-5959-4854-9B09-EE0B57B3A34D}" type="slidenum">
              <a:rPr lang="en-US"/>
              <a:pPr/>
              <a:t>42</a:t>
            </a:fld>
            <a:endParaRPr lang="en-US"/>
          </a:p>
        </p:txBody>
      </p:sp>
      <p:sp>
        <p:nvSpPr>
          <p:cNvPr id="26630" name="Rectangle 2"/>
          <p:cNvSpPr>
            <a:spLocks noGrp="1" noChangeArrowheads="1"/>
          </p:cNvSpPr>
          <p:nvPr>
            <p:ph type="title"/>
          </p:nvPr>
        </p:nvSpPr>
        <p:spPr>
          <a:xfrm>
            <a:off x="1143000" y="457200"/>
            <a:ext cx="7772400" cy="762000"/>
          </a:xfrm>
        </p:spPr>
        <p:txBody>
          <a:bodyPr/>
          <a:lstStyle/>
          <a:p>
            <a:pPr defTabSz="914400" eaLnBrk="1" hangingPunct="1"/>
            <a:r>
              <a:rPr lang="en-US" smtClean="0"/>
              <a:t>Two-Way ANOVA Equations</a:t>
            </a:r>
          </a:p>
        </p:txBody>
      </p:sp>
      <p:graphicFrame>
        <p:nvGraphicFramePr>
          <p:cNvPr id="26626" name="Object 3"/>
          <p:cNvGraphicFramePr>
            <a:graphicFrameLocks noChangeAspect="1"/>
          </p:cNvGraphicFramePr>
          <p:nvPr/>
        </p:nvGraphicFramePr>
        <p:xfrm>
          <a:off x="3741738" y="2133600"/>
          <a:ext cx="4554537" cy="1193800"/>
        </p:xfrm>
        <a:graphic>
          <a:graphicData uri="http://schemas.openxmlformats.org/presentationml/2006/ole">
            <p:oleObj spid="_x0000_s26626" name="Equation" r:id="rId3" imgW="1688760" imgH="444240" progId="Equation.3">
              <p:embed/>
            </p:oleObj>
          </a:graphicData>
        </a:graphic>
      </p:graphicFrame>
      <p:graphicFrame>
        <p:nvGraphicFramePr>
          <p:cNvPr id="26627" name="Object 4"/>
          <p:cNvGraphicFramePr>
            <a:graphicFrameLocks noChangeAspect="1"/>
          </p:cNvGraphicFramePr>
          <p:nvPr/>
        </p:nvGraphicFramePr>
        <p:xfrm>
          <a:off x="3863975" y="3597275"/>
          <a:ext cx="4003675" cy="1160463"/>
        </p:xfrm>
        <a:graphic>
          <a:graphicData uri="http://schemas.openxmlformats.org/presentationml/2006/ole">
            <p:oleObj spid="_x0000_s26627" name="Equation" r:id="rId4" imgW="1485720" imgH="431640" progId="Equation.3">
              <p:embed/>
            </p:oleObj>
          </a:graphicData>
        </a:graphic>
      </p:graphicFrame>
      <p:graphicFrame>
        <p:nvGraphicFramePr>
          <p:cNvPr id="26628" name="Object 5"/>
          <p:cNvGraphicFramePr>
            <a:graphicFrameLocks noChangeAspect="1"/>
          </p:cNvGraphicFramePr>
          <p:nvPr/>
        </p:nvGraphicFramePr>
        <p:xfrm>
          <a:off x="3895725" y="5105400"/>
          <a:ext cx="3935413" cy="1195388"/>
        </p:xfrm>
        <a:graphic>
          <a:graphicData uri="http://schemas.openxmlformats.org/presentationml/2006/ole">
            <p:oleObj spid="_x0000_s26628" name="Equation" r:id="rId5" imgW="1460160" imgH="444240" progId="Equation.3">
              <p:embed/>
            </p:oleObj>
          </a:graphicData>
        </a:graphic>
      </p:graphicFrame>
      <p:sp>
        <p:nvSpPr>
          <p:cNvPr id="26631" name="Text Box 6"/>
          <p:cNvSpPr txBox="1">
            <a:spLocks noChangeArrowheads="1"/>
          </p:cNvSpPr>
          <p:nvPr/>
        </p:nvSpPr>
        <p:spPr bwMode="auto">
          <a:xfrm>
            <a:off x="609600" y="2057400"/>
            <a:ext cx="3336925" cy="457200"/>
          </a:xfrm>
          <a:prstGeom prst="rect">
            <a:avLst/>
          </a:prstGeom>
          <a:noFill/>
          <a:ln w="12700">
            <a:noFill/>
            <a:miter lim="800000"/>
            <a:headEnd/>
            <a:tailEnd/>
          </a:ln>
        </p:spPr>
        <p:txBody>
          <a:bodyPr>
            <a:spAutoFit/>
          </a:bodyPr>
          <a:lstStyle/>
          <a:p>
            <a:pPr eaLnBrk="0" hangingPunct="0">
              <a:spcBef>
                <a:spcPct val="50000"/>
              </a:spcBef>
            </a:pPr>
            <a:r>
              <a:rPr lang="en-US">
                <a:solidFill>
                  <a:srgbClr val="3333CC"/>
                </a:solidFill>
              </a:rPr>
              <a:t>Total Variation:</a:t>
            </a:r>
          </a:p>
        </p:txBody>
      </p:sp>
      <p:sp>
        <p:nvSpPr>
          <p:cNvPr id="26632" name="Text Box 7"/>
          <p:cNvSpPr txBox="1">
            <a:spLocks noChangeArrowheads="1"/>
          </p:cNvSpPr>
          <p:nvPr/>
        </p:nvSpPr>
        <p:spPr bwMode="auto">
          <a:xfrm>
            <a:off x="685800" y="3429000"/>
            <a:ext cx="3733800" cy="457200"/>
          </a:xfrm>
          <a:prstGeom prst="rect">
            <a:avLst/>
          </a:prstGeom>
          <a:noFill/>
          <a:ln w="12700">
            <a:noFill/>
            <a:miter lim="800000"/>
            <a:headEnd/>
            <a:tailEnd/>
          </a:ln>
        </p:spPr>
        <p:txBody>
          <a:bodyPr>
            <a:spAutoFit/>
          </a:bodyPr>
          <a:lstStyle/>
          <a:p>
            <a:pPr eaLnBrk="0" hangingPunct="0">
              <a:spcBef>
                <a:spcPct val="50000"/>
              </a:spcBef>
            </a:pPr>
            <a:r>
              <a:rPr lang="en-US">
                <a:solidFill>
                  <a:srgbClr val="3333CC"/>
                </a:solidFill>
              </a:rPr>
              <a:t>Factor A Variation:</a:t>
            </a:r>
          </a:p>
        </p:txBody>
      </p:sp>
      <p:sp>
        <p:nvSpPr>
          <p:cNvPr id="26633" name="Text Box 8"/>
          <p:cNvSpPr txBox="1">
            <a:spLocks noChangeArrowheads="1"/>
          </p:cNvSpPr>
          <p:nvPr/>
        </p:nvSpPr>
        <p:spPr bwMode="auto">
          <a:xfrm>
            <a:off x="685800" y="4876800"/>
            <a:ext cx="3733800" cy="457200"/>
          </a:xfrm>
          <a:prstGeom prst="rect">
            <a:avLst/>
          </a:prstGeom>
          <a:noFill/>
          <a:ln w="12700">
            <a:noFill/>
            <a:miter lim="800000"/>
            <a:headEnd/>
            <a:tailEnd/>
          </a:ln>
        </p:spPr>
        <p:txBody>
          <a:bodyPr>
            <a:spAutoFit/>
          </a:bodyPr>
          <a:lstStyle/>
          <a:p>
            <a:pPr eaLnBrk="0" hangingPunct="0">
              <a:spcBef>
                <a:spcPct val="50000"/>
              </a:spcBef>
            </a:pPr>
            <a:r>
              <a:rPr lang="en-US">
                <a:solidFill>
                  <a:srgbClr val="3333CC"/>
                </a:solidFill>
              </a:rPr>
              <a:t>Factor B Variation:</a:t>
            </a:r>
          </a:p>
        </p:txBody>
      </p:sp>
      <p:sp>
        <p:nvSpPr>
          <p:cNvPr id="26634" name="Rectangle 10"/>
          <p:cNvSpPr>
            <a:spLocks noChangeArrowheads="1"/>
          </p:cNvSpPr>
          <p:nvPr/>
        </p:nvSpPr>
        <p:spPr bwMode="auto">
          <a:xfrm>
            <a:off x="7543800" y="12287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10"/>
          </p:nvPr>
        </p:nvSpPr>
        <p:spPr>
          <a:ln/>
        </p:spPr>
        <p:txBody>
          <a:bodyPr/>
          <a:lstStyle/>
          <a:p>
            <a:r>
              <a:rPr lang="en-US"/>
              <a:t>11-</a:t>
            </a:r>
            <a:fld id="{59CFD018-8AC6-4654-BD8E-E744F0724E11}" type="slidenum">
              <a:rPr lang="en-US"/>
              <a:pPr/>
              <a:t>43</a:t>
            </a:fld>
            <a:endParaRPr lang="en-US"/>
          </a:p>
        </p:txBody>
      </p:sp>
      <p:sp>
        <p:nvSpPr>
          <p:cNvPr id="27653" name="Rectangle 2"/>
          <p:cNvSpPr>
            <a:spLocks noGrp="1" noChangeArrowheads="1"/>
          </p:cNvSpPr>
          <p:nvPr>
            <p:ph type="title"/>
          </p:nvPr>
        </p:nvSpPr>
        <p:spPr>
          <a:xfrm>
            <a:off x="1143000" y="457200"/>
            <a:ext cx="7772400" cy="762000"/>
          </a:xfrm>
        </p:spPr>
        <p:txBody>
          <a:bodyPr/>
          <a:lstStyle/>
          <a:p>
            <a:pPr defTabSz="914400" eaLnBrk="1" hangingPunct="1"/>
            <a:r>
              <a:rPr lang="en-US" smtClean="0"/>
              <a:t>Two-Way ANOVA Equations</a:t>
            </a:r>
          </a:p>
        </p:txBody>
      </p:sp>
      <p:graphicFrame>
        <p:nvGraphicFramePr>
          <p:cNvPr id="27650" name="Object 3"/>
          <p:cNvGraphicFramePr>
            <a:graphicFrameLocks noChangeAspect="1"/>
          </p:cNvGraphicFramePr>
          <p:nvPr/>
        </p:nvGraphicFramePr>
        <p:xfrm>
          <a:off x="2867025" y="2903538"/>
          <a:ext cx="5891213" cy="1128712"/>
        </p:xfrm>
        <a:graphic>
          <a:graphicData uri="http://schemas.openxmlformats.org/presentationml/2006/ole">
            <p:oleObj spid="_x0000_s27650" name="Equation" r:id="rId3" imgW="2311200" imgH="444240" progId="Equation.3">
              <p:embed/>
            </p:oleObj>
          </a:graphicData>
        </a:graphic>
      </p:graphicFrame>
      <p:graphicFrame>
        <p:nvGraphicFramePr>
          <p:cNvPr id="27651" name="Object 4"/>
          <p:cNvGraphicFramePr>
            <a:graphicFrameLocks noChangeAspect="1"/>
          </p:cNvGraphicFramePr>
          <p:nvPr/>
        </p:nvGraphicFramePr>
        <p:xfrm>
          <a:off x="4260850" y="4495800"/>
          <a:ext cx="4584700" cy="1150938"/>
        </p:xfrm>
        <a:graphic>
          <a:graphicData uri="http://schemas.openxmlformats.org/presentationml/2006/ole">
            <p:oleObj spid="_x0000_s27651" name="Equation" r:id="rId4" imgW="1765080" imgH="444240" progId="Equation.3">
              <p:embed/>
            </p:oleObj>
          </a:graphicData>
        </a:graphic>
      </p:graphicFrame>
      <p:sp>
        <p:nvSpPr>
          <p:cNvPr id="27654" name="Text Box 5"/>
          <p:cNvSpPr txBox="1">
            <a:spLocks noChangeArrowheads="1"/>
          </p:cNvSpPr>
          <p:nvPr/>
        </p:nvSpPr>
        <p:spPr bwMode="auto">
          <a:xfrm>
            <a:off x="685800" y="2362200"/>
            <a:ext cx="3124200" cy="457200"/>
          </a:xfrm>
          <a:prstGeom prst="rect">
            <a:avLst/>
          </a:prstGeom>
          <a:noFill/>
          <a:ln w="12700">
            <a:noFill/>
            <a:miter lim="800000"/>
            <a:headEnd/>
            <a:tailEnd/>
          </a:ln>
        </p:spPr>
        <p:txBody>
          <a:bodyPr>
            <a:spAutoFit/>
          </a:bodyPr>
          <a:lstStyle/>
          <a:p>
            <a:pPr eaLnBrk="0" hangingPunct="0">
              <a:spcBef>
                <a:spcPct val="50000"/>
              </a:spcBef>
            </a:pPr>
            <a:r>
              <a:rPr lang="en-US">
                <a:solidFill>
                  <a:srgbClr val="3333CC"/>
                </a:solidFill>
              </a:rPr>
              <a:t>Interaction Variation:</a:t>
            </a:r>
          </a:p>
        </p:txBody>
      </p:sp>
      <p:sp>
        <p:nvSpPr>
          <p:cNvPr id="27655" name="Text Box 6"/>
          <p:cNvSpPr txBox="1">
            <a:spLocks noChangeArrowheads="1"/>
          </p:cNvSpPr>
          <p:nvPr/>
        </p:nvSpPr>
        <p:spPr bwMode="auto">
          <a:xfrm>
            <a:off x="685800" y="4191000"/>
            <a:ext cx="3581400" cy="457200"/>
          </a:xfrm>
          <a:prstGeom prst="rect">
            <a:avLst/>
          </a:prstGeom>
          <a:noFill/>
          <a:ln w="12700">
            <a:noFill/>
            <a:miter lim="800000"/>
            <a:headEnd/>
            <a:tailEnd/>
          </a:ln>
        </p:spPr>
        <p:txBody>
          <a:bodyPr>
            <a:spAutoFit/>
          </a:bodyPr>
          <a:lstStyle/>
          <a:p>
            <a:pPr eaLnBrk="0" hangingPunct="0">
              <a:spcBef>
                <a:spcPct val="50000"/>
              </a:spcBef>
            </a:pPr>
            <a:r>
              <a:rPr lang="en-US">
                <a:solidFill>
                  <a:srgbClr val="3333CC"/>
                </a:solidFill>
              </a:rPr>
              <a:t>Sum of Squares Error:</a:t>
            </a:r>
          </a:p>
        </p:txBody>
      </p:sp>
      <p:sp>
        <p:nvSpPr>
          <p:cNvPr id="27656" name="Text Box 8"/>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7657" name="Rectangle 9"/>
          <p:cNvSpPr>
            <a:spLocks noChangeArrowheads="1"/>
          </p:cNvSpPr>
          <p:nvPr/>
        </p:nvSpPr>
        <p:spPr bwMode="auto">
          <a:xfrm>
            <a:off x="7543800" y="16764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p:cNvSpPr>
            <a:spLocks noGrp="1" noChangeArrowheads="1"/>
          </p:cNvSpPr>
          <p:nvPr>
            <p:ph type="sldNum" sz="quarter" idx="10"/>
          </p:nvPr>
        </p:nvSpPr>
        <p:spPr>
          <a:ln/>
        </p:spPr>
        <p:txBody>
          <a:bodyPr/>
          <a:lstStyle/>
          <a:p>
            <a:r>
              <a:rPr lang="en-US"/>
              <a:t>11-</a:t>
            </a:r>
            <a:fld id="{B1A55477-D044-4EF4-B483-6C86435DE059}" type="slidenum">
              <a:rPr lang="en-US"/>
              <a:pPr/>
              <a:t>44</a:t>
            </a:fld>
            <a:endParaRPr lang="en-US"/>
          </a:p>
        </p:txBody>
      </p:sp>
      <p:sp>
        <p:nvSpPr>
          <p:cNvPr id="28679" name="Rectangle 2"/>
          <p:cNvSpPr>
            <a:spLocks noGrp="1" noChangeArrowheads="1"/>
          </p:cNvSpPr>
          <p:nvPr>
            <p:ph type="title"/>
          </p:nvPr>
        </p:nvSpPr>
        <p:spPr>
          <a:xfrm>
            <a:off x="1143000" y="457200"/>
            <a:ext cx="7772400" cy="762000"/>
          </a:xfrm>
        </p:spPr>
        <p:txBody>
          <a:bodyPr/>
          <a:lstStyle/>
          <a:p>
            <a:pPr defTabSz="914400" eaLnBrk="1" hangingPunct="1"/>
            <a:r>
              <a:rPr lang="en-US" smtClean="0"/>
              <a:t>Two-Way ANOVA Equations</a:t>
            </a:r>
          </a:p>
        </p:txBody>
      </p:sp>
      <p:sp>
        <p:nvSpPr>
          <p:cNvPr id="28680" name="Text Box 3"/>
          <p:cNvSpPr txBox="1">
            <a:spLocks noChangeArrowheads="1"/>
          </p:cNvSpPr>
          <p:nvPr/>
        </p:nvSpPr>
        <p:spPr bwMode="auto">
          <a:xfrm>
            <a:off x="457200" y="1752600"/>
            <a:ext cx="1600200" cy="457200"/>
          </a:xfrm>
          <a:prstGeom prst="rect">
            <a:avLst/>
          </a:prstGeom>
          <a:noFill/>
          <a:ln w="12700">
            <a:noFill/>
            <a:miter lim="800000"/>
            <a:headEnd/>
            <a:tailEnd/>
          </a:ln>
        </p:spPr>
        <p:txBody>
          <a:bodyPr>
            <a:spAutoFit/>
          </a:bodyPr>
          <a:lstStyle/>
          <a:p>
            <a:pPr eaLnBrk="0" hangingPunct="0">
              <a:spcBef>
                <a:spcPct val="50000"/>
              </a:spcBef>
            </a:pPr>
            <a:r>
              <a:rPr lang="en-US"/>
              <a:t>where:</a:t>
            </a:r>
          </a:p>
        </p:txBody>
      </p:sp>
      <p:graphicFrame>
        <p:nvGraphicFramePr>
          <p:cNvPr id="28674" name="Object 4"/>
          <p:cNvGraphicFramePr>
            <a:graphicFrameLocks noChangeAspect="1"/>
          </p:cNvGraphicFramePr>
          <p:nvPr/>
        </p:nvGraphicFramePr>
        <p:xfrm>
          <a:off x="2398713" y="1447800"/>
          <a:ext cx="4337050" cy="1319213"/>
        </p:xfrm>
        <a:graphic>
          <a:graphicData uri="http://schemas.openxmlformats.org/presentationml/2006/ole">
            <p:oleObj spid="_x0000_s28674" name="Equation" r:id="rId3" imgW="2082600" imgH="634680" progId="Equation.3">
              <p:embed/>
            </p:oleObj>
          </a:graphicData>
        </a:graphic>
      </p:graphicFrame>
      <p:graphicFrame>
        <p:nvGraphicFramePr>
          <p:cNvPr id="28675" name="Object 5"/>
          <p:cNvGraphicFramePr>
            <a:graphicFrameLocks noChangeAspect="1"/>
          </p:cNvGraphicFramePr>
          <p:nvPr/>
        </p:nvGraphicFramePr>
        <p:xfrm>
          <a:off x="533400" y="2590800"/>
          <a:ext cx="7853363" cy="1301750"/>
        </p:xfrm>
        <a:graphic>
          <a:graphicData uri="http://schemas.openxmlformats.org/presentationml/2006/ole">
            <p:oleObj spid="_x0000_s28675" name="Equation" r:id="rId4" imgW="3822480" imgH="634680" progId="Equation.3">
              <p:embed/>
            </p:oleObj>
          </a:graphicData>
        </a:graphic>
      </p:graphicFrame>
      <p:graphicFrame>
        <p:nvGraphicFramePr>
          <p:cNvPr id="28676" name="Object 6"/>
          <p:cNvGraphicFramePr>
            <a:graphicFrameLocks noChangeAspect="1"/>
          </p:cNvGraphicFramePr>
          <p:nvPr/>
        </p:nvGraphicFramePr>
        <p:xfrm>
          <a:off x="1409700" y="3962400"/>
          <a:ext cx="7640638" cy="1211263"/>
        </p:xfrm>
        <a:graphic>
          <a:graphicData uri="http://schemas.openxmlformats.org/presentationml/2006/ole">
            <p:oleObj spid="_x0000_s28676" name="Equation" r:id="rId5" imgW="3848040" imgH="609480" progId="Equation.3">
              <p:embed/>
            </p:oleObj>
          </a:graphicData>
        </a:graphic>
      </p:graphicFrame>
      <p:graphicFrame>
        <p:nvGraphicFramePr>
          <p:cNvPr id="28677" name="Object 7"/>
          <p:cNvGraphicFramePr>
            <a:graphicFrameLocks noChangeAspect="1"/>
          </p:cNvGraphicFramePr>
          <p:nvPr/>
        </p:nvGraphicFramePr>
        <p:xfrm>
          <a:off x="749300" y="5410200"/>
          <a:ext cx="3978275" cy="944563"/>
        </p:xfrm>
        <a:graphic>
          <a:graphicData uri="http://schemas.openxmlformats.org/presentationml/2006/ole">
            <p:oleObj spid="_x0000_s28677" name="Equation" r:id="rId6" imgW="1866600" imgH="444240" progId="Equation.3">
              <p:embed/>
            </p:oleObj>
          </a:graphicData>
        </a:graphic>
      </p:graphicFrame>
      <p:sp>
        <p:nvSpPr>
          <p:cNvPr id="28681" name="Text Box 8"/>
          <p:cNvSpPr txBox="1">
            <a:spLocks noChangeArrowheads="1"/>
          </p:cNvSpPr>
          <p:nvPr/>
        </p:nvSpPr>
        <p:spPr bwMode="auto">
          <a:xfrm>
            <a:off x="5334000" y="5562600"/>
            <a:ext cx="3657600" cy="901700"/>
          </a:xfrm>
          <a:prstGeom prst="rect">
            <a:avLst/>
          </a:prstGeom>
          <a:solidFill>
            <a:srgbClr val="FFFFFF"/>
          </a:solidFill>
          <a:ln w="12700">
            <a:solidFill>
              <a:srgbClr val="000000"/>
            </a:solidFill>
            <a:miter lim="800000"/>
            <a:headEnd/>
            <a:tailEnd/>
          </a:ln>
        </p:spPr>
        <p:txBody>
          <a:bodyPr>
            <a:spAutoFit/>
          </a:bodyPr>
          <a:lstStyle/>
          <a:p>
            <a:pPr eaLnBrk="0" hangingPunct="0">
              <a:lnSpc>
                <a:spcPct val="75000"/>
              </a:lnSpc>
              <a:spcBef>
                <a:spcPct val="50000"/>
              </a:spcBef>
            </a:pPr>
            <a:r>
              <a:rPr lang="en-US" sz="1600"/>
              <a:t>r =  number of levels of factor A</a:t>
            </a:r>
          </a:p>
          <a:p>
            <a:pPr eaLnBrk="0" hangingPunct="0">
              <a:lnSpc>
                <a:spcPct val="75000"/>
              </a:lnSpc>
              <a:spcBef>
                <a:spcPct val="50000"/>
              </a:spcBef>
            </a:pPr>
            <a:r>
              <a:rPr lang="en-US" sz="1600"/>
              <a:t>c =  number of levels of factor B</a:t>
            </a:r>
          </a:p>
          <a:p>
            <a:pPr eaLnBrk="0" hangingPunct="0">
              <a:lnSpc>
                <a:spcPct val="75000"/>
              </a:lnSpc>
              <a:spcBef>
                <a:spcPct val="50000"/>
              </a:spcBef>
            </a:pPr>
            <a:r>
              <a:rPr lang="en-US" sz="1600"/>
              <a:t>n</a:t>
            </a:r>
            <a:r>
              <a:rPr lang="en-US" sz="1600">
                <a:latin typeface="Tahoma" pitchFamily="34" charset="0"/>
              </a:rPr>
              <a:t>’</a:t>
            </a:r>
            <a:r>
              <a:rPr lang="en-US" sz="1600"/>
              <a:t> = number of replications in each cell</a:t>
            </a:r>
          </a:p>
        </p:txBody>
      </p:sp>
      <p:sp>
        <p:nvSpPr>
          <p:cNvPr id="28682" name="Text Box 10"/>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28683" name="Rectangle 11"/>
          <p:cNvSpPr>
            <a:spLocks noChangeArrowheads="1"/>
          </p:cNvSpPr>
          <p:nvPr/>
        </p:nvSpPr>
        <p:spPr bwMode="auto">
          <a:xfrm>
            <a:off x="7543800" y="16764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11-</a:t>
            </a:r>
            <a:fld id="{1BEC892D-E2BC-4DA7-B695-A73CD1BCF294}" type="slidenum">
              <a:rPr lang="en-US"/>
              <a:pPr/>
              <a:t>45</a:t>
            </a:fld>
            <a:endParaRPr lang="en-US"/>
          </a:p>
        </p:txBody>
      </p:sp>
      <p:sp>
        <p:nvSpPr>
          <p:cNvPr id="29703" name="Rectangle 2"/>
          <p:cNvSpPr>
            <a:spLocks noGrp="1" noChangeArrowheads="1"/>
          </p:cNvSpPr>
          <p:nvPr>
            <p:ph type="title"/>
          </p:nvPr>
        </p:nvSpPr>
        <p:spPr>
          <a:xfrm>
            <a:off x="1150938" y="327025"/>
            <a:ext cx="7383462" cy="892175"/>
          </a:xfrm>
        </p:spPr>
        <p:txBody>
          <a:bodyPr/>
          <a:lstStyle/>
          <a:p>
            <a:pPr defTabSz="914400" eaLnBrk="1" hangingPunct="1"/>
            <a:r>
              <a:rPr lang="en-US" sz="3900" smtClean="0"/>
              <a:t>Mean Square Calculations</a:t>
            </a:r>
            <a:endParaRPr lang="en-US" sz="3900" smtClean="0">
              <a:solidFill>
                <a:srgbClr val="000000"/>
              </a:solidFill>
            </a:endParaRPr>
          </a:p>
        </p:txBody>
      </p:sp>
      <p:graphicFrame>
        <p:nvGraphicFramePr>
          <p:cNvPr id="29698" name="Object 3"/>
          <p:cNvGraphicFramePr>
            <a:graphicFrameLocks noChangeAspect="1"/>
          </p:cNvGraphicFramePr>
          <p:nvPr/>
        </p:nvGraphicFramePr>
        <p:xfrm>
          <a:off x="947738" y="1676400"/>
          <a:ext cx="5688012" cy="901700"/>
        </p:xfrm>
        <a:graphic>
          <a:graphicData uri="http://schemas.openxmlformats.org/presentationml/2006/ole">
            <p:oleObj spid="_x0000_s29698" name="Equation" r:id="rId3" imgW="2476440" imgH="393480" progId="Equation.3">
              <p:embed/>
            </p:oleObj>
          </a:graphicData>
        </a:graphic>
      </p:graphicFrame>
      <p:graphicFrame>
        <p:nvGraphicFramePr>
          <p:cNvPr id="29699" name="Object 4"/>
          <p:cNvGraphicFramePr>
            <a:graphicFrameLocks noChangeAspect="1"/>
          </p:cNvGraphicFramePr>
          <p:nvPr/>
        </p:nvGraphicFramePr>
        <p:xfrm>
          <a:off x="947738" y="2895600"/>
          <a:ext cx="5600700" cy="901700"/>
        </p:xfrm>
        <a:graphic>
          <a:graphicData uri="http://schemas.openxmlformats.org/presentationml/2006/ole">
            <p:oleObj spid="_x0000_s29699" name="Equation" r:id="rId4" imgW="2438280" imgH="393480" progId="Equation.3">
              <p:embed/>
            </p:oleObj>
          </a:graphicData>
        </a:graphic>
      </p:graphicFrame>
      <p:graphicFrame>
        <p:nvGraphicFramePr>
          <p:cNvPr id="29700" name="Object 5"/>
          <p:cNvGraphicFramePr>
            <a:graphicFrameLocks noChangeAspect="1"/>
          </p:cNvGraphicFramePr>
          <p:nvPr/>
        </p:nvGraphicFramePr>
        <p:xfrm>
          <a:off x="947738" y="4114800"/>
          <a:ext cx="7232650" cy="962025"/>
        </p:xfrm>
        <a:graphic>
          <a:graphicData uri="http://schemas.openxmlformats.org/presentationml/2006/ole">
            <p:oleObj spid="_x0000_s29700" name="Equation" r:id="rId5" imgW="3149280" imgH="419040" progId="Equation.3">
              <p:embed/>
            </p:oleObj>
          </a:graphicData>
        </a:graphic>
      </p:graphicFrame>
      <p:graphicFrame>
        <p:nvGraphicFramePr>
          <p:cNvPr id="29701" name="Object 6"/>
          <p:cNvGraphicFramePr>
            <a:graphicFrameLocks noChangeAspect="1"/>
          </p:cNvGraphicFramePr>
          <p:nvPr/>
        </p:nvGraphicFramePr>
        <p:xfrm>
          <a:off x="947738" y="5381625"/>
          <a:ext cx="5602287" cy="960438"/>
        </p:xfrm>
        <a:graphic>
          <a:graphicData uri="http://schemas.openxmlformats.org/presentationml/2006/ole">
            <p:oleObj spid="_x0000_s29701" name="Equation" r:id="rId6" imgW="2438280" imgH="419040" progId="Equation.3">
              <p:embed/>
            </p:oleObj>
          </a:graphicData>
        </a:graphic>
      </p:graphicFrame>
      <p:sp>
        <p:nvSpPr>
          <p:cNvPr id="29704" name="Rectangle 8"/>
          <p:cNvSpPr>
            <a:spLocks noChangeArrowheads="1"/>
          </p:cNvSpPr>
          <p:nvPr/>
        </p:nvSpPr>
        <p:spPr bwMode="auto">
          <a:xfrm>
            <a:off x="7543800" y="1371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5"/>
          <p:cNvSpPr>
            <a:spLocks noGrp="1" noChangeArrowheads="1"/>
          </p:cNvSpPr>
          <p:nvPr>
            <p:ph type="sldNum" sz="quarter" idx="10"/>
          </p:nvPr>
        </p:nvSpPr>
        <p:spPr>
          <a:ln/>
        </p:spPr>
        <p:txBody>
          <a:bodyPr/>
          <a:lstStyle/>
          <a:p>
            <a:r>
              <a:rPr lang="en-US"/>
              <a:t>11-</a:t>
            </a:r>
            <a:fld id="{A3C19ECC-39C4-4F7E-8AED-77FDB182D34C}" type="slidenum">
              <a:rPr lang="en-US"/>
              <a:pPr/>
              <a:t>46</a:t>
            </a:fld>
            <a:endParaRPr lang="en-US"/>
          </a:p>
        </p:txBody>
      </p:sp>
      <p:sp>
        <p:nvSpPr>
          <p:cNvPr id="30726" name="Rectangle 2"/>
          <p:cNvSpPr>
            <a:spLocks noGrp="1" noChangeArrowheads="1"/>
          </p:cNvSpPr>
          <p:nvPr>
            <p:ph type="title"/>
          </p:nvPr>
        </p:nvSpPr>
        <p:spPr>
          <a:xfrm>
            <a:off x="990600" y="304800"/>
            <a:ext cx="7793038" cy="1066800"/>
          </a:xfrm>
        </p:spPr>
        <p:txBody>
          <a:bodyPr/>
          <a:lstStyle/>
          <a:p>
            <a:pPr eaLnBrk="1" hangingPunct="1">
              <a:lnSpc>
                <a:spcPct val="80000"/>
              </a:lnSpc>
              <a:spcBef>
                <a:spcPct val="40000"/>
              </a:spcBef>
            </a:pPr>
            <a:r>
              <a:rPr lang="en-US" smtClean="0"/>
              <a:t>Two-Way ANOVA:</a:t>
            </a:r>
            <a:br>
              <a:rPr lang="en-US" smtClean="0"/>
            </a:br>
            <a:r>
              <a:rPr lang="en-US" smtClean="0"/>
              <a:t>The F Test Statistics</a:t>
            </a:r>
          </a:p>
        </p:txBody>
      </p:sp>
      <p:sp>
        <p:nvSpPr>
          <p:cNvPr id="30727" name="Rectangle 3"/>
          <p:cNvSpPr>
            <a:spLocks noChangeArrowheads="1"/>
          </p:cNvSpPr>
          <p:nvPr/>
        </p:nvSpPr>
        <p:spPr bwMode="auto">
          <a:xfrm>
            <a:off x="4724400" y="3276600"/>
            <a:ext cx="3884613" cy="393700"/>
          </a:xfrm>
          <a:prstGeom prst="rect">
            <a:avLst/>
          </a:prstGeom>
          <a:solidFill>
            <a:srgbClr val="CCECFF"/>
          </a:solidFill>
          <a:ln w="12700">
            <a:noFill/>
            <a:miter lim="800000"/>
            <a:headEnd/>
            <a:tailEnd/>
          </a:ln>
        </p:spPr>
        <p:txBody>
          <a:bodyPr lIns="90488" tIns="44450" rIns="90488" bIns="44450">
            <a:spAutoFit/>
          </a:bodyPr>
          <a:lstStyle/>
          <a:p>
            <a:pPr eaLnBrk="0" hangingPunct="0">
              <a:spcBef>
                <a:spcPct val="50000"/>
              </a:spcBef>
            </a:pPr>
            <a:r>
              <a:rPr lang="en-US" sz="2000" b="1"/>
              <a:t>F Test for Factor B Effect</a:t>
            </a:r>
          </a:p>
        </p:txBody>
      </p:sp>
      <p:sp>
        <p:nvSpPr>
          <p:cNvPr id="30728" name="Rectangle 4"/>
          <p:cNvSpPr>
            <a:spLocks noChangeArrowheads="1"/>
          </p:cNvSpPr>
          <p:nvPr/>
        </p:nvSpPr>
        <p:spPr bwMode="auto">
          <a:xfrm>
            <a:off x="4727575" y="4876800"/>
            <a:ext cx="3502025" cy="393700"/>
          </a:xfrm>
          <a:prstGeom prst="rect">
            <a:avLst/>
          </a:prstGeom>
          <a:solidFill>
            <a:srgbClr val="FCFDCB"/>
          </a:solidFill>
          <a:ln w="12700">
            <a:noFill/>
            <a:miter lim="800000"/>
            <a:headEnd/>
            <a:tailEnd/>
          </a:ln>
        </p:spPr>
        <p:txBody>
          <a:bodyPr lIns="90488" tIns="44450" rIns="90488" bIns="44450">
            <a:spAutoFit/>
          </a:bodyPr>
          <a:lstStyle/>
          <a:p>
            <a:pPr eaLnBrk="0" hangingPunct="0">
              <a:spcBef>
                <a:spcPct val="50000"/>
              </a:spcBef>
            </a:pPr>
            <a:r>
              <a:rPr lang="en-US" sz="2000" b="1"/>
              <a:t>F Test for Interaction Effect</a:t>
            </a:r>
          </a:p>
        </p:txBody>
      </p:sp>
      <p:sp>
        <p:nvSpPr>
          <p:cNvPr id="30729" name="Rectangle 5"/>
          <p:cNvSpPr>
            <a:spLocks noChangeArrowheads="1"/>
          </p:cNvSpPr>
          <p:nvPr/>
        </p:nvSpPr>
        <p:spPr bwMode="auto">
          <a:xfrm>
            <a:off x="304800" y="1905000"/>
            <a:ext cx="3276600" cy="850900"/>
          </a:xfrm>
          <a:prstGeom prst="rect">
            <a:avLst/>
          </a:prstGeom>
          <a:solidFill>
            <a:srgbClr val="FDE0BD"/>
          </a:solidFill>
          <a:ln w="12700">
            <a:noFill/>
            <a:miter lim="800000"/>
            <a:headEnd/>
            <a:tailEnd/>
          </a:ln>
        </p:spPr>
        <p:txBody>
          <a:bodyPr lIns="90488" tIns="44450" rIns="90488" bIns="44450">
            <a:spAutoFit/>
          </a:bodyPr>
          <a:lstStyle/>
          <a:p>
            <a:pPr eaLnBrk="0" hangingPunct="0">
              <a:spcBef>
                <a:spcPct val="50000"/>
              </a:spcBef>
            </a:pPr>
            <a:r>
              <a:rPr lang="en-US" sz="2000" b="1"/>
              <a:t>H</a:t>
            </a:r>
            <a:r>
              <a:rPr lang="en-US" sz="2000" b="1" baseline="-25000"/>
              <a:t>0</a:t>
            </a:r>
            <a:r>
              <a:rPr lang="en-US" sz="2000" b="1"/>
              <a:t>: </a:t>
            </a:r>
            <a:r>
              <a:rPr lang="el-GR" sz="2000" b="1">
                <a:cs typeface="Arial" charset="0"/>
              </a:rPr>
              <a:t>μ</a:t>
            </a:r>
            <a:r>
              <a:rPr lang="en-US" sz="2000" b="1" baseline="-25000"/>
              <a:t>1..</a:t>
            </a:r>
            <a:r>
              <a:rPr lang="en-US" sz="2000" b="1"/>
              <a:t>= </a:t>
            </a:r>
            <a:r>
              <a:rPr lang="el-GR" sz="2000" b="1"/>
              <a:t>μ</a:t>
            </a:r>
            <a:r>
              <a:rPr lang="en-US" sz="2000" b="1" baseline="-25000"/>
              <a:t>2.. </a:t>
            </a:r>
            <a:r>
              <a:rPr lang="en-US" sz="2000" b="1"/>
              <a:t>= </a:t>
            </a:r>
            <a:r>
              <a:rPr lang="el-GR" sz="2000" b="1"/>
              <a:t>μ</a:t>
            </a:r>
            <a:r>
              <a:rPr lang="en-US" sz="2000" b="1" baseline="-25000"/>
              <a:t>3..</a:t>
            </a:r>
            <a:r>
              <a:rPr lang="en-US" sz="2000" b="1"/>
              <a:t>=</a:t>
            </a:r>
            <a:r>
              <a:rPr lang="en-US" sz="2000"/>
              <a:t> </a:t>
            </a:r>
            <a:r>
              <a:rPr lang="en-US" sz="2000" b="1"/>
              <a:t>• • = </a:t>
            </a:r>
            <a:r>
              <a:rPr lang="en-US" sz="2000" b="1">
                <a:cs typeface="Arial" charset="0"/>
              </a:rPr>
              <a:t>µ</a:t>
            </a:r>
            <a:r>
              <a:rPr lang="en-US" sz="2000" b="1" baseline="-25000">
                <a:cs typeface="Arial" charset="0"/>
              </a:rPr>
              <a:t>r..</a:t>
            </a:r>
          </a:p>
          <a:p>
            <a:pPr eaLnBrk="0" hangingPunct="0">
              <a:spcBef>
                <a:spcPct val="50000"/>
              </a:spcBef>
            </a:pPr>
            <a:r>
              <a:rPr lang="en-US" sz="2000" b="1"/>
              <a:t>H</a:t>
            </a:r>
            <a:r>
              <a:rPr lang="en-US" sz="2000" b="1" baseline="-25000"/>
              <a:t>1</a:t>
            </a:r>
            <a:r>
              <a:rPr lang="en-US" sz="2000" b="1"/>
              <a:t>: Not all </a:t>
            </a:r>
            <a:r>
              <a:rPr lang="el-GR" sz="2000" b="1"/>
              <a:t>μ</a:t>
            </a:r>
            <a:r>
              <a:rPr lang="en-US" sz="2000" b="1" baseline="-25000"/>
              <a:t>i..</a:t>
            </a:r>
            <a:r>
              <a:rPr lang="en-US" sz="2000" b="1"/>
              <a:t> are equal</a:t>
            </a:r>
          </a:p>
        </p:txBody>
      </p:sp>
      <p:sp>
        <p:nvSpPr>
          <p:cNvPr id="30730" name="Rectangle 6"/>
          <p:cNvSpPr>
            <a:spLocks noChangeArrowheads="1"/>
          </p:cNvSpPr>
          <p:nvPr/>
        </p:nvSpPr>
        <p:spPr bwMode="auto">
          <a:xfrm>
            <a:off x="304800" y="5029200"/>
            <a:ext cx="4343400" cy="1460500"/>
          </a:xfrm>
          <a:prstGeom prst="rect">
            <a:avLst/>
          </a:prstGeom>
          <a:solidFill>
            <a:srgbClr val="FCFDC1"/>
          </a:solidFill>
          <a:ln w="12700">
            <a:noFill/>
            <a:miter lim="800000"/>
            <a:headEnd/>
            <a:tailEnd/>
          </a:ln>
        </p:spPr>
        <p:txBody>
          <a:bodyPr lIns="90488" tIns="44450" rIns="90488" bIns="44450">
            <a:spAutoFit/>
          </a:bodyPr>
          <a:lstStyle/>
          <a:p>
            <a:pPr eaLnBrk="0" hangingPunct="0">
              <a:spcBef>
                <a:spcPct val="50000"/>
              </a:spcBef>
            </a:pPr>
            <a:r>
              <a:rPr lang="en-US" sz="2000" b="1"/>
              <a:t>H</a:t>
            </a:r>
            <a:r>
              <a:rPr lang="en-US" sz="2000" b="1" baseline="-25000"/>
              <a:t>0</a:t>
            </a:r>
            <a:r>
              <a:rPr lang="en-US" sz="2000" b="1"/>
              <a:t>: the interaction of A and B is 	equal to zero</a:t>
            </a:r>
          </a:p>
          <a:p>
            <a:pPr eaLnBrk="0" hangingPunct="0">
              <a:spcBef>
                <a:spcPct val="50000"/>
              </a:spcBef>
            </a:pPr>
            <a:r>
              <a:rPr lang="en-US" sz="2000" b="1"/>
              <a:t>H</a:t>
            </a:r>
            <a:r>
              <a:rPr lang="en-US" sz="2000" b="1" baseline="-25000"/>
              <a:t>1</a:t>
            </a:r>
            <a:r>
              <a:rPr lang="en-US" sz="2000" b="1"/>
              <a:t>: interaction of A and B is not 	zero</a:t>
            </a:r>
          </a:p>
        </p:txBody>
      </p:sp>
      <p:sp>
        <p:nvSpPr>
          <p:cNvPr id="30731" name="Rectangle 7"/>
          <p:cNvSpPr>
            <a:spLocks noChangeArrowheads="1"/>
          </p:cNvSpPr>
          <p:nvPr/>
        </p:nvSpPr>
        <p:spPr bwMode="auto">
          <a:xfrm>
            <a:off x="4724400" y="1676400"/>
            <a:ext cx="3944938" cy="393700"/>
          </a:xfrm>
          <a:prstGeom prst="rect">
            <a:avLst/>
          </a:prstGeom>
          <a:solidFill>
            <a:srgbClr val="FDE0BD"/>
          </a:solidFill>
          <a:ln w="12700">
            <a:noFill/>
            <a:miter lim="800000"/>
            <a:headEnd/>
            <a:tailEnd/>
          </a:ln>
        </p:spPr>
        <p:txBody>
          <a:bodyPr lIns="90488" tIns="44450" rIns="90488" bIns="44450">
            <a:spAutoFit/>
          </a:bodyPr>
          <a:lstStyle/>
          <a:p>
            <a:pPr eaLnBrk="0" hangingPunct="0">
              <a:spcBef>
                <a:spcPct val="50000"/>
              </a:spcBef>
            </a:pPr>
            <a:r>
              <a:rPr lang="en-US" sz="2000" b="1"/>
              <a:t>F Test for Factor A Effect</a:t>
            </a:r>
          </a:p>
        </p:txBody>
      </p:sp>
      <p:sp>
        <p:nvSpPr>
          <p:cNvPr id="30732" name="Rectangle 8"/>
          <p:cNvSpPr>
            <a:spLocks noChangeArrowheads="1"/>
          </p:cNvSpPr>
          <p:nvPr/>
        </p:nvSpPr>
        <p:spPr bwMode="auto">
          <a:xfrm>
            <a:off x="303213" y="3503613"/>
            <a:ext cx="3278187" cy="850900"/>
          </a:xfrm>
          <a:prstGeom prst="rect">
            <a:avLst/>
          </a:prstGeom>
          <a:solidFill>
            <a:srgbClr val="CCECFF"/>
          </a:solidFill>
          <a:ln w="12700">
            <a:noFill/>
            <a:miter lim="800000"/>
            <a:headEnd/>
            <a:tailEnd/>
          </a:ln>
        </p:spPr>
        <p:txBody>
          <a:bodyPr lIns="90488" tIns="44450" rIns="90488" bIns="44450">
            <a:spAutoFit/>
          </a:bodyPr>
          <a:lstStyle/>
          <a:p>
            <a:pPr eaLnBrk="0" hangingPunct="0">
              <a:spcBef>
                <a:spcPct val="50000"/>
              </a:spcBef>
            </a:pPr>
            <a:r>
              <a:rPr lang="en-US" sz="2000" b="1"/>
              <a:t>H</a:t>
            </a:r>
            <a:r>
              <a:rPr lang="en-US" sz="2000" b="1" baseline="-25000"/>
              <a:t>0</a:t>
            </a:r>
            <a:r>
              <a:rPr lang="en-US" sz="2000" b="1"/>
              <a:t>: </a:t>
            </a:r>
            <a:r>
              <a:rPr lang="el-GR" sz="2000" b="1">
                <a:cs typeface="Arial" charset="0"/>
              </a:rPr>
              <a:t>μ</a:t>
            </a:r>
            <a:r>
              <a:rPr lang="en-US" sz="2000" b="1" baseline="-25000">
                <a:cs typeface="Arial" charset="0"/>
              </a:rPr>
              <a:t>.</a:t>
            </a:r>
            <a:r>
              <a:rPr lang="en-US" sz="2000" b="1" baseline="-25000"/>
              <a:t>1. </a:t>
            </a:r>
            <a:r>
              <a:rPr lang="en-US" sz="2000" b="1"/>
              <a:t>= </a:t>
            </a:r>
            <a:r>
              <a:rPr lang="el-GR" sz="2000" b="1"/>
              <a:t>μ</a:t>
            </a:r>
            <a:r>
              <a:rPr lang="en-US" sz="2000" b="1" baseline="-25000"/>
              <a:t>.2. </a:t>
            </a:r>
            <a:r>
              <a:rPr lang="en-US" sz="2000" b="1"/>
              <a:t>= </a:t>
            </a:r>
            <a:r>
              <a:rPr lang="el-GR" sz="2000" b="1"/>
              <a:t>μ</a:t>
            </a:r>
            <a:r>
              <a:rPr lang="en-US" sz="2000" b="1" baseline="-25000"/>
              <a:t>.3.</a:t>
            </a:r>
            <a:r>
              <a:rPr lang="en-US" sz="2000" b="1"/>
              <a:t>=</a:t>
            </a:r>
            <a:r>
              <a:rPr lang="en-US" sz="2000"/>
              <a:t> </a:t>
            </a:r>
            <a:r>
              <a:rPr lang="en-US" sz="2000" b="1"/>
              <a:t>• • = </a:t>
            </a:r>
            <a:r>
              <a:rPr lang="en-US" sz="2000" b="1">
                <a:cs typeface="Arial" charset="0"/>
              </a:rPr>
              <a:t>µ</a:t>
            </a:r>
            <a:r>
              <a:rPr lang="en-US" sz="2000" b="1" baseline="-25000">
                <a:cs typeface="Arial" charset="0"/>
              </a:rPr>
              <a:t>.c.</a:t>
            </a:r>
          </a:p>
          <a:p>
            <a:pPr eaLnBrk="0" hangingPunct="0">
              <a:spcBef>
                <a:spcPct val="50000"/>
              </a:spcBef>
            </a:pPr>
            <a:r>
              <a:rPr lang="en-US" sz="2000" b="1"/>
              <a:t>H</a:t>
            </a:r>
            <a:r>
              <a:rPr lang="en-US" sz="2000" b="1" baseline="-25000"/>
              <a:t>1</a:t>
            </a:r>
            <a:r>
              <a:rPr lang="en-US" sz="2000" b="1"/>
              <a:t>: Not all </a:t>
            </a:r>
            <a:r>
              <a:rPr lang="el-GR" sz="2000" b="1"/>
              <a:t>μ</a:t>
            </a:r>
            <a:r>
              <a:rPr lang="en-US" sz="2000" b="1" baseline="-25000"/>
              <a:t>.j.</a:t>
            </a:r>
            <a:r>
              <a:rPr lang="en-US" sz="2000" b="1"/>
              <a:t> are equal</a:t>
            </a:r>
          </a:p>
        </p:txBody>
      </p:sp>
      <p:sp>
        <p:nvSpPr>
          <p:cNvPr id="30733" name="Rectangle 9"/>
          <p:cNvSpPr>
            <a:spLocks noChangeArrowheads="1"/>
          </p:cNvSpPr>
          <p:nvPr/>
        </p:nvSpPr>
        <p:spPr bwMode="auto">
          <a:xfrm>
            <a:off x="7010400" y="2193925"/>
            <a:ext cx="1749425" cy="758825"/>
          </a:xfrm>
          <a:prstGeom prst="rect">
            <a:avLst/>
          </a:prstGeom>
          <a:solidFill>
            <a:srgbClr val="C7DAF7"/>
          </a:solidFill>
          <a:ln w="19050">
            <a:noFill/>
            <a:miter lim="800000"/>
            <a:headEnd/>
            <a:tailEnd/>
          </a:ln>
        </p:spPr>
        <p:txBody>
          <a:bodyPr lIns="90488" tIns="44450" rIns="90488" bIns="44450">
            <a:spAutoFit/>
          </a:bodyPr>
          <a:lstStyle/>
          <a:p>
            <a:pPr algn="ctr" eaLnBrk="0" hangingPunct="0">
              <a:lnSpc>
                <a:spcPct val="110000"/>
              </a:lnSpc>
              <a:spcBef>
                <a:spcPct val="50000"/>
              </a:spcBef>
            </a:pPr>
            <a:r>
              <a:rPr lang="en-US" sz="2000" b="1"/>
              <a:t>Reject H</a:t>
            </a:r>
            <a:r>
              <a:rPr lang="en-US" sz="2000" b="1" baseline="-25000"/>
              <a:t>0</a:t>
            </a:r>
            <a:r>
              <a:rPr lang="en-US" sz="2000" b="1"/>
              <a:t> if  F</a:t>
            </a:r>
            <a:r>
              <a:rPr lang="en-US" sz="2000" b="1" baseline="-25000"/>
              <a:t>STAT</a:t>
            </a:r>
            <a:r>
              <a:rPr lang="en-US" sz="2000" b="1"/>
              <a:t> &gt; F</a:t>
            </a:r>
            <a:r>
              <a:rPr lang="el-GR" b="1" baseline="-25000">
                <a:cs typeface="Arial" charset="0"/>
                <a:sym typeface="Symbol" pitchFamily="18" charset="2"/>
              </a:rPr>
              <a:t>α</a:t>
            </a:r>
          </a:p>
        </p:txBody>
      </p:sp>
      <p:graphicFrame>
        <p:nvGraphicFramePr>
          <p:cNvPr id="30722" name="Object 10"/>
          <p:cNvGraphicFramePr>
            <a:graphicFrameLocks noChangeAspect="1"/>
          </p:cNvGraphicFramePr>
          <p:nvPr/>
        </p:nvGraphicFramePr>
        <p:xfrm>
          <a:off x="4071938" y="2159000"/>
          <a:ext cx="2779712" cy="758825"/>
        </p:xfrm>
        <a:graphic>
          <a:graphicData uri="http://schemas.openxmlformats.org/presentationml/2006/ole">
            <p:oleObj spid="_x0000_s30722" name="Equation" r:id="rId3" imgW="863280" imgH="368280" progId="Equation.3">
              <p:embed/>
            </p:oleObj>
          </a:graphicData>
        </a:graphic>
      </p:graphicFrame>
      <p:graphicFrame>
        <p:nvGraphicFramePr>
          <p:cNvPr id="30723" name="Object 11"/>
          <p:cNvGraphicFramePr>
            <a:graphicFrameLocks noChangeAspect="1"/>
          </p:cNvGraphicFramePr>
          <p:nvPr/>
        </p:nvGraphicFramePr>
        <p:xfrm>
          <a:off x="4137025" y="3759200"/>
          <a:ext cx="2711450" cy="758825"/>
        </p:xfrm>
        <a:graphic>
          <a:graphicData uri="http://schemas.openxmlformats.org/presentationml/2006/ole">
            <p:oleObj spid="_x0000_s30723" name="Equation" r:id="rId4" imgW="863280" imgH="368280" progId="Equation.3">
              <p:embed/>
            </p:oleObj>
          </a:graphicData>
        </a:graphic>
      </p:graphicFrame>
      <p:graphicFrame>
        <p:nvGraphicFramePr>
          <p:cNvPr id="30724" name="Object 12"/>
          <p:cNvGraphicFramePr>
            <a:graphicFrameLocks noChangeAspect="1"/>
          </p:cNvGraphicFramePr>
          <p:nvPr/>
        </p:nvGraphicFramePr>
        <p:xfrm>
          <a:off x="4359275" y="5511800"/>
          <a:ext cx="2554288" cy="758825"/>
        </p:xfrm>
        <a:graphic>
          <a:graphicData uri="http://schemas.openxmlformats.org/presentationml/2006/ole">
            <p:oleObj spid="_x0000_s30724" name="Equation" r:id="rId5" imgW="952200" imgH="368280" progId="Equation.3">
              <p:embed/>
            </p:oleObj>
          </a:graphicData>
        </a:graphic>
      </p:graphicFrame>
      <p:sp>
        <p:nvSpPr>
          <p:cNvPr id="30734" name="Rectangle 13"/>
          <p:cNvSpPr>
            <a:spLocks noChangeArrowheads="1"/>
          </p:cNvSpPr>
          <p:nvPr/>
        </p:nvSpPr>
        <p:spPr bwMode="auto">
          <a:xfrm>
            <a:off x="228600" y="1676400"/>
            <a:ext cx="8686800" cy="1371600"/>
          </a:xfrm>
          <a:prstGeom prst="rect">
            <a:avLst/>
          </a:prstGeom>
          <a:noFill/>
          <a:ln w="28575" algn="ctr">
            <a:solidFill>
              <a:schemeClr val="folHlink"/>
            </a:solidFill>
            <a:miter lim="800000"/>
            <a:headEnd/>
            <a:tailEnd/>
          </a:ln>
        </p:spPr>
        <p:txBody>
          <a:bodyPr wrap="none" anchor="ctr"/>
          <a:lstStyle/>
          <a:p>
            <a:endParaRPr lang="en-US"/>
          </a:p>
        </p:txBody>
      </p:sp>
      <p:sp>
        <p:nvSpPr>
          <p:cNvPr id="30735" name="Rectangle 14"/>
          <p:cNvSpPr>
            <a:spLocks noChangeArrowheads="1"/>
          </p:cNvSpPr>
          <p:nvPr/>
        </p:nvSpPr>
        <p:spPr bwMode="auto">
          <a:xfrm>
            <a:off x="228600" y="3276600"/>
            <a:ext cx="8686800" cy="1371600"/>
          </a:xfrm>
          <a:prstGeom prst="rect">
            <a:avLst/>
          </a:prstGeom>
          <a:noFill/>
          <a:ln w="28575" algn="ctr">
            <a:solidFill>
              <a:schemeClr val="folHlink"/>
            </a:solidFill>
            <a:miter lim="800000"/>
            <a:headEnd/>
            <a:tailEnd/>
          </a:ln>
        </p:spPr>
        <p:txBody>
          <a:bodyPr wrap="none" anchor="ctr"/>
          <a:lstStyle/>
          <a:p>
            <a:endParaRPr lang="en-US"/>
          </a:p>
        </p:txBody>
      </p:sp>
      <p:sp>
        <p:nvSpPr>
          <p:cNvPr id="30736" name="Rectangle 15"/>
          <p:cNvSpPr>
            <a:spLocks noChangeArrowheads="1"/>
          </p:cNvSpPr>
          <p:nvPr/>
        </p:nvSpPr>
        <p:spPr bwMode="auto">
          <a:xfrm>
            <a:off x="228600" y="4876800"/>
            <a:ext cx="8686800" cy="1676400"/>
          </a:xfrm>
          <a:prstGeom prst="rect">
            <a:avLst/>
          </a:prstGeom>
          <a:noFill/>
          <a:ln w="28575" algn="ctr">
            <a:solidFill>
              <a:schemeClr val="folHlink"/>
            </a:solidFill>
            <a:miter lim="800000"/>
            <a:headEnd/>
            <a:tailEnd/>
          </a:ln>
        </p:spPr>
        <p:txBody>
          <a:bodyPr wrap="none" anchor="ctr"/>
          <a:lstStyle/>
          <a:p>
            <a:endParaRPr lang="en-US"/>
          </a:p>
        </p:txBody>
      </p:sp>
      <p:sp>
        <p:nvSpPr>
          <p:cNvPr id="30737" name="Rectangle 16"/>
          <p:cNvSpPr>
            <a:spLocks noChangeArrowheads="1"/>
          </p:cNvSpPr>
          <p:nvPr/>
        </p:nvSpPr>
        <p:spPr bwMode="auto">
          <a:xfrm>
            <a:off x="7010400" y="3794125"/>
            <a:ext cx="1749425" cy="758825"/>
          </a:xfrm>
          <a:prstGeom prst="rect">
            <a:avLst/>
          </a:prstGeom>
          <a:solidFill>
            <a:srgbClr val="C7DAF7"/>
          </a:solidFill>
          <a:ln w="19050">
            <a:noFill/>
            <a:miter lim="800000"/>
            <a:headEnd/>
            <a:tailEnd/>
          </a:ln>
        </p:spPr>
        <p:txBody>
          <a:bodyPr lIns="90488" tIns="44450" rIns="90488" bIns="44450">
            <a:spAutoFit/>
          </a:bodyPr>
          <a:lstStyle/>
          <a:p>
            <a:pPr algn="ctr" eaLnBrk="0" hangingPunct="0">
              <a:lnSpc>
                <a:spcPct val="110000"/>
              </a:lnSpc>
              <a:spcBef>
                <a:spcPct val="50000"/>
              </a:spcBef>
            </a:pPr>
            <a:r>
              <a:rPr lang="en-US" sz="2000" b="1"/>
              <a:t>Reject H</a:t>
            </a:r>
            <a:r>
              <a:rPr lang="en-US" sz="2000" b="1" baseline="-25000"/>
              <a:t>0</a:t>
            </a:r>
            <a:r>
              <a:rPr lang="en-US" sz="2000" b="1"/>
              <a:t> if  F</a:t>
            </a:r>
            <a:r>
              <a:rPr lang="en-US" sz="2000" b="1" baseline="-25000"/>
              <a:t>STAT</a:t>
            </a:r>
            <a:r>
              <a:rPr lang="en-US" sz="2000" b="1"/>
              <a:t> &gt; F</a:t>
            </a:r>
            <a:r>
              <a:rPr lang="el-GR" b="1" baseline="-25000">
                <a:cs typeface="Arial" charset="0"/>
                <a:sym typeface="Symbol" pitchFamily="18" charset="2"/>
              </a:rPr>
              <a:t>α</a:t>
            </a:r>
          </a:p>
        </p:txBody>
      </p:sp>
      <p:sp>
        <p:nvSpPr>
          <p:cNvPr id="30738" name="Rectangle 17"/>
          <p:cNvSpPr>
            <a:spLocks noChangeArrowheads="1"/>
          </p:cNvSpPr>
          <p:nvPr/>
        </p:nvSpPr>
        <p:spPr bwMode="auto">
          <a:xfrm>
            <a:off x="7010400" y="5638800"/>
            <a:ext cx="1749425" cy="758825"/>
          </a:xfrm>
          <a:prstGeom prst="rect">
            <a:avLst/>
          </a:prstGeom>
          <a:solidFill>
            <a:srgbClr val="C7DAF7"/>
          </a:solidFill>
          <a:ln w="19050">
            <a:noFill/>
            <a:miter lim="800000"/>
            <a:headEnd/>
            <a:tailEnd/>
          </a:ln>
        </p:spPr>
        <p:txBody>
          <a:bodyPr lIns="90488" tIns="44450" rIns="90488" bIns="44450">
            <a:spAutoFit/>
          </a:bodyPr>
          <a:lstStyle/>
          <a:p>
            <a:pPr algn="ctr" eaLnBrk="0" hangingPunct="0">
              <a:lnSpc>
                <a:spcPct val="110000"/>
              </a:lnSpc>
              <a:spcBef>
                <a:spcPct val="50000"/>
              </a:spcBef>
            </a:pPr>
            <a:r>
              <a:rPr lang="en-US" sz="2000" b="1"/>
              <a:t>Reject H</a:t>
            </a:r>
            <a:r>
              <a:rPr lang="en-US" sz="2000" b="1" baseline="-25000"/>
              <a:t>0</a:t>
            </a:r>
            <a:r>
              <a:rPr lang="en-US" sz="2000" b="1"/>
              <a:t> if  F</a:t>
            </a:r>
            <a:r>
              <a:rPr lang="en-US" sz="2000" b="1" baseline="-25000"/>
              <a:t>STAT</a:t>
            </a:r>
            <a:r>
              <a:rPr lang="en-US" sz="2000" b="1"/>
              <a:t> &gt; F</a:t>
            </a:r>
            <a:r>
              <a:rPr lang="el-GR" b="1" baseline="-25000">
                <a:cs typeface="Arial" charset="0"/>
                <a:sym typeface="Symbol" pitchFamily="18" charset="2"/>
              </a:rPr>
              <a:t>α</a:t>
            </a:r>
          </a:p>
        </p:txBody>
      </p:sp>
      <p:sp>
        <p:nvSpPr>
          <p:cNvPr id="30739" name="Rectangle 19"/>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11-</a:t>
            </a:r>
            <a:fld id="{C92B3BF8-6554-432A-A85E-F987C5FA769A}" type="slidenum">
              <a:rPr lang="en-US"/>
              <a:pPr/>
              <a:t>47</a:t>
            </a:fld>
            <a:endParaRPr lang="en-US"/>
          </a:p>
        </p:txBody>
      </p:sp>
      <p:sp>
        <p:nvSpPr>
          <p:cNvPr id="87042" name="Rectangle 2"/>
          <p:cNvSpPr>
            <a:spLocks noGrp="1" noChangeArrowheads="1"/>
          </p:cNvSpPr>
          <p:nvPr>
            <p:ph type="title"/>
          </p:nvPr>
        </p:nvSpPr>
        <p:spPr>
          <a:xfrm>
            <a:off x="990600" y="304800"/>
            <a:ext cx="7793038" cy="1066800"/>
          </a:xfrm>
        </p:spPr>
        <p:txBody>
          <a:bodyPr/>
          <a:lstStyle/>
          <a:p>
            <a:pPr eaLnBrk="1" hangingPunct="1">
              <a:lnSpc>
                <a:spcPct val="80000"/>
              </a:lnSpc>
              <a:spcBef>
                <a:spcPct val="40000"/>
              </a:spcBef>
            </a:pPr>
            <a:r>
              <a:rPr lang="en-US" smtClean="0"/>
              <a:t>Two-Way ANOVA</a:t>
            </a:r>
            <a:br>
              <a:rPr lang="en-US" smtClean="0"/>
            </a:br>
            <a:r>
              <a:rPr lang="en-US" smtClean="0"/>
              <a:t>Summary Table</a:t>
            </a:r>
          </a:p>
        </p:txBody>
      </p:sp>
      <p:graphicFrame>
        <p:nvGraphicFramePr>
          <p:cNvPr id="202816" name="Group 64"/>
          <p:cNvGraphicFramePr>
            <a:graphicFrameLocks noGrp="1"/>
          </p:cNvGraphicFramePr>
          <p:nvPr/>
        </p:nvGraphicFramePr>
        <p:xfrm>
          <a:off x="381000" y="1676400"/>
          <a:ext cx="8534400" cy="4649788"/>
        </p:xfrm>
        <a:graphic>
          <a:graphicData uri="http://schemas.openxmlformats.org/drawingml/2006/table">
            <a:tbl>
              <a:tblPr/>
              <a:tblGrid>
                <a:gridCol w="1676400"/>
                <a:gridCol w="1219200"/>
                <a:gridCol w="1676400"/>
                <a:gridCol w="2743200"/>
                <a:gridCol w="1219200"/>
              </a:tblGrid>
              <a:tr h="106680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Source of</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Variation</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Sum of</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Squares</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CECFF"/>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Degrees of Freedom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CECFF"/>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Mean </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Squares</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CECFF"/>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F</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CECFF"/>
                    </a:solidFill>
                  </a:tcPr>
                </a:tc>
              </a:tr>
              <a:tr h="696913">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Factor A</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SSA</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r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1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MSA </a:t>
                      </a:r>
                      <a:br>
                        <a:rPr kumimoji="0" lang="en-US" sz="1900" b="1" i="0" u="none" strike="noStrike" cap="none" normalizeH="0" baseline="0" smtClean="0">
                          <a:ln>
                            <a:noFill/>
                          </a:ln>
                          <a:solidFill>
                            <a:schemeClr val="tx1"/>
                          </a:solidFill>
                          <a:effectLst/>
                          <a:latin typeface="Arial" charset="0"/>
                        </a:rPr>
                      </a:br>
                      <a:r>
                        <a:rPr kumimoji="0" lang="en-US" sz="1700" b="0" i="0" u="none" strike="noStrike" cap="none" normalizeH="0" baseline="0" smtClean="0">
                          <a:ln>
                            <a:noFill/>
                          </a:ln>
                          <a:solidFill>
                            <a:schemeClr val="tx1"/>
                          </a:solidFill>
                          <a:effectLst/>
                          <a:latin typeface="Arial" charset="0"/>
                        </a:rPr>
                        <a:t>= SSA</a:t>
                      </a:r>
                      <a:r>
                        <a:rPr kumimoji="0" lang="en-US" sz="1700" b="0" i="0" u="none" strike="noStrike" cap="none" normalizeH="0" baseline="-25000" smtClean="0">
                          <a:ln>
                            <a:noFill/>
                          </a:ln>
                          <a:solidFill>
                            <a:schemeClr val="tx1"/>
                          </a:solidFill>
                          <a:effectLst/>
                          <a:latin typeface="Arial" charset="0"/>
                        </a:rPr>
                        <a:t> </a:t>
                      </a:r>
                      <a:r>
                        <a:rPr kumimoji="0" lang="en-US" sz="1700" b="0" i="0" u="none" strike="noStrike" cap="none" normalizeH="0" baseline="0" smtClean="0">
                          <a:ln>
                            <a:noFill/>
                          </a:ln>
                          <a:solidFill>
                            <a:schemeClr val="tx1"/>
                          </a:solidFill>
                          <a:effectLst/>
                          <a:latin typeface="Arial" charset="0"/>
                        </a:rPr>
                        <a:t>/(r – 1)</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1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MSA</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MSE</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63588">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Factor B</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SSB</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c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MSB</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700" b="0" i="0" u="none" strike="noStrike" cap="none" normalizeH="0" baseline="0" smtClean="0">
                          <a:ln>
                            <a:noFill/>
                          </a:ln>
                          <a:solidFill>
                            <a:schemeClr val="tx1"/>
                          </a:solidFill>
                          <a:effectLst/>
                          <a:latin typeface="Arial" charset="0"/>
                        </a:rPr>
                        <a:t>= SSB</a:t>
                      </a:r>
                      <a:r>
                        <a:rPr kumimoji="0" lang="en-US" sz="1700" b="0" i="0" u="none" strike="noStrike" cap="none" normalizeH="0" baseline="-25000" smtClean="0">
                          <a:ln>
                            <a:noFill/>
                          </a:ln>
                          <a:solidFill>
                            <a:schemeClr val="tx1"/>
                          </a:solidFill>
                          <a:effectLst/>
                          <a:latin typeface="Arial" charset="0"/>
                        </a:rPr>
                        <a:t> </a:t>
                      </a:r>
                      <a:r>
                        <a:rPr kumimoji="0" lang="en-US" sz="1700" b="0" i="0" u="none" strike="noStrike" cap="none" normalizeH="0" baseline="0" smtClean="0">
                          <a:ln>
                            <a:noFill/>
                          </a:ln>
                          <a:solidFill>
                            <a:schemeClr val="tx1"/>
                          </a:solidFill>
                          <a:effectLst/>
                          <a:latin typeface="Arial" charset="0"/>
                        </a:rPr>
                        <a:t>/(c – 1)</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1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MSB</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MSE</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82663">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AB</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(Interaction)</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SSAB</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(r – 1)(c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1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MSAB</a:t>
                      </a:r>
                      <a:br>
                        <a:rPr kumimoji="0" lang="en-US" sz="1900" b="1" i="0" u="none" strike="noStrike" cap="none" normalizeH="0" baseline="0" smtClean="0">
                          <a:ln>
                            <a:noFill/>
                          </a:ln>
                          <a:solidFill>
                            <a:schemeClr val="tx1"/>
                          </a:solidFill>
                          <a:effectLst/>
                          <a:latin typeface="Arial" charset="0"/>
                        </a:rPr>
                      </a:br>
                      <a:r>
                        <a:rPr kumimoji="0" lang="en-US" sz="1700" b="0" i="0" u="none" strike="noStrike" cap="none" normalizeH="0" baseline="0" smtClean="0">
                          <a:ln>
                            <a:noFill/>
                          </a:ln>
                          <a:solidFill>
                            <a:schemeClr val="tx1"/>
                          </a:solidFill>
                          <a:effectLst/>
                          <a:latin typeface="Arial" charset="0"/>
                        </a:rPr>
                        <a:t>= SSAB</a:t>
                      </a:r>
                      <a:r>
                        <a:rPr kumimoji="0" lang="en-US" sz="1700" b="0" i="0" u="none" strike="noStrike" cap="none" normalizeH="0" baseline="-25000" smtClean="0">
                          <a:ln>
                            <a:noFill/>
                          </a:ln>
                          <a:solidFill>
                            <a:schemeClr val="tx1"/>
                          </a:solidFill>
                          <a:effectLst/>
                          <a:latin typeface="Arial" charset="0"/>
                        </a:rPr>
                        <a:t> </a:t>
                      </a:r>
                      <a:r>
                        <a:rPr kumimoji="0" lang="en-US" sz="1700" b="0" i="0" u="none" strike="noStrike" cap="none" normalizeH="0" baseline="0" smtClean="0">
                          <a:ln>
                            <a:noFill/>
                          </a:ln>
                          <a:solidFill>
                            <a:schemeClr val="tx1"/>
                          </a:solidFill>
                          <a:effectLst/>
                          <a:latin typeface="Arial" charset="0"/>
                        </a:rPr>
                        <a:t>/ (r – 1)(c – 1)</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1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MSAB</a:t>
                      </a:r>
                      <a:br>
                        <a:rPr kumimoji="0" lang="en-US" sz="1900" b="1" i="0" u="none" strike="noStrike" cap="none" normalizeH="0" baseline="0" smtClean="0">
                          <a:ln>
                            <a:noFill/>
                          </a:ln>
                          <a:solidFill>
                            <a:schemeClr val="tx1"/>
                          </a:solidFill>
                          <a:effectLst/>
                          <a:latin typeface="Arial" charset="0"/>
                        </a:rPr>
                      </a:br>
                      <a:r>
                        <a:rPr kumimoji="0" lang="en-US" sz="1900" b="1" i="0" u="none" strike="noStrike" cap="none" normalizeH="0" baseline="0" smtClean="0">
                          <a:ln>
                            <a:noFill/>
                          </a:ln>
                          <a:solidFill>
                            <a:schemeClr val="tx1"/>
                          </a:solidFill>
                          <a:effectLst/>
                          <a:latin typeface="Arial" charset="0"/>
                        </a:rPr>
                        <a:t>MSE</a:t>
                      </a: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15950">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Error</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SSE</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rc(n</a:t>
                      </a:r>
                      <a:r>
                        <a:rPr kumimoji="0" lang="en-US" sz="1900" b="1" i="0" u="none" strike="noStrike" cap="none" normalizeH="0" baseline="0" smtClean="0">
                          <a:ln>
                            <a:noFill/>
                          </a:ln>
                          <a:solidFill>
                            <a:schemeClr val="tx1"/>
                          </a:solidFill>
                          <a:effectLst/>
                          <a:latin typeface="Tahoma" pitchFamily="34" charset="0"/>
                        </a:rPr>
                        <a:t>’</a:t>
                      </a:r>
                      <a:r>
                        <a:rPr kumimoji="0" lang="en-US" sz="1900" b="1" i="0" u="none" strike="noStrike" cap="none" normalizeH="0" baseline="0" smtClean="0">
                          <a:ln>
                            <a:noFill/>
                          </a:ln>
                          <a:solidFill>
                            <a:schemeClr val="tx1"/>
                          </a:solidFill>
                          <a:effectLst/>
                          <a:latin typeface="Arial" charset="0"/>
                          <a:sym typeface="Symbol" pitchFamily="18" charset="2"/>
                        </a:rPr>
                        <a:t>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MSE = </a:t>
                      </a:r>
                    </a:p>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700" b="0" i="0" u="none" strike="noStrike" cap="none" normalizeH="0" baseline="0" smtClean="0">
                          <a:ln>
                            <a:noFill/>
                          </a:ln>
                          <a:solidFill>
                            <a:schemeClr val="tx1"/>
                          </a:solidFill>
                          <a:effectLst/>
                          <a:latin typeface="Arial" charset="0"/>
                        </a:rPr>
                        <a:t>SSE/rc(n’</a:t>
                      </a:r>
                      <a:r>
                        <a:rPr kumimoji="0" lang="en-US" sz="1700" b="0" i="0" u="none" strike="noStrike" cap="none" normalizeH="0" baseline="0" smtClean="0">
                          <a:ln>
                            <a:noFill/>
                          </a:ln>
                          <a:solidFill>
                            <a:schemeClr val="tx1"/>
                          </a:solidFill>
                          <a:effectLst/>
                          <a:latin typeface="Arial" charset="0"/>
                          <a:sym typeface="Symbol" pitchFamily="18" charset="2"/>
                        </a:rPr>
                        <a:t> – 1)</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9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15925">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Total</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DE0BD"/>
                    </a:solid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SST</a:t>
                      </a: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900" b="1" i="0" u="none" strike="noStrike" cap="none" normalizeH="0" baseline="0" smtClean="0">
                          <a:ln>
                            <a:noFill/>
                          </a:ln>
                          <a:solidFill>
                            <a:schemeClr val="tx1"/>
                          </a:solidFill>
                          <a:effectLst/>
                          <a:latin typeface="Arial" charset="0"/>
                        </a:rPr>
                        <a:t>n</a:t>
                      </a:r>
                      <a:r>
                        <a:rPr kumimoji="0" lang="en-US" sz="1900" b="1" i="0" u="none" strike="noStrike" cap="none" normalizeH="0" baseline="0" smtClean="0">
                          <a:ln>
                            <a:noFill/>
                          </a:ln>
                          <a:solidFill>
                            <a:schemeClr val="tx1"/>
                          </a:solidFill>
                          <a:effectLst/>
                          <a:latin typeface="Arial" charset="0"/>
                          <a:sym typeface="Symbol" pitchFamily="18" charset="2"/>
                        </a:rPr>
                        <a:t>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9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852488"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9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87087" name="Line 61"/>
          <p:cNvSpPr>
            <a:spLocks noChangeShapeType="1"/>
          </p:cNvSpPr>
          <p:nvPr/>
        </p:nvSpPr>
        <p:spPr bwMode="auto">
          <a:xfrm>
            <a:off x="7924800" y="3124200"/>
            <a:ext cx="685800" cy="0"/>
          </a:xfrm>
          <a:prstGeom prst="line">
            <a:avLst/>
          </a:prstGeom>
          <a:noFill/>
          <a:ln w="9525">
            <a:solidFill>
              <a:schemeClr val="tx1"/>
            </a:solidFill>
            <a:round/>
            <a:headEnd/>
            <a:tailEnd/>
          </a:ln>
        </p:spPr>
        <p:txBody>
          <a:bodyPr wrap="none" anchor="ctr"/>
          <a:lstStyle/>
          <a:p>
            <a:endParaRPr lang="en-US"/>
          </a:p>
        </p:txBody>
      </p:sp>
      <p:sp>
        <p:nvSpPr>
          <p:cNvPr id="87088" name="Line 62"/>
          <p:cNvSpPr>
            <a:spLocks noChangeShapeType="1"/>
          </p:cNvSpPr>
          <p:nvPr/>
        </p:nvSpPr>
        <p:spPr bwMode="auto">
          <a:xfrm>
            <a:off x="7924800" y="3886200"/>
            <a:ext cx="685800" cy="0"/>
          </a:xfrm>
          <a:prstGeom prst="line">
            <a:avLst/>
          </a:prstGeom>
          <a:noFill/>
          <a:ln w="9525">
            <a:solidFill>
              <a:schemeClr val="tx1"/>
            </a:solidFill>
            <a:round/>
            <a:headEnd/>
            <a:tailEnd/>
          </a:ln>
        </p:spPr>
        <p:txBody>
          <a:bodyPr wrap="none" anchor="ctr"/>
          <a:lstStyle/>
          <a:p>
            <a:endParaRPr lang="en-US"/>
          </a:p>
        </p:txBody>
      </p:sp>
      <p:sp>
        <p:nvSpPr>
          <p:cNvPr id="87089" name="Line 63"/>
          <p:cNvSpPr>
            <a:spLocks noChangeShapeType="1"/>
          </p:cNvSpPr>
          <p:nvPr/>
        </p:nvSpPr>
        <p:spPr bwMode="auto">
          <a:xfrm>
            <a:off x="7924800" y="4724400"/>
            <a:ext cx="762000" cy="0"/>
          </a:xfrm>
          <a:prstGeom prst="line">
            <a:avLst/>
          </a:prstGeom>
          <a:noFill/>
          <a:ln w="9525">
            <a:solidFill>
              <a:schemeClr val="tx1"/>
            </a:solidFill>
            <a:round/>
            <a:headEnd/>
            <a:tailEnd/>
          </a:ln>
        </p:spPr>
        <p:txBody>
          <a:bodyPr wrap="none" anchor="ctr"/>
          <a:lstStyle/>
          <a:p>
            <a:endParaRPr lang="en-US"/>
          </a:p>
        </p:txBody>
      </p:sp>
      <p:sp>
        <p:nvSpPr>
          <p:cNvPr id="87090" name="Rectangle 8"/>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00627821-3E44-48B6-86CA-06DD24ADBD60}" type="slidenum">
              <a:rPr lang="en-US"/>
              <a:pPr/>
              <a:t>48</a:t>
            </a:fld>
            <a:endParaRPr lang="en-US"/>
          </a:p>
        </p:txBody>
      </p:sp>
      <p:sp>
        <p:nvSpPr>
          <p:cNvPr id="88066" name="Rectangle 2"/>
          <p:cNvSpPr>
            <a:spLocks noGrp="1" noChangeArrowheads="1"/>
          </p:cNvSpPr>
          <p:nvPr>
            <p:ph type="title"/>
          </p:nvPr>
        </p:nvSpPr>
        <p:spPr>
          <a:xfrm>
            <a:off x="1143000" y="228600"/>
            <a:ext cx="7793038" cy="1143000"/>
          </a:xfrm>
        </p:spPr>
        <p:txBody>
          <a:bodyPr/>
          <a:lstStyle/>
          <a:p>
            <a:pPr eaLnBrk="1" hangingPunct="1">
              <a:lnSpc>
                <a:spcPct val="80000"/>
              </a:lnSpc>
              <a:spcBef>
                <a:spcPct val="40000"/>
              </a:spcBef>
            </a:pPr>
            <a:r>
              <a:rPr lang="en-US" smtClean="0"/>
              <a:t>Features of Two-Way ANOVA </a:t>
            </a:r>
            <a:br>
              <a:rPr lang="en-US" smtClean="0"/>
            </a:br>
            <a:r>
              <a:rPr lang="en-US" smtClean="0"/>
              <a:t>F</a:t>
            </a:r>
            <a:r>
              <a:rPr lang="en-US" i="1" smtClean="0"/>
              <a:t> </a:t>
            </a:r>
            <a:r>
              <a:rPr lang="en-US" smtClean="0"/>
              <a:t>Test</a:t>
            </a:r>
          </a:p>
        </p:txBody>
      </p:sp>
      <p:sp>
        <p:nvSpPr>
          <p:cNvPr id="88067" name="Rectangle 3"/>
          <p:cNvSpPr>
            <a:spLocks noGrp="1" noChangeArrowheads="1"/>
          </p:cNvSpPr>
          <p:nvPr>
            <p:ph type="body" idx="1"/>
          </p:nvPr>
        </p:nvSpPr>
        <p:spPr>
          <a:xfrm>
            <a:off x="762000" y="1600200"/>
            <a:ext cx="8077200" cy="4724400"/>
          </a:xfrm>
        </p:spPr>
        <p:txBody>
          <a:bodyPr/>
          <a:lstStyle/>
          <a:p>
            <a:pPr eaLnBrk="1" hangingPunct="1">
              <a:lnSpc>
                <a:spcPct val="105000"/>
              </a:lnSpc>
              <a:spcBef>
                <a:spcPct val="45000"/>
              </a:spcBef>
            </a:pPr>
            <a:r>
              <a:rPr lang="en-US" smtClean="0"/>
              <a:t>Degrees of freedom always add up</a:t>
            </a:r>
          </a:p>
          <a:p>
            <a:pPr lvl="1" eaLnBrk="1" hangingPunct="1">
              <a:lnSpc>
                <a:spcPct val="105000"/>
              </a:lnSpc>
              <a:spcBef>
                <a:spcPct val="45000"/>
              </a:spcBef>
              <a:buSzPct val="65000"/>
            </a:pPr>
            <a:r>
              <a:rPr lang="en-US" smtClean="0"/>
              <a:t>n-1 = rc(n</a:t>
            </a:r>
            <a:r>
              <a:rPr lang="en-US" smtClean="0">
                <a:latin typeface="Tahoma" pitchFamily="34" charset="0"/>
              </a:rPr>
              <a:t>’</a:t>
            </a:r>
            <a:r>
              <a:rPr lang="en-US" smtClean="0"/>
              <a:t>-1) + (r-1) + (c-1) + (r-1)(c-1)</a:t>
            </a:r>
          </a:p>
          <a:p>
            <a:pPr lvl="1" eaLnBrk="1" hangingPunct="1">
              <a:lnSpc>
                <a:spcPct val="105000"/>
              </a:lnSpc>
              <a:spcBef>
                <a:spcPct val="45000"/>
              </a:spcBef>
              <a:buSzPct val="65000"/>
            </a:pPr>
            <a:r>
              <a:rPr lang="en-US" smtClean="0"/>
              <a:t>Total = error + factor A + factor B + interaction</a:t>
            </a:r>
          </a:p>
          <a:p>
            <a:pPr eaLnBrk="1" hangingPunct="1">
              <a:lnSpc>
                <a:spcPct val="105000"/>
              </a:lnSpc>
              <a:spcBef>
                <a:spcPct val="45000"/>
              </a:spcBef>
            </a:pPr>
            <a:r>
              <a:rPr lang="en-US" smtClean="0"/>
              <a:t>The denominators of the F</a:t>
            </a:r>
            <a:r>
              <a:rPr lang="en-US" i="1" smtClean="0"/>
              <a:t> </a:t>
            </a:r>
            <a:r>
              <a:rPr lang="en-US" smtClean="0"/>
              <a:t>Test are always the same but the numerators are different</a:t>
            </a:r>
          </a:p>
          <a:p>
            <a:pPr eaLnBrk="1" hangingPunct="1">
              <a:lnSpc>
                <a:spcPct val="105000"/>
              </a:lnSpc>
              <a:spcBef>
                <a:spcPct val="45000"/>
              </a:spcBef>
            </a:pPr>
            <a:r>
              <a:rPr lang="en-US" smtClean="0"/>
              <a:t>The sums of squares always add up</a:t>
            </a:r>
          </a:p>
          <a:p>
            <a:pPr lvl="1" eaLnBrk="1" hangingPunct="1">
              <a:lnSpc>
                <a:spcPct val="105000"/>
              </a:lnSpc>
              <a:spcBef>
                <a:spcPct val="45000"/>
              </a:spcBef>
            </a:pPr>
            <a:r>
              <a:rPr lang="en-US" smtClean="0"/>
              <a:t>SST = SSE + SSA + SSB + SSAB</a:t>
            </a:r>
          </a:p>
          <a:p>
            <a:pPr lvl="1" eaLnBrk="1" hangingPunct="1">
              <a:lnSpc>
                <a:spcPct val="105000"/>
              </a:lnSpc>
              <a:spcBef>
                <a:spcPct val="45000"/>
              </a:spcBef>
              <a:buSzPct val="65000"/>
            </a:pPr>
            <a:r>
              <a:rPr lang="en-US" smtClean="0"/>
              <a:t>Total = error + factor A + factor B + interaction</a:t>
            </a:r>
          </a:p>
        </p:txBody>
      </p:sp>
      <p:sp>
        <p:nvSpPr>
          <p:cNvPr id="88068"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5"/>
          <p:cNvSpPr>
            <a:spLocks noGrp="1" noChangeArrowheads="1"/>
          </p:cNvSpPr>
          <p:nvPr>
            <p:ph type="sldNum" sz="quarter" idx="10"/>
          </p:nvPr>
        </p:nvSpPr>
        <p:spPr>
          <a:ln/>
        </p:spPr>
        <p:txBody>
          <a:bodyPr/>
          <a:lstStyle/>
          <a:p>
            <a:r>
              <a:rPr lang="en-US"/>
              <a:t>11-</a:t>
            </a:r>
            <a:fld id="{F6C993DF-A81C-4A4A-ADF0-AEDE19C4070B}" type="slidenum">
              <a:rPr lang="en-US"/>
              <a:pPr/>
              <a:t>49</a:t>
            </a:fld>
            <a:endParaRPr lang="en-US"/>
          </a:p>
        </p:txBody>
      </p:sp>
      <p:sp>
        <p:nvSpPr>
          <p:cNvPr id="89090" name="Rectangle 2"/>
          <p:cNvSpPr>
            <a:spLocks noGrp="1" noChangeArrowheads="1"/>
          </p:cNvSpPr>
          <p:nvPr>
            <p:ph type="title"/>
          </p:nvPr>
        </p:nvSpPr>
        <p:spPr>
          <a:xfrm>
            <a:off x="990600" y="381000"/>
            <a:ext cx="7793038" cy="990600"/>
          </a:xfrm>
        </p:spPr>
        <p:txBody>
          <a:bodyPr/>
          <a:lstStyle/>
          <a:p>
            <a:pPr eaLnBrk="1" hangingPunct="1">
              <a:lnSpc>
                <a:spcPct val="80000"/>
              </a:lnSpc>
            </a:pPr>
            <a:r>
              <a:rPr lang="en-US" smtClean="0"/>
              <a:t>Examples:</a:t>
            </a:r>
            <a:br>
              <a:rPr lang="en-US" smtClean="0"/>
            </a:br>
            <a:r>
              <a:rPr lang="en-US" smtClean="0"/>
              <a:t>Interaction vs. No Interaction</a:t>
            </a:r>
          </a:p>
        </p:txBody>
      </p:sp>
      <p:sp>
        <p:nvSpPr>
          <p:cNvPr id="89091" name="Rectangle 3"/>
          <p:cNvSpPr>
            <a:spLocks noGrp="1" noChangeArrowheads="1"/>
          </p:cNvSpPr>
          <p:nvPr>
            <p:ph type="body" idx="1"/>
          </p:nvPr>
        </p:nvSpPr>
        <p:spPr>
          <a:xfrm>
            <a:off x="533400" y="1905000"/>
            <a:ext cx="3657600" cy="914400"/>
          </a:xfrm>
        </p:spPr>
        <p:txBody>
          <a:bodyPr/>
          <a:lstStyle/>
          <a:p>
            <a:pPr eaLnBrk="1" hangingPunct="1"/>
            <a:r>
              <a:rPr lang="en-US" sz="2400" smtClean="0">
                <a:solidFill>
                  <a:schemeClr val="folHlink"/>
                </a:solidFill>
              </a:rPr>
              <a:t>No interaction: line segments are parallel</a:t>
            </a:r>
          </a:p>
        </p:txBody>
      </p:sp>
      <p:sp>
        <p:nvSpPr>
          <p:cNvPr id="89092" name="Line 4"/>
          <p:cNvSpPr>
            <a:spLocks noChangeShapeType="1"/>
          </p:cNvSpPr>
          <p:nvPr/>
        </p:nvSpPr>
        <p:spPr bwMode="auto">
          <a:xfrm flipV="1">
            <a:off x="609600" y="3200400"/>
            <a:ext cx="1143000" cy="969963"/>
          </a:xfrm>
          <a:prstGeom prst="line">
            <a:avLst/>
          </a:prstGeom>
          <a:noFill/>
          <a:ln w="38100">
            <a:solidFill>
              <a:srgbClr val="339933"/>
            </a:solidFill>
            <a:round/>
            <a:headEnd type="oval" w="med" len="med"/>
            <a:tailEnd type="oval" w="med" len="med"/>
          </a:ln>
        </p:spPr>
        <p:txBody>
          <a:bodyPr wrap="none" anchor="ctr"/>
          <a:lstStyle/>
          <a:p>
            <a:endParaRPr lang="en-US"/>
          </a:p>
        </p:txBody>
      </p:sp>
      <p:sp>
        <p:nvSpPr>
          <p:cNvPr id="89093" name="Line 5"/>
          <p:cNvSpPr>
            <a:spLocks noChangeShapeType="1"/>
          </p:cNvSpPr>
          <p:nvPr/>
        </p:nvSpPr>
        <p:spPr bwMode="auto">
          <a:xfrm>
            <a:off x="1752600" y="3200400"/>
            <a:ext cx="1295400" cy="609600"/>
          </a:xfrm>
          <a:prstGeom prst="line">
            <a:avLst/>
          </a:prstGeom>
          <a:noFill/>
          <a:ln w="38100">
            <a:solidFill>
              <a:srgbClr val="339933"/>
            </a:solidFill>
            <a:round/>
            <a:headEnd/>
            <a:tailEnd type="oval" w="med" len="med"/>
          </a:ln>
        </p:spPr>
        <p:txBody>
          <a:bodyPr wrap="none" anchor="ctr"/>
          <a:lstStyle/>
          <a:p>
            <a:endParaRPr lang="en-US"/>
          </a:p>
        </p:txBody>
      </p:sp>
      <p:sp>
        <p:nvSpPr>
          <p:cNvPr id="89094" name="Line 6"/>
          <p:cNvSpPr>
            <a:spLocks noChangeShapeType="1"/>
          </p:cNvSpPr>
          <p:nvPr/>
        </p:nvSpPr>
        <p:spPr bwMode="auto">
          <a:xfrm flipV="1">
            <a:off x="609600" y="3733800"/>
            <a:ext cx="1181100" cy="741363"/>
          </a:xfrm>
          <a:prstGeom prst="line">
            <a:avLst/>
          </a:prstGeom>
          <a:noFill/>
          <a:ln w="38100">
            <a:solidFill>
              <a:schemeClr val="folHlink"/>
            </a:solidFill>
            <a:round/>
            <a:headEnd type="oval" w="med" len="med"/>
            <a:tailEnd type="oval" w="med" len="med"/>
          </a:ln>
        </p:spPr>
        <p:txBody>
          <a:bodyPr wrap="none" anchor="ctr"/>
          <a:lstStyle/>
          <a:p>
            <a:endParaRPr lang="en-US"/>
          </a:p>
        </p:txBody>
      </p:sp>
      <p:sp>
        <p:nvSpPr>
          <p:cNvPr id="89095" name="Line 7"/>
          <p:cNvSpPr>
            <a:spLocks noChangeShapeType="1"/>
          </p:cNvSpPr>
          <p:nvPr/>
        </p:nvSpPr>
        <p:spPr bwMode="auto">
          <a:xfrm>
            <a:off x="1828800" y="3733800"/>
            <a:ext cx="1219200" cy="533400"/>
          </a:xfrm>
          <a:prstGeom prst="line">
            <a:avLst/>
          </a:prstGeom>
          <a:noFill/>
          <a:ln w="38100">
            <a:solidFill>
              <a:schemeClr val="folHlink"/>
            </a:solidFill>
            <a:round/>
            <a:headEnd/>
            <a:tailEnd type="oval" w="med" len="med"/>
          </a:ln>
        </p:spPr>
        <p:txBody>
          <a:bodyPr wrap="none" anchor="ctr"/>
          <a:lstStyle/>
          <a:p>
            <a:endParaRPr lang="en-US"/>
          </a:p>
        </p:txBody>
      </p:sp>
      <p:sp>
        <p:nvSpPr>
          <p:cNvPr id="89096" name="Line 8"/>
          <p:cNvSpPr>
            <a:spLocks noChangeShapeType="1"/>
          </p:cNvSpPr>
          <p:nvPr/>
        </p:nvSpPr>
        <p:spPr bwMode="auto">
          <a:xfrm flipV="1">
            <a:off x="609600" y="4114800"/>
            <a:ext cx="1181100" cy="609600"/>
          </a:xfrm>
          <a:prstGeom prst="line">
            <a:avLst/>
          </a:prstGeom>
          <a:noFill/>
          <a:ln w="38100">
            <a:solidFill>
              <a:schemeClr val="hlink"/>
            </a:solidFill>
            <a:round/>
            <a:headEnd type="oval" w="med" len="med"/>
            <a:tailEnd type="oval" w="med" len="med"/>
          </a:ln>
        </p:spPr>
        <p:txBody>
          <a:bodyPr wrap="none" anchor="ctr"/>
          <a:lstStyle/>
          <a:p>
            <a:endParaRPr lang="en-US"/>
          </a:p>
        </p:txBody>
      </p:sp>
      <p:sp>
        <p:nvSpPr>
          <p:cNvPr id="89097" name="Line 9"/>
          <p:cNvSpPr>
            <a:spLocks noChangeShapeType="1"/>
          </p:cNvSpPr>
          <p:nvPr/>
        </p:nvSpPr>
        <p:spPr bwMode="auto">
          <a:xfrm>
            <a:off x="1828800" y="4114800"/>
            <a:ext cx="1143000" cy="381000"/>
          </a:xfrm>
          <a:prstGeom prst="line">
            <a:avLst/>
          </a:prstGeom>
          <a:noFill/>
          <a:ln w="38100">
            <a:solidFill>
              <a:schemeClr val="hlink"/>
            </a:solidFill>
            <a:round/>
            <a:headEnd/>
            <a:tailEnd type="oval" w="med" len="med"/>
          </a:ln>
        </p:spPr>
        <p:txBody>
          <a:bodyPr wrap="none" anchor="ctr"/>
          <a:lstStyle/>
          <a:p>
            <a:endParaRPr lang="en-US"/>
          </a:p>
        </p:txBody>
      </p:sp>
      <p:sp>
        <p:nvSpPr>
          <p:cNvPr id="89098" name="Line 10"/>
          <p:cNvSpPr>
            <a:spLocks noChangeShapeType="1"/>
          </p:cNvSpPr>
          <p:nvPr/>
        </p:nvSpPr>
        <p:spPr bwMode="auto">
          <a:xfrm>
            <a:off x="457200" y="2971800"/>
            <a:ext cx="1588" cy="2751138"/>
          </a:xfrm>
          <a:prstGeom prst="line">
            <a:avLst/>
          </a:prstGeom>
          <a:noFill/>
          <a:ln w="28575">
            <a:solidFill>
              <a:schemeClr val="tx1"/>
            </a:solidFill>
            <a:round/>
            <a:headEnd/>
            <a:tailEnd/>
          </a:ln>
        </p:spPr>
        <p:txBody>
          <a:bodyPr wrap="none" anchor="ctr"/>
          <a:lstStyle/>
          <a:p>
            <a:endParaRPr lang="en-US"/>
          </a:p>
        </p:txBody>
      </p:sp>
      <p:sp>
        <p:nvSpPr>
          <p:cNvPr id="89099" name="Line 11"/>
          <p:cNvSpPr>
            <a:spLocks noChangeShapeType="1"/>
          </p:cNvSpPr>
          <p:nvPr/>
        </p:nvSpPr>
        <p:spPr bwMode="auto">
          <a:xfrm>
            <a:off x="457200" y="5715000"/>
            <a:ext cx="2971800" cy="0"/>
          </a:xfrm>
          <a:prstGeom prst="line">
            <a:avLst/>
          </a:prstGeom>
          <a:noFill/>
          <a:ln w="28575">
            <a:solidFill>
              <a:schemeClr val="tx1"/>
            </a:solidFill>
            <a:round/>
            <a:headEnd/>
            <a:tailEnd/>
          </a:ln>
        </p:spPr>
        <p:txBody>
          <a:bodyPr wrap="none" anchor="ctr"/>
          <a:lstStyle/>
          <a:p>
            <a:endParaRPr lang="en-US"/>
          </a:p>
        </p:txBody>
      </p:sp>
      <p:sp>
        <p:nvSpPr>
          <p:cNvPr id="89100" name="Text Box 14"/>
          <p:cNvSpPr txBox="1">
            <a:spLocks noChangeArrowheads="1"/>
          </p:cNvSpPr>
          <p:nvPr/>
        </p:nvSpPr>
        <p:spPr bwMode="auto">
          <a:xfrm>
            <a:off x="2667000" y="33528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rgbClr val="339933"/>
                </a:solidFill>
              </a:rPr>
              <a:t>Factor B Level 1</a:t>
            </a:r>
          </a:p>
        </p:txBody>
      </p:sp>
      <p:sp>
        <p:nvSpPr>
          <p:cNvPr id="89101" name="Text Box 15"/>
          <p:cNvSpPr txBox="1">
            <a:spLocks noChangeArrowheads="1"/>
          </p:cNvSpPr>
          <p:nvPr/>
        </p:nvSpPr>
        <p:spPr bwMode="auto">
          <a:xfrm>
            <a:off x="2743200" y="38862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chemeClr val="folHlink"/>
                </a:solidFill>
              </a:rPr>
              <a:t>Factor B Level 3</a:t>
            </a:r>
          </a:p>
        </p:txBody>
      </p:sp>
      <p:sp>
        <p:nvSpPr>
          <p:cNvPr id="89102" name="Text Box 16"/>
          <p:cNvSpPr txBox="1">
            <a:spLocks noChangeArrowheads="1"/>
          </p:cNvSpPr>
          <p:nvPr/>
        </p:nvSpPr>
        <p:spPr bwMode="auto">
          <a:xfrm>
            <a:off x="2667000" y="44958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chemeClr val="hlink"/>
                </a:solidFill>
              </a:rPr>
              <a:t>Factor B Level 2</a:t>
            </a:r>
          </a:p>
        </p:txBody>
      </p:sp>
      <p:sp>
        <p:nvSpPr>
          <p:cNvPr id="89103" name="Text Box 17"/>
          <p:cNvSpPr txBox="1">
            <a:spLocks noChangeArrowheads="1"/>
          </p:cNvSpPr>
          <p:nvPr/>
        </p:nvSpPr>
        <p:spPr bwMode="auto">
          <a:xfrm>
            <a:off x="990600" y="5715000"/>
            <a:ext cx="1752600" cy="336550"/>
          </a:xfrm>
          <a:prstGeom prst="rect">
            <a:avLst/>
          </a:prstGeom>
          <a:noFill/>
          <a:ln w="12700">
            <a:noFill/>
            <a:miter lim="800000"/>
            <a:headEnd/>
            <a:tailEnd/>
          </a:ln>
        </p:spPr>
        <p:txBody>
          <a:bodyPr>
            <a:spAutoFit/>
          </a:bodyPr>
          <a:lstStyle/>
          <a:p>
            <a:pPr algn="ctr" eaLnBrk="0" hangingPunct="0">
              <a:spcBef>
                <a:spcPct val="50000"/>
              </a:spcBef>
            </a:pPr>
            <a:r>
              <a:rPr lang="en-US" sz="1600"/>
              <a:t>Factor A Levels</a:t>
            </a:r>
          </a:p>
        </p:txBody>
      </p:sp>
      <p:sp>
        <p:nvSpPr>
          <p:cNvPr id="89104" name="Line 18"/>
          <p:cNvSpPr>
            <a:spLocks noChangeShapeType="1"/>
          </p:cNvSpPr>
          <p:nvPr/>
        </p:nvSpPr>
        <p:spPr bwMode="auto">
          <a:xfrm flipV="1">
            <a:off x="5181600" y="3733800"/>
            <a:ext cx="1219200" cy="436563"/>
          </a:xfrm>
          <a:prstGeom prst="line">
            <a:avLst/>
          </a:prstGeom>
          <a:noFill/>
          <a:ln w="38100">
            <a:solidFill>
              <a:schemeClr val="folHlink"/>
            </a:solidFill>
            <a:round/>
            <a:headEnd type="oval" w="med" len="med"/>
            <a:tailEnd type="oval" w="med" len="med"/>
          </a:ln>
        </p:spPr>
        <p:txBody>
          <a:bodyPr wrap="none" anchor="ctr"/>
          <a:lstStyle/>
          <a:p>
            <a:endParaRPr lang="en-US"/>
          </a:p>
        </p:txBody>
      </p:sp>
      <p:sp>
        <p:nvSpPr>
          <p:cNvPr id="89105" name="Line 19"/>
          <p:cNvSpPr>
            <a:spLocks noChangeShapeType="1"/>
          </p:cNvSpPr>
          <p:nvPr/>
        </p:nvSpPr>
        <p:spPr bwMode="auto">
          <a:xfrm>
            <a:off x="6400800" y="3429000"/>
            <a:ext cx="1219200" cy="914400"/>
          </a:xfrm>
          <a:prstGeom prst="line">
            <a:avLst/>
          </a:prstGeom>
          <a:noFill/>
          <a:ln w="38100">
            <a:solidFill>
              <a:schemeClr val="hlink"/>
            </a:solidFill>
            <a:round/>
            <a:headEnd/>
            <a:tailEnd type="oval" w="med" len="med"/>
          </a:ln>
        </p:spPr>
        <p:txBody>
          <a:bodyPr wrap="none" anchor="ctr"/>
          <a:lstStyle/>
          <a:p>
            <a:endParaRPr lang="en-US"/>
          </a:p>
        </p:txBody>
      </p:sp>
      <p:sp>
        <p:nvSpPr>
          <p:cNvPr id="89106" name="Line 20"/>
          <p:cNvSpPr>
            <a:spLocks noChangeShapeType="1"/>
          </p:cNvSpPr>
          <p:nvPr/>
        </p:nvSpPr>
        <p:spPr bwMode="auto">
          <a:xfrm flipV="1">
            <a:off x="5181600" y="3962400"/>
            <a:ext cx="1219200" cy="512763"/>
          </a:xfrm>
          <a:prstGeom prst="line">
            <a:avLst/>
          </a:prstGeom>
          <a:noFill/>
          <a:ln w="38100">
            <a:solidFill>
              <a:srgbClr val="339933"/>
            </a:solidFill>
            <a:round/>
            <a:headEnd type="oval" w="med" len="med"/>
            <a:tailEnd type="oval" w="med" len="med"/>
          </a:ln>
        </p:spPr>
        <p:txBody>
          <a:bodyPr wrap="none" anchor="ctr"/>
          <a:lstStyle/>
          <a:p>
            <a:endParaRPr lang="en-US"/>
          </a:p>
        </p:txBody>
      </p:sp>
      <p:sp>
        <p:nvSpPr>
          <p:cNvPr id="89107" name="Line 21"/>
          <p:cNvSpPr>
            <a:spLocks noChangeShapeType="1"/>
          </p:cNvSpPr>
          <p:nvPr/>
        </p:nvSpPr>
        <p:spPr bwMode="auto">
          <a:xfrm>
            <a:off x="6400800" y="3733800"/>
            <a:ext cx="1219200" cy="990600"/>
          </a:xfrm>
          <a:prstGeom prst="line">
            <a:avLst/>
          </a:prstGeom>
          <a:noFill/>
          <a:ln w="38100">
            <a:solidFill>
              <a:schemeClr val="folHlink"/>
            </a:solidFill>
            <a:round/>
            <a:headEnd/>
            <a:tailEnd type="oval" w="med" len="med"/>
          </a:ln>
        </p:spPr>
        <p:txBody>
          <a:bodyPr wrap="none" anchor="ctr"/>
          <a:lstStyle/>
          <a:p>
            <a:endParaRPr lang="en-US"/>
          </a:p>
        </p:txBody>
      </p:sp>
      <p:sp>
        <p:nvSpPr>
          <p:cNvPr id="89108" name="Line 22"/>
          <p:cNvSpPr>
            <a:spLocks noChangeShapeType="1"/>
          </p:cNvSpPr>
          <p:nvPr/>
        </p:nvSpPr>
        <p:spPr bwMode="auto">
          <a:xfrm flipV="1">
            <a:off x="5181600" y="3429000"/>
            <a:ext cx="1219200" cy="1295400"/>
          </a:xfrm>
          <a:prstGeom prst="line">
            <a:avLst/>
          </a:prstGeom>
          <a:noFill/>
          <a:ln w="38100">
            <a:solidFill>
              <a:schemeClr val="hlink"/>
            </a:solidFill>
            <a:round/>
            <a:headEnd type="oval" w="med" len="med"/>
            <a:tailEnd type="oval" w="med" len="med"/>
          </a:ln>
        </p:spPr>
        <p:txBody>
          <a:bodyPr wrap="none" anchor="ctr"/>
          <a:lstStyle/>
          <a:p>
            <a:endParaRPr lang="en-US"/>
          </a:p>
        </p:txBody>
      </p:sp>
      <p:sp>
        <p:nvSpPr>
          <p:cNvPr id="89109" name="Line 23"/>
          <p:cNvSpPr>
            <a:spLocks noChangeShapeType="1"/>
          </p:cNvSpPr>
          <p:nvPr/>
        </p:nvSpPr>
        <p:spPr bwMode="auto">
          <a:xfrm>
            <a:off x="6477000" y="3962400"/>
            <a:ext cx="1143000" cy="76200"/>
          </a:xfrm>
          <a:prstGeom prst="line">
            <a:avLst/>
          </a:prstGeom>
          <a:noFill/>
          <a:ln w="38100">
            <a:solidFill>
              <a:srgbClr val="339933"/>
            </a:solidFill>
            <a:round/>
            <a:headEnd/>
            <a:tailEnd type="oval" w="med" len="med"/>
          </a:ln>
        </p:spPr>
        <p:txBody>
          <a:bodyPr wrap="none" anchor="ctr"/>
          <a:lstStyle/>
          <a:p>
            <a:endParaRPr lang="en-US"/>
          </a:p>
        </p:txBody>
      </p:sp>
      <p:sp>
        <p:nvSpPr>
          <p:cNvPr id="89110" name="Line 24"/>
          <p:cNvSpPr>
            <a:spLocks noChangeShapeType="1"/>
          </p:cNvSpPr>
          <p:nvPr/>
        </p:nvSpPr>
        <p:spPr bwMode="auto">
          <a:xfrm>
            <a:off x="5029200" y="2971800"/>
            <a:ext cx="1588" cy="2751138"/>
          </a:xfrm>
          <a:prstGeom prst="line">
            <a:avLst/>
          </a:prstGeom>
          <a:noFill/>
          <a:ln w="28575">
            <a:solidFill>
              <a:schemeClr val="tx1"/>
            </a:solidFill>
            <a:round/>
            <a:headEnd/>
            <a:tailEnd/>
          </a:ln>
        </p:spPr>
        <p:txBody>
          <a:bodyPr wrap="none" anchor="ctr"/>
          <a:lstStyle/>
          <a:p>
            <a:endParaRPr lang="en-US"/>
          </a:p>
        </p:txBody>
      </p:sp>
      <p:sp>
        <p:nvSpPr>
          <p:cNvPr id="89111" name="Line 25"/>
          <p:cNvSpPr>
            <a:spLocks noChangeShapeType="1"/>
          </p:cNvSpPr>
          <p:nvPr/>
        </p:nvSpPr>
        <p:spPr bwMode="auto">
          <a:xfrm>
            <a:off x="5029200" y="5715000"/>
            <a:ext cx="2971800" cy="0"/>
          </a:xfrm>
          <a:prstGeom prst="line">
            <a:avLst/>
          </a:prstGeom>
          <a:noFill/>
          <a:ln w="28575">
            <a:solidFill>
              <a:schemeClr val="tx1"/>
            </a:solidFill>
            <a:round/>
            <a:headEnd/>
            <a:tailEnd/>
          </a:ln>
        </p:spPr>
        <p:txBody>
          <a:bodyPr wrap="none" anchor="ctr"/>
          <a:lstStyle/>
          <a:p>
            <a:endParaRPr lang="en-US"/>
          </a:p>
        </p:txBody>
      </p:sp>
      <p:sp>
        <p:nvSpPr>
          <p:cNvPr id="89112" name="Text Box 28"/>
          <p:cNvSpPr txBox="1">
            <a:spLocks noChangeArrowheads="1"/>
          </p:cNvSpPr>
          <p:nvPr/>
        </p:nvSpPr>
        <p:spPr bwMode="auto">
          <a:xfrm>
            <a:off x="7239000" y="36576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rgbClr val="339933"/>
                </a:solidFill>
              </a:rPr>
              <a:t>Factor B Level 1</a:t>
            </a:r>
          </a:p>
        </p:txBody>
      </p:sp>
      <p:sp>
        <p:nvSpPr>
          <p:cNvPr id="89113" name="Text Box 29"/>
          <p:cNvSpPr txBox="1">
            <a:spLocks noChangeArrowheads="1"/>
          </p:cNvSpPr>
          <p:nvPr/>
        </p:nvSpPr>
        <p:spPr bwMode="auto">
          <a:xfrm>
            <a:off x="7239000" y="47244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chemeClr val="folHlink"/>
                </a:solidFill>
              </a:rPr>
              <a:t>Factor B Level 3</a:t>
            </a:r>
          </a:p>
        </p:txBody>
      </p:sp>
      <p:sp>
        <p:nvSpPr>
          <p:cNvPr id="89114" name="Text Box 30"/>
          <p:cNvSpPr txBox="1">
            <a:spLocks noChangeArrowheads="1"/>
          </p:cNvSpPr>
          <p:nvPr/>
        </p:nvSpPr>
        <p:spPr bwMode="auto">
          <a:xfrm>
            <a:off x="7391400" y="4343400"/>
            <a:ext cx="1752600" cy="336550"/>
          </a:xfrm>
          <a:prstGeom prst="rect">
            <a:avLst/>
          </a:prstGeom>
          <a:noFill/>
          <a:ln w="12700">
            <a:noFill/>
            <a:miter lim="800000"/>
            <a:headEnd/>
            <a:tailEnd/>
          </a:ln>
        </p:spPr>
        <p:txBody>
          <a:bodyPr>
            <a:spAutoFit/>
          </a:bodyPr>
          <a:lstStyle/>
          <a:p>
            <a:pPr eaLnBrk="0" hangingPunct="0">
              <a:spcBef>
                <a:spcPct val="50000"/>
              </a:spcBef>
            </a:pPr>
            <a:r>
              <a:rPr lang="en-US" sz="1600">
                <a:solidFill>
                  <a:schemeClr val="hlink"/>
                </a:solidFill>
              </a:rPr>
              <a:t>Factor B Level 2</a:t>
            </a:r>
          </a:p>
        </p:txBody>
      </p:sp>
      <p:sp>
        <p:nvSpPr>
          <p:cNvPr id="89115" name="Text Box 31"/>
          <p:cNvSpPr txBox="1">
            <a:spLocks noChangeArrowheads="1"/>
          </p:cNvSpPr>
          <p:nvPr/>
        </p:nvSpPr>
        <p:spPr bwMode="auto">
          <a:xfrm>
            <a:off x="5486400" y="5715000"/>
            <a:ext cx="2057400" cy="336550"/>
          </a:xfrm>
          <a:prstGeom prst="rect">
            <a:avLst/>
          </a:prstGeom>
          <a:noFill/>
          <a:ln w="12700">
            <a:noFill/>
            <a:miter lim="800000"/>
            <a:headEnd/>
            <a:tailEnd/>
          </a:ln>
        </p:spPr>
        <p:txBody>
          <a:bodyPr>
            <a:spAutoFit/>
          </a:bodyPr>
          <a:lstStyle/>
          <a:p>
            <a:pPr algn="ctr" eaLnBrk="0" hangingPunct="0">
              <a:spcBef>
                <a:spcPct val="50000"/>
              </a:spcBef>
            </a:pPr>
            <a:r>
              <a:rPr lang="en-US" sz="1600"/>
              <a:t>Factor A Levels</a:t>
            </a:r>
          </a:p>
        </p:txBody>
      </p:sp>
      <p:sp>
        <p:nvSpPr>
          <p:cNvPr id="89116" name="Text Box 32"/>
          <p:cNvSpPr txBox="1">
            <a:spLocks noChangeArrowheads="1"/>
          </p:cNvSpPr>
          <p:nvPr/>
        </p:nvSpPr>
        <p:spPr bwMode="auto">
          <a:xfrm rot="-5400000">
            <a:off x="-669925" y="4175125"/>
            <a:ext cx="1981200" cy="336550"/>
          </a:xfrm>
          <a:prstGeom prst="rect">
            <a:avLst/>
          </a:prstGeom>
          <a:noFill/>
          <a:ln w="12700">
            <a:noFill/>
            <a:miter lim="800000"/>
            <a:headEnd/>
            <a:tailEnd/>
          </a:ln>
        </p:spPr>
        <p:txBody>
          <a:bodyPr>
            <a:spAutoFit/>
          </a:bodyPr>
          <a:lstStyle/>
          <a:p>
            <a:pPr algn="ctr" eaLnBrk="0" hangingPunct="0">
              <a:spcBef>
                <a:spcPct val="50000"/>
              </a:spcBef>
            </a:pPr>
            <a:r>
              <a:rPr lang="en-US" sz="1600"/>
              <a:t>Mean Response</a:t>
            </a:r>
          </a:p>
        </p:txBody>
      </p:sp>
      <p:sp>
        <p:nvSpPr>
          <p:cNvPr id="89117" name="Text Box 33"/>
          <p:cNvSpPr txBox="1">
            <a:spLocks noChangeArrowheads="1"/>
          </p:cNvSpPr>
          <p:nvPr/>
        </p:nvSpPr>
        <p:spPr bwMode="auto">
          <a:xfrm rot="-5400000">
            <a:off x="3902075" y="4251325"/>
            <a:ext cx="1981200" cy="336550"/>
          </a:xfrm>
          <a:prstGeom prst="rect">
            <a:avLst/>
          </a:prstGeom>
          <a:noFill/>
          <a:ln w="12700">
            <a:noFill/>
            <a:miter lim="800000"/>
            <a:headEnd/>
            <a:tailEnd/>
          </a:ln>
        </p:spPr>
        <p:txBody>
          <a:bodyPr>
            <a:spAutoFit/>
          </a:bodyPr>
          <a:lstStyle/>
          <a:p>
            <a:pPr algn="ctr" eaLnBrk="0" hangingPunct="0">
              <a:spcBef>
                <a:spcPct val="50000"/>
              </a:spcBef>
            </a:pPr>
            <a:r>
              <a:rPr lang="en-US" sz="1600"/>
              <a:t>Mean Response</a:t>
            </a:r>
          </a:p>
        </p:txBody>
      </p:sp>
      <p:sp>
        <p:nvSpPr>
          <p:cNvPr id="89118" name="Rectangle 34"/>
          <p:cNvSpPr>
            <a:spLocks noChangeArrowheads="1"/>
          </p:cNvSpPr>
          <p:nvPr/>
        </p:nvSpPr>
        <p:spPr bwMode="auto">
          <a:xfrm>
            <a:off x="5181600" y="1676400"/>
            <a:ext cx="3657600" cy="914400"/>
          </a:xfrm>
          <a:prstGeom prst="rect">
            <a:avLst/>
          </a:prstGeom>
          <a:noFill/>
          <a:ln w="9525">
            <a:noFill/>
            <a:miter lim="800000"/>
            <a:headEnd/>
            <a:tailEnd/>
          </a:ln>
        </p:spPr>
        <p:txBody>
          <a:bodyPr lIns="85342" tIns="42672" rIns="85342" bIns="42672"/>
          <a:lstStyle/>
          <a:p>
            <a:pPr marL="320675" indent="-320675" defTabSz="852488">
              <a:spcBef>
                <a:spcPct val="20000"/>
              </a:spcBef>
              <a:buClr>
                <a:schemeClr val="folHlink"/>
              </a:buClr>
              <a:buSzPct val="60000"/>
              <a:buFont typeface="Wingdings" pitchFamily="2" charset="2"/>
              <a:buChar char="n"/>
            </a:pPr>
            <a:r>
              <a:rPr lang="en-US">
                <a:solidFill>
                  <a:schemeClr val="folHlink"/>
                </a:solidFill>
              </a:rPr>
              <a:t>Interaction is present:  some line segments not parallel</a:t>
            </a:r>
          </a:p>
        </p:txBody>
      </p:sp>
      <p:sp>
        <p:nvSpPr>
          <p:cNvPr id="89119" name="Rectangle 32"/>
          <p:cNvSpPr>
            <a:spLocks noChangeArrowheads="1"/>
          </p:cNvSpPr>
          <p:nvPr/>
        </p:nvSpPr>
        <p:spPr bwMode="auto">
          <a:xfrm>
            <a:off x="7543800" y="12192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935FAC66-AC96-48CD-A4C2-B605AF4CCE58}" type="slidenum">
              <a:rPr lang="en-US"/>
              <a:pPr/>
              <a:t>5</a:t>
            </a:fld>
            <a:endParaRPr lang="en-US"/>
          </a:p>
        </p:txBody>
      </p:sp>
      <p:sp>
        <p:nvSpPr>
          <p:cNvPr id="66562" name="Rectangle 2"/>
          <p:cNvSpPr>
            <a:spLocks noGrp="1" noChangeArrowheads="1"/>
          </p:cNvSpPr>
          <p:nvPr>
            <p:ph type="title"/>
          </p:nvPr>
        </p:nvSpPr>
        <p:spPr>
          <a:xfrm>
            <a:off x="1150938" y="228600"/>
            <a:ext cx="7459662" cy="990600"/>
          </a:xfrm>
        </p:spPr>
        <p:txBody>
          <a:bodyPr/>
          <a:lstStyle/>
          <a:p>
            <a:pPr eaLnBrk="1" hangingPunct="1">
              <a:lnSpc>
                <a:spcPct val="80000"/>
              </a:lnSpc>
            </a:pPr>
            <a:r>
              <a:rPr lang="en-US" smtClean="0"/>
              <a:t>Completely Randomized Design</a:t>
            </a:r>
          </a:p>
        </p:txBody>
      </p:sp>
      <p:sp>
        <p:nvSpPr>
          <p:cNvPr id="66563" name="Rectangle 3"/>
          <p:cNvSpPr>
            <a:spLocks noGrp="1" noChangeArrowheads="1"/>
          </p:cNvSpPr>
          <p:nvPr>
            <p:ph type="body" idx="1"/>
          </p:nvPr>
        </p:nvSpPr>
        <p:spPr/>
        <p:txBody>
          <a:bodyPr/>
          <a:lstStyle/>
          <a:p>
            <a:pPr eaLnBrk="1" hangingPunct="1">
              <a:spcBef>
                <a:spcPct val="30000"/>
              </a:spcBef>
            </a:pPr>
            <a:r>
              <a:rPr lang="en-US" smtClean="0"/>
              <a:t>Experimental units (subjects) are assigned randomly to groups</a:t>
            </a:r>
          </a:p>
          <a:p>
            <a:pPr lvl="1" eaLnBrk="1" hangingPunct="1">
              <a:spcBef>
                <a:spcPct val="30000"/>
              </a:spcBef>
            </a:pPr>
            <a:r>
              <a:rPr lang="en-US" smtClean="0"/>
              <a:t>Subjects are assumed homogeneous</a:t>
            </a:r>
          </a:p>
          <a:p>
            <a:pPr eaLnBrk="1" hangingPunct="1">
              <a:spcBef>
                <a:spcPct val="30000"/>
              </a:spcBef>
            </a:pPr>
            <a:r>
              <a:rPr lang="en-US" smtClean="0"/>
              <a:t>Only one factor or independent variable</a:t>
            </a:r>
          </a:p>
          <a:p>
            <a:pPr lvl="1" eaLnBrk="1" hangingPunct="1">
              <a:spcBef>
                <a:spcPct val="30000"/>
              </a:spcBef>
            </a:pPr>
            <a:r>
              <a:rPr lang="en-US" smtClean="0"/>
              <a:t>With two or more levels</a:t>
            </a:r>
          </a:p>
          <a:p>
            <a:pPr eaLnBrk="1" hangingPunct="1">
              <a:spcBef>
                <a:spcPct val="30000"/>
              </a:spcBef>
            </a:pPr>
            <a:r>
              <a:rPr lang="en-US" smtClean="0"/>
              <a:t>Analyzed by one-factor analysis of variance (ANOVA)</a:t>
            </a:r>
          </a:p>
        </p:txBody>
      </p:sp>
      <p:sp>
        <p:nvSpPr>
          <p:cNvPr id="66564" name="Rectangle 5"/>
          <p:cNvSpPr>
            <a:spLocks noChangeArrowheads="1"/>
          </p:cNvSpPr>
          <p:nvPr/>
        </p:nvSpPr>
        <p:spPr bwMode="auto">
          <a:xfrm>
            <a:off x="7543800" y="12287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11-</a:t>
            </a:r>
            <a:fld id="{A99621E4-D71B-4C25-A9DE-83B648BF54C1}" type="slidenum">
              <a:rPr lang="en-US"/>
              <a:pPr/>
              <a:t>50</a:t>
            </a:fld>
            <a:endParaRPr lang="en-US"/>
          </a:p>
        </p:txBody>
      </p:sp>
      <p:sp>
        <p:nvSpPr>
          <p:cNvPr id="31748" name="Rectangle 2"/>
          <p:cNvSpPr>
            <a:spLocks noGrp="1" noChangeArrowheads="1"/>
          </p:cNvSpPr>
          <p:nvPr>
            <p:ph type="title"/>
          </p:nvPr>
        </p:nvSpPr>
        <p:spPr>
          <a:xfrm>
            <a:off x="1143000" y="381000"/>
            <a:ext cx="7078663" cy="990600"/>
          </a:xfrm>
        </p:spPr>
        <p:txBody>
          <a:bodyPr/>
          <a:lstStyle/>
          <a:p>
            <a:pPr eaLnBrk="1" hangingPunct="1"/>
            <a:r>
              <a:rPr lang="en-US" sz="3600" smtClean="0"/>
              <a:t>Multiple Comparisons: </a:t>
            </a:r>
            <a:br>
              <a:rPr lang="en-US" sz="3600" smtClean="0"/>
            </a:br>
            <a:r>
              <a:rPr lang="en-US" sz="3600" smtClean="0"/>
              <a:t>The Tukey Procedure</a:t>
            </a:r>
          </a:p>
        </p:txBody>
      </p:sp>
      <p:sp>
        <p:nvSpPr>
          <p:cNvPr id="31749" name="Rectangle 3"/>
          <p:cNvSpPr>
            <a:spLocks noGrp="1" noChangeArrowheads="1"/>
          </p:cNvSpPr>
          <p:nvPr>
            <p:ph type="body" idx="1"/>
          </p:nvPr>
        </p:nvSpPr>
        <p:spPr>
          <a:xfrm>
            <a:off x="990600" y="1676400"/>
            <a:ext cx="7696200" cy="4724400"/>
          </a:xfrm>
        </p:spPr>
        <p:txBody>
          <a:bodyPr/>
          <a:lstStyle/>
          <a:p>
            <a:pPr eaLnBrk="1" hangingPunct="1"/>
            <a:r>
              <a:rPr lang="en-US" smtClean="0"/>
              <a:t>Unless there is a significant interaction, you can determine the levels that are significantly different using the Tukey procedure</a:t>
            </a:r>
          </a:p>
          <a:p>
            <a:pPr eaLnBrk="1" hangingPunct="1"/>
            <a:endParaRPr lang="en-US" sz="1000" smtClean="0"/>
          </a:p>
          <a:p>
            <a:pPr eaLnBrk="1" hangingPunct="1"/>
            <a:r>
              <a:rPr lang="en-US" smtClean="0"/>
              <a:t>Consider all absolute mean differences and compare to the calculated </a:t>
            </a:r>
            <a:r>
              <a:rPr lang="en-US" smtClean="0">
                <a:solidFill>
                  <a:schemeClr val="folHlink"/>
                </a:solidFill>
              </a:rPr>
              <a:t>critical range</a:t>
            </a:r>
          </a:p>
          <a:p>
            <a:pPr eaLnBrk="1" hangingPunct="1"/>
            <a:endParaRPr lang="en-US" sz="1000" smtClean="0"/>
          </a:p>
          <a:p>
            <a:pPr eaLnBrk="1" hangingPunct="1"/>
            <a:r>
              <a:rPr lang="en-US" sz="2400" smtClean="0"/>
              <a:t>Example:  Absolute differences </a:t>
            </a:r>
          </a:p>
          <a:p>
            <a:pPr eaLnBrk="1" hangingPunct="1">
              <a:buFont typeface="Wingdings" pitchFamily="2" charset="2"/>
              <a:buNone/>
            </a:pPr>
            <a:r>
              <a:rPr lang="en-US" sz="2400" smtClean="0"/>
              <a:t>	for factor A, assuming three levels:</a:t>
            </a:r>
          </a:p>
          <a:p>
            <a:pPr eaLnBrk="1" hangingPunct="1"/>
            <a:endParaRPr lang="en-US" smtClean="0"/>
          </a:p>
        </p:txBody>
      </p:sp>
      <p:graphicFrame>
        <p:nvGraphicFramePr>
          <p:cNvPr id="31746" name="Object 6"/>
          <p:cNvGraphicFramePr>
            <a:graphicFrameLocks noChangeAspect="1"/>
          </p:cNvGraphicFramePr>
          <p:nvPr/>
        </p:nvGraphicFramePr>
        <p:xfrm>
          <a:off x="6629400" y="4343400"/>
          <a:ext cx="1501775" cy="2209800"/>
        </p:xfrm>
        <a:graphic>
          <a:graphicData uri="http://schemas.openxmlformats.org/presentationml/2006/ole">
            <p:oleObj spid="_x0000_s31746" name="Equation" r:id="rId3" imgW="672840" imgH="990360" progId="Equation.3">
              <p:embed/>
            </p:oleObj>
          </a:graphicData>
        </a:graphic>
      </p:graphicFrame>
      <p:sp>
        <p:nvSpPr>
          <p:cNvPr id="31750" name="Rectangle 6"/>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10"/>
          </p:nvPr>
        </p:nvSpPr>
        <p:spPr>
          <a:ln/>
        </p:spPr>
        <p:txBody>
          <a:bodyPr/>
          <a:lstStyle/>
          <a:p>
            <a:r>
              <a:rPr lang="en-US"/>
              <a:t>11-</a:t>
            </a:r>
            <a:fld id="{B1A8CB79-E656-4747-B117-A6CDA0C56B3E}" type="slidenum">
              <a:rPr lang="en-US"/>
              <a:pPr/>
              <a:t>51</a:t>
            </a:fld>
            <a:endParaRPr lang="en-US"/>
          </a:p>
        </p:txBody>
      </p:sp>
      <p:sp>
        <p:nvSpPr>
          <p:cNvPr id="32773" name="Rectangle 2"/>
          <p:cNvSpPr>
            <a:spLocks noGrp="1" noChangeArrowheads="1"/>
          </p:cNvSpPr>
          <p:nvPr>
            <p:ph type="title"/>
          </p:nvPr>
        </p:nvSpPr>
        <p:spPr>
          <a:xfrm>
            <a:off x="1143000" y="381000"/>
            <a:ext cx="7078663" cy="990600"/>
          </a:xfrm>
        </p:spPr>
        <p:txBody>
          <a:bodyPr/>
          <a:lstStyle/>
          <a:p>
            <a:pPr eaLnBrk="1" hangingPunct="1"/>
            <a:r>
              <a:rPr lang="en-US" sz="3600" smtClean="0"/>
              <a:t>Multiple Comparisons: </a:t>
            </a:r>
            <a:br>
              <a:rPr lang="en-US" sz="3600" smtClean="0"/>
            </a:br>
            <a:r>
              <a:rPr lang="en-US" sz="3600" smtClean="0"/>
              <a:t>The Tukey Procedure</a:t>
            </a:r>
          </a:p>
        </p:txBody>
      </p:sp>
      <p:sp>
        <p:nvSpPr>
          <p:cNvPr id="32774" name="Rectangle 3"/>
          <p:cNvSpPr>
            <a:spLocks noGrp="1" noChangeArrowheads="1"/>
          </p:cNvSpPr>
          <p:nvPr>
            <p:ph type="body" idx="1"/>
          </p:nvPr>
        </p:nvSpPr>
        <p:spPr>
          <a:xfrm>
            <a:off x="838200" y="1676400"/>
            <a:ext cx="8077200" cy="4532313"/>
          </a:xfrm>
        </p:spPr>
        <p:txBody>
          <a:bodyPr/>
          <a:lstStyle/>
          <a:p>
            <a:pPr eaLnBrk="1" hangingPunct="1"/>
            <a:r>
              <a:rPr lang="en-US" sz="2400" smtClean="0"/>
              <a:t>Critical Range for Factor A:</a:t>
            </a:r>
          </a:p>
          <a:p>
            <a:pPr eaLnBrk="1" hangingPunct="1"/>
            <a:endParaRPr lang="en-US" sz="2400" smtClean="0"/>
          </a:p>
          <a:p>
            <a:pPr eaLnBrk="1" hangingPunct="1"/>
            <a:endParaRPr lang="en-US" sz="1200" smtClean="0"/>
          </a:p>
          <a:p>
            <a:pPr lvl="1" eaLnBrk="1" hangingPunct="1">
              <a:lnSpc>
                <a:spcPct val="140000"/>
              </a:lnSpc>
              <a:buFont typeface="Wingdings" pitchFamily="2" charset="2"/>
              <a:buNone/>
            </a:pPr>
            <a:r>
              <a:rPr lang="en-US" sz="2000" smtClean="0"/>
              <a:t>	</a:t>
            </a:r>
          </a:p>
          <a:p>
            <a:pPr lvl="1" eaLnBrk="1" hangingPunct="1">
              <a:lnSpc>
                <a:spcPct val="140000"/>
              </a:lnSpc>
              <a:buFont typeface="Wingdings" pitchFamily="2" charset="2"/>
              <a:buNone/>
            </a:pPr>
            <a:r>
              <a:rPr lang="en-US" sz="2000" smtClean="0"/>
              <a:t>	  (</a:t>
            </a:r>
            <a:r>
              <a:rPr lang="en-US" sz="1800" smtClean="0"/>
              <a:t>where </a:t>
            </a:r>
            <a:r>
              <a:rPr lang="en-US" sz="1800" i="1" smtClean="0"/>
              <a:t>Q</a:t>
            </a:r>
            <a:r>
              <a:rPr lang="el-GR" sz="1800" i="1" baseline="-25000" smtClean="0">
                <a:cs typeface="Arial" charset="0"/>
              </a:rPr>
              <a:t>α</a:t>
            </a:r>
            <a:r>
              <a:rPr lang="en-US" sz="1800" smtClean="0"/>
              <a:t> is from Table E.10 with r and rc(n’</a:t>
            </a:r>
            <a:r>
              <a:rPr lang="en-US" sz="1800" smtClean="0">
                <a:cs typeface="Arial" charset="0"/>
              </a:rPr>
              <a:t>–1) d.f.)</a:t>
            </a:r>
            <a:endParaRPr lang="en-US" sz="1800" baseline="-25000" smtClean="0">
              <a:cs typeface="Arial" charset="0"/>
            </a:endParaRPr>
          </a:p>
          <a:p>
            <a:pPr eaLnBrk="1" hangingPunct="1">
              <a:lnSpc>
                <a:spcPct val="140000"/>
              </a:lnSpc>
            </a:pPr>
            <a:r>
              <a:rPr lang="en-US" sz="2400" smtClean="0"/>
              <a:t>Critical Range for Factor B:</a:t>
            </a:r>
          </a:p>
          <a:p>
            <a:pPr eaLnBrk="1" hangingPunct="1">
              <a:lnSpc>
                <a:spcPct val="140000"/>
              </a:lnSpc>
            </a:pPr>
            <a:endParaRPr lang="en-US" sz="2400" smtClean="0"/>
          </a:p>
          <a:p>
            <a:pPr eaLnBrk="1" hangingPunct="1">
              <a:lnSpc>
                <a:spcPct val="140000"/>
              </a:lnSpc>
            </a:pPr>
            <a:endParaRPr lang="en-US" sz="2400" smtClean="0"/>
          </a:p>
          <a:p>
            <a:pPr lvl="2" eaLnBrk="1" hangingPunct="1">
              <a:lnSpc>
                <a:spcPct val="140000"/>
              </a:lnSpc>
              <a:buFont typeface="Wingdings" pitchFamily="2" charset="2"/>
              <a:buNone/>
            </a:pPr>
            <a:r>
              <a:rPr lang="en-US" sz="1800" smtClean="0"/>
              <a:t>(where </a:t>
            </a:r>
            <a:r>
              <a:rPr lang="en-US" sz="1800" i="1" smtClean="0"/>
              <a:t>Q</a:t>
            </a:r>
            <a:r>
              <a:rPr lang="el-GR" sz="1800" i="1" baseline="-25000" smtClean="0">
                <a:cs typeface="Arial" charset="0"/>
              </a:rPr>
              <a:t>α</a:t>
            </a:r>
            <a:r>
              <a:rPr lang="en-US" sz="1800" smtClean="0"/>
              <a:t> is from Table E.10 with c and rc(n’</a:t>
            </a:r>
            <a:r>
              <a:rPr lang="en-US" sz="1800" smtClean="0">
                <a:cs typeface="Arial" charset="0"/>
              </a:rPr>
              <a:t>–1) d.f.)</a:t>
            </a:r>
          </a:p>
        </p:txBody>
      </p:sp>
      <p:graphicFrame>
        <p:nvGraphicFramePr>
          <p:cNvPr id="32770" name="Object 4"/>
          <p:cNvGraphicFramePr>
            <a:graphicFrameLocks noChangeAspect="1"/>
          </p:cNvGraphicFramePr>
          <p:nvPr/>
        </p:nvGraphicFramePr>
        <p:xfrm>
          <a:off x="3411538" y="2251075"/>
          <a:ext cx="3552825" cy="987425"/>
        </p:xfrm>
        <a:graphic>
          <a:graphicData uri="http://schemas.openxmlformats.org/presentationml/2006/ole">
            <p:oleObj spid="_x0000_s32770" name="Equation" r:id="rId3" imgW="1600200" imgH="444240" progId="Equation.3">
              <p:embed/>
            </p:oleObj>
          </a:graphicData>
        </a:graphic>
      </p:graphicFrame>
      <p:graphicFrame>
        <p:nvGraphicFramePr>
          <p:cNvPr id="32771" name="Object 5"/>
          <p:cNvGraphicFramePr>
            <a:graphicFrameLocks noChangeAspect="1"/>
          </p:cNvGraphicFramePr>
          <p:nvPr/>
        </p:nvGraphicFramePr>
        <p:xfrm>
          <a:off x="3411538" y="4460875"/>
          <a:ext cx="3552825" cy="989013"/>
        </p:xfrm>
        <a:graphic>
          <a:graphicData uri="http://schemas.openxmlformats.org/presentationml/2006/ole">
            <p:oleObj spid="_x0000_s32771" name="Equation" r:id="rId4" imgW="1600200" imgH="444240" progId="Equation.3">
              <p:embed/>
            </p:oleObj>
          </a:graphicData>
        </a:graphic>
      </p:graphicFrame>
      <p:sp>
        <p:nvSpPr>
          <p:cNvPr id="32775" name="Line 6"/>
          <p:cNvSpPr>
            <a:spLocks noChangeShapeType="1"/>
          </p:cNvSpPr>
          <p:nvPr/>
        </p:nvSpPr>
        <p:spPr bwMode="auto">
          <a:xfrm>
            <a:off x="457200" y="3810000"/>
            <a:ext cx="8153400" cy="0"/>
          </a:xfrm>
          <a:prstGeom prst="line">
            <a:avLst/>
          </a:prstGeom>
          <a:noFill/>
          <a:ln w="9525">
            <a:solidFill>
              <a:schemeClr val="tx1"/>
            </a:solidFill>
            <a:miter lim="800000"/>
            <a:headEnd/>
            <a:tailEnd/>
          </a:ln>
        </p:spPr>
        <p:txBody>
          <a:bodyPr wrap="none"/>
          <a:lstStyle/>
          <a:p>
            <a:endParaRPr lang="en-US"/>
          </a:p>
        </p:txBody>
      </p:sp>
      <p:sp>
        <p:nvSpPr>
          <p:cNvPr id="32776" name="Rectangle 8"/>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11-</a:t>
            </a:r>
            <a:fld id="{57196DD6-C2D4-4A18-9453-2D4F50F81D4F}" type="slidenum">
              <a:rPr lang="en-US"/>
              <a:pPr/>
              <a:t>52</a:t>
            </a:fld>
            <a:endParaRPr lang="en-US"/>
          </a:p>
        </p:txBody>
      </p:sp>
      <p:sp>
        <p:nvSpPr>
          <p:cNvPr id="93186" name="Rectangle 2"/>
          <p:cNvSpPr>
            <a:spLocks noGrp="1" noChangeArrowheads="1"/>
          </p:cNvSpPr>
          <p:nvPr>
            <p:ph type="title"/>
          </p:nvPr>
        </p:nvSpPr>
        <p:spPr/>
        <p:txBody>
          <a:bodyPr/>
          <a:lstStyle/>
          <a:p>
            <a:pPr eaLnBrk="1" hangingPunct="1"/>
            <a:r>
              <a:rPr lang="en-US" smtClean="0"/>
              <a:t>Chapter Summary</a:t>
            </a:r>
          </a:p>
        </p:txBody>
      </p:sp>
      <p:sp>
        <p:nvSpPr>
          <p:cNvPr id="93187" name="Rectangle 3"/>
          <p:cNvSpPr>
            <a:spLocks noGrp="1" noChangeArrowheads="1"/>
          </p:cNvSpPr>
          <p:nvPr>
            <p:ph type="body" idx="1"/>
          </p:nvPr>
        </p:nvSpPr>
        <p:spPr>
          <a:xfrm>
            <a:off x="1066800" y="1600200"/>
            <a:ext cx="7696200" cy="4876800"/>
          </a:xfrm>
        </p:spPr>
        <p:txBody>
          <a:bodyPr/>
          <a:lstStyle/>
          <a:p>
            <a:pPr eaLnBrk="1" hangingPunct="1">
              <a:lnSpc>
                <a:spcPct val="105000"/>
              </a:lnSpc>
            </a:pPr>
            <a:r>
              <a:rPr lang="en-US" sz="2400" smtClean="0"/>
              <a:t>Described one-way analysis of variance</a:t>
            </a:r>
            <a:endParaRPr lang="en-US" sz="2000" smtClean="0"/>
          </a:p>
          <a:p>
            <a:pPr lvl="1" eaLnBrk="1" hangingPunct="1">
              <a:lnSpc>
                <a:spcPct val="105000"/>
              </a:lnSpc>
            </a:pPr>
            <a:r>
              <a:rPr lang="en-US" sz="2000" smtClean="0"/>
              <a:t>The logic of ANOVA</a:t>
            </a:r>
          </a:p>
          <a:p>
            <a:pPr lvl="1" eaLnBrk="1" hangingPunct="1">
              <a:lnSpc>
                <a:spcPct val="105000"/>
              </a:lnSpc>
            </a:pPr>
            <a:r>
              <a:rPr lang="en-US" sz="2000" smtClean="0"/>
              <a:t>ANOVA assumptions</a:t>
            </a:r>
          </a:p>
          <a:p>
            <a:pPr lvl="1" eaLnBrk="1" hangingPunct="1">
              <a:lnSpc>
                <a:spcPct val="105000"/>
              </a:lnSpc>
            </a:pPr>
            <a:r>
              <a:rPr lang="en-US" sz="2000" smtClean="0"/>
              <a:t>F  test for difference in  c  means</a:t>
            </a:r>
          </a:p>
          <a:p>
            <a:pPr lvl="1" eaLnBrk="1" hangingPunct="1">
              <a:lnSpc>
                <a:spcPct val="105000"/>
              </a:lnSpc>
            </a:pPr>
            <a:r>
              <a:rPr lang="en-US" sz="2000" smtClean="0"/>
              <a:t>The Tukey-Kramer procedure for multiple comparisons</a:t>
            </a:r>
          </a:p>
          <a:p>
            <a:pPr lvl="1" eaLnBrk="1" hangingPunct="1">
              <a:lnSpc>
                <a:spcPct val="105000"/>
              </a:lnSpc>
            </a:pPr>
            <a:r>
              <a:rPr lang="en-US" sz="2000" smtClean="0"/>
              <a:t>The Levene test for homogeneity of variance</a:t>
            </a:r>
          </a:p>
          <a:p>
            <a:pPr eaLnBrk="1" hangingPunct="1">
              <a:lnSpc>
                <a:spcPct val="105000"/>
              </a:lnSpc>
            </a:pPr>
            <a:r>
              <a:rPr lang="en-US" sz="2400" smtClean="0"/>
              <a:t>Described two-way analysis of variance</a:t>
            </a:r>
          </a:p>
          <a:p>
            <a:pPr lvl="1" eaLnBrk="1" hangingPunct="1">
              <a:lnSpc>
                <a:spcPct val="105000"/>
              </a:lnSpc>
            </a:pPr>
            <a:r>
              <a:rPr lang="en-US" sz="2000" smtClean="0"/>
              <a:t>Examined effects of multiple</a:t>
            </a:r>
            <a:r>
              <a:rPr lang="en-US" sz="1800" smtClean="0"/>
              <a:t> </a:t>
            </a:r>
            <a:r>
              <a:rPr lang="en-US" sz="2000" smtClean="0"/>
              <a:t>factors </a:t>
            </a:r>
          </a:p>
          <a:p>
            <a:pPr lvl="1" eaLnBrk="1" hangingPunct="1">
              <a:lnSpc>
                <a:spcPct val="105000"/>
              </a:lnSpc>
            </a:pPr>
            <a:r>
              <a:rPr lang="en-US" sz="2000" smtClean="0"/>
              <a:t>Examined interaction between factors</a:t>
            </a:r>
          </a:p>
          <a:p>
            <a:pPr eaLnBrk="1" hangingPunct="1">
              <a:lnSpc>
                <a:spcPct val="105000"/>
              </a:lnSpc>
              <a:spcBef>
                <a:spcPct val="15000"/>
              </a:spcBef>
            </a:pPr>
            <a:endParaRPr lang="en-US" sz="200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0"/>
          </p:nvPr>
        </p:nvSpPr>
        <p:spPr/>
        <p:txBody>
          <a:bodyPr/>
          <a:lstStyle/>
          <a:p>
            <a:r>
              <a:rPr lang="en-US"/>
              <a:t>11-</a:t>
            </a:r>
            <a:fld id="{F5821DD8-5D9A-4600-8DBD-C956578CBED0}" type="slidenum">
              <a:rPr lang="en-US"/>
              <a:pPr/>
              <a:t>53</a:t>
            </a:fld>
            <a:endParaRPr lang="en-US"/>
          </a:p>
        </p:txBody>
      </p:sp>
      <p:sp>
        <p:nvSpPr>
          <p:cNvPr id="94210" name="Rectangle 3"/>
          <p:cNvSpPr>
            <a:spLocks noGrp="1" noChangeArrowheads="1"/>
          </p:cNvSpPr>
          <p:nvPr>
            <p:ph type="subTitle" idx="1"/>
          </p:nvPr>
        </p:nvSpPr>
        <p:spPr>
          <a:xfrm>
            <a:off x="1600200" y="3657600"/>
            <a:ext cx="6400800" cy="1762125"/>
          </a:xfrm>
        </p:spPr>
        <p:txBody>
          <a:bodyPr/>
          <a:lstStyle/>
          <a:p>
            <a:pPr eaLnBrk="1" hangingPunct="1">
              <a:lnSpc>
                <a:spcPct val="90000"/>
              </a:lnSpc>
            </a:pPr>
            <a:r>
              <a:rPr lang="en-US" sz="3500" b="1" smtClean="0"/>
              <a:t>Online Topic</a:t>
            </a:r>
          </a:p>
          <a:p>
            <a:pPr eaLnBrk="1" hangingPunct="1">
              <a:lnSpc>
                <a:spcPct val="90000"/>
              </a:lnSpc>
            </a:pPr>
            <a:endParaRPr lang="en-US" sz="3500" smtClean="0"/>
          </a:p>
          <a:p>
            <a:pPr eaLnBrk="1" hangingPunct="1">
              <a:lnSpc>
                <a:spcPct val="90000"/>
              </a:lnSpc>
            </a:pPr>
            <a:r>
              <a:rPr lang="en-US" sz="3500" smtClean="0"/>
              <a:t>The Randomized Block Design</a:t>
            </a:r>
          </a:p>
        </p:txBody>
      </p:sp>
      <p:sp>
        <p:nvSpPr>
          <p:cNvPr id="94211" name="Rectangle 6"/>
          <p:cNvSpPr>
            <a:spLocks noChangeArrowheads="1"/>
          </p:cNvSpPr>
          <p:nvPr/>
        </p:nvSpPr>
        <p:spPr bwMode="auto">
          <a:xfrm>
            <a:off x="1143000" y="838200"/>
            <a:ext cx="7696200" cy="2062163"/>
          </a:xfrm>
          <a:prstGeom prst="rect">
            <a:avLst/>
          </a:prstGeom>
          <a:noFill/>
          <a:ln w="9525">
            <a:noFill/>
            <a:miter lim="800000"/>
            <a:headEnd/>
            <a:tailEnd/>
          </a:ln>
        </p:spPr>
        <p:txBody>
          <a:bodyPr lIns="85342" tIns="42672" rIns="85342" bIns="42672" anchor="b"/>
          <a:lstStyle/>
          <a:p>
            <a:pPr algn="ctr" defTabSz="852488"/>
            <a:r>
              <a:rPr lang="en-US" sz="4000" i="1">
                <a:solidFill>
                  <a:schemeClr val="folHlink"/>
                </a:solidFill>
              </a:rPr>
              <a:t>Statistics for Managers using Microsoft Excel</a:t>
            </a:r>
            <a:r>
              <a:rPr lang="en-US" sz="4100">
                <a:solidFill>
                  <a:schemeClr val="folHlink"/>
                </a:solidFill>
              </a:rPr>
              <a:t/>
            </a:r>
            <a:br>
              <a:rPr lang="en-US" sz="4100">
                <a:solidFill>
                  <a:schemeClr val="folHlink"/>
                </a:solidFill>
              </a:rPr>
            </a:br>
            <a:r>
              <a:rPr lang="en-US" sz="3600">
                <a:solidFill>
                  <a:schemeClr val="folHlink"/>
                </a:solidFill>
              </a:rPr>
              <a:t>6</a:t>
            </a:r>
            <a:r>
              <a:rPr lang="en-US" sz="3600" baseline="30000">
                <a:solidFill>
                  <a:schemeClr val="folHlink"/>
                </a:solidFill>
              </a:rPr>
              <a:t>th</a:t>
            </a:r>
            <a:r>
              <a:rPr lang="en-US" sz="3600">
                <a:solidFill>
                  <a:schemeClr val="folHlink"/>
                </a:solidFill>
              </a:rPr>
              <a:t> Edition</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11-</a:t>
            </a:r>
            <a:fld id="{8F9D3C45-BC05-4BDF-B756-430E8B65F2DD}" type="slidenum">
              <a:rPr lang="en-US"/>
              <a:pPr/>
              <a:t>54</a:t>
            </a:fld>
            <a:endParaRPr lang="en-US"/>
          </a:p>
        </p:txBody>
      </p:sp>
      <p:sp>
        <p:nvSpPr>
          <p:cNvPr id="95234" name="Rectangle 2"/>
          <p:cNvSpPr>
            <a:spLocks noGrp="1" noChangeArrowheads="1"/>
          </p:cNvSpPr>
          <p:nvPr>
            <p:ph type="title"/>
          </p:nvPr>
        </p:nvSpPr>
        <p:spPr>
          <a:xfrm>
            <a:off x="1143000" y="304800"/>
            <a:ext cx="7383463" cy="990600"/>
          </a:xfrm>
        </p:spPr>
        <p:txBody>
          <a:bodyPr/>
          <a:lstStyle/>
          <a:p>
            <a:pPr eaLnBrk="1" hangingPunct="1"/>
            <a:r>
              <a:rPr lang="en-US" smtClean="0"/>
              <a:t>Learning Objective</a:t>
            </a:r>
          </a:p>
        </p:txBody>
      </p:sp>
      <p:sp>
        <p:nvSpPr>
          <p:cNvPr id="95235" name="Rectangle 3"/>
          <p:cNvSpPr>
            <a:spLocks noGrp="1" noChangeArrowheads="1"/>
          </p:cNvSpPr>
          <p:nvPr>
            <p:ph type="body" idx="1"/>
          </p:nvPr>
        </p:nvSpPr>
        <p:spPr>
          <a:xfrm>
            <a:off x="304800" y="1524000"/>
            <a:ext cx="8686800" cy="4800600"/>
          </a:xfrm>
        </p:spPr>
        <p:txBody>
          <a:bodyPr/>
          <a:lstStyle/>
          <a:p>
            <a:pPr eaLnBrk="1" hangingPunct="1">
              <a:lnSpc>
                <a:spcPct val="105000"/>
              </a:lnSpc>
              <a:spcBef>
                <a:spcPct val="30000"/>
              </a:spcBef>
            </a:pPr>
            <a:endParaRPr lang="en-US" sz="2200" smtClean="0"/>
          </a:p>
          <a:p>
            <a:pPr eaLnBrk="1" hangingPunct="1">
              <a:lnSpc>
                <a:spcPct val="105000"/>
              </a:lnSpc>
              <a:spcBef>
                <a:spcPct val="30000"/>
              </a:spcBef>
            </a:pPr>
            <a:endParaRPr lang="en-US" sz="2200" smtClean="0"/>
          </a:p>
          <a:p>
            <a:pPr eaLnBrk="1" hangingPunct="1">
              <a:lnSpc>
                <a:spcPct val="105000"/>
              </a:lnSpc>
              <a:spcBef>
                <a:spcPct val="30000"/>
              </a:spcBef>
            </a:pPr>
            <a:r>
              <a:rPr lang="en-US" sz="2200" smtClean="0"/>
              <a:t>To learn the basic structure and use of a randomized block design</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sldNum" sz="quarter" idx="10"/>
          </p:nvPr>
        </p:nvSpPr>
        <p:spPr>
          <a:ln/>
        </p:spPr>
        <p:txBody>
          <a:bodyPr/>
          <a:lstStyle/>
          <a:p>
            <a:r>
              <a:rPr lang="en-US"/>
              <a:t>11-</a:t>
            </a:r>
            <a:fld id="{480B0FE7-2E0C-45B2-B3CC-4D8DBDBE7A3F}" type="slidenum">
              <a:rPr lang="en-US"/>
              <a:pPr/>
              <a:t>55</a:t>
            </a:fld>
            <a:endParaRPr lang="en-US"/>
          </a:p>
        </p:txBody>
      </p:sp>
      <p:sp>
        <p:nvSpPr>
          <p:cNvPr id="96258" name="Rectangle 2"/>
          <p:cNvSpPr>
            <a:spLocks noGrp="1" noChangeArrowheads="1"/>
          </p:cNvSpPr>
          <p:nvPr>
            <p:ph type="title"/>
          </p:nvPr>
        </p:nvSpPr>
        <p:spPr>
          <a:xfrm>
            <a:off x="1143000" y="381000"/>
            <a:ext cx="7793038" cy="762000"/>
          </a:xfrm>
        </p:spPr>
        <p:txBody>
          <a:bodyPr/>
          <a:lstStyle/>
          <a:p>
            <a:pPr eaLnBrk="1" hangingPunct="1"/>
            <a:r>
              <a:rPr lang="en-US" smtClean="0"/>
              <a:t>The Randomized Block Design</a:t>
            </a:r>
          </a:p>
        </p:txBody>
      </p:sp>
      <p:sp>
        <p:nvSpPr>
          <p:cNvPr id="96259" name="Rectangle 3"/>
          <p:cNvSpPr>
            <a:spLocks noGrp="1" noChangeArrowheads="1"/>
          </p:cNvSpPr>
          <p:nvPr>
            <p:ph type="body" idx="1"/>
          </p:nvPr>
        </p:nvSpPr>
        <p:spPr>
          <a:xfrm>
            <a:off x="762000" y="1905000"/>
            <a:ext cx="8077200" cy="4191000"/>
          </a:xfrm>
        </p:spPr>
        <p:txBody>
          <a:bodyPr/>
          <a:lstStyle/>
          <a:p>
            <a:pPr eaLnBrk="1" hangingPunct="1"/>
            <a:r>
              <a:rPr lang="en-US" smtClean="0"/>
              <a:t>Like One-Way ANOVA, we test for equal population means (for different factor levels, for example)...</a:t>
            </a:r>
          </a:p>
          <a:p>
            <a:pPr eaLnBrk="1" hangingPunct="1"/>
            <a:endParaRPr lang="en-US" smtClean="0"/>
          </a:p>
          <a:p>
            <a:pPr eaLnBrk="1" hangingPunct="1"/>
            <a:r>
              <a:rPr lang="en-US" smtClean="0"/>
              <a:t>...but we want to control for possible variation from a second factor (with two or more levels)</a:t>
            </a:r>
          </a:p>
          <a:p>
            <a:pPr eaLnBrk="1" hangingPunct="1"/>
            <a:endParaRPr lang="en-US" smtClean="0"/>
          </a:p>
          <a:p>
            <a:pPr eaLnBrk="1" hangingPunct="1"/>
            <a:r>
              <a:rPr lang="en-US" smtClean="0"/>
              <a:t>Levels of the secondary factor are called </a:t>
            </a:r>
            <a:r>
              <a:rPr lang="en-US" smtClean="0">
                <a:solidFill>
                  <a:schemeClr val="folHlink"/>
                </a:solidFill>
              </a:rPr>
              <a:t>blocks</a:t>
            </a:r>
            <a:endParaRPr lang="en-US" smtClean="0"/>
          </a:p>
        </p:txBody>
      </p:sp>
      <p:sp>
        <p:nvSpPr>
          <p:cNvPr id="96260" name="Rectangle 5"/>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11-</a:t>
            </a:r>
            <a:fld id="{4FA4F0C6-BD2D-4C0E-8AF2-C1F87A53CD00}" type="slidenum">
              <a:rPr lang="en-US"/>
              <a:pPr/>
              <a:t>56</a:t>
            </a:fld>
            <a:endParaRPr lang="en-US"/>
          </a:p>
        </p:txBody>
      </p:sp>
      <p:sp>
        <p:nvSpPr>
          <p:cNvPr id="97282" name="Rectangle 2"/>
          <p:cNvSpPr>
            <a:spLocks noGrp="1" noChangeArrowheads="1"/>
          </p:cNvSpPr>
          <p:nvPr>
            <p:ph type="title"/>
          </p:nvPr>
        </p:nvSpPr>
        <p:spPr/>
        <p:txBody>
          <a:bodyPr/>
          <a:lstStyle/>
          <a:p>
            <a:pPr eaLnBrk="1" hangingPunct="1"/>
            <a:r>
              <a:rPr lang="en-US" smtClean="0"/>
              <a:t>Partitioning the Variation</a:t>
            </a:r>
          </a:p>
        </p:txBody>
      </p:sp>
      <p:sp>
        <p:nvSpPr>
          <p:cNvPr id="97283" name="Rectangle 3"/>
          <p:cNvSpPr>
            <a:spLocks noGrp="1" noChangeArrowheads="1"/>
          </p:cNvSpPr>
          <p:nvPr>
            <p:ph type="body" idx="1"/>
          </p:nvPr>
        </p:nvSpPr>
        <p:spPr>
          <a:xfrm>
            <a:off x="762000" y="1905000"/>
            <a:ext cx="8153400" cy="914400"/>
          </a:xfrm>
        </p:spPr>
        <p:txBody>
          <a:bodyPr/>
          <a:lstStyle/>
          <a:p>
            <a:pPr eaLnBrk="1" hangingPunct="1"/>
            <a:r>
              <a:rPr lang="en-US" smtClean="0"/>
              <a:t>Total variation can now be split into three parts:</a:t>
            </a:r>
          </a:p>
        </p:txBody>
      </p:sp>
      <p:sp>
        <p:nvSpPr>
          <p:cNvPr id="97284" name="Rectangle 4"/>
          <p:cNvSpPr>
            <a:spLocks noChangeArrowheads="1"/>
          </p:cNvSpPr>
          <p:nvPr/>
        </p:nvSpPr>
        <p:spPr bwMode="auto">
          <a:xfrm>
            <a:off x="1371600" y="4038600"/>
            <a:ext cx="6400800" cy="1552575"/>
          </a:xfrm>
          <a:prstGeom prst="rect">
            <a:avLst/>
          </a:prstGeom>
          <a:noFill/>
          <a:ln w="9525">
            <a:noFill/>
            <a:miter lim="800000"/>
            <a:headEnd/>
            <a:tailEnd/>
          </a:ln>
        </p:spPr>
        <p:txBody>
          <a:bodyPr>
            <a:spAutoFit/>
          </a:bodyPr>
          <a:lstStyle/>
          <a:p>
            <a:r>
              <a:rPr lang="en-US"/>
              <a:t>SST = Total variation</a:t>
            </a:r>
          </a:p>
          <a:p>
            <a:r>
              <a:rPr lang="en-US"/>
              <a:t>SSA = Among-Group variation</a:t>
            </a:r>
          </a:p>
          <a:p>
            <a:r>
              <a:rPr lang="en-US"/>
              <a:t>SSBL = Among-Block variation</a:t>
            </a:r>
          </a:p>
          <a:p>
            <a:r>
              <a:rPr lang="en-US"/>
              <a:t>SSE = Random variation</a:t>
            </a:r>
          </a:p>
        </p:txBody>
      </p:sp>
      <p:sp>
        <p:nvSpPr>
          <p:cNvPr id="97285" name="Rectangle 5"/>
          <p:cNvSpPr>
            <a:spLocks noChangeArrowheads="1"/>
          </p:cNvSpPr>
          <p:nvPr/>
        </p:nvSpPr>
        <p:spPr bwMode="auto">
          <a:xfrm>
            <a:off x="1828800" y="2971800"/>
            <a:ext cx="5257800" cy="588963"/>
          </a:xfrm>
          <a:prstGeom prst="rect">
            <a:avLst/>
          </a:prstGeom>
          <a:solidFill>
            <a:srgbClr val="FDE0BD"/>
          </a:solidFill>
          <a:ln w="9525">
            <a:solidFill>
              <a:schemeClr val="tx1"/>
            </a:solidFill>
            <a:miter lim="800000"/>
            <a:headEnd/>
            <a:tailEnd/>
          </a:ln>
        </p:spPr>
        <p:txBody>
          <a:bodyPr>
            <a:spAutoFit/>
          </a:bodyPr>
          <a:lstStyle/>
          <a:p>
            <a:r>
              <a:rPr lang="en-US" sz="3200"/>
              <a:t>SST = SSA + SSBL + SSE</a:t>
            </a:r>
          </a:p>
        </p:txBody>
      </p:sp>
      <p:sp>
        <p:nvSpPr>
          <p:cNvPr id="97286" name="Rectangle 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p:cNvSpPr>
            <a:spLocks noGrp="1" noChangeArrowheads="1"/>
          </p:cNvSpPr>
          <p:nvPr>
            <p:ph type="sldNum" sz="quarter" idx="10"/>
          </p:nvPr>
        </p:nvSpPr>
        <p:spPr>
          <a:ln/>
        </p:spPr>
        <p:txBody>
          <a:bodyPr/>
          <a:lstStyle/>
          <a:p>
            <a:r>
              <a:rPr lang="en-US"/>
              <a:t>11-</a:t>
            </a:r>
            <a:fld id="{EF56B8A7-D46A-4045-B3B4-D5F0FB96DDE5}" type="slidenum">
              <a:rPr lang="en-US"/>
              <a:pPr/>
              <a:t>57</a:t>
            </a:fld>
            <a:endParaRPr lang="en-US"/>
          </a:p>
        </p:txBody>
      </p:sp>
      <p:sp>
        <p:nvSpPr>
          <p:cNvPr id="21509" name="Rectangle 2"/>
          <p:cNvSpPr>
            <a:spLocks noGrp="1" noChangeArrowheads="1"/>
          </p:cNvSpPr>
          <p:nvPr>
            <p:ph type="title"/>
          </p:nvPr>
        </p:nvSpPr>
        <p:spPr/>
        <p:txBody>
          <a:bodyPr/>
          <a:lstStyle/>
          <a:p>
            <a:pPr eaLnBrk="1" hangingPunct="1">
              <a:spcBef>
                <a:spcPct val="10000"/>
              </a:spcBef>
              <a:buClr>
                <a:schemeClr val="tx2"/>
              </a:buClr>
              <a:buSzPct val="75000"/>
              <a:buFont typeface="Wingdings" pitchFamily="2" charset="2"/>
              <a:buNone/>
            </a:pPr>
            <a:r>
              <a:rPr lang="en-US" smtClean="0"/>
              <a:t>Sum of Squares for Blocks</a:t>
            </a:r>
          </a:p>
        </p:txBody>
      </p:sp>
      <p:sp>
        <p:nvSpPr>
          <p:cNvPr id="21510" name="Text Box 3"/>
          <p:cNvSpPr txBox="1">
            <a:spLocks noChangeArrowheads="1"/>
          </p:cNvSpPr>
          <p:nvPr/>
        </p:nvSpPr>
        <p:spPr bwMode="auto">
          <a:xfrm>
            <a:off x="1219200" y="3886200"/>
            <a:ext cx="7620000" cy="2441575"/>
          </a:xfrm>
          <a:prstGeom prst="rect">
            <a:avLst/>
          </a:prstGeom>
          <a:noFill/>
          <a:ln w="9525">
            <a:noFill/>
            <a:miter lim="800000"/>
            <a:headEnd/>
            <a:tailEnd/>
          </a:ln>
        </p:spPr>
        <p:txBody>
          <a:bodyPr>
            <a:spAutoFit/>
          </a:bodyPr>
          <a:lstStyle/>
          <a:p>
            <a:pPr>
              <a:spcBef>
                <a:spcPct val="50000"/>
              </a:spcBef>
            </a:pPr>
            <a:r>
              <a:rPr lang="en-US" sz="2000"/>
              <a:t>Where:</a:t>
            </a:r>
            <a:endParaRPr lang="en-US"/>
          </a:p>
          <a:p>
            <a:pPr>
              <a:lnSpc>
                <a:spcPct val="90000"/>
              </a:lnSpc>
              <a:spcBef>
                <a:spcPct val="50000"/>
              </a:spcBef>
            </a:pPr>
            <a:r>
              <a:rPr lang="en-US"/>
              <a:t>	c = number of groups</a:t>
            </a:r>
          </a:p>
          <a:p>
            <a:pPr>
              <a:lnSpc>
                <a:spcPct val="90000"/>
              </a:lnSpc>
              <a:spcBef>
                <a:spcPct val="50000"/>
              </a:spcBef>
            </a:pPr>
            <a:r>
              <a:rPr lang="en-US"/>
              <a:t>	r = number of blocks</a:t>
            </a:r>
          </a:p>
          <a:p>
            <a:pPr>
              <a:lnSpc>
                <a:spcPct val="90000"/>
              </a:lnSpc>
              <a:spcBef>
                <a:spcPct val="50000"/>
              </a:spcBef>
            </a:pPr>
            <a:r>
              <a:rPr lang="en-US"/>
              <a:t>	X</a:t>
            </a:r>
            <a:r>
              <a:rPr lang="en-US" baseline="-25000"/>
              <a:t>i.</a:t>
            </a:r>
            <a:r>
              <a:rPr lang="en-US"/>
              <a:t> = mean of all values in block i </a:t>
            </a:r>
          </a:p>
          <a:p>
            <a:pPr>
              <a:lnSpc>
                <a:spcPct val="90000"/>
              </a:lnSpc>
              <a:spcBef>
                <a:spcPct val="50000"/>
              </a:spcBef>
            </a:pPr>
            <a:r>
              <a:rPr lang="en-US"/>
              <a:t>	X = grand mean (mean of all data values)</a:t>
            </a:r>
          </a:p>
        </p:txBody>
      </p:sp>
      <p:graphicFrame>
        <p:nvGraphicFramePr>
          <p:cNvPr id="21506" name="Object 4"/>
          <p:cNvGraphicFramePr>
            <a:graphicFrameLocks noChangeAspect="1"/>
          </p:cNvGraphicFramePr>
          <p:nvPr/>
        </p:nvGraphicFramePr>
        <p:xfrm>
          <a:off x="2130425" y="5867400"/>
          <a:ext cx="384175" cy="533400"/>
        </p:xfrm>
        <a:graphic>
          <a:graphicData uri="http://schemas.openxmlformats.org/presentationml/2006/ole">
            <p:oleObj spid="_x0000_s21506" name="Equation" r:id="rId3" imgW="139680" imgH="266400" progId="Equation.3">
              <p:embed/>
            </p:oleObj>
          </a:graphicData>
        </a:graphic>
      </p:graphicFrame>
      <p:graphicFrame>
        <p:nvGraphicFramePr>
          <p:cNvPr id="21507" name="Object 5"/>
          <p:cNvGraphicFramePr>
            <a:graphicFrameLocks noChangeAspect="1"/>
          </p:cNvGraphicFramePr>
          <p:nvPr/>
        </p:nvGraphicFramePr>
        <p:xfrm>
          <a:off x="2732088" y="2608263"/>
          <a:ext cx="3983037" cy="1192212"/>
        </p:xfrm>
        <a:graphic>
          <a:graphicData uri="http://schemas.openxmlformats.org/presentationml/2006/ole">
            <p:oleObj spid="_x0000_s21507" name="Equation" r:id="rId4" imgW="1434960" imgH="431640" progId="Equation.3">
              <p:embed/>
            </p:oleObj>
          </a:graphicData>
        </a:graphic>
      </p:graphicFrame>
      <p:sp>
        <p:nvSpPr>
          <p:cNvPr id="21511" name="Line 6"/>
          <p:cNvSpPr>
            <a:spLocks noChangeShapeType="1"/>
          </p:cNvSpPr>
          <p:nvPr/>
        </p:nvSpPr>
        <p:spPr bwMode="auto">
          <a:xfrm>
            <a:off x="2209800" y="5410200"/>
            <a:ext cx="228600" cy="0"/>
          </a:xfrm>
          <a:prstGeom prst="line">
            <a:avLst/>
          </a:prstGeom>
          <a:noFill/>
          <a:ln w="12700">
            <a:solidFill>
              <a:schemeClr val="tx1"/>
            </a:solidFill>
            <a:miter lim="800000"/>
            <a:headEnd/>
            <a:tailEnd/>
          </a:ln>
        </p:spPr>
        <p:txBody>
          <a:bodyPr wrap="none"/>
          <a:lstStyle/>
          <a:p>
            <a:endParaRPr lang="en-US"/>
          </a:p>
        </p:txBody>
      </p:sp>
      <p:sp>
        <p:nvSpPr>
          <p:cNvPr id="21512" name="Rectangle 7"/>
          <p:cNvSpPr>
            <a:spLocks noChangeArrowheads="1"/>
          </p:cNvSpPr>
          <p:nvPr/>
        </p:nvSpPr>
        <p:spPr bwMode="auto">
          <a:xfrm>
            <a:off x="4572000" y="1600200"/>
            <a:ext cx="1143000" cy="609600"/>
          </a:xfrm>
          <a:prstGeom prst="rect">
            <a:avLst/>
          </a:prstGeom>
          <a:solidFill>
            <a:srgbClr val="C7DAF7"/>
          </a:solidFill>
          <a:ln w="9525">
            <a:solidFill>
              <a:schemeClr val="tx1"/>
            </a:solidFill>
            <a:miter lim="800000"/>
            <a:headEnd/>
            <a:tailEnd/>
          </a:ln>
        </p:spPr>
        <p:txBody>
          <a:bodyPr wrap="none" anchor="ctr"/>
          <a:lstStyle/>
          <a:p>
            <a:endParaRPr lang="en-US"/>
          </a:p>
        </p:txBody>
      </p:sp>
      <p:sp>
        <p:nvSpPr>
          <p:cNvPr id="21513" name="Rectangle 8"/>
          <p:cNvSpPr>
            <a:spLocks noChangeArrowheads="1"/>
          </p:cNvSpPr>
          <p:nvPr/>
        </p:nvSpPr>
        <p:spPr bwMode="auto">
          <a:xfrm>
            <a:off x="1981200" y="1600200"/>
            <a:ext cx="5486400" cy="579438"/>
          </a:xfrm>
          <a:prstGeom prst="rect">
            <a:avLst/>
          </a:prstGeom>
          <a:noFill/>
          <a:ln w="9525">
            <a:noFill/>
            <a:miter lim="800000"/>
            <a:headEnd/>
            <a:tailEnd/>
          </a:ln>
        </p:spPr>
        <p:txBody>
          <a:bodyPr>
            <a:spAutoFit/>
          </a:bodyPr>
          <a:lstStyle/>
          <a:p>
            <a:r>
              <a:rPr lang="en-US" sz="3200"/>
              <a:t>SST = SSA + SSBL + SSE</a:t>
            </a:r>
          </a:p>
        </p:txBody>
      </p:sp>
      <p:sp>
        <p:nvSpPr>
          <p:cNvPr id="21514" name="Rectangle 10"/>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5"/>
          <p:cNvSpPr>
            <a:spLocks noGrp="1" noChangeArrowheads="1"/>
          </p:cNvSpPr>
          <p:nvPr>
            <p:ph type="sldNum" sz="quarter" idx="10"/>
          </p:nvPr>
        </p:nvSpPr>
        <p:spPr>
          <a:ln/>
        </p:spPr>
        <p:txBody>
          <a:bodyPr/>
          <a:lstStyle/>
          <a:p>
            <a:r>
              <a:rPr lang="en-US"/>
              <a:t>11-</a:t>
            </a:r>
            <a:fld id="{8A9F0CB6-E0F9-495A-A848-9D72CDDDD7A7}" type="slidenum">
              <a:rPr lang="en-US"/>
              <a:pPr/>
              <a:t>58</a:t>
            </a:fld>
            <a:endParaRPr lang="en-US"/>
          </a:p>
        </p:txBody>
      </p:sp>
      <p:sp>
        <p:nvSpPr>
          <p:cNvPr id="99330" name="Rectangle 2"/>
          <p:cNvSpPr>
            <a:spLocks noChangeArrowheads="1"/>
          </p:cNvSpPr>
          <p:nvPr/>
        </p:nvSpPr>
        <p:spPr bwMode="auto">
          <a:xfrm>
            <a:off x="5943600" y="2971800"/>
            <a:ext cx="990600" cy="533400"/>
          </a:xfrm>
          <a:prstGeom prst="rect">
            <a:avLst/>
          </a:prstGeom>
          <a:solidFill>
            <a:srgbClr val="C7DAF7"/>
          </a:solidFill>
          <a:ln w="9525" algn="ctr">
            <a:solidFill>
              <a:schemeClr val="tx1"/>
            </a:solidFill>
            <a:miter lim="800000"/>
            <a:headEnd/>
            <a:tailEnd/>
          </a:ln>
        </p:spPr>
        <p:txBody>
          <a:bodyPr wrap="none" anchor="ctr"/>
          <a:lstStyle/>
          <a:p>
            <a:endParaRPr lang="en-US"/>
          </a:p>
        </p:txBody>
      </p:sp>
      <p:sp>
        <p:nvSpPr>
          <p:cNvPr id="99331" name="Rectangle 3"/>
          <p:cNvSpPr>
            <a:spLocks noChangeArrowheads="1"/>
          </p:cNvSpPr>
          <p:nvPr/>
        </p:nvSpPr>
        <p:spPr bwMode="auto">
          <a:xfrm>
            <a:off x="3124200" y="2971800"/>
            <a:ext cx="914400" cy="533400"/>
          </a:xfrm>
          <a:prstGeom prst="rect">
            <a:avLst/>
          </a:prstGeom>
          <a:solidFill>
            <a:srgbClr val="FDE0BD"/>
          </a:solidFill>
          <a:ln w="9525" algn="ctr">
            <a:solidFill>
              <a:schemeClr val="tx1"/>
            </a:solidFill>
            <a:miter lim="800000"/>
            <a:headEnd/>
            <a:tailEnd/>
          </a:ln>
        </p:spPr>
        <p:txBody>
          <a:bodyPr wrap="none" anchor="ctr"/>
          <a:lstStyle/>
          <a:p>
            <a:endParaRPr lang="en-US"/>
          </a:p>
        </p:txBody>
      </p:sp>
      <p:sp>
        <p:nvSpPr>
          <p:cNvPr id="99332" name="Rectangle 4"/>
          <p:cNvSpPr>
            <a:spLocks noChangeArrowheads="1"/>
          </p:cNvSpPr>
          <p:nvPr/>
        </p:nvSpPr>
        <p:spPr bwMode="auto">
          <a:xfrm>
            <a:off x="1828800" y="2971800"/>
            <a:ext cx="914400" cy="533400"/>
          </a:xfrm>
          <a:prstGeom prst="rect">
            <a:avLst/>
          </a:prstGeom>
          <a:solidFill>
            <a:srgbClr val="FDE0BD"/>
          </a:solidFill>
          <a:ln w="9525" algn="ctr">
            <a:solidFill>
              <a:schemeClr val="tx1"/>
            </a:solidFill>
            <a:miter lim="800000"/>
            <a:headEnd/>
            <a:tailEnd/>
          </a:ln>
        </p:spPr>
        <p:txBody>
          <a:bodyPr wrap="none" anchor="ctr"/>
          <a:lstStyle/>
          <a:p>
            <a:endParaRPr lang="en-US"/>
          </a:p>
        </p:txBody>
      </p:sp>
      <p:sp>
        <p:nvSpPr>
          <p:cNvPr id="99333" name="Rectangle 5"/>
          <p:cNvSpPr>
            <a:spLocks noGrp="1" noChangeArrowheads="1"/>
          </p:cNvSpPr>
          <p:nvPr>
            <p:ph type="title"/>
          </p:nvPr>
        </p:nvSpPr>
        <p:spPr/>
        <p:txBody>
          <a:bodyPr/>
          <a:lstStyle/>
          <a:p>
            <a:pPr eaLnBrk="1" hangingPunct="1"/>
            <a:r>
              <a:rPr lang="en-US" smtClean="0"/>
              <a:t>Partitioning the Variation</a:t>
            </a:r>
          </a:p>
        </p:txBody>
      </p:sp>
      <p:sp>
        <p:nvSpPr>
          <p:cNvPr id="99334" name="Rectangle 6"/>
          <p:cNvSpPr>
            <a:spLocks noGrp="1" noChangeArrowheads="1"/>
          </p:cNvSpPr>
          <p:nvPr>
            <p:ph type="body" idx="1"/>
          </p:nvPr>
        </p:nvSpPr>
        <p:spPr>
          <a:xfrm>
            <a:off x="762000" y="1600200"/>
            <a:ext cx="8153400" cy="914400"/>
          </a:xfrm>
        </p:spPr>
        <p:txBody>
          <a:bodyPr/>
          <a:lstStyle/>
          <a:p>
            <a:pPr eaLnBrk="1" hangingPunct="1"/>
            <a:r>
              <a:rPr lang="en-US" smtClean="0"/>
              <a:t>Total variation can now be split into three parts:</a:t>
            </a:r>
          </a:p>
        </p:txBody>
      </p:sp>
      <p:sp>
        <p:nvSpPr>
          <p:cNvPr id="99335" name="Rectangle 7"/>
          <p:cNvSpPr>
            <a:spLocks noChangeArrowheads="1"/>
          </p:cNvSpPr>
          <p:nvPr/>
        </p:nvSpPr>
        <p:spPr bwMode="auto">
          <a:xfrm>
            <a:off x="762000" y="4343400"/>
            <a:ext cx="3429000" cy="1196975"/>
          </a:xfrm>
          <a:prstGeom prst="rect">
            <a:avLst/>
          </a:prstGeom>
          <a:solidFill>
            <a:srgbClr val="FDE0BD"/>
          </a:solidFill>
          <a:ln w="9525">
            <a:solidFill>
              <a:schemeClr val="tx1"/>
            </a:solidFill>
            <a:miter lim="800000"/>
            <a:headEnd/>
            <a:tailEnd/>
          </a:ln>
        </p:spPr>
        <p:txBody>
          <a:bodyPr>
            <a:spAutoFit/>
          </a:bodyPr>
          <a:lstStyle/>
          <a:p>
            <a:r>
              <a:rPr lang="en-US"/>
              <a:t>SST and SSA are computed as they were in One-Way ANOVA</a:t>
            </a:r>
          </a:p>
        </p:txBody>
      </p:sp>
      <p:sp>
        <p:nvSpPr>
          <p:cNvPr id="99336" name="Rectangle 8"/>
          <p:cNvSpPr>
            <a:spLocks noChangeArrowheads="1"/>
          </p:cNvSpPr>
          <p:nvPr/>
        </p:nvSpPr>
        <p:spPr bwMode="auto">
          <a:xfrm>
            <a:off x="1828800" y="2971800"/>
            <a:ext cx="5257800" cy="579438"/>
          </a:xfrm>
          <a:prstGeom prst="rect">
            <a:avLst/>
          </a:prstGeom>
          <a:noFill/>
          <a:ln w="9525">
            <a:noFill/>
            <a:miter lim="800000"/>
            <a:headEnd/>
            <a:tailEnd/>
          </a:ln>
        </p:spPr>
        <p:txBody>
          <a:bodyPr>
            <a:spAutoFit/>
          </a:bodyPr>
          <a:lstStyle/>
          <a:p>
            <a:r>
              <a:rPr lang="en-US" sz="3200"/>
              <a:t>SST = SSA + SSBL + SSE</a:t>
            </a:r>
          </a:p>
        </p:txBody>
      </p:sp>
      <p:sp>
        <p:nvSpPr>
          <p:cNvPr id="99337" name="Line 9"/>
          <p:cNvSpPr>
            <a:spLocks noChangeShapeType="1"/>
          </p:cNvSpPr>
          <p:nvPr/>
        </p:nvSpPr>
        <p:spPr bwMode="auto">
          <a:xfrm flipH="1">
            <a:off x="1676400" y="3505200"/>
            <a:ext cx="533400" cy="838200"/>
          </a:xfrm>
          <a:prstGeom prst="line">
            <a:avLst/>
          </a:prstGeom>
          <a:noFill/>
          <a:ln w="9525">
            <a:solidFill>
              <a:schemeClr val="tx1"/>
            </a:solidFill>
            <a:round/>
            <a:headEnd/>
            <a:tailEnd type="triangle" w="med" len="med"/>
          </a:ln>
        </p:spPr>
        <p:txBody>
          <a:bodyPr wrap="none" anchor="ctr"/>
          <a:lstStyle/>
          <a:p>
            <a:endParaRPr lang="en-US"/>
          </a:p>
        </p:txBody>
      </p:sp>
      <p:sp>
        <p:nvSpPr>
          <p:cNvPr id="99338" name="Line 10"/>
          <p:cNvSpPr>
            <a:spLocks noChangeShapeType="1"/>
          </p:cNvSpPr>
          <p:nvPr/>
        </p:nvSpPr>
        <p:spPr bwMode="auto">
          <a:xfrm flipH="1">
            <a:off x="2819400" y="3505200"/>
            <a:ext cx="533400" cy="838200"/>
          </a:xfrm>
          <a:prstGeom prst="line">
            <a:avLst/>
          </a:prstGeom>
          <a:noFill/>
          <a:ln w="9525">
            <a:solidFill>
              <a:schemeClr val="tx1"/>
            </a:solidFill>
            <a:round/>
            <a:headEnd/>
            <a:tailEnd type="triangle" w="med" len="med"/>
          </a:ln>
        </p:spPr>
        <p:txBody>
          <a:bodyPr wrap="none" anchor="ctr"/>
          <a:lstStyle/>
          <a:p>
            <a:endParaRPr lang="en-US"/>
          </a:p>
        </p:txBody>
      </p:sp>
      <p:sp>
        <p:nvSpPr>
          <p:cNvPr id="99339" name="Rectangle 11"/>
          <p:cNvSpPr>
            <a:spLocks noChangeArrowheads="1"/>
          </p:cNvSpPr>
          <p:nvPr/>
        </p:nvSpPr>
        <p:spPr bwMode="auto">
          <a:xfrm>
            <a:off x="4648200" y="4343400"/>
            <a:ext cx="4114800" cy="466725"/>
          </a:xfrm>
          <a:prstGeom prst="rect">
            <a:avLst/>
          </a:prstGeom>
          <a:solidFill>
            <a:srgbClr val="C7DAF7"/>
          </a:solidFill>
          <a:ln w="9525">
            <a:solidFill>
              <a:schemeClr val="tx1"/>
            </a:solidFill>
            <a:miter lim="800000"/>
            <a:headEnd/>
            <a:tailEnd/>
          </a:ln>
        </p:spPr>
        <p:txBody>
          <a:bodyPr>
            <a:spAutoFit/>
          </a:bodyPr>
          <a:lstStyle/>
          <a:p>
            <a:r>
              <a:rPr lang="en-US"/>
              <a:t>SSE = SST – (SSA + SSBL)</a:t>
            </a:r>
          </a:p>
        </p:txBody>
      </p:sp>
      <p:sp>
        <p:nvSpPr>
          <p:cNvPr id="99340" name="Line 12"/>
          <p:cNvSpPr>
            <a:spLocks noChangeShapeType="1"/>
          </p:cNvSpPr>
          <p:nvPr/>
        </p:nvSpPr>
        <p:spPr bwMode="auto">
          <a:xfrm>
            <a:off x="6400800" y="3505200"/>
            <a:ext cx="0" cy="838200"/>
          </a:xfrm>
          <a:prstGeom prst="line">
            <a:avLst/>
          </a:prstGeom>
          <a:noFill/>
          <a:ln w="9525">
            <a:solidFill>
              <a:schemeClr val="tx1"/>
            </a:solidFill>
            <a:round/>
            <a:headEnd/>
            <a:tailEnd type="triangle" w="med" len="med"/>
          </a:ln>
        </p:spPr>
        <p:txBody>
          <a:bodyPr wrap="none" anchor="ctr"/>
          <a:lstStyle/>
          <a:p>
            <a:endParaRPr lang="en-US"/>
          </a:p>
        </p:txBody>
      </p:sp>
      <p:sp>
        <p:nvSpPr>
          <p:cNvPr id="99341" name="Rectangle 14"/>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11-</a:t>
            </a:r>
            <a:fld id="{A00C31E4-6A49-4850-B300-4243FBB2F08E}" type="slidenum">
              <a:rPr lang="en-US"/>
              <a:pPr/>
              <a:t>59</a:t>
            </a:fld>
            <a:endParaRPr lang="en-US"/>
          </a:p>
        </p:txBody>
      </p:sp>
      <p:sp>
        <p:nvSpPr>
          <p:cNvPr id="22534" name="Rectangle 2"/>
          <p:cNvSpPr>
            <a:spLocks noGrp="1" noChangeArrowheads="1"/>
          </p:cNvSpPr>
          <p:nvPr>
            <p:ph type="title"/>
          </p:nvPr>
        </p:nvSpPr>
        <p:spPr/>
        <p:txBody>
          <a:bodyPr/>
          <a:lstStyle/>
          <a:p>
            <a:pPr eaLnBrk="1" hangingPunct="1"/>
            <a:r>
              <a:rPr lang="en-US" smtClean="0"/>
              <a:t>Mean Squares</a:t>
            </a:r>
          </a:p>
        </p:txBody>
      </p:sp>
      <p:graphicFrame>
        <p:nvGraphicFramePr>
          <p:cNvPr id="22530" name="Object 3"/>
          <p:cNvGraphicFramePr>
            <a:graphicFrameLocks noChangeAspect="1"/>
          </p:cNvGraphicFramePr>
          <p:nvPr/>
        </p:nvGraphicFramePr>
        <p:xfrm>
          <a:off x="1693863" y="3505200"/>
          <a:ext cx="6688137" cy="950913"/>
        </p:xfrm>
        <a:graphic>
          <a:graphicData uri="http://schemas.openxmlformats.org/presentationml/2006/ole">
            <p:oleObj spid="_x0000_s22530" name="Equation" r:id="rId3" imgW="2946240" imgH="419040" progId="Equation.3">
              <p:embed/>
            </p:oleObj>
          </a:graphicData>
        </a:graphic>
      </p:graphicFrame>
      <p:graphicFrame>
        <p:nvGraphicFramePr>
          <p:cNvPr id="22531" name="Object 4"/>
          <p:cNvGraphicFramePr>
            <a:graphicFrameLocks noChangeAspect="1"/>
          </p:cNvGraphicFramePr>
          <p:nvPr/>
        </p:nvGraphicFramePr>
        <p:xfrm>
          <a:off x="1728788" y="2133600"/>
          <a:ext cx="5967412" cy="892175"/>
        </p:xfrm>
        <a:graphic>
          <a:graphicData uri="http://schemas.openxmlformats.org/presentationml/2006/ole">
            <p:oleObj spid="_x0000_s22531" name="Equation" r:id="rId4" imgW="2628720" imgH="393480" progId="Equation.3">
              <p:embed/>
            </p:oleObj>
          </a:graphicData>
        </a:graphic>
      </p:graphicFrame>
      <p:graphicFrame>
        <p:nvGraphicFramePr>
          <p:cNvPr id="22532" name="Object 5"/>
          <p:cNvGraphicFramePr>
            <a:graphicFrameLocks noChangeAspect="1"/>
          </p:cNvGraphicFramePr>
          <p:nvPr/>
        </p:nvGraphicFramePr>
        <p:xfrm>
          <a:off x="1727200" y="4953000"/>
          <a:ext cx="5969000" cy="950913"/>
        </p:xfrm>
        <a:graphic>
          <a:graphicData uri="http://schemas.openxmlformats.org/presentationml/2006/ole">
            <p:oleObj spid="_x0000_s22532" name="Equation" r:id="rId5" imgW="2628720" imgH="419040" progId="Equation.3">
              <p:embed/>
            </p:oleObj>
          </a:graphicData>
        </a:graphic>
      </p:graphicFrame>
      <p:sp>
        <p:nvSpPr>
          <p:cNvPr id="22535" name="Rectangle 7"/>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11-</a:t>
            </a:r>
            <a:fld id="{51282C3D-6285-48F3-9332-B25589B9F3DB}" type="slidenum">
              <a:rPr lang="en-US"/>
              <a:pPr/>
              <a:t>6</a:t>
            </a:fld>
            <a:endParaRPr lang="en-US"/>
          </a:p>
        </p:txBody>
      </p:sp>
      <p:sp>
        <p:nvSpPr>
          <p:cNvPr id="68610" name="Rectangle 2"/>
          <p:cNvSpPr>
            <a:spLocks noChangeArrowheads="1"/>
          </p:cNvSpPr>
          <p:nvPr/>
        </p:nvSpPr>
        <p:spPr bwMode="auto">
          <a:xfrm>
            <a:off x="1066800" y="2819400"/>
            <a:ext cx="7696200" cy="914400"/>
          </a:xfrm>
          <a:prstGeom prst="rect">
            <a:avLst/>
          </a:prstGeom>
          <a:solidFill>
            <a:srgbClr val="FDE0BD"/>
          </a:solidFill>
          <a:ln w="9525">
            <a:solidFill>
              <a:schemeClr val="tx1"/>
            </a:solidFill>
            <a:miter lim="800000"/>
            <a:headEnd/>
            <a:tailEnd/>
          </a:ln>
        </p:spPr>
        <p:txBody>
          <a:bodyPr wrap="none" anchor="ctr"/>
          <a:lstStyle/>
          <a:p>
            <a:endParaRPr lang="en-US"/>
          </a:p>
        </p:txBody>
      </p:sp>
      <p:sp>
        <p:nvSpPr>
          <p:cNvPr id="68611" name="Rectangle 3"/>
          <p:cNvSpPr>
            <a:spLocks noGrp="1" noChangeArrowheads="1"/>
          </p:cNvSpPr>
          <p:nvPr>
            <p:ph type="title"/>
          </p:nvPr>
        </p:nvSpPr>
        <p:spPr>
          <a:xfrm>
            <a:off x="1143000" y="457200"/>
            <a:ext cx="7793038" cy="762000"/>
          </a:xfrm>
        </p:spPr>
        <p:txBody>
          <a:bodyPr/>
          <a:lstStyle/>
          <a:p>
            <a:pPr eaLnBrk="1" hangingPunct="1"/>
            <a:r>
              <a:rPr lang="en-US" smtClean="0"/>
              <a:t>One-Way Analysis of Variance</a:t>
            </a:r>
          </a:p>
        </p:txBody>
      </p:sp>
      <p:sp>
        <p:nvSpPr>
          <p:cNvPr id="68612" name="Rectangle 4"/>
          <p:cNvSpPr>
            <a:spLocks noGrp="1" noChangeArrowheads="1"/>
          </p:cNvSpPr>
          <p:nvPr>
            <p:ph type="body" idx="1"/>
          </p:nvPr>
        </p:nvSpPr>
        <p:spPr>
          <a:xfrm>
            <a:off x="685800" y="1752600"/>
            <a:ext cx="8229600" cy="4495800"/>
          </a:xfrm>
        </p:spPr>
        <p:txBody>
          <a:bodyPr/>
          <a:lstStyle/>
          <a:p>
            <a:pPr eaLnBrk="1" hangingPunct="1"/>
            <a:r>
              <a:rPr lang="en-US" sz="2700" smtClean="0"/>
              <a:t>Evaluate the difference among the means of three or more groups</a:t>
            </a:r>
          </a:p>
          <a:p>
            <a:pPr eaLnBrk="1" hangingPunct="1"/>
            <a:endParaRPr lang="en-US" sz="1000" smtClean="0"/>
          </a:p>
          <a:p>
            <a:pPr lvl="1" eaLnBrk="1" hangingPunct="1">
              <a:buFont typeface="Wingdings" pitchFamily="2" charset="2"/>
              <a:buNone/>
            </a:pPr>
            <a:r>
              <a:rPr lang="en-US" sz="2300" smtClean="0">
                <a:solidFill>
                  <a:schemeClr val="hlink"/>
                </a:solidFill>
              </a:rPr>
              <a:t>Examples:</a:t>
            </a:r>
            <a:r>
              <a:rPr lang="en-US" sz="2300" smtClean="0"/>
              <a:t>  Accident rates for 1</a:t>
            </a:r>
            <a:r>
              <a:rPr lang="en-US" sz="2300" baseline="30000" smtClean="0"/>
              <a:t>st</a:t>
            </a:r>
            <a:r>
              <a:rPr lang="en-US" sz="2300" smtClean="0"/>
              <a:t>, 2</a:t>
            </a:r>
            <a:r>
              <a:rPr lang="en-US" sz="2300" baseline="30000" smtClean="0"/>
              <a:t>nd</a:t>
            </a:r>
            <a:r>
              <a:rPr lang="en-US" sz="2300" smtClean="0"/>
              <a:t>, and 3</a:t>
            </a:r>
            <a:r>
              <a:rPr lang="en-US" sz="2300" baseline="30000" smtClean="0"/>
              <a:t>rd</a:t>
            </a:r>
            <a:r>
              <a:rPr lang="en-US" sz="2300" smtClean="0"/>
              <a:t> shift</a:t>
            </a:r>
          </a:p>
          <a:p>
            <a:pPr lvl="1" eaLnBrk="1" hangingPunct="1">
              <a:buFont typeface="Wingdings" pitchFamily="2" charset="2"/>
              <a:buNone/>
            </a:pPr>
            <a:r>
              <a:rPr lang="en-US" sz="2300" smtClean="0"/>
              <a:t>                   Expected mileage for five brands of tires</a:t>
            </a:r>
          </a:p>
          <a:p>
            <a:pPr lvl="1" eaLnBrk="1" hangingPunct="1">
              <a:buFont typeface="Wingdings" pitchFamily="2" charset="2"/>
              <a:buNone/>
            </a:pPr>
            <a:endParaRPr lang="en-US" sz="1200" smtClean="0"/>
          </a:p>
          <a:p>
            <a:pPr eaLnBrk="1" hangingPunct="1"/>
            <a:r>
              <a:rPr lang="en-US" sz="2700" smtClean="0">
                <a:solidFill>
                  <a:schemeClr val="folHlink"/>
                </a:solidFill>
              </a:rPr>
              <a:t>Assumptions</a:t>
            </a:r>
          </a:p>
          <a:p>
            <a:pPr lvl="1" eaLnBrk="1" hangingPunct="1"/>
            <a:r>
              <a:rPr lang="en-US" sz="2700" smtClean="0"/>
              <a:t>Populations are normally distributed</a:t>
            </a:r>
          </a:p>
          <a:p>
            <a:pPr lvl="1" eaLnBrk="1" hangingPunct="1"/>
            <a:r>
              <a:rPr lang="en-US" sz="2700" smtClean="0"/>
              <a:t>Populations have equal variances</a:t>
            </a:r>
          </a:p>
          <a:p>
            <a:pPr lvl="1" eaLnBrk="1" hangingPunct="1"/>
            <a:r>
              <a:rPr lang="en-US" sz="2700" smtClean="0"/>
              <a:t>Samples are randomly and independently drawn</a:t>
            </a:r>
          </a:p>
        </p:txBody>
      </p:sp>
      <p:sp>
        <p:nvSpPr>
          <p:cNvPr id="68613" name="Rectangle 6"/>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5"/>
          <p:cNvSpPr>
            <a:spLocks noGrp="1" noChangeArrowheads="1"/>
          </p:cNvSpPr>
          <p:nvPr>
            <p:ph type="sldNum" sz="quarter" idx="10"/>
          </p:nvPr>
        </p:nvSpPr>
        <p:spPr>
          <a:ln/>
        </p:spPr>
        <p:txBody>
          <a:bodyPr/>
          <a:lstStyle/>
          <a:p>
            <a:r>
              <a:rPr lang="en-US"/>
              <a:t>11-</a:t>
            </a:r>
            <a:fld id="{7F25A0BA-E2ED-4154-B237-0C4C776A7706}" type="slidenum">
              <a:rPr lang="en-US"/>
              <a:pPr/>
              <a:t>60</a:t>
            </a:fld>
            <a:endParaRPr lang="en-US"/>
          </a:p>
        </p:txBody>
      </p:sp>
      <p:sp>
        <p:nvSpPr>
          <p:cNvPr id="102402" name="Rectangle 2"/>
          <p:cNvSpPr>
            <a:spLocks noChangeArrowheads="1"/>
          </p:cNvSpPr>
          <p:nvPr/>
        </p:nvSpPr>
        <p:spPr bwMode="auto">
          <a:xfrm>
            <a:off x="2286000" y="1676400"/>
            <a:ext cx="6629400" cy="762000"/>
          </a:xfrm>
          <a:prstGeom prst="rect">
            <a:avLst/>
          </a:prstGeom>
          <a:solidFill>
            <a:srgbClr val="C7DAF7"/>
          </a:solidFill>
          <a:ln w="9525">
            <a:noFill/>
            <a:miter lim="800000"/>
            <a:headEnd/>
            <a:tailEnd/>
          </a:ln>
        </p:spPr>
        <p:txBody>
          <a:bodyPr wrap="none" anchor="ctr"/>
          <a:lstStyle/>
          <a:p>
            <a:endParaRPr lang="en-US"/>
          </a:p>
        </p:txBody>
      </p:sp>
      <p:sp>
        <p:nvSpPr>
          <p:cNvPr id="102403" name="Rectangle 3"/>
          <p:cNvSpPr>
            <a:spLocks noChangeArrowheads="1"/>
          </p:cNvSpPr>
          <p:nvPr/>
        </p:nvSpPr>
        <p:spPr bwMode="auto">
          <a:xfrm>
            <a:off x="533400" y="1676400"/>
            <a:ext cx="1752600" cy="4267200"/>
          </a:xfrm>
          <a:prstGeom prst="rect">
            <a:avLst/>
          </a:prstGeom>
          <a:solidFill>
            <a:srgbClr val="FDE0BD"/>
          </a:solidFill>
          <a:ln w="9525">
            <a:noFill/>
            <a:miter lim="800000"/>
            <a:headEnd/>
            <a:tailEnd/>
          </a:ln>
        </p:spPr>
        <p:txBody>
          <a:bodyPr wrap="none" anchor="ctr"/>
          <a:lstStyle/>
          <a:p>
            <a:endParaRPr lang="en-US"/>
          </a:p>
        </p:txBody>
      </p:sp>
      <p:sp>
        <p:nvSpPr>
          <p:cNvPr id="102404" name="Rectangle 4"/>
          <p:cNvSpPr>
            <a:spLocks noChangeArrowheads="1"/>
          </p:cNvSpPr>
          <p:nvPr/>
        </p:nvSpPr>
        <p:spPr bwMode="auto">
          <a:xfrm>
            <a:off x="533400" y="1676400"/>
            <a:ext cx="8382000" cy="4267200"/>
          </a:xfrm>
          <a:prstGeom prst="rect">
            <a:avLst/>
          </a:prstGeom>
          <a:noFill/>
          <a:ln w="19050">
            <a:solidFill>
              <a:schemeClr val="tx1"/>
            </a:solidFill>
            <a:miter lim="800000"/>
            <a:headEnd/>
            <a:tailEnd/>
          </a:ln>
        </p:spPr>
        <p:txBody>
          <a:bodyPr wrap="none" anchor="ctr"/>
          <a:lstStyle/>
          <a:p>
            <a:endParaRPr lang="en-US"/>
          </a:p>
        </p:txBody>
      </p:sp>
      <p:sp>
        <p:nvSpPr>
          <p:cNvPr id="102405" name="Rectangle 5"/>
          <p:cNvSpPr>
            <a:spLocks noChangeArrowheads="1"/>
          </p:cNvSpPr>
          <p:nvPr/>
        </p:nvSpPr>
        <p:spPr bwMode="auto">
          <a:xfrm>
            <a:off x="762000" y="304800"/>
            <a:ext cx="7950200" cy="533400"/>
          </a:xfrm>
          <a:prstGeom prst="rect">
            <a:avLst/>
          </a:prstGeom>
          <a:noFill/>
          <a:ln w="9525">
            <a:noFill/>
            <a:miter lim="800000"/>
            <a:headEnd/>
            <a:tailEnd/>
          </a:ln>
        </p:spPr>
        <p:txBody>
          <a:bodyPr lIns="85342" tIns="42672" rIns="85342" bIns="42672" anchor="b"/>
          <a:lstStyle/>
          <a:p>
            <a:pPr algn="ctr"/>
            <a:r>
              <a:rPr lang="en-US" sz="4000">
                <a:solidFill>
                  <a:schemeClr val="tx2"/>
                </a:solidFill>
              </a:rPr>
              <a:t>Randomized Block ANOVA Table</a:t>
            </a:r>
          </a:p>
        </p:txBody>
      </p:sp>
      <p:sp>
        <p:nvSpPr>
          <p:cNvPr id="102406" name="Rectangle 6"/>
          <p:cNvSpPr>
            <a:spLocks noChangeArrowheads="1"/>
          </p:cNvSpPr>
          <p:nvPr/>
        </p:nvSpPr>
        <p:spPr bwMode="auto">
          <a:xfrm>
            <a:off x="609600" y="1600200"/>
            <a:ext cx="1676400" cy="819150"/>
          </a:xfrm>
          <a:prstGeom prst="rect">
            <a:avLst/>
          </a:prstGeom>
          <a:noFill/>
          <a:ln w="12700">
            <a:noFill/>
            <a:miter lim="800000"/>
            <a:headEnd/>
            <a:tailEnd/>
          </a:ln>
        </p:spPr>
        <p:txBody>
          <a:bodyPr lIns="90488" tIns="44450" rIns="90488" bIns="44450">
            <a:spAutoFit/>
          </a:bodyPr>
          <a:lstStyle/>
          <a:p>
            <a:pPr eaLnBrk="0" hangingPunct="0"/>
            <a:r>
              <a:rPr lang="en-US" b="1">
                <a:solidFill>
                  <a:schemeClr val="folHlink"/>
                </a:solidFill>
              </a:rPr>
              <a:t>Source of Variation</a:t>
            </a:r>
          </a:p>
        </p:txBody>
      </p:sp>
      <p:sp>
        <p:nvSpPr>
          <p:cNvPr id="102407" name="Rectangle 7"/>
          <p:cNvSpPr>
            <a:spLocks noChangeArrowheads="1"/>
          </p:cNvSpPr>
          <p:nvPr/>
        </p:nvSpPr>
        <p:spPr bwMode="auto">
          <a:xfrm>
            <a:off x="4495800" y="1752600"/>
            <a:ext cx="4683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df</a:t>
            </a:r>
          </a:p>
        </p:txBody>
      </p:sp>
      <p:sp>
        <p:nvSpPr>
          <p:cNvPr id="102408" name="Rectangle 8"/>
          <p:cNvSpPr>
            <a:spLocks noChangeArrowheads="1"/>
          </p:cNvSpPr>
          <p:nvPr/>
        </p:nvSpPr>
        <p:spPr bwMode="auto">
          <a:xfrm>
            <a:off x="2819400" y="1752600"/>
            <a:ext cx="587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a:t>
            </a:r>
          </a:p>
        </p:txBody>
      </p:sp>
      <p:sp>
        <p:nvSpPr>
          <p:cNvPr id="102409" name="Rectangle 9"/>
          <p:cNvSpPr>
            <a:spLocks noChangeArrowheads="1"/>
          </p:cNvSpPr>
          <p:nvPr/>
        </p:nvSpPr>
        <p:spPr bwMode="auto">
          <a:xfrm>
            <a:off x="6096000" y="1752600"/>
            <a:ext cx="6381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t>
            </a:r>
          </a:p>
        </p:txBody>
      </p:sp>
      <p:sp>
        <p:nvSpPr>
          <p:cNvPr id="102410" name="Rectangle 10"/>
          <p:cNvSpPr>
            <a:spLocks noChangeArrowheads="1"/>
          </p:cNvSpPr>
          <p:nvPr/>
        </p:nvSpPr>
        <p:spPr bwMode="auto">
          <a:xfrm>
            <a:off x="609600" y="3505200"/>
            <a:ext cx="1535113" cy="698500"/>
          </a:xfrm>
          <a:prstGeom prst="rect">
            <a:avLst/>
          </a:prstGeom>
          <a:noFill/>
          <a:ln w="12700">
            <a:noFill/>
            <a:miter lim="800000"/>
            <a:headEnd/>
            <a:tailEnd/>
          </a:ln>
        </p:spPr>
        <p:txBody>
          <a:bodyPr lIns="90488" tIns="44450" rIns="90488" bIns="44450">
            <a:spAutoFit/>
          </a:bodyPr>
          <a:lstStyle/>
          <a:p>
            <a:pPr eaLnBrk="0" hangingPunct="0"/>
            <a:r>
              <a:rPr lang="en-US" sz="2000" b="1">
                <a:solidFill>
                  <a:schemeClr val="folHlink"/>
                </a:solidFill>
              </a:rPr>
              <a:t>Among Groups</a:t>
            </a:r>
          </a:p>
        </p:txBody>
      </p:sp>
      <p:sp>
        <p:nvSpPr>
          <p:cNvPr id="102411" name="Rectangle 11"/>
          <p:cNvSpPr>
            <a:spLocks noChangeArrowheads="1"/>
          </p:cNvSpPr>
          <p:nvPr/>
        </p:nvSpPr>
        <p:spPr bwMode="auto">
          <a:xfrm>
            <a:off x="2667000" y="3581400"/>
            <a:ext cx="8080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SSA</a:t>
            </a:r>
          </a:p>
        </p:txBody>
      </p:sp>
      <p:sp>
        <p:nvSpPr>
          <p:cNvPr id="102412" name="Rectangle 12"/>
          <p:cNvSpPr>
            <a:spLocks noChangeArrowheads="1"/>
          </p:cNvSpPr>
          <p:nvPr/>
        </p:nvSpPr>
        <p:spPr bwMode="auto">
          <a:xfrm>
            <a:off x="5867400" y="3581400"/>
            <a:ext cx="9429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 </a:t>
            </a:r>
          </a:p>
        </p:txBody>
      </p:sp>
      <p:sp>
        <p:nvSpPr>
          <p:cNvPr id="102413" name="Rectangle 13"/>
          <p:cNvSpPr>
            <a:spLocks noChangeArrowheads="1"/>
          </p:cNvSpPr>
          <p:nvPr/>
        </p:nvSpPr>
        <p:spPr bwMode="auto">
          <a:xfrm>
            <a:off x="609600" y="4495800"/>
            <a:ext cx="1458913" cy="393700"/>
          </a:xfrm>
          <a:prstGeom prst="rect">
            <a:avLst/>
          </a:prstGeom>
          <a:noFill/>
          <a:ln w="12700">
            <a:noFill/>
            <a:miter lim="800000"/>
            <a:headEnd/>
            <a:tailEnd/>
          </a:ln>
        </p:spPr>
        <p:txBody>
          <a:bodyPr lIns="90488" tIns="44450" rIns="90488" bIns="44450">
            <a:spAutoFit/>
          </a:bodyPr>
          <a:lstStyle/>
          <a:p>
            <a:pPr eaLnBrk="0" hangingPunct="0"/>
            <a:r>
              <a:rPr lang="en-US" sz="2000" b="1">
                <a:solidFill>
                  <a:schemeClr val="folHlink"/>
                </a:solidFill>
              </a:rPr>
              <a:t>Error</a:t>
            </a:r>
          </a:p>
        </p:txBody>
      </p:sp>
      <p:sp>
        <p:nvSpPr>
          <p:cNvPr id="102414" name="Rectangle 14"/>
          <p:cNvSpPr>
            <a:spLocks noChangeArrowheads="1"/>
          </p:cNvSpPr>
          <p:nvPr/>
        </p:nvSpPr>
        <p:spPr bwMode="auto">
          <a:xfrm>
            <a:off x="3962400" y="4495800"/>
            <a:ext cx="148748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(r–1)(c-1)</a:t>
            </a:r>
          </a:p>
        </p:txBody>
      </p:sp>
      <p:sp>
        <p:nvSpPr>
          <p:cNvPr id="102415" name="Rectangle 15"/>
          <p:cNvSpPr>
            <a:spLocks noChangeArrowheads="1"/>
          </p:cNvSpPr>
          <p:nvPr/>
        </p:nvSpPr>
        <p:spPr bwMode="auto">
          <a:xfrm>
            <a:off x="2667000" y="4495800"/>
            <a:ext cx="790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SSE</a:t>
            </a:r>
          </a:p>
        </p:txBody>
      </p:sp>
      <p:sp>
        <p:nvSpPr>
          <p:cNvPr id="102416" name="Rectangle 16"/>
          <p:cNvSpPr>
            <a:spLocks noChangeArrowheads="1"/>
          </p:cNvSpPr>
          <p:nvPr/>
        </p:nvSpPr>
        <p:spPr bwMode="auto">
          <a:xfrm>
            <a:off x="5940425" y="4495800"/>
            <a:ext cx="841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MSE</a:t>
            </a:r>
          </a:p>
        </p:txBody>
      </p:sp>
      <p:sp>
        <p:nvSpPr>
          <p:cNvPr id="102417" name="Rectangle 17"/>
          <p:cNvSpPr>
            <a:spLocks noChangeArrowheads="1"/>
          </p:cNvSpPr>
          <p:nvPr/>
        </p:nvSpPr>
        <p:spPr bwMode="auto">
          <a:xfrm>
            <a:off x="838200" y="5334000"/>
            <a:ext cx="908050"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chemeClr val="folHlink"/>
                </a:solidFill>
              </a:rPr>
              <a:t>Total</a:t>
            </a:r>
          </a:p>
        </p:txBody>
      </p:sp>
      <p:sp>
        <p:nvSpPr>
          <p:cNvPr id="102418" name="Rectangle 18"/>
          <p:cNvSpPr>
            <a:spLocks noChangeArrowheads="1"/>
          </p:cNvSpPr>
          <p:nvPr/>
        </p:nvSpPr>
        <p:spPr bwMode="auto">
          <a:xfrm>
            <a:off x="4267200" y="5334000"/>
            <a:ext cx="9096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rc - 1</a:t>
            </a:r>
          </a:p>
        </p:txBody>
      </p:sp>
      <p:sp>
        <p:nvSpPr>
          <p:cNvPr id="102419" name="Rectangle 19"/>
          <p:cNvSpPr>
            <a:spLocks noChangeArrowheads="1"/>
          </p:cNvSpPr>
          <p:nvPr/>
        </p:nvSpPr>
        <p:spPr bwMode="auto">
          <a:xfrm>
            <a:off x="2743200" y="5334000"/>
            <a:ext cx="773113" cy="454025"/>
          </a:xfrm>
          <a:prstGeom prst="rect">
            <a:avLst/>
          </a:prstGeom>
          <a:noFill/>
          <a:ln w="12700">
            <a:noFill/>
            <a:miter lim="800000"/>
            <a:headEnd/>
            <a:tailEnd/>
          </a:ln>
        </p:spPr>
        <p:txBody>
          <a:bodyPr wrap="none" lIns="90488" tIns="44450" rIns="90488" bIns="44450">
            <a:spAutoFit/>
          </a:bodyPr>
          <a:lstStyle/>
          <a:p>
            <a:pPr algn="ctr" eaLnBrk="0" hangingPunct="0"/>
            <a:r>
              <a:rPr lang="en-US" b="1">
                <a:solidFill>
                  <a:srgbClr val="000000"/>
                </a:solidFill>
              </a:rPr>
              <a:t>SST</a:t>
            </a:r>
          </a:p>
        </p:txBody>
      </p:sp>
      <p:sp>
        <p:nvSpPr>
          <p:cNvPr id="102420" name="Rectangle 20"/>
          <p:cNvSpPr>
            <a:spLocks noChangeArrowheads="1"/>
          </p:cNvSpPr>
          <p:nvPr/>
        </p:nvSpPr>
        <p:spPr bwMode="auto">
          <a:xfrm>
            <a:off x="4267200" y="3581400"/>
            <a:ext cx="790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c - 1</a:t>
            </a:r>
          </a:p>
        </p:txBody>
      </p:sp>
      <p:sp>
        <p:nvSpPr>
          <p:cNvPr id="102421" name="Line 21"/>
          <p:cNvSpPr>
            <a:spLocks noChangeShapeType="1"/>
          </p:cNvSpPr>
          <p:nvPr/>
        </p:nvSpPr>
        <p:spPr bwMode="auto">
          <a:xfrm>
            <a:off x="2286000" y="1676400"/>
            <a:ext cx="0" cy="4267200"/>
          </a:xfrm>
          <a:prstGeom prst="line">
            <a:avLst/>
          </a:prstGeom>
          <a:noFill/>
          <a:ln w="19050">
            <a:solidFill>
              <a:schemeClr val="tx1"/>
            </a:solidFill>
            <a:miter lim="800000"/>
            <a:headEnd/>
            <a:tailEnd/>
          </a:ln>
        </p:spPr>
        <p:txBody>
          <a:bodyPr wrap="none"/>
          <a:lstStyle/>
          <a:p>
            <a:endParaRPr lang="en-US"/>
          </a:p>
        </p:txBody>
      </p:sp>
      <p:sp>
        <p:nvSpPr>
          <p:cNvPr id="102422" name="Line 22"/>
          <p:cNvSpPr>
            <a:spLocks noChangeShapeType="1"/>
          </p:cNvSpPr>
          <p:nvPr/>
        </p:nvSpPr>
        <p:spPr bwMode="auto">
          <a:xfrm>
            <a:off x="3962400" y="1676400"/>
            <a:ext cx="0" cy="4267200"/>
          </a:xfrm>
          <a:prstGeom prst="line">
            <a:avLst/>
          </a:prstGeom>
          <a:noFill/>
          <a:ln w="19050">
            <a:solidFill>
              <a:schemeClr val="tx1"/>
            </a:solidFill>
            <a:miter lim="800000"/>
            <a:headEnd/>
            <a:tailEnd/>
          </a:ln>
        </p:spPr>
        <p:txBody>
          <a:bodyPr wrap="none"/>
          <a:lstStyle/>
          <a:p>
            <a:endParaRPr lang="en-US"/>
          </a:p>
        </p:txBody>
      </p:sp>
      <p:sp>
        <p:nvSpPr>
          <p:cNvPr id="102423" name="Line 23"/>
          <p:cNvSpPr>
            <a:spLocks noChangeShapeType="1"/>
          </p:cNvSpPr>
          <p:nvPr/>
        </p:nvSpPr>
        <p:spPr bwMode="auto">
          <a:xfrm>
            <a:off x="5486400" y="1676400"/>
            <a:ext cx="0" cy="4267200"/>
          </a:xfrm>
          <a:prstGeom prst="line">
            <a:avLst/>
          </a:prstGeom>
          <a:noFill/>
          <a:ln w="19050">
            <a:solidFill>
              <a:schemeClr val="tx1"/>
            </a:solidFill>
            <a:miter lim="800000"/>
            <a:headEnd/>
            <a:tailEnd/>
          </a:ln>
        </p:spPr>
        <p:txBody>
          <a:bodyPr wrap="none"/>
          <a:lstStyle/>
          <a:p>
            <a:endParaRPr lang="en-US"/>
          </a:p>
        </p:txBody>
      </p:sp>
      <p:sp>
        <p:nvSpPr>
          <p:cNvPr id="102424" name="Line 24"/>
          <p:cNvSpPr>
            <a:spLocks noChangeShapeType="1"/>
          </p:cNvSpPr>
          <p:nvPr/>
        </p:nvSpPr>
        <p:spPr bwMode="auto">
          <a:xfrm>
            <a:off x="7315200" y="1676400"/>
            <a:ext cx="0" cy="4267200"/>
          </a:xfrm>
          <a:prstGeom prst="line">
            <a:avLst/>
          </a:prstGeom>
          <a:noFill/>
          <a:ln w="19050">
            <a:solidFill>
              <a:schemeClr val="tx1"/>
            </a:solidFill>
            <a:miter lim="800000"/>
            <a:headEnd/>
            <a:tailEnd/>
          </a:ln>
        </p:spPr>
        <p:txBody>
          <a:bodyPr wrap="none"/>
          <a:lstStyle/>
          <a:p>
            <a:endParaRPr lang="en-US"/>
          </a:p>
        </p:txBody>
      </p:sp>
      <p:sp>
        <p:nvSpPr>
          <p:cNvPr id="102425" name="Line 25"/>
          <p:cNvSpPr>
            <a:spLocks noChangeShapeType="1"/>
          </p:cNvSpPr>
          <p:nvPr/>
        </p:nvSpPr>
        <p:spPr bwMode="auto">
          <a:xfrm>
            <a:off x="533400" y="2438400"/>
            <a:ext cx="8382000" cy="0"/>
          </a:xfrm>
          <a:prstGeom prst="line">
            <a:avLst/>
          </a:prstGeom>
          <a:noFill/>
          <a:ln w="19050">
            <a:solidFill>
              <a:schemeClr val="tx1"/>
            </a:solidFill>
            <a:miter lim="800000"/>
            <a:headEnd/>
            <a:tailEnd/>
          </a:ln>
        </p:spPr>
        <p:txBody>
          <a:bodyPr wrap="none"/>
          <a:lstStyle/>
          <a:p>
            <a:endParaRPr lang="en-US"/>
          </a:p>
        </p:txBody>
      </p:sp>
      <p:sp>
        <p:nvSpPr>
          <p:cNvPr id="102426" name="Line 26"/>
          <p:cNvSpPr>
            <a:spLocks noChangeShapeType="1"/>
          </p:cNvSpPr>
          <p:nvPr/>
        </p:nvSpPr>
        <p:spPr bwMode="auto">
          <a:xfrm>
            <a:off x="533400" y="3429000"/>
            <a:ext cx="8382000" cy="0"/>
          </a:xfrm>
          <a:prstGeom prst="line">
            <a:avLst/>
          </a:prstGeom>
          <a:noFill/>
          <a:ln w="19050">
            <a:solidFill>
              <a:schemeClr val="tx1"/>
            </a:solidFill>
            <a:miter lim="800000"/>
            <a:headEnd/>
            <a:tailEnd/>
          </a:ln>
        </p:spPr>
        <p:txBody>
          <a:bodyPr wrap="none"/>
          <a:lstStyle/>
          <a:p>
            <a:endParaRPr lang="en-US"/>
          </a:p>
        </p:txBody>
      </p:sp>
      <p:sp>
        <p:nvSpPr>
          <p:cNvPr id="102427" name="Line 27"/>
          <p:cNvSpPr>
            <a:spLocks noChangeShapeType="1"/>
          </p:cNvSpPr>
          <p:nvPr/>
        </p:nvSpPr>
        <p:spPr bwMode="auto">
          <a:xfrm>
            <a:off x="533400" y="4343400"/>
            <a:ext cx="8382000" cy="0"/>
          </a:xfrm>
          <a:prstGeom prst="line">
            <a:avLst/>
          </a:prstGeom>
          <a:noFill/>
          <a:ln w="19050">
            <a:solidFill>
              <a:schemeClr val="tx1"/>
            </a:solidFill>
            <a:miter lim="800000"/>
            <a:headEnd/>
            <a:tailEnd/>
          </a:ln>
        </p:spPr>
        <p:txBody>
          <a:bodyPr wrap="none"/>
          <a:lstStyle/>
          <a:p>
            <a:endParaRPr lang="en-US"/>
          </a:p>
        </p:txBody>
      </p:sp>
      <p:sp>
        <p:nvSpPr>
          <p:cNvPr id="102428" name="Rectangle 28"/>
          <p:cNvSpPr>
            <a:spLocks noChangeArrowheads="1"/>
          </p:cNvSpPr>
          <p:nvPr/>
        </p:nvSpPr>
        <p:spPr bwMode="auto">
          <a:xfrm>
            <a:off x="7642225" y="3521075"/>
            <a:ext cx="8588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a:t>
            </a:r>
          </a:p>
        </p:txBody>
      </p:sp>
      <p:sp>
        <p:nvSpPr>
          <p:cNvPr id="102429" name="Rectangle 29"/>
          <p:cNvSpPr>
            <a:spLocks noChangeArrowheads="1"/>
          </p:cNvSpPr>
          <p:nvPr/>
        </p:nvSpPr>
        <p:spPr bwMode="auto">
          <a:xfrm>
            <a:off x="7696200" y="3965575"/>
            <a:ext cx="841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MSE</a:t>
            </a:r>
          </a:p>
        </p:txBody>
      </p:sp>
      <p:sp>
        <p:nvSpPr>
          <p:cNvPr id="102430" name="Line 30"/>
          <p:cNvSpPr>
            <a:spLocks noChangeShapeType="1"/>
          </p:cNvSpPr>
          <p:nvPr/>
        </p:nvSpPr>
        <p:spPr bwMode="auto">
          <a:xfrm>
            <a:off x="7727950" y="3965575"/>
            <a:ext cx="838200" cy="0"/>
          </a:xfrm>
          <a:prstGeom prst="line">
            <a:avLst/>
          </a:prstGeom>
          <a:noFill/>
          <a:ln w="28575">
            <a:solidFill>
              <a:schemeClr val="tx1"/>
            </a:solidFill>
            <a:round/>
            <a:headEnd/>
            <a:tailEnd/>
          </a:ln>
        </p:spPr>
        <p:txBody>
          <a:bodyPr wrap="none" anchor="ctr"/>
          <a:lstStyle/>
          <a:p>
            <a:endParaRPr lang="en-US"/>
          </a:p>
        </p:txBody>
      </p:sp>
      <p:sp>
        <p:nvSpPr>
          <p:cNvPr id="102431" name="Rectangle 31"/>
          <p:cNvSpPr>
            <a:spLocks noChangeArrowheads="1"/>
          </p:cNvSpPr>
          <p:nvPr/>
        </p:nvSpPr>
        <p:spPr bwMode="auto">
          <a:xfrm>
            <a:off x="7924800" y="1752600"/>
            <a:ext cx="3667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F</a:t>
            </a:r>
          </a:p>
        </p:txBody>
      </p:sp>
      <p:sp>
        <p:nvSpPr>
          <p:cNvPr id="102432" name="Text Box 32"/>
          <p:cNvSpPr txBox="1">
            <a:spLocks noChangeArrowheads="1"/>
          </p:cNvSpPr>
          <p:nvPr/>
        </p:nvSpPr>
        <p:spPr bwMode="auto">
          <a:xfrm>
            <a:off x="1143000" y="6019800"/>
            <a:ext cx="7391400" cy="546100"/>
          </a:xfrm>
          <a:prstGeom prst="rect">
            <a:avLst/>
          </a:prstGeom>
          <a:noFill/>
          <a:ln w="12700">
            <a:noFill/>
            <a:miter lim="800000"/>
            <a:headEnd/>
            <a:tailEnd/>
          </a:ln>
        </p:spPr>
        <p:txBody>
          <a:bodyPr>
            <a:spAutoFit/>
          </a:bodyPr>
          <a:lstStyle/>
          <a:p>
            <a:pPr eaLnBrk="0" hangingPunct="0">
              <a:lnSpc>
                <a:spcPct val="75000"/>
              </a:lnSpc>
              <a:spcBef>
                <a:spcPct val="35000"/>
              </a:spcBef>
            </a:pPr>
            <a:r>
              <a:rPr lang="en-US" sz="1600"/>
              <a:t>c = number of populations	rc = total number of observations</a:t>
            </a:r>
          </a:p>
          <a:p>
            <a:pPr eaLnBrk="0" hangingPunct="0">
              <a:lnSpc>
                <a:spcPct val="75000"/>
              </a:lnSpc>
              <a:spcBef>
                <a:spcPct val="35000"/>
              </a:spcBef>
            </a:pPr>
            <a:r>
              <a:rPr lang="en-US" sz="1600"/>
              <a:t>r = number of blocks	df = degrees of freedom</a:t>
            </a:r>
          </a:p>
        </p:txBody>
      </p:sp>
      <p:sp>
        <p:nvSpPr>
          <p:cNvPr id="102433" name="Line 33"/>
          <p:cNvSpPr>
            <a:spLocks noChangeShapeType="1"/>
          </p:cNvSpPr>
          <p:nvPr/>
        </p:nvSpPr>
        <p:spPr bwMode="auto">
          <a:xfrm>
            <a:off x="533400" y="5181600"/>
            <a:ext cx="6781800" cy="0"/>
          </a:xfrm>
          <a:prstGeom prst="line">
            <a:avLst/>
          </a:prstGeom>
          <a:noFill/>
          <a:ln w="19050">
            <a:solidFill>
              <a:schemeClr val="tx1"/>
            </a:solidFill>
            <a:miter lim="800000"/>
            <a:headEnd/>
            <a:tailEnd/>
          </a:ln>
        </p:spPr>
        <p:txBody>
          <a:bodyPr wrap="none"/>
          <a:lstStyle/>
          <a:p>
            <a:endParaRPr lang="en-US"/>
          </a:p>
        </p:txBody>
      </p:sp>
      <p:sp>
        <p:nvSpPr>
          <p:cNvPr id="102434" name="Rectangle 34"/>
          <p:cNvSpPr>
            <a:spLocks noChangeArrowheads="1"/>
          </p:cNvSpPr>
          <p:nvPr/>
        </p:nvSpPr>
        <p:spPr bwMode="auto">
          <a:xfrm>
            <a:off x="609600" y="2514600"/>
            <a:ext cx="1611313" cy="698500"/>
          </a:xfrm>
          <a:prstGeom prst="rect">
            <a:avLst/>
          </a:prstGeom>
          <a:noFill/>
          <a:ln w="12700">
            <a:noFill/>
            <a:miter lim="800000"/>
            <a:headEnd/>
            <a:tailEnd/>
          </a:ln>
        </p:spPr>
        <p:txBody>
          <a:bodyPr lIns="90488" tIns="44450" rIns="90488" bIns="44450">
            <a:spAutoFit/>
          </a:bodyPr>
          <a:lstStyle/>
          <a:p>
            <a:pPr eaLnBrk="0" hangingPunct="0"/>
            <a:r>
              <a:rPr lang="en-US" sz="2000" b="1">
                <a:solidFill>
                  <a:schemeClr val="folHlink"/>
                </a:solidFill>
              </a:rPr>
              <a:t>Among Blocks</a:t>
            </a:r>
          </a:p>
        </p:txBody>
      </p:sp>
      <p:sp>
        <p:nvSpPr>
          <p:cNvPr id="102435" name="Rectangle 35"/>
          <p:cNvSpPr>
            <a:spLocks noChangeArrowheads="1"/>
          </p:cNvSpPr>
          <p:nvPr/>
        </p:nvSpPr>
        <p:spPr bwMode="auto">
          <a:xfrm>
            <a:off x="2590800" y="2667000"/>
            <a:ext cx="9937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SSBL</a:t>
            </a:r>
          </a:p>
        </p:txBody>
      </p:sp>
      <p:sp>
        <p:nvSpPr>
          <p:cNvPr id="102436" name="Rectangle 36"/>
          <p:cNvSpPr>
            <a:spLocks noChangeArrowheads="1"/>
          </p:cNvSpPr>
          <p:nvPr/>
        </p:nvSpPr>
        <p:spPr bwMode="auto">
          <a:xfrm>
            <a:off x="4267200" y="2667000"/>
            <a:ext cx="7397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r - 1</a:t>
            </a:r>
          </a:p>
        </p:txBody>
      </p:sp>
      <p:sp>
        <p:nvSpPr>
          <p:cNvPr id="102437" name="Rectangle 37"/>
          <p:cNvSpPr>
            <a:spLocks noChangeArrowheads="1"/>
          </p:cNvSpPr>
          <p:nvPr/>
        </p:nvSpPr>
        <p:spPr bwMode="auto">
          <a:xfrm>
            <a:off x="5915025" y="2667000"/>
            <a:ext cx="1128713"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MSBL </a:t>
            </a:r>
          </a:p>
        </p:txBody>
      </p:sp>
      <p:sp>
        <p:nvSpPr>
          <p:cNvPr id="102438" name="Rectangle 38"/>
          <p:cNvSpPr>
            <a:spLocks noChangeArrowheads="1"/>
          </p:cNvSpPr>
          <p:nvPr/>
        </p:nvSpPr>
        <p:spPr bwMode="auto">
          <a:xfrm>
            <a:off x="7718425" y="2438400"/>
            <a:ext cx="1044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MSBL</a:t>
            </a:r>
          </a:p>
        </p:txBody>
      </p:sp>
      <p:sp>
        <p:nvSpPr>
          <p:cNvPr id="102439" name="Rectangle 39"/>
          <p:cNvSpPr>
            <a:spLocks noChangeArrowheads="1"/>
          </p:cNvSpPr>
          <p:nvPr/>
        </p:nvSpPr>
        <p:spPr bwMode="auto">
          <a:xfrm>
            <a:off x="7696200" y="2882900"/>
            <a:ext cx="841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MSE</a:t>
            </a:r>
          </a:p>
        </p:txBody>
      </p:sp>
      <p:sp>
        <p:nvSpPr>
          <p:cNvPr id="102440" name="Line 40"/>
          <p:cNvSpPr>
            <a:spLocks noChangeShapeType="1"/>
          </p:cNvSpPr>
          <p:nvPr/>
        </p:nvSpPr>
        <p:spPr bwMode="auto">
          <a:xfrm>
            <a:off x="7727950" y="2882900"/>
            <a:ext cx="838200" cy="0"/>
          </a:xfrm>
          <a:prstGeom prst="line">
            <a:avLst/>
          </a:prstGeom>
          <a:noFill/>
          <a:ln w="28575">
            <a:solidFill>
              <a:schemeClr val="tx1"/>
            </a:solidFill>
            <a:round/>
            <a:headEnd/>
            <a:tailEnd/>
          </a:ln>
        </p:spPr>
        <p:txBody>
          <a:bodyPr wrap="none" anchor="ctr"/>
          <a:lstStyle/>
          <a:p>
            <a:endParaRPr lang="en-US"/>
          </a:p>
        </p:txBody>
      </p:sp>
      <p:sp>
        <p:nvSpPr>
          <p:cNvPr id="102441" name="Rectangle 4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11-</a:t>
            </a:r>
            <a:fld id="{7CB8E92A-2301-42AA-9713-CE5AB73A1276}" type="slidenum">
              <a:rPr lang="en-US"/>
              <a:pPr/>
              <a:t>61</a:t>
            </a:fld>
            <a:endParaRPr lang="en-US"/>
          </a:p>
        </p:txBody>
      </p:sp>
      <p:sp>
        <p:nvSpPr>
          <p:cNvPr id="23557" name="Rectangle 2"/>
          <p:cNvSpPr>
            <a:spLocks noGrp="1" noChangeArrowheads="1"/>
          </p:cNvSpPr>
          <p:nvPr>
            <p:ph type="body" idx="1"/>
          </p:nvPr>
        </p:nvSpPr>
        <p:spPr>
          <a:xfrm>
            <a:off x="3505200" y="3927475"/>
            <a:ext cx="4876800" cy="838200"/>
          </a:xfrm>
        </p:spPr>
        <p:txBody>
          <a:bodyPr/>
          <a:lstStyle/>
          <a:p>
            <a:pPr eaLnBrk="1" hangingPunct="1">
              <a:lnSpc>
                <a:spcPct val="90000"/>
              </a:lnSpc>
            </a:pPr>
            <a:r>
              <a:rPr lang="en-US" sz="2100" smtClean="0"/>
              <a:t>Main Factor test: 	df</a:t>
            </a:r>
            <a:r>
              <a:rPr lang="en-US" sz="2100" baseline="-25000" smtClean="0"/>
              <a:t>1</a:t>
            </a:r>
            <a:r>
              <a:rPr lang="en-US" sz="2100" smtClean="0"/>
              <a:t> = c </a:t>
            </a:r>
            <a:r>
              <a:rPr lang="en-US" sz="2100" smtClean="0">
                <a:cs typeface="Arial" charset="0"/>
              </a:rPr>
              <a:t>–</a:t>
            </a:r>
            <a:r>
              <a:rPr lang="en-US" sz="2100" smtClean="0"/>
              <a:t> 1</a:t>
            </a:r>
          </a:p>
          <a:p>
            <a:pPr eaLnBrk="1" hangingPunct="1">
              <a:lnSpc>
                <a:spcPct val="90000"/>
              </a:lnSpc>
              <a:buFont typeface="Wingdings" pitchFamily="2" charset="2"/>
              <a:buNone/>
            </a:pPr>
            <a:r>
              <a:rPr lang="en-US" sz="2100" smtClean="0"/>
              <a:t>			   	df</a:t>
            </a:r>
            <a:r>
              <a:rPr lang="en-US" sz="2100" baseline="-25000" smtClean="0"/>
              <a:t>2</a:t>
            </a:r>
            <a:r>
              <a:rPr lang="en-US" sz="2100" smtClean="0"/>
              <a:t> = (r – 1)(c – 1)</a:t>
            </a:r>
          </a:p>
        </p:txBody>
      </p:sp>
      <p:sp>
        <p:nvSpPr>
          <p:cNvPr id="23558" name="Rectangle 3"/>
          <p:cNvSpPr>
            <a:spLocks noChangeArrowheads="1"/>
          </p:cNvSpPr>
          <p:nvPr/>
        </p:nvSpPr>
        <p:spPr bwMode="auto">
          <a:xfrm>
            <a:off x="2438400" y="3276600"/>
            <a:ext cx="85883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MSA</a:t>
            </a:r>
          </a:p>
        </p:txBody>
      </p:sp>
      <p:sp>
        <p:nvSpPr>
          <p:cNvPr id="23559" name="Rectangle 4"/>
          <p:cNvSpPr>
            <a:spLocks noChangeArrowheads="1"/>
          </p:cNvSpPr>
          <p:nvPr/>
        </p:nvSpPr>
        <p:spPr bwMode="auto">
          <a:xfrm>
            <a:off x="2438400" y="3733800"/>
            <a:ext cx="841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MSE</a:t>
            </a:r>
          </a:p>
        </p:txBody>
      </p:sp>
      <p:sp>
        <p:nvSpPr>
          <p:cNvPr id="23560" name="Line 5"/>
          <p:cNvSpPr>
            <a:spLocks noChangeShapeType="1"/>
          </p:cNvSpPr>
          <p:nvPr/>
        </p:nvSpPr>
        <p:spPr bwMode="auto">
          <a:xfrm>
            <a:off x="2438400" y="3733800"/>
            <a:ext cx="914400" cy="0"/>
          </a:xfrm>
          <a:prstGeom prst="line">
            <a:avLst/>
          </a:prstGeom>
          <a:noFill/>
          <a:ln w="28575">
            <a:solidFill>
              <a:schemeClr val="tx1"/>
            </a:solidFill>
            <a:round/>
            <a:headEnd/>
            <a:tailEnd/>
          </a:ln>
        </p:spPr>
        <p:txBody>
          <a:bodyPr wrap="none" anchor="ctr"/>
          <a:lstStyle/>
          <a:p>
            <a:endParaRPr lang="en-US"/>
          </a:p>
        </p:txBody>
      </p:sp>
      <p:graphicFrame>
        <p:nvGraphicFramePr>
          <p:cNvPr id="23554" name="Object 6"/>
          <p:cNvGraphicFramePr>
            <a:graphicFrameLocks noChangeAspect="1"/>
          </p:cNvGraphicFramePr>
          <p:nvPr/>
        </p:nvGraphicFramePr>
        <p:xfrm>
          <a:off x="2270125" y="1600200"/>
          <a:ext cx="4162425" cy="554038"/>
        </p:xfrm>
        <a:graphic>
          <a:graphicData uri="http://schemas.openxmlformats.org/presentationml/2006/ole">
            <p:oleObj spid="_x0000_s23554" name="Equation" r:id="rId3" imgW="1714320" imgH="228600" progId="Equation.3">
              <p:embed/>
            </p:oleObj>
          </a:graphicData>
        </a:graphic>
      </p:graphicFrame>
      <p:graphicFrame>
        <p:nvGraphicFramePr>
          <p:cNvPr id="23555" name="Object 7"/>
          <p:cNvGraphicFramePr>
            <a:graphicFrameLocks noChangeAspect="1"/>
          </p:cNvGraphicFramePr>
          <p:nvPr/>
        </p:nvGraphicFramePr>
        <p:xfrm>
          <a:off x="2346325" y="2209800"/>
          <a:ext cx="6062663" cy="496888"/>
        </p:xfrm>
        <a:graphic>
          <a:graphicData uri="http://schemas.openxmlformats.org/presentationml/2006/ole">
            <p:oleObj spid="_x0000_s23555" name="Equation" r:id="rId4" imgW="2577960" imgH="215640" progId="Equation.3">
              <p:embed/>
            </p:oleObj>
          </a:graphicData>
        </a:graphic>
      </p:graphicFrame>
      <p:sp>
        <p:nvSpPr>
          <p:cNvPr id="23561" name="Rectangle 8"/>
          <p:cNvSpPr>
            <a:spLocks noChangeArrowheads="1"/>
          </p:cNvSpPr>
          <p:nvPr/>
        </p:nvSpPr>
        <p:spPr bwMode="auto">
          <a:xfrm>
            <a:off x="1219200" y="3505200"/>
            <a:ext cx="115728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F</a:t>
            </a:r>
            <a:r>
              <a:rPr lang="en-US" b="1" baseline="-25000">
                <a:solidFill>
                  <a:srgbClr val="000000"/>
                </a:solidFill>
              </a:rPr>
              <a:t>STAT</a:t>
            </a:r>
            <a:r>
              <a:rPr lang="en-US" b="1">
                <a:solidFill>
                  <a:srgbClr val="000000"/>
                </a:solidFill>
              </a:rPr>
              <a:t> =</a:t>
            </a:r>
          </a:p>
        </p:txBody>
      </p:sp>
      <p:sp>
        <p:nvSpPr>
          <p:cNvPr id="23562" name="Rectangle 9"/>
          <p:cNvSpPr>
            <a:spLocks noChangeArrowheads="1"/>
          </p:cNvSpPr>
          <p:nvPr/>
        </p:nvSpPr>
        <p:spPr bwMode="auto">
          <a:xfrm>
            <a:off x="2362200" y="5029200"/>
            <a:ext cx="4724400" cy="525463"/>
          </a:xfrm>
          <a:prstGeom prst="rect">
            <a:avLst/>
          </a:prstGeom>
          <a:solidFill>
            <a:srgbClr val="C7DAF7"/>
          </a:solidFill>
          <a:ln w="9525">
            <a:solidFill>
              <a:schemeClr val="tx1"/>
            </a:solidFill>
            <a:miter lim="800000"/>
            <a:headEnd/>
            <a:tailEnd/>
          </a:ln>
        </p:spPr>
        <p:txBody>
          <a:bodyPr lIns="90488" tIns="44450" rIns="90488" bIns="44450">
            <a:spAutoFit/>
          </a:bodyPr>
          <a:lstStyle/>
          <a:p>
            <a:pPr eaLnBrk="0" hangingPunct="0">
              <a:spcBef>
                <a:spcPct val="50000"/>
              </a:spcBef>
            </a:pPr>
            <a:r>
              <a:rPr lang="en-US" sz="2800"/>
              <a:t>Reject H</a:t>
            </a:r>
            <a:r>
              <a:rPr lang="en-US" sz="2800" baseline="-25000"/>
              <a:t>0</a:t>
            </a:r>
            <a:r>
              <a:rPr lang="en-US" sz="2800"/>
              <a:t>  if   F</a:t>
            </a:r>
            <a:r>
              <a:rPr lang="en-US" sz="2800" baseline="-25000"/>
              <a:t>STAT</a:t>
            </a:r>
            <a:r>
              <a:rPr lang="en-US" sz="2800"/>
              <a:t> &gt; F</a:t>
            </a:r>
            <a:r>
              <a:rPr lang="el-GR" sz="2800" baseline="-25000">
                <a:cs typeface="Arial" charset="0"/>
                <a:sym typeface="Symbol" pitchFamily="18" charset="2"/>
              </a:rPr>
              <a:t>α</a:t>
            </a:r>
            <a:r>
              <a:rPr lang="en-US" sz="2800">
                <a:sym typeface="Symbol" pitchFamily="18" charset="2"/>
              </a:rPr>
              <a:t> </a:t>
            </a:r>
          </a:p>
        </p:txBody>
      </p:sp>
      <p:sp>
        <p:nvSpPr>
          <p:cNvPr id="23563" name="Rectangle 10"/>
          <p:cNvSpPr>
            <a:spLocks noGrp="1" noChangeArrowheads="1"/>
          </p:cNvSpPr>
          <p:nvPr>
            <p:ph type="title"/>
          </p:nvPr>
        </p:nvSpPr>
        <p:spPr/>
        <p:txBody>
          <a:bodyPr/>
          <a:lstStyle/>
          <a:p>
            <a:pPr eaLnBrk="1" hangingPunct="1"/>
            <a:r>
              <a:rPr lang="en-US" smtClean="0"/>
              <a:t>Testing For Factor Effect</a:t>
            </a:r>
          </a:p>
        </p:txBody>
      </p:sp>
      <p:sp>
        <p:nvSpPr>
          <p:cNvPr id="23564" name="Rectangle 1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Grp="1" noChangeArrowheads="1"/>
          </p:cNvSpPr>
          <p:nvPr>
            <p:ph type="sldNum" sz="quarter" idx="10"/>
          </p:nvPr>
        </p:nvSpPr>
        <p:spPr>
          <a:ln/>
        </p:spPr>
        <p:txBody>
          <a:bodyPr/>
          <a:lstStyle/>
          <a:p>
            <a:r>
              <a:rPr lang="en-US"/>
              <a:t>11-</a:t>
            </a:r>
            <a:fld id="{AB3E59EC-C29D-4499-88D1-B2813662442D}" type="slidenum">
              <a:rPr lang="en-US"/>
              <a:pPr/>
              <a:t>62</a:t>
            </a:fld>
            <a:endParaRPr lang="en-US"/>
          </a:p>
        </p:txBody>
      </p:sp>
      <p:sp>
        <p:nvSpPr>
          <p:cNvPr id="24581" name="Rectangle 2"/>
          <p:cNvSpPr>
            <a:spLocks noGrp="1" noChangeArrowheads="1"/>
          </p:cNvSpPr>
          <p:nvPr>
            <p:ph type="title"/>
          </p:nvPr>
        </p:nvSpPr>
        <p:spPr/>
        <p:txBody>
          <a:bodyPr/>
          <a:lstStyle/>
          <a:p>
            <a:pPr eaLnBrk="1" hangingPunct="1"/>
            <a:r>
              <a:rPr lang="en-US" smtClean="0"/>
              <a:t>Test For Block Effect</a:t>
            </a:r>
          </a:p>
        </p:txBody>
      </p:sp>
      <p:sp>
        <p:nvSpPr>
          <p:cNvPr id="24582" name="Rectangle 3"/>
          <p:cNvSpPr>
            <a:spLocks noGrp="1" noChangeArrowheads="1"/>
          </p:cNvSpPr>
          <p:nvPr>
            <p:ph type="body" idx="1"/>
          </p:nvPr>
        </p:nvSpPr>
        <p:spPr>
          <a:xfrm>
            <a:off x="3505200" y="3927475"/>
            <a:ext cx="4876800" cy="838200"/>
          </a:xfrm>
        </p:spPr>
        <p:txBody>
          <a:bodyPr/>
          <a:lstStyle/>
          <a:p>
            <a:pPr eaLnBrk="1" hangingPunct="1">
              <a:lnSpc>
                <a:spcPct val="90000"/>
              </a:lnSpc>
            </a:pPr>
            <a:r>
              <a:rPr lang="en-US" sz="2100" smtClean="0"/>
              <a:t>Blocking test: 	df</a:t>
            </a:r>
            <a:r>
              <a:rPr lang="en-US" sz="2100" baseline="-25000" smtClean="0"/>
              <a:t>1</a:t>
            </a:r>
            <a:r>
              <a:rPr lang="en-US" sz="2100" smtClean="0"/>
              <a:t> = r </a:t>
            </a:r>
            <a:r>
              <a:rPr lang="en-US" sz="2100" smtClean="0">
                <a:cs typeface="Arial" charset="0"/>
              </a:rPr>
              <a:t>–</a:t>
            </a:r>
            <a:r>
              <a:rPr lang="en-US" sz="2100" smtClean="0"/>
              <a:t> 1</a:t>
            </a:r>
          </a:p>
          <a:p>
            <a:pPr eaLnBrk="1" hangingPunct="1">
              <a:lnSpc>
                <a:spcPct val="90000"/>
              </a:lnSpc>
              <a:buFont typeface="Wingdings" pitchFamily="2" charset="2"/>
              <a:buNone/>
            </a:pPr>
            <a:r>
              <a:rPr lang="en-US" sz="2100" smtClean="0"/>
              <a:t>			   	df</a:t>
            </a:r>
            <a:r>
              <a:rPr lang="en-US" sz="2100" baseline="-25000" smtClean="0"/>
              <a:t>2</a:t>
            </a:r>
            <a:r>
              <a:rPr lang="en-US" sz="2100" smtClean="0"/>
              <a:t> = (r – 1)(c – 1)</a:t>
            </a:r>
          </a:p>
        </p:txBody>
      </p:sp>
      <p:sp>
        <p:nvSpPr>
          <p:cNvPr id="24583" name="Rectangle 4"/>
          <p:cNvSpPr>
            <a:spLocks noChangeArrowheads="1"/>
          </p:cNvSpPr>
          <p:nvPr/>
        </p:nvSpPr>
        <p:spPr bwMode="auto">
          <a:xfrm>
            <a:off x="2362200" y="3276600"/>
            <a:ext cx="10445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MSBL</a:t>
            </a:r>
          </a:p>
        </p:txBody>
      </p:sp>
      <p:sp>
        <p:nvSpPr>
          <p:cNvPr id="24584" name="Rectangle 5"/>
          <p:cNvSpPr>
            <a:spLocks noChangeArrowheads="1"/>
          </p:cNvSpPr>
          <p:nvPr/>
        </p:nvSpPr>
        <p:spPr bwMode="auto">
          <a:xfrm>
            <a:off x="2371725" y="3721100"/>
            <a:ext cx="841375"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MSE</a:t>
            </a:r>
          </a:p>
        </p:txBody>
      </p:sp>
      <p:sp>
        <p:nvSpPr>
          <p:cNvPr id="24585" name="Line 6"/>
          <p:cNvSpPr>
            <a:spLocks noChangeShapeType="1"/>
          </p:cNvSpPr>
          <p:nvPr/>
        </p:nvSpPr>
        <p:spPr bwMode="auto">
          <a:xfrm>
            <a:off x="2447925" y="3721100"/>
            <a:ext cx="838200" cy="0"/>
          </a:xfrm>
          <a:prstGeom prst="line">
            <a:avLst/>
          </a:prstGeom>
          <a:noFill/>
          <a:ln w="28575">
            <a:solidFill>
              <a:schemeClr val="tx1"/>
            </a:solidFill>
            <a:round/>
            <a:headEnd/>
            <a:tailEnd/>
          </a:ln>
        </p:spPr>
        <p:txBody>
          <a:bodyPr wrap="none" anchor="ctr"/>
          <a:lstStyle/>
          <a:p>
            <a:endParaRPr lang="en-US"/>
          </a:p>
        </p:txBody>
      </p:sp>
      <p:graphicFrame>
        <p:nvGraphicFramePr>
          <p:cNvPr id="24578" name="Object 7"/>
          <p:cNvGraphicFramePr>
            <a:graphicFrameLocks noChangeAspect="1"/>
          </p:cNvGraphicFramePr>
          <p:nvPr/>
        </p:nvGraphicFramePr>
        <p:xfrm>
          <a:off x="2433638" y="1614488"/>
          <a:ext cx="4010025" cy="523875"/>
        </p:xfrm>
        <a:graphic>
          <a:graphicData uri="http://schemas.openxmlformats.org/presentationml/2006/ole">
            <p:oleObj spid="_x0000_s24578" name="Equation" r:id="rId3" imgW="1650960" imgH="215640" progId="Equation.3">
              <p:embed/>
            </p:oleObj>
          </a:graphicData>
        </a:graphic>
      </p:graphicFrame>
      <p:graphicFrame>
        <p:nvGraphicFramePr>
          <p:cNvPr id="24579" name="Object 8"/>
          <p:cNvGraphicFramePr>
            <a:graphicFrameLocks noChangeAspect="1"/>
          </p:cNvGraphicFramePr>
          <p:nvPr/>
        </p:nvGraphicFramePr>
        <p:xfrm>
          <a:off x="2447925" y="2209800"/>
          <a:ext cx="5257800" cy="496888"/>
        </p:xfrm>
        <a:graphic>
          <a:graphicData uri="http://schemas.openxmlformats.org/presentationml/2006/ole">
            <p:oleObj spid="_x0000_s24579" name="Equation" r:id="rId4" imgW="2234880" imgH="215640" progId="Equation.3">
              <p:embed/>
            </p:oleObj>
          </a:graphicData>
        </a:graphic>
      </p:graphicFrame>
      <p:sp>
        <p:nvSpPr>
          <p:cNvPr id="24586" name="Rectangle 9"/>
          <p:cNvSpPr>
            <a:spLocks noChangeArrowheads="1"/>
          </p:cNvSpPr>
          <p:nvPr/>
        </p:nvSpPr>
        <p:spPr bwMode="auto">
          <a:xfrm>
            <a:off x="1219200" y="3505200"/>
            <a:ext cx="1157288" cy="454025"/>
          </a:xfrm>
          <a:prstGeom prst="rect">
            <a:avLst/>
          </a:prstGeom>
          <a:noFill/>
          <a:ln w="12700">
            <a:noFill/>
            <a:miter lim="800000"/>
            <a:headEnd/>
            <a:tailEnd/>
          </a:ln>
        </p:spPr>
        <p:txBody>
          <a:bodyPr wrap="none" lIns="90488" tIns="44450" rIns="90488" bIns="44450">
            <a:spAutoFit/>
          </a:bodyPr>
          <a:lstStyle/>
          <a:p>
            <a:pPr eaLnBrk="0" hangingPunct="0"/>
            <a:r>
              <a:rPr lang="en-US" b="1">
                <a:solidFill>
                  <a:srgbClr val="000000"/>
                </a:solidFill>
              </a:rPr>
              <a:t>F</a:t>
            </a:r>
            <a:r>
              <a:rPr lang="en-US" b="1" baseline="-25000">
                <a:solidFill>
                  <a:srgbClr val="000000"/>
                </a:solidFill>
              </a:rPr>
              <a:t>STAT</a:t>
            </a:r>
            <a:r>
              <a:rPr lang="en-US" b="1">
                <a:solidFill>
                  <a:srgbClr val="000000"/>
                </a:solidFill>
              </a:rPr>
              <a:t> =</a:t>
            </a:r>
          </a:p>
        </p:txBody>
      </p:sp>
      <p:sp>
        <p:nvSpPr>
          <p:cNvPr id="24587" name="Rectangle 10"/>
          <p:cNvSpPr>
            <a:spLocks noChangeArrowheads="1"/>
          </p:cNvSpPr>
          <p:nvPr/>
        </p:nvSpPr>
        <p:spPr bwMode="auto">
          <a:xfrm>
            <a:off x="2057400" y="5029200"/>
            <a:ext cx="4495800" cy="525463"/>
          </a:xfrm>
          <a:prstGeom prst="rect">
            <a:avLst/>
          </a:prstGeom>
          <a:solidFill>
            <a:srgbClr val="FDE0BD"/>
          </a:solidFill>
          <a:ln w="9525">
            <a:solidFill>
              <a:schemeClr val="tx1"/>
            </a:solidFill>
            <a:miter lim="800000"/>
            <a:headEnd/>
            <a:tailEnd/>
          </a:ln>
        </p:spPr>
        <p:txBody>
          <a:bodyPr lIns="90488" tIns="44450" rIns="90488" bIns="44450">
            <a:spAutoFit/>
          </a:bodyPr>
          <a:lstStyle/>
          <a:p>
            <a:pPr eaLnBrk="0" hangingPunct="0">
              <a:spcBef>
                <a:spcPct val="50000"/>
              </a:spcBef>
            </a:pPr>
            <a:r>
              <a:rPr lang="en-US" sz="2800"/>
              <a:t>Reject H</a:t>
            </a:r>
            <a:r>
              <a:rPr lang="en-US" sz="2800" baseline="-25000"/>
              <a:t>0</a:t>
            </a:r>
            <a:r>
              <a:rPr lang="en-US" sz="2800"/>
              <a:t>  if   F</a:t>
            </a:r>
            <a:r>
              <a:rPr lang="en-US" sz="2800" baseline="-25000"/>
              <a:t>STAT</a:t>
            </a:r>
            <a:r>
              <a:rPr lang="en-US" sz="2800"/>
              <a:t> &gt; F</a:t>
            </a:r>
            <a:r>
              <a:rPr lang="el-GR" sz="2800" baseline="-25000">
                <a:cs typeface="Arial" charset="0"/>
                <a:sym typeface="Symbol" pitchFamily="18" charset="2"/>
              </a:rPr>
              <a:t>α</a:t>
            </a:r>
            <a:r>
              <a:rPr lang="en-US" sz="2800">
                <a:sym typeface="Symbol" pitchFamily="18" charset="2"/>
              </a:rPr>
              <a:t> </a:t>
            </a:r>
          </a:p>
        </p:txBody>
      </p:sp>
      <p:sp>
        <p:nvSpPr>
          <p:cNvPr id="24588" name="Rectangle 12"/>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p>
            <a:r>
              <a:rPr lang="en-US"/>
              <a:t>11-</a:t>
            </a:r>
            <a:fld id="{40CC5AFA-E0B7-4DDF-8A1B-CFDD4323C168}" type="slidenum">
              <a:rPr lang="en-US"/>
              <a:pPr/>
              <a:t>63</a:t>
            </a:fld>
            <a:endParaRPr lang="en-US"/>
          </a:p>
        </p:txBody>
      </p:sp>
      <p:sp>
        <p:nvSpPr>
          <p:cNvPr id="106498" name="Rectangle 2"/>
          <p:cNvSpPr>
            <a:spLocks noGrp="1" noChangeArrowheads="1"/>
          </p:cNvSpPr>
          <p:nvPr>
            <p:ph type="title"/>
          </p:nvPr>
        </p:nvSpPr>
        <p:spPr>
          <a:xfrm>
            <a:off x="1143000" y="304800"/>
            <a:ext cx="7383463" cy="990600"/>
          </a:xfrm>
        </p:spPr>
        <p:txBody>
          <a:bodyPr/>
          <a:lstStyle/>
          <a:p>
            <a:pPr eaLnBrk="1" hangingPunct="1"/>
            <a:r>
              <a:rPr lang="en-US" smtClean="0"/>
              <a:t>Topic Summary</a:t>
            </a:r>
          </a:p>
        </p:txBody>
      </p:sp>
      <p:sp>
        <p:nvSpPr>
          <p:cNvPr id="106499" name="Rectangle 3"/>
          <p:cNvSpPr>
            <a:spLocks noGrp="1" noChangeArrowheads="1"/>
          </p:cNvSpPr>
          <p:nvPr>
            <p:ph type="body" idx="1"/>
          </p:nvPr>
        </p:nvSpPr>
        <p:spPr>
          <a:xfrm>
            <a:off x="304800" y="1524000"/>
            <a:ext cx="8686800" cy="4800600"/>
          </a:xfrm>
        </p:spPr>
        <p:txBody>
          <a:bodyPr/>
          <a:lstStyle/>
          <a:p>
            <a:pPr eaLnBrk="1" hangingPunct="1">
              <a:lnSpc>
                <a:spcPct val="105000"/>
              </a:lnSpc>
              <a:spcBef>
                <a:spcPct val="30000"/>
              </a:spcBef>
            </a:pPr>
            <a:endParaRPr lang="en-US" sz="2200" smtClean="0"/>
          </a:p>
          <a:p>
            <a:pPr eaLnBrk="1" hangingPunct="1">
              <a:lnSpc>
                <a:spcPct val="105000"/>
              </a:lnSpc>
              <a:spcBef>
                <a:spcPct val="30000"/>
              </a:spcBef>
            </a:pPr>
            <a:endParaRPr lang="en-US" sz="2200" smtClean="0"/>
          </a:p>
          <a:p>
            <a:pPr eaLnBrk="1" hangingPunct="1">
              <a:lnSpc>
                <a:spcPct val="105000"/>
              </a:lnSpc>
              <a:spcBef>
                <a:spcPct val="30000"/>
              </a:spcBef>
            </a:pPr>
            <a:r>
              <a:rPr lang="en-US" sz="2200" smtClean="0"/>
              <a:t>Examined the basic structure and use of a randomized block design</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sldNum" sz="quarter" idx="10"/>
          </p:nvPr>
        </p:nvSpPr>
        <p:spPr>
          <a:ln/>
        </p:spPr>
        <p:txBody>
          <a:bodyPr/>
          <a:lstStyle/>
          <a:p>
            <a:r>
              <a:rPr lang="en-US"/>
              <a:t>11-</a:t>
            </a:r>
            <a:fld id="{4D6F974A-ABA4-4E1D-914D-D9EA81332ECB}" type="slidenum">
              <a:rPr lang="en-US"/>
              <a:pPr/>
              <a:t>64</a:t>
            </a:fld>
            <a:endParaRPr lang="en-US"/>
          </a:p>
        </p:txBody>
      </p:sp>
      <p:sp>
        <p:nvSpPr>
          <p:cNvPr id="108548" name="AutoShape 4" descr="3287383400_2177562"/>
          <p:cNvSpPr>
            <a:spLocks noChangeAspect="1" noChangeArrowheads="1"/>
          </p:cNvSpPr>
          <p:nvPr/>
        </p:nvSpPr>
        <p:spPr bwMode="auto">
          <a:xfrm>
            <a:off x="1828800" y="3562350"/>
            <a:ext cx="5486400" cy="1714500"/>
          </a:xfrm>
          <a:prstGeom prst="rect">
            <a:avLst/>
          </a:prstGeom>
          <a:noFill/>
        </p:spPr>
        <p:txBody>
          <a:bodyPr/>
          <a:lstStyle/>
          <a:p>
            <a:endParaRPr lang="en-US"/>
          </a:p>
        </p:txBody>
      </p:sp>
      <p:sp>
        <p:nvSpPr>
          <p:cNvPr id="108549" name="AutoShape 5" descr="3287383400_2177562"/>
          <p:cNvSpPr>
            <a:spLocks noChangeAspect="1" noChangeArrowheads="1"/>
          </p:cNvSpPr>
          <p:nvPr/>
        </p:nvSpPr>
        <p:spPr bwMode="auto">
          <a:xfrm>
            <a:off x="1828800" y="3562350"/>
            <a:ext cx="5486400" cy="1714500"/>
          </a:xfrm>
          <a:prstGeom prst="rect">
            <a:avLst/>
          </a:prstGeom>
          <a:noFill/>
        </p:spPr>
        <p:txBody>
          <a:bodyPr/>
          <a:lstStyle/>
          <a:p>
            <a:endParaRPr lang="en-US"/>
          </a:p>
        </p:txBody>
      </p:sp>
      <p:pic>
        <p:nvPicPr>
          <p:cNvPr id="108550" name="Picture 6" descr="copyright"/>
          <p:cNvPicPr>
            <a:picLocks noChangeAspect="1" noChangeArrowheads="1"/>
          </p:cNvPicPr>
          <p:nvPr/>
        </p:nvPicPr>
        <p:blipFill>
          <a:blip r:embed="rId2"/>
          <a:srcRect/>
          <a:stretch>
            <a:fillRect/>
          </a:stretch>
        </p:blipFill>
        <p:spPr bwMode="auto">
          <a:xfrm>
            <a:off x="0" y="1905000"/>
            <a:ext cx="9144000" cy="2857500"/>
          </a:xfrm>
          <a:prstGeom prst="rect">
            <a:avLst/>
          </a:prstGeom>
          <a:noFill/>
        </p:spPr>
      </p:pic>
      <p:sp>
        <p:nvSpPr>
          <p:cNvPr id="108551" name="Rectangle 7"/>
          <p:cNvSpPr>
            <a:spLocks noChangeArrowheads="1"/>
          </p:cNvSpPr>
          <p:nvPr/>
        </p:nvSpPr>
        <p:spPr bwMode="auto">
          <a:xfrm>
            <a:off x="762000" y="4724400"/>
            <a:ext cx="8382000" cy="1069975"/>
          </a:xfrm>
          <a:prstGeom prst="rect">
            <a:avLst/>
          </a:prstGeom>
          <a:noFill/>
          <a:ln w="25400">
            <a:noFill/>
            <a:miter lim="800000"/>
            <a:headEnd/>
            <a:tailEnd/>
          </a:ln>
          <a:effectLst/>
        </p:spPr>
        <p:txBody>
          <a:bodyPr anchor="ctr">
            <a:spAutoFit/>
          </a:bodyPr>
          <a:lstStyle/>
          <a:p>
            <a:pPr algn="ctr"/>
            <a:r>
              <a:rPr lang="en-US" sz="1600">
                <a:solidFill>
                  <a:srgbClr val="000000"/>
                </a:solidFill>
                <a:cs typeface="Times New Roman" pitchFamily="18" charset="0"/>
              </a:rPr>
              <a:t>All rights reserved. No part of this publication may be reproduced, stored in a retrieval system, or transmitted, in any form or by any means, electronic, mechanical, photocopying, recording, or otherwise, without the prior written permission of the publisher. </a:t>
            </a:r>
          </a:p>
          <a:p>
            <a:pPr algn="ctr"/>
            <a:r>
              <a:rPr lang="en-US" sz="1600">
                <a:solidFill>
                  <a:srgbClr val="000000"/>
                </a:solidFill>
                <a:cs typeface="Times New Roman" pitchFamily="18" charset="0"/>
              </a:rPr>
              <a:t>Printed in the United States of America.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10"/>
          </p:nvPr>
        </p:nvSpPr>
        <p:spPr>
          <a:ln/>
        </p:spPr>
        <p:txBody>
          <a:bodyPr/>
          <a:lstStyle/>
          <a:p>
            <a:r>
              <a:rPr lang="en-US"/>
              <a:t>11-</a:t>
            </a:r>
            <a:fld id="{4BF4F000-29A4-4436-960A-811877ADCF82}" type="slidenum">
              <a:rPr lang="en-US"/>
              <a:pPr/>
              <a:t>7</a:t>
            </a:fld>
            <a:endParaRPr lang="en-US"/>
          </a:p>
        </p:txBody>
      </p:sp>
      <p:sp>
        <p:nvSpPr>
          <p:cNvPr id="1029" name="Rectangle 2"/>
          <p:cNvSpPr>
            <a:spLocks noGrp="1" noChangeArrowheads="1"/>
          </p:cNvSpPr>
          <p:nvPr>
            <p:ph type="title"/>
          </p:nvPr>
        </p:nvSpPr>
        <p:spPr>
          <a:xfrm>
            <a:off x="1143000" y="381000"/>
            <a:ext cx="7793038" cy="762000"/>
          </a:xfrm>
        </p:spPr>
        <p:txBody>
          <a:bodyPr/>
          <a:lstStyle/>
          <a:p>
            <a:pPr eaLnBrk="1" hangingPunct="1"/>
            <a:r>
              <a:rPr lang="en-US" smtClean="0"/>
              <a:t>Hypotheses of One-Way ANOVA</a:t>
            </a:r>
          </a:p>
        </p:txBody>
      </p:sp>
      <p:sp>
        <p:nvSpPr>
          <p:cNvPr id="1030" name="Rectangle 3"/>
          <p:cNvSpPr>
            <a:spLocks noGrp="1" noChangeArrowheads="1"/>
          </p:cNvSpPr>
          <p:nvPr>
            <p:ph type="body" idx="1"/>
          </p:nvPr>
        </p:nvSpPr>
        <p:spPr>
          <a:xfrm>
            <a:off x="990600" y="1716088"/>
            <a:ext cx="8077200" cy="4532312"/>
          </a:xfrm>
        </p:spPr>
        <p:txBody>
          <a:bodyPr/>
          <a:lstStyle/>
          <a:p>
            <a:pPr eaLnBrk="1" hangingPunct="1">
              <a:lnSpc>
                <a:spcPct val="110000"/>
              </a:lnSpc>
            </a:pPr>
            <a:r>
              <a:rPr lang="en-US" smtClean="0"/>
              <a:t> </a:t>
            </a:r>
          </a:p>
          <a:p>
            <a:pPr lvl="1" eaLnBrk="1" hangingPunct="1">
              <a:lnSpc>
                <a:spcPct val="110000"/>
              </a:lnSpc>
            </a:pPr>
            <a:r>
              <a:rPr lang="en-US" smtClean="0"/>
              <a:t>All population means are equal </a:t>
            </a:r>
          </a:p>
          <a:p>
            <a:pPr lvl="1" eaLnBrk="1" hangingPunct="1">
              <a:lnSpc>
                <a:spcPct val="110000"/>
              </a:lnSpc>
            </a:pPr>
            <a:r>
              <a:rPr lang="en-US" smtClean="0"/>
              <a:t>i.e., no factor effect (no variation in means among groups)</a:t>
            </a:r>
          </a:p>
          <a:p>
            <a:pPr lvl="1" eaLnBrk="1" hangingPunct="1">
              <a:lnSpc>
                <a:spcPct val="110000"/>
              </a:lnSpc>
            </a:pPr>
            <a:endParaRPr lang="en-US" sz="800" smtClean="0"/>
          </a:p>
          <a:p>
            <a:pPr eaLnBrk="1" hangingPunct="1">
              <a:lnSpc>
                <a:spcPct val="110000"/>
              </a:lnSpc>
            </a:pPr>
            <a:r>
              <a:rPr lang="en-US" sz="2400" smtClean="0"/>
              <a:t> </a:t>
            </a:r>
          </a:p>
          <a:p>
            <a:pPr lvl="1" eaLnBrk="1" hangingPunct="1">
              <a:lnSpc>
                <a:spcPct val="110000"/>
              </a:lnSpc>
            </a:pPr>
            <a:r>
              <a:rPr lang="en-US" smtClean="0"/>
              <a:t>At least one population mean is different </a:t>
            </a:r>
          </a:p>
          <a:p>
            <a:pPr lvl="1" eaLnBrk="1" hangingPunct="1">
              <a:lnSpc>
                <a:spcPct val="110000"/>
              </a:lnSpc>
            </a:pPr>
            <a:r>
              <a:rPr lang="en-US" smtClean="0"/>
              <a:t>i.e., there is a factor effect </a:t>
            </a:r>
          </a:p>
          <a:p>
            <a:pPr lvl="1" eaLnBrk="1" hangingPunct="1">
              <a:lnSpc>
                <a:spcPct val="110000"/>
              </a:lnSpc>
            </a:pPr>
            <a:r>
              <a:rPr lang="en-US" smtClean="0"/>
              <a:t>Does not mean that all population means are different (some pairs may be the same) </a:t>
            </a:r>
          </a:p>
          <a:p>
            <a:pPr lvl="1" eaLnBrk="1" hangingPunct="1">
              <a:lnSpc>
                <a:spcPct val="110000"/>
              </a:lnSpc>
            </a:pPr>
            <a:endParaRPr lang="en-US" smtClean="0"/>
          </a:p>
        </p:txBody>
      </p:sp>
      <p:graphicFrame>
        <p:nvGraphicFramePr>
          <p:cNvPr id="1026" name="Object 4"/>
          <p:cNvGraphicFramePr>
            <a:graphicFrameLocks noChangeAspect="1"/>
          </p:cNvGraphicFramePr>
          <p:nvPr/>
        </p:nvGraphicFramePr>
        <p:xfrm>
          <a:off x="1327150" y="1828800"/>
          <a:ext cx="3976688" cy="554038"/>
        </p:xfrm>
        <a:graphic>
          <a:graphicData uri="http://schemas.openxmlformats.org/presentationml/2006/ole">
            <p:oleObj spid="_x0000_s1026" name="Equation" r:id="rId3" imgW="1638000" imgH="228600" progId="Equation.3">
              <p:embed/>
            </p:oleObj>
          </a:graphicData>
        </a:graphic>
      </p:graphicFrame>
      <p:graphicFrame>
        <p:nvGraphicFramePr>
          <p:cNvPr id="1027" name="Object 5"/>
          <p:cNvGraphicFramePr>
            <a:graphicFrameLocks noChangeAspect="1"/>
          </p:cNvGraphicFramePr>
          <p:nvPr/>
        </p:nvGraphicFramePr>
        <p:xfrm>
          <a:off x="1339850" y="3810000"/>
          <a:ext cx="7645400" cy="496888"/>
        </p:xfrm>
        <a:graphic>
          <a:graphicData uri="http://schemas.openxmlformats.org/presentationml/2006/ole">
            <p:oleObj spid="_x0000_s1027" name="Equation" r:id="rId4" imgW="3251160" imgH="215640" progId="Equation.3">
              <p:embed/>
            </p:oleObj>
          </a:graphicData>
        </a:graphic>
      </p:graphicFrame>
      <p:sp>
        <p:nvSpPr>
          <p:cNvPr id="1031" name="Rectangle 7"/>
          <p:cNvSpPr>
            <a:spLocks noChangeArrowheads="1"/>
          </p:cNvSpPr>
          <p:nvPr/>
        </p:nvSpPr>
        <p:spPr bwMode="auto">
          <a:xfrm>
            <a:off x="7543800" y="1152525"/>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5"/>
          <p:cNvSpPr>
            <a:spLocks noGrp="1" noChangeArrowheads="1"/>
          </p:cNvSpPr>
          <p:nvPr>
            <p:ph type="sldNum" sz="quarter" idx="10"/>
          </p:nvPr>
        </p:nvSpPr>
        <p:spPr>
          <a:ln/>
        </p:spPr>
        <p:txBody>
          <a:bodyPr/>
          <a:lstStyle/>
          <a:p>
            <a:r>
              <a:rPr lang="en-US"/>
              <a:t>11-</a:t>
            </a:r>
            <a:fld id="{387B7D24-1988-4E86-BC8E-092A3BDDB0D4}" type="slidenum">
              <a:rPr lang="en-US"/>
              <a:pPr/>
              <a:t>8</a:t>
            </a:fld>
            <a:endParaRPr lang="en-US"/>
          </a:p>
        </p:txBody>
      </p:sp>
      <p:sp>
        <p:nvSpPr>
          <p:cNvPr id="2054" name="Rectangle 2"/>
          <p:cNvSpPr>
            <a:spLocks noGrp="1" noChangeArrowheads="1"/>
          </p:cNvSpPr>
          <p:nvPr>
            <p:ph type="title"/>
          </p:nvPr>
        </p:nvSpPr>
        <p:spPr>
          <a:xfrm>
            <a:off x="1143000" y="457200"/>
            <a:ext cx="7086600" cy="762000"/>
          </a:xfrm>
        </p:spPr>
        <p:txBody>
          <a:bodyPr/>
          <a:lstStyle/>
          <a:p>
            <a:pPr eaLnBrk="1" hangingPunct="1">
              <a:lnSpc>
                <a:spcPct val="110000"/>
              </a:lnSpc>
            </a:pPr>
            <a:r>
              <a:rPr lang="en-US" smtClean="0"/>
              <a:t>One-Way ANOVA </a:t>
            </a:r>
          </a:p>
        </p:txBody>
      </p:sp>
      <p:sp>
        <p:nvSpPr>
          <p:cNvPr id="2055" name="Rectangle 9"/>
          <p:cNvSpPr>
            <a:spLocks noChangeArrowheads="1"/>
          </p:cNvSpPr>
          <p:nvPr/>
        </p:nvSpPr>
        <p:spPr bwMode="auto">
          <a:xfrm>
            <a:off x="2286000" y="2667000"/>
            <a:ext cx="4419600" cy="1196975"/>
          </a:xfrm>
          <a:prstGeom prst="rect">
            <a:avLst/>
          </a:prstGeom>
          <a:solidFill>
            <a:srgbClr val="C7DAF7"/>
          </a:solidFill>
          <a:ln w="12700">
            <a:solidFill>
              <a:schemeClr val="tx1"/>
            </a:solidFill>
            <a:miter lim="800000"/>
            <a:headEnd/>
            <a:tailEnd/>
          </a:ln>
        </p:spPr>
        <p:txBody>
          <a:bodyPr lIns="90488" tIns="44450" rIns="90488" bIns="44450">
            <a:spAutoFit/>
          </a:bodyPr>
          <a:lstStyle/>
          <a:p>
            <a:pPr algn="ctr" eaLnBrk="0" hangingPunct="0">
              <a:lnSpc>
                <a:spcPct val="70000"/>
              </a:lnSpc>
              <a:spcBef>
                <a:spcPct val="20000"/>
              </a:spcBef>
            </a:pPr>
            <a:r>
              <a:rPr lang="en-US"/>
              <a:t>The Null Hypothesis is True</a:t>
            </a:r>
          </a:p>
          <a:p>
            <a:pPr algn="ctr" eaLnBrk="0" hangingPunct="0">
              <a:lnSpc>
                <a:spcPct val="70000"/>
              </a:lnSpc>
              <a:spcBef>
                <a:spcPct val="50000"/>
              </a:spcBef>
            </a:pPr>
            <a:r>
              <a:rPr lang="en-US"/>
              <a:t>All Means are the same:</a:t>
            </a:r>
          </a:p>
          <a:p>
            <a:pPr algn="ctr" eaLnBrk="0" hangingPunct="0">
              <a:lnSpc>
                <a:spcPct val="60000"/>
              </a:lnSpc>
              <a:spcBef>
                <a:spcPct val="50000"/>
              </a:spcBef>
            </a:pPr>
            <a:r>
              <a:rPr lang="en-US"/>
              <a:t>(No Factor Effect)</a:t>
            </a:r>
            <a:endParaRPr lang="en-US" b="1"/>
          </a:p>
        </p:txBody>
      </p:sp>
      <p:sp>
        <p:nvSpPr>
          <p:cNvPr id="2056" name="Line 11"/>
          <p:cNvSpPr>
            <a:spLocks noChangeShapeType="1"/>
          </p:cNvSpPr>
          <p:nvPr/>
        </p:nvSpPr>
        <p:spPr bwMode="auto">
          <a:xfrm flipV="1">
            <a:off x="4470400" y="5624513"/>
            <a:ext cx="0" cy="457200"/>
          </a:xfrm>
          <a:prstGeom prst="line">
            <a:avLst/>
          </a:prstGeom>
          <a:noFill/>
          <a:ln w="28575">
            <a:solidFill>
              <a:schemeClr val="hlink"/>
            </a:solidFill>
            <a:miter lim="800000"/>
            <a:headEnd/>
            <a:tailEnd type="triangle" w="med" len="med"/>
          </a:ln>
        </p:spPr>
        <p:txBody>
          <a:bodyPr wrap="none"/>
          <a:lstStyle/>
          <a:p>
            <a:endParaRPr lang="en-US"/>
          </a:p>
        </p:txBody>
      </p:sp>
      <p:graphicFrame>
        <p:nvGraphicFramePr>
          <p:cNvPr id="2050" name="Object 12"/>
          <p:cNvGraphicFramePr>
            <a:graphicFrameLocks noChangeAspect="1"/>
          </p:cNvGraphicFramePr>
          <p:nvPr/>
        </p:nvGraphicFramePr>
        <p:xfrm>
          <a:off x="2362200" y="1447800"/>
          <a:ext cx="3975100" cy="554038"/>
        </p:xfrm>
        <a:graphic>
          <a:graphicData uri="http://schemas.openxmlformats.org/presentationml/2006/ole">
            <p:oleObj spid="_x0000_s2050" name="Equation" r:id="rId3" imgW="1638000" imgH="228600" progId="Equation.3">
              <p:embed/>
            </p:oleObj>
          </a:graphicData>
        </a:graphic>
      </p:graphicFrame>
      <p:graphicFrame>
        <p:nvGraphicFramePr>
          <p:cNvPr id="2051" name="Object 13"/>
          <p:cNvGraphicFramePr>
            <a:graphicFrameLocks noChangeAspect="1"/>
          </p:cNvGraphicFramePr>
          <p:nvPr/>
        </p:nvGraphicFramePr>
        <p:xfrm>
          <a:off x="2389188" y="2028825"/>
          <a:ext cx="4122737" cy="555625"/>
        </p:xfrm>
        <a:graphic>
          <a:graphicData uri="http://schemas.openxmlformats.org/presentationml/2006/ole">
            <p:oleObj spid="_x0000_s2051" name="Equation" r:id="rId4" imgW="1752480" imgH="241200" progId="Equation.3">
              <p:embed/>
            </p:oleObj>
          </a:graphicData>
        </a:graphic>
      </p:graphicFrame>
      <p:grpSp>
        <p:nvGrpSpPr>
          <p:cNvPr id="2057" name="Group 16"/>
          <p:cNvGrpSpPr>
            <a:grpSpLocks/>
          </p:cNvGrpSpPr>
          <p:nvPr/>
        </p:nvGrpSpPr>
        <p:grpSpPr bwMode="auto">
          <a:xfrm>
            <a:off x="2438400" y="4191000"/>
            <a:ext cx="4114800" cy="1385888"/>
            <a:chOff x="1517" y="2487"/>
            <a:chExt cx="2592" cy="1056"/>
          </a:xfrm>
        </p:grpSpPr>
        <p:sp>
          <p:nvSpPr>
            <p:cNvPr id="2059" name="Freeform 3"/>
            <p:cNvSpPr>
              <a:spLocks/>
            </p:cNvSpPr>
            <p:nvPr/>
          </p:nvSpPr>
          <p:spPr bwMode="auto">
            <a:xfrm>
              <a:off x="2813" y="2583"/>
              <a:ext cx="1151" cy="911"/>
            </a:xfrm>
            <a:custGeom>
              <a:avLst/>
              <a:gdLst>
                <a:gd name="T0" fmla="*/ 1150 w 1151"/>
                <a:gd name="T1" fmla="*/ 910 h 911"/>
                <a:gd name="T2" fmla="*/ 1029 w 1151"/>
                <a:gd name="T3" fmla="*/ 899 h 911"/>
                <a:gd name="T4" fmla="*/ 969 w 1151"/>
                <a:gd name="T5" fmla="*/ 889 h 911"/>
                <a:gd name="T6" fmla="*/ 906 w 1151"/>
                <a:gd name="T7" fmla="*/ 872 h 911"/>
                <a:gd name="T8" fmla="*/ 848 w 1151"/>
                <a:gd name="T9" fmla="*/ 852 h 911"/>
                <a:gd name="T10" fmla="*/ 786 w 1151"/>
                <a:gd name="T11" fmla="*/ 825 h 911"/>
                <a:gd name="T12" fmla="*/ 727 w 1151"/>
                <a:gd name="T13" fmla="*/ 787 h 911"/>
                <a:gd name="T14" fmla="*/ 604 w 1151"/>
                <a:gd name="T15" fmla="*/ 683 h 911"/>
                <a:gd name="T16" fmla="*/ 483 w 1151"/>
                <a:gd name="T17" fmla="*/ 533 h 911"/>
                <a:gd name="T18" fmla="*/ 363 w 1151"/>
                <a:gd name="T19" fmla="*/ 356 h 911"/>
                <a:gd name="T20" fmla="*/ 302 w 1151"/>
                <a:gd name="T21" fmla="*/ 265 h 911"/>
                <a:gd name="T22" fmla="*/ 240 w 1151"/>
                <a:gd name="T23" fmla="*/ 181 h 911"/>
                <a:gd name="T24" fmla="*/ 181 w 1151"/>
                <a:gd name="T25" fmla="*/ 107 h 911"/>
                <a:gd name="T26" fmla="*/ 119 w 1151"/>
                <a:gd name="T27" fmla="*/ 49 h 911"/>
                <a:gd name="T28" fmla="*/ 60 w 1151"/>
                <a:gd name="T29" fmla="*/ 14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accent1"/>
              </a:solidFill>
              <a:round/>
              <a:headEnd/>
              <a:tailEnd/>
            </a:ln>
          </p:spPr>
          <p:txBody>
            <a:bodyPr/>
            <a:lstStyle/>
            <a:p>
              <a:endParaRPr lang="en-US"/>
            </a:p>
          </p:txBody>
        </p:sp>
        <p:sp>
          <p:nvSpPr>
            <p:cNvPr id="2060" name="Freeform 4"/>
            <p:cNvSpPr>
              <a:spLocks/>
            </p:cNvSpPr>
            <p:nvPr/>
          </p:nvSpPr>
          <p:spPr bwMode="auto">
            <a:xfrm>
              <a:off x="1709" y="2583"/>
              <a:ext cx="1103" cy="911"/>
            </a:xfrm>
            <a:custGeom>
              <a:avLst/>
              <a:gdLst>
                <a:gd name="T0" fmla="*/ 0 w 1103"/>
                <a:gd name="T1" fmla="*/ 910 h 911"/>
                <a:gd name="T2" fmla="*/ 116 w 1103"/>
                <a:gd name="T3" fmla="*/ 899 h 911"/>
                <a:gd name="T4" fmla="*/ 174 w 1103"/>
                <a:gd name="T5" fmla="*/ 889 h 911"/>
                <a:gd name="T6" fmla="*/ 234 w 1103"/>
                <a:gd name="T7" fmla="*/ 872 h 911"/>
                <a:gd name="T8" fmla="*/ 290 w 1103"/>
                <a:gd name="T9" fmla="*/ 852 h 911"/>
                <a:gd name="T10" fmla="*/ 349 w 1103"/>
                <a:gd name="T11" fmla="*/ 825 h 911"/>
                <a:gd name="T12" fmla="*/ 405 w 1103"/>
                <a:gd name="T13" fmla="*/ 787 h 911"/>
                <a:gd name="T14" fmla="*/ 521 w 1103"/>
                <a:gd name="T15" fmla="*/ 683 h 911"/>
                <a:gd name="T16" fmla="*/ 637 w 1103"/>
                <a:gd name="T17" fmla="*/ 533 h 911"/>
                <a:gd name="T18" fmla="*/ 755 w 1103"/>
                <a:gd name="T19" fmla="*/ 356 h 911"/>
                <a:gd name="T20" fmla="*/ 811 w 1103"/>
                <a:gd name="T21" fmla="*/ 265 h 911"/>
                <a:gd name="T22" fmla="*/ 870 w 1103"/>
                <a:gd name="T23" fmla="*/ 181 h 911"/>
                <a:gd name="T24" fmla="*/ 927 w 1103"/>
                <a:gd name="T25" fmla="*/ 107 h 911"/>
                <a:gd name="T26" fmla="*/ 986 w 1103"/>
                <a:gd name="T27" fmla="*/ 49 h 911"/>
                <a:gd name="T28" fmla="*/ 1042 w 1103"/>
                <a:gd name="T29" fmla="*/ 14 h 911"/>
                <a:gd name="T30" fmla="*/ 1102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chemeClr val="accent1"/>
              </a:solidFill>
              <a:round/>
              <a:headEnd/>
              <a:tailEnd/>
            </a:ln>
          </p:spPr>
          <p:txBody>
            <a:bodyPr/>
            <a:lstStyle/>
            <a:p>
              <a:endParaRPr lang="en-US"/>
            </a:p>
          </p:txBody>
        </p:sp>
        <p:sp>
          <p:nvSpPr>
            <p:cNvPr id="2061" name="Freeform 5"/>
            <p:cNvSpPr>
              <a:spLocks/>
            </p:cNvSpPr>
            <p:nvPr/>
          </p:nvSpPr>
          <p:spPr bwMode="auto">
            <a:xfrm>
              <a:off x="2813" y="2535"/>
              <a:ext cx="1151" cy="911"/>
            </a:xfrm>
            <a:custGeom>
              <a:avLst/>
              <a:gdLst>
                <a:gd name="T0" fmla="*/ 1150 w 1151"/>
                <a:gd name="T1" fmla="*/ 910 h 911"/>
                <a:gd name="T2" fmla="*/ 1029 w 1151"/>
                <a:gd name="T3" fmla="*/ 899 h 911"/>
                <a:gd name="T4" fmla="*/ 969 w 1151"/>
                <a:gd name="T5" fmla="*/ 889 h 911"/>
                <a:gd name="T6" fmla="*/ 906 w 1151"/>
                <a:gd name="T7" fmla="*/ 872 h 911"/>
                <a:gd name="T8" fmla="*/ 848 w 1151"/>
                <a:gd name="T9" fmla="*/ 852 h 911"/>
                <a:gd name="T10" fmla="*/ 786 w 1151"/>
                <a:gd name="T11" fmla="*/ 825 h 911"/>
                <a:gd name="T12" fmla="*/ 727 w 1151"/>
                <a:gd name="T13" fmla="*/ 787 h 911"/>
                <a:gd name="T14" fmla="*/ 604 w 1151"/>
                <a:gd name="T15" fmla="*/ 683 h 911"/>
                <a:gd name="T16" fmla="*/ 483 w 1151"/>
                <a:gd name="T17" fmla="*/ 533 h 911"/>
                <a:gd name="T18" fmla="*/ 363 w 1151"/>
                <a:gd name="T19" fmla="*/ 356 h 911"/>
                <a:gd name="T20" fmla="*/ 302 w 1151"/>
                <a:gd name="T21" fmla="*/ 265 h 911"/>
                <a:gd name="T22" fmla="*/ 240 w 1151"/>
                <a:gd name="T23" fmla="*/ 181 h 911"/>
                <a:gd name="T24" fmla="*/ 181 w 1151"/>
                <a:gd name="T25" fmla="*/ 107 h 911"/>
                <a:gd name="T26" fmla="*/ 119 w 1151"/>
                <a:gd name="T27" fmla="*/ 49 h 911"/>
                <a:gd name="T28" fmla="*/ 60 w 1151"/>
                <a:gd name="T29" fmla="*/ 14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hlink"/>
              </a:solidFill>
              <a:round/>
              <a:headEnd/>
              <a:tailEnd/>
            </a:ln>
          </p:spPr>
          <p:txBody>
            <a:bodyPr/>
            <a:lstStyle/>
            <a:p>
              <a:endParaRPr lang="en-US"/>
            </a:p>
          </p:txBody>
        </p:sp>
        <p:sp>
          <p:nvSpPr>
            <p:cNvPr id="2062" name="Freeform 6"/>
            <p:cNvSpPr>
              <a:spLocks/>
            </p:cNvSpPr>
            <p:nvPr/>
          </p:nvSpPr>
          <p:spPr bwMode="auto">
            <a:xfrm>
              <a:off x="1661" y="2535"/>
              <a:ext cx="1151" cy="911"/>
            </a:xfrm>
            <a:custGeom>
              <a:avLst/>
              <a:gdLst>
                <a:gd name="T0" fmla="*/ 0 w 1151"/>
                <a:gd name="T1" fmla="*/ 910 h 911"/>
                <a:gd name="T2" fmla="*/ 121 w 1151"/>
                <a:gd name="T3" fmla="*/ 899 h 911"/>
                <a:gd name="T4" fmla="*/ 181 w 1151"/>
                <a:gd name="T5" fmla="*/ 889 h 911"/>
                <a:gd name="T6" fmla="*/ 244 w 1151"/>
                <a:gd name="T7" fmla="*/ 872 h 911"/>
                <a:gd name="T8" fmla="*/ 302 w 1151"/>
                <a:gd name="T9" fmla="*/ 852 h 911"/>
                <a:gd name="T10" fmla="*/ 365 w 1151"/>
                <a:gd name="T11" fmla="*/ 825 h 911"/>
                <a:gd name="T12" fmla="*/ 423 w 1151"/>
                <a:gd name="T13" fmla="*/ 787 h 911"/>
                <a:gd name="T14" fmla="*/ 544 w 1151"/>
                <a:gd name="T15" fmla="*/ 683 h 911"/>
                <a:gd name="T16" fmla="*/ 665 w 1151"/>
                <a:gd name="T17" fmla="*/ 533 h 911"/>
                <a:gd name="T18" fmla="*/ 787 w 1151"/>
                <a:gd name="T19" fmla="*/ 356 h 911"/>
                <a:gd name="T20" fmla="*/ 846 w 1151"/>
                <a:gd name="T21" fmla="*/ 265 h 911"/>
                <a:gd name="T22" fmla="*/ 908 w 1151"/>
                <a:gd name="T23" fmla="*/ 181 h 911"/>
                <a:gd name="T24" fmla="*/ 967 w 1151"/>
                <a:gd name="T25" fmla="*/ 107 h 911"/>
                <a:gd name="T26" fmla="*/ 1029 w 1151"/>
                <a:gd name="T27" fmla="*/ 49 h 911"/>
                <a:gd name="T28" fmla="*/ 1088 w 1151"/>
                <a:gd name="T29" fmla="*/ 14 h 911"/>
                <a:gd name="T30" fmla="*/ 115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0" y="910"/>
                  </a:moveTo>
                  <a:lnTo>
                    <a:pt x="121" y="899"/>
                  </a:lnTo>
                  <a:lnTo>
                    <a:pt x="181" y="889"/>
                  </a:lnTo>
                  <a:lnTo>
                    <a:pt x="244" y="872"/>
                  </a:lnTo>
                  <a:lnTo>
                    <a:pt x="302" y="852"/>
                  </a:lnTo>
                  <a:lnTo>
                    <a:pt x="365" y="825"/>
                  </a:lnTo>
                  <a:lnTo>
                    <a:pt x="423" y="787"/>
                  </a:lnTo>
                  <a:lnTo>
                    <a:pt x="544" y="683"/>
                  </a:lnTo>
                  <a:lnTo>
                    <a:pt x="665" y="533"/>
                  </a:lnTo>
                  <a:lnTo>
                    <a:pt x="787" y="356"/>
                  </a:lnTo>
                  <a:lnTo>
                    <a:pt x="846" y="265"/>
                  </a:lnTo>
                  <a:lnTo>
                    <a:pt x="908" y="181"/>
                  </a:lnTo>
                  <a:lnTo>
                    <a:pt x="967" y="107"/>
                  </a:lnTo>
                  <a:lnTo>
                    <a:pt x="1029" y="49"/>
                  </a:lnTo>
                  <a:lnTo>
                    <a:pt x="1088" y="14"/>
                  </a:lnTo>
                  <a:lnTo>
                    <a:pt x="1150" y="0"/>
                  </a:lnTo>
                </a:path>
              </a:pathLst>
            </a:custGeom>
            <a:noFill/>
            <a:ln w="25400" cap="rnd">
              <a:solidFill>
                <a:schemeClr val="hlink"/>
              </a:solidFill>
              <a:round/>
              <a:headEnd/>
              <a:tailEnd/>
            </a:ln>
          </p:spPr>
          <p:txBody>
            <a:bodyPr/>
            <a:lstStyle/>
            <a:p>
              <a:endParaRPr lang="en-US"/>
            </a:p>
          </p:txBody>
        </p:sp>
        <p:sp>
          <p:nvSpPr>
            <p:cNvPr id="2063" name="Freeform 7"/>
            <p:cNvSpPr>
              <a:spLocks/>
            </p:cNvSpPr>
            <p:nvPr/>
          </p:nvSpPr>
          <p:spPr bwMode="auto">
            <a:xfrm>
              <a:off x="2813" y="2487"/>
              <a:ext cx="1247" cy="911"/>
            </a:xfrm>
            <a:custGeom>
              <a:avLst/>
              <a:gdLst>
                <a:gd name="T0" fmla="*/ 1246 w 1247"/>
                <a:gd name="T1" fmla="*/ 910 h 911"/>
                <a:gd name="T2" fmla="*/ 1115 w 1247"/>
                <a:gd name="T3" fmla="*/ 899 h 911"/>
                <a:gd name="T4" fmla="*/ 1050 w 1247"/>
                <a:gd name="T5" fmla="*/ 889 h 911"/>
                <a:gd name="T6" fmla="*/ 982 w 1247"/>
                <a:gd name="T7" fmla="*/ 872 h 911"/>
                <a:gd name="T8" fmla="*/ 919 w 1247"/>
                <a:gd name="T9" fmla="*/ 852 h 911"/>
                <a:gd name="T10" fmla="*/ 851 w 1247"/>
                <a:gd name="T11" fmla="*/ 825 h 911"/>
                <a:gd name="T12" fmla="*/ 788 w 1247"/>
                <a:gd name="T13" fmla="*/ 787 h 911"/>
                <a:gd name="T14" fmla="*/ 655 w 1247"/>
                <a:gd name="T15" fmla="*/ 683 h 911"/>
                <a:gd name="T16" fmla="*/ 524 w 1247"/>
                <a:gd name="T17" fmla="*/ 533 h 911"/>
                <a:gd name="T18" fmla="*/ 393 w 1247"/>
                <a:gd name="T19" fmla="*/ 356 h 911"/>
                <a:gd name="T20" fmla="*/ 327 w 1247"/>
                <a:gd name="T21" fmla="*/ 265 h 911"/>
                <a:gd name="T22" fmla="*/ 260 w 1247"/>
                <a:gd name="T23" fmla="*/ 181 h 911"/>
                <a:gd name="T24" fmla="*/ 196 w 1247"/>
                <a:gd name="T25" fmla="*/ 107 h 911"/>
                <a:gd name="T26" fmla="*/ 129 w 1247"/>
                <a:gd name="T27" fmla="*/ 49 h 911"/>
                <a:gd name="T28" fmla="*/ 65 w 1247"/>
                <a:gd name="T29" fmla="*/ 14 h 911"/>
                <a:gd name="T30" fmla="*/ 0 w 1247"/>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47"/>
                <a:gd name="T49" fmla="*/ 0 h 911"/>
                <a:gd name="T50" fmla="*/ 1247 w 1247"/>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47" h="911">
                  <a:moveTo>
                    <a:pt x="1246" y="910"/>
                  </a:moveTo>
                  <a:lnTo>
                    <a:pt x="1115" y="899"/>
                  </a:lnTo>
                  <a:lnTo>
                    <a:pt x="1050" y="889"/>
                  </a:lnTo>
                  <a:lnTo>
                    <a:pt x="982" y="872"/>
                  </a:lnTo>
                  <a:lnTo>
                    <a:pt x="919" y="852"/>
                  </a:lnTo>
                  <a:lnTo>
                    <a:pt x="851" y="825"/>
                  </a:lnTo>
                  <a:lnTo>
                    <a:pt x="788" y="787"/>
                  </a:lnTo>
                  <a:lnTo>
                    <a:pt x="655" y="683"/>
                  </a:lnTo>
                  <a:lnTo>
                    <a:pt x="524" y="533"/>
                  </a:lnTo>
                  <a:lnTo>
                    <a:pt x="393" y="356"/>
                  </a:lnTo>
                  <a:lnTo>
                    <a:pt x="327" y="265"/>
                  </a:lnTo>
                  <a:lnTo>
                    <a:pt x="260" y="181"/>
                  </a:lnTo>
                  <a:lnTo>
                    <a:pt x="196" y="107"/>
                  </a:lnTo>
                  <a:lnTo>
                    <a:pt x="129" y="49"/>
                  </a:lnTo>
                  <a:lnTo>
                    <a:pt x="65" y="14"/>
                  </a:lnTo>
                  <a:lnTo>
                    <a:pt x="0" y="0"/>
                  </a:lnTo>
                </a:path>
              </a:pathLst>
            </a:custGeom>
            <a:noFill/>
            <a:ln w="25400" cap="rnd">
              <a:solidFill>
                <a:schemeClr val="folHlink"/>
              </a:solidFill>
              <a:round/>
              <a:headEnd/>
              <a:tailEnd/>
            </a:ln>
          </p:spPr>
          <p:txBody>
            <a:bodyPr/>
            <a:lstStyle/>
            <a:p>
              <a:endParaRPr lang="en-US"/>
            </a:p>
          </p:txBody>
        </p:sp>
        <p:sp>
          <p:nvSpPr>
            <p:cNvPr id="2064" name="Freeform 8"/>
            <p:cNvSpPr>
              <a:spLocks/>
            </p:cNvSpPr>
            <p:nvPr/>
          </p:nvSpPr>
          <p:spPr bwMode="auto">
            <a:xfrm>
              <a:off x="1613" y="2487"/>
              <a:ext cx="1199" cy="911"/>
            </a:xfrm>
            <a:custGeom>
              <a:avLst/>
              <a:gdLst>
                <a:gd name="T0" fmla="*/ 0 w 1199"/>
                <a:gd name="T1" fmla="*/ 910 h 911"/>
                <a:gd name="T2" fmla="*/ 126 w 1199"/>
                <a:gd name="T3" fmla="*/ 899 h 911"/>
                <a:gd name="T4" fmla="*/ 189 w 1199"/>
                <a:gd name="T5" fmla="*/ 889 h 911"/>
                <a:gd name="T6" fmla="*/ 254 w 1199"/>
                <a:gd name="T7" fmla="*/ 872 h 911"/>
                <a:gd name="T8" fmla="*/ 315 w 1199"/>
                <a:gd name="T9" fmla="*/ 852 h 911"/>
                <a:gd name="T10" fmla="*/ 380 w 1199"/>
                <a:gd name="T11" fmla="*/ 825 h 911"/>
                <a:gd name="T12" fmla="*/ 441 w 1199"/>
                <a:gd name="T13" fmla="*/ 787 h 911"/>
                <a:gd name="T14" fmla="*/ 566 w 1199"/>
                <a:gd name="T15" fmla="*/ 683 h 911"/>
                <a:gd name="T16" fmla="*/ 692 w 1199"/>
                <a:gd name="T17" fmla="*/ 533 h 911"/>
                <a:gd name="T18" fmla="*/ 820 w 1199"/>
                <a:gd name="T19" fmla="*/ 356 h 911"/>
                <a:gd name="T20" fmla="*/ 881 w 1199"/>
                <a:gd name="T21" fmla="*/ 265 h 911"/>
                <a:gd name="T22" fmla="*/ 946 w 1199"/>
                <a:gd name="T23" fmla="*/ 181 h 911"/>
                <a:gd name="T24" fmla="*/ 1007 w 1199"/>
                <a:gd name="T25" fmla="*/ 107 h 911"/>
                <a:gd name="T26" fmla="*/ 1072 w 1199"/>
                <a:gd name="T27" fmla="*/ 49 h 911"/>
                <a:gd name="T28" fmla="*/ 1133 w 1199"/>
                <a:gd name="T29" fmla="*/ 14 h 911"/>
                <a:gd name="T30" fmla="*/ 1198 w 1199"/>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99"/>
                <a:gd name="T49" fmla="*/ 0 h 911"/>
                <a:gd name="T50" fmla="*/ 1199 w 1199"/>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99" h="911">
                  <a:moveTo>
                    <a:pt x="0" y="910"/>
                  </a:moveTo>
                  <a:lnTo>
                    <a:pt x="126" y="899"/>
                  </a:lnTo>
                  <a:lnTo>
                    <a:pt x="189" y="889"/>
                  </a:lnTo>
                  <a:lnTo>
                    <a:pt x="254" y="872"/>
                  </a:lnTo>
                  <a:lnTo>
                    <a:pt x="315" y="852"/>
                  </a:lnTo>
                  <a:lnTo>
                    <a:pt x="380" y="825"/>
                  </a:lnTo>
                  <a:lnTo>
                    <a:pt x="441" y="787"/>
                  </a:lnTo>
                  <a:lnTo>
                    <a:pt x="566" y="683"/>
                  </a:lnTo>
                  <a:lnTo>
                    <a:pt x="692" y="533"/>
                  </a:lnTo>
                  <a:lnTo>
                    <a:pt x="820" y="356"/>
                  </a:lnTo>
                  <a:lnTo>
                    <a:pt x="881" y="265"/>
                  </a:lnTo>
                  <a:lnTo>
                    <a:pt x="946" y="181"/>
                  </a:lnTo>
                  <a:lnTo>
                    <a:pt x="1007" y="107"/>
                  </a:lnTo>
                  <a:lnTo>
                    <a:pt x="1072" y="49"/>
                  </a:lnTo>
                  <a:lnTo>
                    <a:pt x="1133" y="14"/>
                  </a:lnTo>
                  <a:lnTo>
                    <a:pt x="1198" y="0"/>
                  </a:lnTo>
                </a:path>
              </a:pathLst>
            </a:custGeom>
            <a:noFill/>
            <a:ln w="25400" cap="rnd">
              <a:solidFill>
                <a:schemeClr val="folHlink"/>
              </a:solidFill>
              <a:round/>
              <a:headEnd/>
              <a:tailEnd/>
            </a:ln>
          </p:spPr>
          <p:txBody>
            <a:bodyPr/>
            <a:lstStyle/>
            <a:p>
              <a:endParaRPr lang="en-US"/>
            </a:p>
          </p:txBody>
        </p:sp>
        <p:sp>
          <p:nvSpPr>
            <p:cNvPr id="2065" name="Line 10"/>
            <p:cNvSpPr>
              <a:spLocks noChangeShapeType="1"/>
            </p:cNvSpPr>
            <p:nvPr/>
          </p:nvSpPr>
          <p:spPr bwMode="auto">
            <a:xfrm flipH="1">
              <a:off x="2813" y="2583"/>
              <a:ext cx="0" cy="960"/>
            </a:xfrm>
            <a:prstGeom prst="line">
              <a:avLst/>
            </a:prstGeom>
            <a:noFill/>
            <a:ln w="28575">
              <a:solidFill>
                <a:schemeClr val="tx1"/>
              </a:solidFill>
              <a:prstDash val="dash"/>
              <a:miter lim="800000"/>
              <a:headEnd/>
              <a:tailEnd/>
            </a:ln>
          </p:spPr>
          <p:txBody>
            <a:bodyPr wrap="none"/>
            <a:lstStyle/>
            <a:p>
              <a:endParaRPr lang="en-US"/>
            </a:p>
          </p:txBody>
        </p:sp>
        <p:sp>
          <p:nvSpPr>
            <p:cNvPr id="2066" name="Line 14"/>
            <p:cNvSpPr>
              <a:spLocks noChangeShapeType="1"/>
            </p:cNvSpPr>
            <p:nvPr/>
          </p:nvSpPr>
          <p:spPr bwMode="auto">
            <a:xfrm>
              <a:off x="1517" y="3543"/>
              <a:ext cx="2592" cy="0"/>
            </a:xfrm>
            <a:prstGeom prst="line">
              <a:avLst/>
            </a:prstGeom>
            <a:noFill/>
            <a:ln w="19050">
              <a:solidFill>
                <a:schemeClr val="tx1"/>
              </a:solidFill>
              <a:miter lim="800000"/>
              <a:headEnd/>
              <a:tailEnd/>
            </a:ln>
          </p:spPr>
          <p:txBody>
            <a:bodyPr wrap="none"/>
            <a:lstStyle/>
            <a:p>
              <a:endParaRPr lang="en-US"/>
            </a:p>
          </p:txBody>
        </p:sp>
      </p:grpSp>
      <p:graphicFrame>
        <p:nvGraphicFramePr>
          <p:cNvPr id="2052" name="Object 15"/>
          <p:cNvGraphicFramePr>
            <a:graphicFrameLocks noChangeAspect="1"/>
          </p:cNvGraphicFramePr>
          <p:nvPr/>
        </p:nvGraphicFramePr>
        <p:xfrm>
          <a:off x="3505200" y="6096000"/>
          <a:ext cx="1882775" cy="523875"/>
        </p:xfrm>
        <a:graphic>
          <a:graphicData uri="http://schemas.openxmlformats.org/presentationml/2006/ole">
            <p:oleObj spid="_x0000_s2052" name="Equation" r:id="rId5" imgW="774360" imgH="215640" progId="Equation.3">
              <p:embed/>
            </p:oleObj>
          </a:graphicData>
        </a:graphic>
      </p:graphicFrame>
      <p:sp>
        <p:nvSpPr>
          <p:cNvPr id="2058" name="Rectangle 18"/>
          <p:cNvSpPr>
            <a:spLocks noChangeArrowheads="1"/>
          </p:cNvSpPr>
          <p:nvPr/>
        </p:nvSpPr>
        <p:spPr bwMode="auto">
          <a:xfrm>
            <a:off x="7543800" y="9906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5"/>
          <p:cNvSpPr>
            <a:spLocks noGrp="1" noChangeArrowheads="1"/>
          </p:cNvSpPr>
          <p:nvPr>
            <p:ph type="sldNum" sz="quarter" idx="10"/>
          </p:nvPr>
        </p:nvSpPr>
        <p:spPr>
          <a:ln/>
        </p:spPr>
        <p:txBody>
          <a:bodyPr/>
          <a:lstStyle/>
          <a:p>
            <a:r>
              <a:rPr lang="en-US"/>
              <a:t>11-</a:t>
            </a:r>
            <a:fld id="{DFCAC2C5-76F5-43E6-B5ED-436C31BD1869}" type="slidenum">
              <a:rPr lang="en-US"/>
              <a:pPr/>
              <a:t>9</a:t>
            </a:fld>
            <a:endParaRPr lang="en-US"/>
          </a:p>
        </p:txBody>
      </p:sp>
      <p:sp>
        <p:nvSpPr>
          <p:cNvPr id="3079" name="Rectangle 2"/>
          <p:cNvSpPr>
            <a:spLocks noGrp="1" noChangeArrowheads="1"/>
          </p:cNvSpPr>
          <p:nvPr>
            <p:ph type="title"/>
          </p:nvPr>
        </p:nvSpPr>
        <p:spPr>
          <a:xfrm>
            <a:off x="1143000" y="457200"/>
            <a:ext cx="7010400" cy="762000"/>
          </a:xfrm>
        </p:spPr>
        <p:txBody>
          <a:bodyPr/>
          <a:lstStyle/>
          <a:p>
            <a:pPr eaLnBrk="1" hangingPunct="1">
              <a:lnSpc>
                <a:spcPct val="110000"/>
              </a:lnSpc>
            </a:pPr>
            <a:r>
              <a:rPr lang="en-US" smtClean="0"/>
              <a:t>One-Way ANOVA </a:t>
            </a:r>
          </a:p>
        </p:txBody>
      </p:sp>
      <p:sp>
        <p:nvSpPr>
          <p:cNvPr id="3080" name="Freeform 3"/>
          <p:cNvSpPr>
            <a:spLocks/>
          </p:cNvSpPr>
          <p:nvPr/>
        </p:nvSpPr>
        <p:spPr bwMode="auto">
          <a:xfrm>
            <a:off x="1676400" y="4191000"/>
            <a:ext cx="1055688" cy="1446213"/>
          </a:xfrm>
          <a:custGeom>
            <a:avLst/>
            <a:gdLst>
              <a:gd name="T0" fmla="*/ 967427579 w 1151"/>
              <a:gd name="T1" fmla="*/ 2147483647 h 911"/>
              <a:gd name="T2" fmla="*/ 865637424 w 1151"/>
              <a:gd name="T3" fmla="*/ 2147483647 h 911"/>
              <a:gd name="T4" fmla="*/ 815162534 w 1151"/>
              <a:gd name="T5" fmla="*/ 2147483647 h 911"/>
              <a:gd name="T6" fmla="*/ 762164451 w 1151"/>
              <a:gd name="T7" fmla="*/ 2147483647 h 911"/>
              <a:gd name="T8" fmla="*/ 713372609 w 1151"/>
              <a:gd name="T9" fmla="*/ 2147174086 h 911"/>
              <a:gd name="T10" fmla="*/ 661215590 w 1151"/>
              <a:gd name="T11" fmla="*/ 2079130655 h 911"/>
              <a:gd name="T12" fmla="*/ 611582683 w 1151"/>
              <a:gd name="T13" fmla="*/ 1983364710 h 911"/>
              <a:gd name="T14" fmla="*/ 508109711 w 1151"/>
              <a:gd name="T15" fmla="*/ 1721268440 h 911"/>
              <a:gd name="T16" fmla="*/ 406319670 w 1151"/>
              <a:gd name="T17" fmla="*/ 1343244576 h 911"/>
              <a:gd name="T18" fmla="*/ 305370809 w 1151"/>
              <a:gd name="T19" fmla="*/ 897176092 h 911"/>
              <a:gd name="T20" fmla="*/ 254054855 w 1151"/>
              <a:gd name="T21" fmla="*/ 667842450 h 911"/>
              <a:gd name="T22" fmla="*/ 201897779 w 1151"/>
              <a:gd name="T23" fmla="*/ 456149309 h 911"/>
              <a:gd name="T24" fmla="*/ 152264872 w 1151"/>
              <a:gd name="T25" fmla="*/ 269657633 h 911"/>
              <a:gd name="T26" fmla="*/ 100107825 w 1151"/>
              <a:gd name="T27" fmla="*/ 123488509 h 911"/>
              <a:gd name="T28" fmla="*/ 50474903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accent1"/>
            </a:solidFill>
            <a:round/>
            <a:headEnd/>
            <a:tailEnd/>
          </a:ln>
        </p:spPr>
        <p:txBody>
          <a:bodyPr/>
          <a:lstStyle/>
          <a:p>
            <a:endParaRPr lang="en-US"/>
          </a:p>
        </p:txBody>
      </p:sp>
      <p:sp>
        <p:nvSpPr>
          <p:cNvPr id="3081" name="Freeform 4"/>
          <p:cNvSpPr>
            <a:spLocks/>
          </p:cNvSpPr>
          <p:nvPr/>
        </p:nvSpPr>
        <p:spPr bwMode="auto">
          <a:xfrm>
            <a:off x="685800" y="4191000"/>
            <a:ext cx="1011238" cy="1446213"/>
          </a:xfrm>
          <a:custGeom>
            <a:avLst/>
            <a:gdLst>
              <a:gd name="T0" fmla="*/ 0 w 1103"/>
              <a:gd name="T1" fmla="*/ 2147483647 h 911"/>
              <a:gd name="T2" fmla="*/ 97502398 w 1103"/>
              <a:gd name="T3" fmla="*/ 2147483647 h 911"/>
              <a:gd name="T4" fmla="*/ 146252695 w 1103"/>
              <a:gd name="T5" fmla="*/ 2147483647 h 911"/>
              <a:gd name="T6" fmla="*/ 196685303 w 1103"/>
              <a:gd name="T7" fmla="*/ 2147483647 h 911"/>
              <a:gd name="T8" fmla="*/ 243755122 w 1103"/>
              <a:gd name="T9" fmla="*/ 2147174086 h 911"/>
              <a:gd name="T10" fmla="*/ 293347018 w 1103"/>
              <a:gd name="T11" fmla="*/ 2079130655 h 911"/>
              <a:gd name="T12" fmla="*/ 340416780 w 1103"/>
              <a:gd name="T13" fmla="*/ 1983364710 h 911"/>
              <a:gd name="T14" fmla="*/ 437918233 w 1103"/>
              <a:gd name="T15" fmla="*/ 1721268440 h 911"/>
              <a:gd name="T16" fmla="*/ 535420717 w 1103"/>
              <a:gd name="T17" fmla="*/ 1343244576 h 911"/>
              <a:gd name="T18" fmla="*/ 634603593 w 1103"/>
              <a:gd name="T19" fmla="*/ 897176092 h 911"/>
              <a:gd name="T20" fmla="*/ 681673355 w 1103"/>
              <a:gd name="T21" fmla="*/ 667842450 h 911"/>
              <a:gd name="T22" fmla="*/ 731265251 w 1103"/>
              <a:gd name="T23" fmla="*/ 456149309 h 911"/>
              <a:gd name="T24" fmla="*/ 779175724 w 1103"/>
              <a:gd name="T25" fmla="*/ 269657633 h 911"/>
              <a:gd name="T26" fmla="*/ 828766704 w 1103"/>
              <a:gd name="T27" fmla="*/ 123488509 h 911"/>
              <a:gd name="T28" fmla="*/ 875837382 w 1103"/>
              <a:gd name="T29" fmla="*/ 35282203 h 911"/>
              <a:gd name="T30" fmla="*/ 926269073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chemeClr val="accent1"/>
            </a:solidFill>
            <a:round/>
            <a:headEnd/>
            <a:tailEnd/>
          </a:ln>
        </p:spPr>
        <p:txBody>
          <a:bodyPr/>
          <a:lstStyle/>
          <a:p>
            <a:endParaRPr lang="en-US"/>
          </a:p>
        </p:txBody>
      </p:sp>
      <p:sp>
        <p:nvSpPr>
          <p:cNvPr id="3082" name="Freeform 5"/>
          <p:cNvSpPr>
            <a:spLocks/>
          </p:cNvSpPr>
          <p:nvPr/>
        </p:nvSpPr>
        <p:spPr bwMode="auto">
          <a:xfrm>
            <a:off x="1676400" y="4114800"/>
            <a:ext cx="1055688" cy="1446213"/>
          </a:xfrm>
          <a:custGeom>
            <a:avLst/>
            <a:gdLst>
              <a:gd name="T0" fmla="*/ 967427579 w 1151"/>
              <a:gd name="T1" fmla="*/ 2147483647 h 911"/>
              <a:gd name="T2" fmla="*/ 865637424 w 1151"/>
              <a:gd name="T3" fmla="*/ 2147483647 h 911"/>
              <a:gd name="T4" fmla="*/ 815162534 w 1151"/>
              <a:gd name="T5" fmla="*/ 2147483647 h 911"/>
              <a:gd name="T6" fmla="*/ 762164451 w 1151"/>
              <a:gd name="T7" fmla="*/ 2147483647 h 911"/>
              <a:gd name="T8" fmla="*/ 713372609 w 1151"/>
              <a:gd name="T9" fmla="*/ 2147174086 h 911"/>
              <a:gd name="T10" fmla="*/ 661215590 w 1151"/>
              <a:gd name="T11" fmla="*/ 2079130655 h 911"/>
              <a:gd name="T12" fmla="*/ 611582683 w 1151"/>
              <a:gd name="T13" fmla="*/ 1983364710 h 911"/>
              <a:gd name="T14" fmla="*/ 508109711 w 1151"/>
              <a:gd name="T15" fmla="*/ 1721268440 h 911"/>
              <a:gd name="T16" fmla="*/ 406319670 w 1151"/>
              <a:gd name="T17" fmla="*/ 1343244576 h 911"/>
              <a:gd name="T18" fmla="*/ 305370809 w 1151"/>
              <a:gd name="T19" fmla="*/ 897176092 h 911"/>
              <a:gd name="T20" fmla="*/ 254054855 w 1151"/>
              <a:gd name="T21" fmla="*/ 667842450 h 911"/>
              <a:gd name="T22" fmla="*/ 201897779 w 1151"/>
              <a:gd name="T23" fmla="*/ 456149309 h 911"/>
              <a:gd name="T24" fmla="*/ 152264872 w 1151"/>
              <a:gd name="T25" fmla="*/ 269657633 h 911"/>
              <a:gd name="T26" fmla="*/ 100107825 w 1151"/>
              <a:gd name="T27" fmla="*/ 123488509 h 911"/>
              <a:gd name="T28" fmla="*/ 50474903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hlink"/>
            </a:solidFill>
            <a:round/>
            <a:headEnd/>
            <a:tailEnd/>
          </a:ln>
        </p:spPr>
        <p:txBody>
          <a:bodyPr/>
          <a:lstStyle/>
          <a:p>
            <a:endParaRPr lang="en-US"/>
          </a:p>
        </p:txBody>
      </p:sp>
      <p:sp>
        <p:nvSpPr>
          <p:cNvPr id="3083" name="Freeform 6"/>
          <p:cNvSpPr>
            <a:spLocks/>
          </p:cNvSpPr>
          <p:nvPr/>
        </p:nvSpPr>
        <p:spPr bwMode="auto">
          <a:xfrm>
            <a:off x="609600" y="4114800"/>
            <a:ext cx="1055688" cy="1446213"/>
          </a:xfrm>
          <a:custGeom>
            <a:avLst/>
            <a:gdLst>
              <a:gd name="T0" fmla="*/ 0 w 1151"/>
              <a:gd name="T1" fmla="*/ 2147483647 h 911"/>
              <a:gd name="T2" fmla="*/ 101789954 w 1151"/>
              <a:gd name="T3" fmla="*/ 2147483647 h 911"/>
              <a:gd name="T4" fmla="*/ 152264872 w 1151"/>
              <a:gd name="T5" fmla="*/ 2147483647 h 911"/>
              <a:gd name="T6" fmla="*/ 205262955 w 1151"/>
              <a:gd name="T7" fmla="*/ 2147483647 h 911"/>
              <a:gd name="T8" fmla="*/ 254054855 w 1151"/>
              <a:gd name="T9" fmla="*/ 2147174086 h 911"/>
              <a:gd name="T10" fmla="*/ 307052939 w 1151"/>
              <a:gd name="T11" fmla="*/ 2079130655 h 911"/>
              <a:gd name="T12" fmla="*/ 355844781 w 1151"/>
              <a:gd name="T13" fmla="*/ 1983364710 h 911"/>
              <a:gd name="T14" fmla="*/ 457634707 w 1151"/>
              <a:gd name="T15" fmla="*/ 1721268440 h 911"/>
              <a:gd name="T16" fmla="*/ 559425664 w 1151"/>
              <a:gd name="T17" fmla="*/ 1343244576 h 911"/>
              <a:gd name="T18" fmla="*/ 662056655 w 1151"/>
              <a:gd name="T19" fmla="*/ 897176092 h 911"/>
              <a:gd name="T20" fmla="*/ 711689562 w 1151"/>
              <a:gd name="T21" fmla="*/ 667842450 h 911"/>
              <a:gd name="T22" fmla="*/ 763846581 w 1151"/>
              <a:gd name="T23" fmla="*/ 456149309 h 911"/>
              <a:gd name="T24" fmla="*/ 813480405 w 1151"/>
              <a:gd name="T25" fmla="*/ 269657633 h 911"/>
              <a:gd name="T26" fmla="*/ 865637424 w 1151"/>
              <a:gd name="T27" fmla="*/ 123488509 h 911"/>
              <a:gd name="T28" fmla="*/ 915270331 w 1151"/>
              <a:gd name="T29" fmla="*/ 35282203 h 911"/>
              <a:gd name="T30" fmla="*/ 967427579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0" y="910"/>
                </a:moveTo>
                <a:lnTo>
                  <a:pt x="121" y="899"/>
                </a:lnTo>
                <a:lnTo>
                  <a:pt x="181" y="889"/>
                </a:lnTo>
                <a:lnTo>
                  <a:pt x="244" y="872"/>
                </a:lnTo>
                <a:lnTo>
                  <a:pt x="302" y="852"/>
                </a:lnTo>
                <a:lnTo>
                  <a:pt x="365" y="825"/>
                </a:lnTo>
                <a:lnTo>
                  <a:pt x="423" y="787"/>
                </a:lnTo>
                <a:lnTo>
                  <a:pt x="544" y="683"/>
                </a:lnTo>
                <a:lnTo>
                  <a:pt x="665" y="533"/>
                </a:lnTo>
                <a:lnTo>
                  <a:pt x="787" y="356"/>
                </a:lnTo>
                <a:lnTo>
                  <a:pt x="846" y="265"/>
                </a:lnTo>
                <a:lnTo>
                  <a:pt x="908" y="181"/>
                </a:lnTo>
                <a:lnTo>
                  <a:pt x="967" y="107"/>
                </a:lnTo>
                <a:lnTo>
                  <a:pt x="1029" y="49"/>
                </a:lnTo>
                <a:lnTo>
                  <a:pt x="1088" y="14"/>
                </a:lnTo>
                <a:lnTo>
                  <a:pt x="1150" y="0"/>
                </a:lnTo>
              </a:path>
            </a:pathLst>
          </a:custGeom>
          <a:noFill/>
          <a:ln w="25400" cap="rnd">
            <a:solidFill>
              <a:schemeClr val="hlink"/>
            </a:solidFill>
            <a:round/>
            <a:headEnd/>
            <a:tailEnd/>
          </a:ln>
        </p:spPr>
        <p:txBody>
          <a:bodyPr/>
          <a:lstStyle/>
          <a:p>
            <a:endParaRPr lang="en-US"/>
          </a:p>
        </p:txBody>
      </p:sp>
      <p:sp>
        <p:nvSpPr>
          <p:cNvPr id="3084" name="Freeform 7"/>
          <p:cNvSpPr>
            <a:spLocks/>
          </p:cNvSpPr>
          <p:nvPr/>
        </p:nvSpPr>
        <p:spPr bwMode="auto">
          <a:xfrm>
            <a:off x="2819400" y="4191000"/>
            <a:ext cx="1143000" cy="1446213"/>
          </a:xfrm>
          <a:custGeom>
            <a:avLst/>
            <a:gdLst>
              <a:gd name="T0" fmla="*/ 1046833143 w 1247"/>
              <a:gd name="T1" fmla="*/ 2147483647 h 911"/>
              <a:gd name="T2" fmla="*/ 936773148 w 1247"/>
              <a:gd name="T3" fmla="*/ 2147483647 h 911"/>
              <a:gd name="T4" fmla="*/ 882163067 w 1247"/>
              <a:gd name="T5" fmla="*/ 2147483647 h 911"/>
              <a:gd name="T6" fmla="*/ 825032338 w 1247"/>
              <a:gd name="T7" fmla="*/ 2147483647 h 911"/>
              <a:gd name="T8" fmla="*/ 772102385 w 1247"/>
              <a:gd name="T9" fmla="*/ 2147174086 h 911"/>
              <a:gd name="T10" fmla="*/ 714971656 w 1247"/>
              <a:gd name="T11" fmla="*/ 2079130655 h 911"/>
              <a:gd name="T12" fmla="*/ 662042619 w 1247"/>
              <a:gd name="T13" fmla="*/ 1983364710 h 911"/>
              <a:gd name="T14" fmla="*/ 550301809 w 1247"/>
              <a:gd name="T15" fmla="*/ 1721268440 h 911"/>
              <a:gd name="T16" fmla="*/ 440241012 w 1247"/>
              <a:gd name="T17" fmla="*/ 1343244576 h 911"/>
              <a:gd name="T18" fmla="*/ 330181246 w 1247"/>
              <a:gd name="T19" fmla="*/ 897176092 h 911"/>
              <a:gd name="T20" fmla="*/ 274730644 w 1247"/>
              <a:gd name="T21" fmla="*/ 667842450 h 911"/>
              <a:gd name="T22" fmla="*/ 218440379 w 1247"/>
              <a:gd name="T23" fmla="*/ 456149309 h 911"/>
              <a:gd name="T24" fmla="*/ 164670820 w 1247"/>
              <a:gd name="T25" fmla="*/ 269657633 h 911"/>
              <a:gd name="T26" fmla="*/ 108379668 w 1247"/>
              <a:gd name="T27" fmla="*/ 123488509 h 911"/>
              <a:gd name="T28" fmla="*/ 54610095 w 1247"/>
              <a:gd name="T29" fmla="*/ 35282203 h 911"/>
              <a:gd name="T30" fmla="*/ 0 w 1247"/>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47"/>
              <a:gd name="T49" fmla="*/ 0 h 911"/>
              <a:gd name="T50" fmla="*/ 1247 w 1247"/>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47" h="911">
                <a:moveTo>
                  <a:pt x="1246" y="910"/>
                </a:moveTo>
                <a:lnTo>
                  <a:pt x="1115" y="899"/>
                </a:lnTo>
                <a:lnTo>
                  <a:pt x="1050" y="889"/>
                </a:lnTo>
                <a:lnTo>
                  <a:pt x="982" y="872"/>
                </a:lnTo>
                <a:lnTo>
                  <a:pt x="919" y="852"/>
                </a:lnTo>
                <a:lnTo>
                  <a:pt x="851" y="825"/>
                </a:lnTo>
                <a:lnTo>
                  <a:pt x="788" y="787"/>
                </a:lnTo>
                <a:lnTo>
                  <a:pt x="655" y="683"/>
                </a:lnTo>
                <a:lnTo>
                  <a:pt x="524" y="533"/>
                </a:lnTo>
                <a:lnTo>
                  <a:pt x="393" y="356"/>
                </a:lnTo>
                <a:lnTo>
                  <a:pt x="327" y="265"/>
                </a:lnTo>
                <a:lnTo>
                  <a:pt x="260" y="181"/>
                </a:lnTo>
                <a:lnTo>
                  <a:pt x="196" y="107"/>
                </a:lnTo>
                <a:lnTo>
                  <a:pt x="129" y="49"/>
                </a:lnTo>
                <a:lnTo>
                  <a:pt x="65" y="14"/>
                </a:lnTo>
                <a:lnTo>
                  <a:pt x="0" y="0"/>
                </a:lnTo>
              </a:path>
            </a:pathLst>
          </a:custGeom>
          <a:noFill/>
          <a:ln w="25400" cap="rnd">
            <a:solidFill>
              <a:schemeClr val="folHlink"/>
            </a:solidFill>
            <a:round/>
            <a:headEnd/>
            <a:tailEnd/>
          </a:ln>
        </p:spPr>
        <p:txBody>
          <a:bodyPr/>
          <a:lstStyle/>
          <a:p>
            <a:endParaRPr lang="en-US"/>
          </a:p>
        </p:txBody>
      </p:sp>
      <p:sp>
        <p:nvSpPr>
          <p:cNvPr id="3085" name="Freeform 8"/>
          <p:cNvSpPr>
            <a:spLocks/>
          </p:cNvSpPr>
          <p:nvPr/>
        </p:nvSpPr>
        <p:spPr bwMode="auto">
          <a:xfrm>
            <a:off x="1676400" y="4191000"/>
            <a:ext cx="1127125" cy="1444625"/>
          </a:xfrm>
          <a:custGeom>
            <a:avLst/>
            <a:gdLst>
              <a:gd name="T0" fmla="*/ 0 w 710"/>
              <a:gd name="T1" fmla="*/ 2147483647 h 910"/>
              <a:gd name="T2" fmla="*/ 183972186 w 710"/>
              <a:gd name="T3" fmla="*/ 2147483647 h 910"/>
              <a:gd name="T4" fmla="*/ 274696242 w 710"/>
              <a:gd name="T5" fmla="*/ 2147483647 h 910"/>
              <a:gd name="T6" fmla="*/ 370463734 w 710"/>
              <a:gd name="T7" fmla="*/ 2147483647 h 910"/>
              <a:gd name="T8" fmla="*/ 458668478 w 710"/>
              <a:gd name="T9" fmla="*/ 2147173343 h 910"/>
              <a:gd name="T10" fmla="*/ 551913434 w 710"/>
              <a:gd name="T11" fmla="*/ 2079129936 h 910"/>
              <a:gd name="T12" fmla="*/ 642639027 w 710"/>
              <a:gd name="T13" fmla="*/ 1983364024 h 910"/>
              <a:gd name="T14" fmla="*/ 824091803 w 710"/>
              <a:gd name="T15" fmla="*/ 1721267844 h 910"/>
              <a:gd name="T16" fmla="*/ 1005541601 w 710"/>
              <a:gd name="T17" fmla="*/ 1343244112 h 910"/>
              <a:gd name="T18" fmla="*/ 1192033099 w 710"/>
              <a:gd name="T19" fmla="*/ 897175781 h 910"/>
              <a:gd name="T20" fmla="*/ 1280239332 w 710"/>
              <a:gd name="T21" fmla="*/ 667842219 h 910"/>
              <a:gd name="T22" fmla="*/ 1376005236 w 710"/>
              <a:gd name="T23" fmla="*/ 456149151 h 910"/>
              <a:gd name="T24" fmla="*/ 1464211468 w 710"/>
              <a:gd name="T25" fmla="*/ 269657539 h 910"/>
              <a:gd name="T26" fmla="*/ 1559977373 w 710"/>
              <a:gd name="T27" fmla="*/ 123488466 h 910"/>
              <a:gd name="T28" fmla="*/ 1648182018 w 710"/>
              <a:gd name="T29" fmla="*/ 35282190 h 910"/>
              <a:gd name="T30" fmla="*/ 1789311116 w 710"/>
              <a:gd name="T31" fmla="*/ 0 h 9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10"/>
              <a:gd name="T49" fmla="*/ 0 h 910"/>
              <a:gd name="T50" fmla="*/ 710 w 710"/>
              <a:gd name="T51" fmla="*/ 910 h 9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10" h="910">
                <a:moveTo>
                  <a:pt x="0" y="910"/>
                </a:moveTo>
                <a:lnTo>
                  <a:pt x="73" y="899"/>
                </a:lnTo>
                <a:lnTo>
                  <a:pt x="109" y="889"/>
                </a:lnTo>
                <a:lnTo>
                  <a:pt x="147" y="872"/>
                </a:lnTo>
                <a:lnTo>
                  <a:pt x="182" y="852"/>
                </a:lnTo>
                <a:lnTo>
                  <a:pt x="219" y="825"/>
                </a:lnTo>
                <a:lnTo>
                  <a:pt x="255" y="787"/>
                </a:lnTo>
                <a:lnTo>
                  <a:pt x="327" y="683"/>
                </a:lnTo>
                <a:lnTo>
                  <a:pt x="399" y="533"/>
                </a:lnTo>
                <a:lnTo>
                  <a:pt x="473" y="356"/>
                </a:lnTo>
                <a:lnTo>
                  <a:pt x="508" y="265"/>
                </a:lnTo>
                <a:lnTo>
                  <a:pt x="546" y="181"/>
                </a:lnTo>
                <a:lnTo>
                  <a:pt x="581" y="107"/>
                </a:lnTo>
                <a:lnTo>
                  <a:pt x="619" y="49"/>
                </a:lnTo>
                <a:lnTo>
                  <a:pt x="654" y="14"/>
                </a:lnTo>
                <a:lnTo>
                  <a:pt x="710" y="0"/>
                </a:lnTo>
              </a:path>
            </a:pathLst>
          </a:custGeom>
          <a:noFill/>
          <a:ln w="25400" cap="rnd">
            <a:solidFill>
              <a:schemeClr val="folHlink"/>
            </a:solidFill>
            <a:round/>
            <a:headEnd/>
            <a:tailEnd/>
          </a:ln>
        </p:spPr>
        <p:txBody>
          <a:bodyPr/>
          <a:lstStyle/>
          <a:p>
            <a:endParaRPr lang="en-US"/>
          </a:p>
        </p:txBody>
      </p:sp>
      <p:sp>
        <p:nvSpPr>
          <p:cNvPr id="3086" name="Rectangle 9"/>
          <p:cNvSpPr>
            <a:spLocks noChangeArrowheads="1"/>
          </p:cNvSpPr>
          <p:nvPr/>
        </p:nvSpPr>
        <p:spPr bwMode="auto">
          <a:xfrm>
            <a:off x="304800" y="2819400"/>
            <a:ext cx="8686800" cy="1160463"/>
          </a:xfrm>
          <a:prstGeom prst="rect">
            <a:avLst/>
          </a:prstGeom>
          <a:solidFill>
            <a:srgbClr val="C7DAF7"/>
          </a:solidFill>
          <a:ln w="12700">
            <a:solidFill>
              <a:schemeClr val="tx1"/>
            </a:solidFill>
            <a:miter lim="800000"/>
            <a:headEnd/>
            <a:tailEnd/>
          </a:ln>
        </p:spPr>
        <p:txBody>
          <a:bodyPr lIns="90488" tIns="44450" rIns="90488" bIns="44450">
            <a:spAutoFit/>
          </a:bodyPr>
          <a:lstStyle/>
          <a:p>
            <a:pPr algn="ctr" eaLnBrk="0" hangingPunct="0">
              <a:lnSpc>
                <a:spcPct val="70000"/>
              </a:lnSpc>
              <a:spcBef>
                <a:spcPct val="50000"/>
              </a:spcBef>
            </a:pPr>
            <a:r>
              <a:rPr lang="en-US"/>
              <a:t>The Null Hypothesis is NOT true </a:t>
            </a:r>
          </a:p>
          <a:p>
            <a:pPr algn="ctr" eaLnBrk="0" hangingPunct="0">
              <a:lnSpc>
                <a:spcPct val="60000"/>
              </a:lnSpc>
              <a:spcBef>
                <a:spcPct val="50000"/>
              </a:spcBef>
            </a:pPr>
            <a:r>
              <a:rPr lang="en-US"/>
              <a:t>At least one of the means is different</a:t>
            </a:r>
          </a:p>
          <a:p>
            <a:pPr algn="ctr" eaLnBrk="0" hangingPunct="0">
              <a:lnSpc>
                <a:spcPct val="60000"/>
              </a:lnSpc>
              <a:spcBef>
                <a:spcPct val="50000"/>
              </a:spcBef>
            </a:pPr>
            <a:r>
              <a:rPr lang="en-US"/>
              <a:t>(Factor Effect is present)</a:t>
            </a:r>
            <a:endParaRPr lang="en-US" b="1"/>
          </a:p>
        </p:txBody>
      </p:sp>
      <p:graphicFrame>
        <p:nvGraphicFramePr>
          <p:cNvPr id="3074" name="Object 10"/>
          <p:cNvGraphicFramePr>
            <a:graphicFrameLocks noChangeAspect="1"/>
          </p:cNvGraphicFramePr>
          <p:nvPr/>
        </p:nvGraphicFramePr>
        <p:xfrm>
          <a:off x="2468563" y="1524000"/>
          <a:ext cx="3978275" cy="554038"/>
        </p:xfrm>
        <a:graphic>
          <a:graphicData uri="http://schemas.openxmlformats.org/presentationml/2006/ole">
            <p:oleObj spid="_x0000_s3074" name="Equation" r:id="rId3" imgW="1638000" imgH="228600" progId="Equation.3">
              <p:embed/>
            </p:oleObj>
          </a:graphicData>
        </a:graphic>
      </p:graphicFrame>
      <p:graphicFrame>
        <p:nvGraphicFramePr>
          <p:cNvPr id="3075" name="Object 11"/>
          <p:cNvGraphicFramePr>
            <a:graphicFrameLocks noChangeAspect="1"/>
          </p:cNvGraphicFramePr>
          <p:nvPr/>
        </p:nvGraphicFramePr>
        <p:xfrm>
          <a:off x="2497138" y="2105025"/>
          <a:ext cx="4122737" cy="555625"/>
        </p:xfrm>
        <a:graphic>
          <a:graphicData uri="http://schemas.openxmlformats.org/presentationml/2006/ole">
            <p:oleObj spid="_x0000_s3075" name="Equation" r:id="rId4" imgW="1752480" imgH="241200" progId="Equation.3">
              <p:embed/>
            </p:oleObj>
          </a:graphicData>
        </a:graphic>
      </p:graphicFrame>
      <p:sp>
        <p:nvSpPr>
          <p:cNvPr id="3087" name="Line 12"/>
          <p:cNvSpPr>
            <a:spLocks noChangeShapeType="1"/>
          </p:cNvSpPr>
          <p:nvPr/>
        </p:nvSpPr>
        <p:spPr bwMode="auto">
          <a:xfrm>
            <a:off x="381000" y="5715000"/>
            <a:ext cx="3276600" cy="0"/>
          </a:xfrm>
          <a:prstGeom prst="line">
            <a:avLst/>
          </a:prstGeom>
          <a:noFill/>
          <a:ln w="19050">
            <a:solidFill>
              <a:schemeClr val="tx1"/>
            </a:solidFill>
            <a:miter lim="800000"/>
            <a:headEnd/>
            <a:tailEnd/>
          </a:ln>
        </p:spPr>
        <p:txBody>
          <a:bodyPr wrap="none"/>
          <a:lstStyle/>
          <a:p>
            <a:endParaRPr lang="en-US"/>
          </a:p>
        </p:txBody>
      </p:sp>
      <p:graphicFrame>
        <p:nvGraphicFramePr>
          <p:cNvPr id="3076" name="Object 13"/>
          <p:cNvGraphicFramePr>
            <a:graphicFrameLocks noChangeAspect="1"/>
          </p:cNvGraphicFramePr>
          <p:nvPr/>
        </p:nvGraphicFramePr>
        <p:xfrm>
          <a:off x="1249363" y="5867400"/>
          <a:ext cx="1881187" cy="554038"/>
        </p:xfrm>
        <a:graphic>
          <a:graphicData uri="http://schemas.openxmlformats.org/presentationml/2006/ole">
            <p:oleObj spid="_x0000_s3076" name="Equation" r:id="rId5" imgW="774360" imgH="228600" progId="Equation.3">
              <p:embed/>
            </p:oleObj>
          </a:graphicData>
        </a:graphic>
      </p:graphicFrame>
      <p:sp>
        <p:nvSpPr>
          <p:cNvPr id="3088" name="Freeform 14"/>
          <p:cNvSpPr>
            <a:spLocks/>
          </p:cNvSpPr>
          <p:nvPr/>
        </p:nvSpPr>
        <p:spPr bwMode="auto">
          <a:xfrm>
            <a:off x="6324600" y="4191000"/>
            <a:ext cx="1055688" cy="1446213"/>
          </a:xfrm>
          <a:custGeom>
            <a:avLst/>
            <a:gdLst>
              <a:gd name="T0" fmla="*/ 967427579 w 1151"/>
              <a:gd name="T1" fmla="*/ 2147483647 h 911"/>
              <a:gd name="T2" fmla="*/ 865637424 w 1151"/>
              <a:gd name="T3" fmla="*/ 2147483647 h 911"/>
              <a:gd name="T4" fmla="*/ 815162534 w 1151"/>
              <a:gd name="T5" fmla="*/ 2147483647 h 911"/>
              <a:gd name="T6" fmla="*/ 762164451 w 1151"/>
              <a:gd name="T7" fmla="*/ 2147483647 h 911"/>
              <a:gd name="T8" fmla="*/ 713372609 w 1151"/>
              <a:gd name="T9" fmla="*/ 2147174086 h 911"/>
              <a:gd name="T10" fmla="*/ 661215590 w 1151"/>
              <a:gd name="T11" fmla="*/ 2079130655 h 911"/>
              <a:gd name="T12" fmla="*/ 611582683 w 1151"/>
              <a:gd name="T13" fmla="*/ 1983364710 h 911"/>
              <a:gd name="T14" fmla="*/ 508109711 w 1151"/>
              <a:gd name="T15" fmla="*/ 1721268440 h 911"/>
              <a:gd name="T16" fmla="*/ 406319670 w 1151"/>
              <a:gd name="T17" fmla="*/ 1343244576 h 911"/>
              <a:gd name="T18" fmla="*/ 305370809 w 1151"/>
              <a:gd name="T19" fmla="*/ 897176092 h 911"/>
              <a:gd name="T20" fmla="*/ 254054855 w 1151"/>
              <a:gd name="T21" fmla="*/ 667842450 h 911"/>
              <a:gd name="T22" fmla="*/ 201897779 w 1151"/>
              <a:gd name="T23" fmla="*/ 456149309 h 911"/>
              <a:gd name="T24" fmla="*/ 152264872 w 1151"/>
              <a:gd name="T25" fmla="*/ 269657633 h 911"/>
              <a:gd name="T26" fmla="*/ 100107825 w 1151"/>
              <a:gd name="T27" fmla="*/ 123488509 h 911"/>
              <a:gd name="T28" fmla="*/ 50474903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accent1"/>
            </a:solidFill>
            <a:round/>
            <a:headEnd/>
            <a:tailEnd/>
          </a:ln>
        </p:spPr>
        <p:txBody>
          <a:bodyPr/>
          <a:lstStyle/>
          <a:p>
            <a:endParaRPr lang="en-US"/>
          </a:p>
        </p:txBody>
      </p:sp>
      <p:sp>
        <p:nvSpPr>
          <p:cNvPr id="3089" name="Freeform 15"/>
          <p:cNvSpPr>
            <a:spLocks/>
          </p:cNvSpPr>
          <p:nvPr/>
        </p:nvSpPr>
        <p:spPr bwMode="auto">
          <a:xfrm>
            <a:off x="5334000" y="4191000"/>
            <a:ext cx="1011238" cy="1446213"/>
          </a:xfrm>
          <a:custGeom>
            <a:avLst/>
            <a:gdLst>
              <a:gd name="T0" fmla="*/ 0 w 1103"/>
              <a:gd name="T1" fmla="*/ 2147483647 h 911"/>
              <a:gd name="T2" fmla="*/ 97502398 w 1103"/>
              <a:gd name="T3" fmla="*/ 2147483647 h 911"/>
              <a:gd name="T4" fmla="*/ 146252695 w 1103"/>
              <a:gd name="T5" fmla="*/ 2147483647 h 911"/>
              <a:gd name="T6" fmla="*/ 196685303 w 1103"/>
              <a:gd name="T7" fmla="*/ 2147483647 h 911"/>
              <a:gd name="T8" fmla="*/ 243755122 w 1103"/>
              <a:gd name="T9" fmla="*/ 2147174086 h 911"/>
              <a:gd name="T10" fmla="*/ 293347018 w 1103"/>
              <a:gd name="T11" fmla="*/ 2079130655 h 911"/>
              <a:gd name="T12" fmla="*/ 340416780 w 1103"/>
              <a:gd name="T13" fmla="*/ 1983364710 h 911"/>
              <a:gd name="T14" fmla="*/ 437918233 w 1103"/>
              <a:gd name="T15" fmla="*/ 1721268440 h 911"/>
              <a:gd name="T16" fmla="*/ 535420717 w 1103"/>
              <a:gd name="T17" fmla="*/ 1343244576 h 911"/>
              <a:gd name="T18" fmla="*/ 634603593 w 1103"/>
              <a:gd name="T19" fmla="*/ 897176092 h 911"/>
              <a:gd name="T20" fmla="*/ 681673355 w 1103"/>
              <a:gd name="T21" fmla="*/ 667842450 h 911"/>
              <a:gd name="T22" fmla="*/ 731265251 w 1103"/>
              <a:gd name="T23" fmla="*/ 456149309 h 911"/>
              <a:gd name="T24" fmla="*/ 779175724 w 1103"/>
              <a:gd name="T25" fmla="*/ 269657633 h 911"/>
              <a:gd name="T26" fmla="*/ 828766704 w 1103"/>
              <a:gd name="T27" fmla="*/ 123488509 h 911"/>
              <a:gd name="T28" fmla="*/ 875837382 w 1103"/>
              <a:gd name="T29" fmla="*/ 35282203 h 911"/>
              <a:gd name="T30" fmla="*/ 926269073 w 1103"/>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03"/>
              <a:gd name="T49" fmla="*/ 0 h 911"/>
              <a:gd name="T50" fmla="*/ 1103 w 1103"/>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03" h="911">
                <a:moveTo>
                  <a:pt x="0" y="910"/>
                </a:moveTo>
                <a:lnTo>
                  <a:pt x="116" y="899"/>
                </a:lnTo>
                <a:lnTo>
                  <a:pt x="174" y="889"/>
                </a:lnTo>
                <a:lnTo>
                  <a:pt x="234" y="872"/>
                </a:lnTo>
                <a:lnTo>
                  <a:pt x="290" y="852"/>
                </a:lnTo>
                <a:lnTo>
                  <a:pt x="349" y="825"/>
                </a:lnTo>
                <a:lnTo>
                  <a:pt x="405" y="787"/>
                </a:lnTo>
                <a:lnTo>
                  <a:pt x="521" y="683"/>
                </a:lnTo>
                <a:lnTo>
                  <a:pt x="637" y="533"/>
                </a:lnTo>
                <a:lnTo>
                  <a:pt x="755" y="356"/>
                </a:lnTo>
                <a:lnTo>
                  <a:pt x="811" y="265"/>
                </a:lnTo>
                <a:lnTo>
                  <a:pt x="870" y="181"/>
                </a:lnTo>
                <a:lnTo>
                  <a:pt x="927" y="107"/>
                </a:lnTo>
                <a:lnTo>
                  <a:pt x="986" y="49"/>
                </a:lnTo>
                <a:lnTo>
                  <a:pt x="1042" y="14"/>
                </a:lnTo>
                <a:lnTo>
                  <a:pt x="1102" y="0"/>
                </a:lnTo>
              </a:path>
            </a:pathLst>
          </a:custGeom>
          <a:noFill/>
          <a:ln w="25400" cap="rnd">
            <a:solidFill>
              <a:schemeClr val="accent1"/>
            </a:solidFill>
            <a:round/>
            <a:headEnd/>
            <a:tailEnd/>
          </a:ln>
        </p:spPr>
        <p:txBody>
          <a:bodyPr/>
          <a:lstStyle/>
          <a:p>
            <a:endParaRPr lang="en-US"/>
          </a:p>
        </p:txBody>
      </p:sp>
      <p:sp>
        <p:nvSpPr>
          <p:cNvPr id="3090" name="Freeform 16"/>
          <p:cNvSpPr>
            <a:spLocks/>
          </p:cNvSpPr>
          <p:nvPr/>
        </p:nvSpPr>
        <p:spPr bwMode="auto">
          <a:xfrm>
            <a:off x="5715000" y="4191000"/>
            <a:ext cx="1055688" cy="1446213"/>
          </a:xfrm>
          <a:custGeom>
            <a:avLst/>
            <a:gdLst>
              <a:gd name="T0" fmla="*/ 967427579 w 1151"/>
              <a:gd name="T1" fmla="*/ 2147483647 h 911"/>
              <a:gd name="T2" fmla="*/ 865637424 w 1151"/>
              <a:gd name="T3" fmla="*/ 2147483647 h 911"/>
              <a:gd name="T4" fmla="*/ 815162534 w 1151"/>
              <a:gd name="T5" fmla="*/ 2147483647 h 911"/>
              <a:gd name="T6" fmla="*/ 762164451 w 1151"/>
              <a:gd name="T7" fmla="*/ 2147483647 h 911"/>
              <a:gd name="T8" fmla="*/ 713372609 w 1151"/>
              <a:gd name="T9" fmla="*/ 2147174086 h 911"/>
              <a:gd name="T10" fmla="*/ 661215590 w 1151"/>
              <a:gd name="T11" fmla="*/ 2079130655 h 911"/>
              <a:gd name="T12" fmla="*/ 611582683 w 1151"/>
              <a:gd name="T13" fmla="*/ 1983364710 h 911"/>
              <a:gd name="T14" fmla="*/ 508109711 w 1151"/>
              <a:gd name="T15" fmla="*/ 1721268440 h 911"/>
              <a:gd name="T16" fmla="*/ 406319670 w 1151"/>
              <a:gd name="T17" fmla="*/ 1343244576 h 911"/>
              <a:gd name="T18" fmla="*/ 305370809 w 1151"/>
              <a:gd name="T19" fmla="*/ 897176092 h 911"/>
              <a:gd name="T20" fmla="*/ 254054855 w 1151"/>
              <a:gd name="T21" fmla="*/ 667842450 h 911"/>
              <a:gd name="T22" fmla="*/ 201897779 w 1151"/>
              <a:gd name="T23" fmla="*/ 456149309 h 911"/>
              <a:gd name="T24" fmla="*/ 152264872 w 1151"/>
              <a:gd name="T25" fmla="*/ 269657633 h 911"/>
              <a:gd name="T26" fmla="*/ 100107825 w 1151"/>
              <a:gd name="T27" fmla="*/ 123488509 h 911"/>
              <a:gd name="T28" fmla="*/ 50474903 w 1151"/>
              <a:gd name="T29" fmla="*/ 35282203 h 911"/>
              <a:gd name="T30" fmla="*/ 0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1150" y="910"/>
                </a:moveTo>
                <a:lnTo>
                  <a:pt x="1029" y="899"/>
                </a:lnTo>
                <a:lnTo>
                  <a:pt x="969" y="889"/>
                </a:lnTo>
                <a:lnTo>
                  <a:pt x="906" y="872"/>
                </a:lnTo>
                <a:lnTo>
                  <a:pt x="848" y="852"/>
                </a:lnTo>
                <a:lnTo>
                  <a:pt x="786" y="825"/>
                </a:lnTo>
                <a:lnTo>
                  <a:pt x="727" y="787"/>
                </a:lnTo>
                <a:lnTo>
                  <a:pt x="604" y="683"/>
                </a:lnTo>
                <a:lnTo>
                  <a:pt x="483" y="533"/>
                </a:lnTo>
                <a:lnTo>
                  <a:pt x="363" y="356"/>
                </a:lnTo>
                <a:lnTo>
                  <a:pt x="302" y="265"/>
                </a:lnTo>
                <a:lnTo>
                  <a:pt x="240" y="181"/>
                </a:lnTo>
                <a:lnTo>
                  <a:pt x="181" y="107"/>
                </a:lnTo>
                <a:lnTo>
                  <a:pt x="119" y="49"/>
                </a:lnTo>
                <a:lnTo>
                  <a:pt x="60" y="14"/>
                </a:lnTo>
                <a:lnTo>
                  <a:pt x="0" y="0"/>
                </a:lnTo>
              </a:path>
            </a:pathLst>
          </a:custGeom>
          <a:noFill/>
          <a:ln w="25400" cap="rnd">
            <a:solidFill>
              <a:schemeClr val="hlink"/>
            </a:solidFill>
            <a:round/>
            <a:headEnd/>
            <a:tailEnd/>
          </a:ln>
        </p:spPr>
        <p:txBody>
          <a:bodyPr/>
          <a:lstStyle/>
          <a:p>
            <a:endParaRPr lang="en-US"/>
          </a:p>
        </p:txBody>
      </p:sp>
      <p:sp>
        <p:nvSpPr>
          <p:cNvPr id="3091" name="Freeform 17"/>
          <p:cNvSpPr>
            <a:spLocks/>
          </p:cNvSpPr>
          <p:nvPr/>
        </p:nvSpPr>
        <p:spPr bwMode="auto">
          <a:xfrm>
            <a:off x="4648200" y="4191000"/>
            <a:ext cx="1055688" cy="1446213"/>
          </a:xfrm>
          <a:custGeom>
            <a:avLst/>
            <a:gdLst>
              <a:gd name="T0" fmla="*/ 0 w 1151"/>
              <a:gd name="T1" fmla="*/ 2147483647 h 911"/>
              <a:gd name="T2" fmla="*/ 101789954 w 1151"/>
              <a:gd name="T3" fmla="*/ 2147483647 h 911"/>
              <a:gd name="T4" fmla="*/ 152264872 w 1151"/>
              <a:gd name="T5" fmla="*/ 2147483647 h 911"/>
              <a:gd name="T6" fmla="*/ 205262955 w 1151"/>
              <a:gd name="T7" fmla="*/ 2147483647 h 911"/>
              <a:gd name="T8" fmla="*/ 254054855 w 1151"/>
              <a:gd name="T9" fmla="*/ 2147174086 h 911"/>
              <a:gd name="T10" fmla="*/ 307052939 w 1151"/>
              <a:gd name="T11" fmla="*/ 2079130655 h 911"/>
              <a:gd name="T12" fmla="*/ 355844781 w 1151"/>
              <a:gd name="T13" fmla="*/ 1983364710 h 911"/>
              <a:gd name="T14" fmla="*/ 457634707 w 1151"/>
              <a:gd name="T15" fmla="*/ 1721268440 h 911"/>
              <a:gd name="T16" fmla="*/ 559425664 w 1151"/>
              <a:gd name="T17" fmla="*/ 1343244576 h 911"/>
              <a:gd name="T18" fmla="*/ 662056655 w 1151"/>
              <a:gd name="T19" fmla="*/ 897176092 h 911"/>
              <a:gd name="T20" fmla="*/ 711689562 w 1151"/>
              <a:gd name="T21" fmla="*/ 667842450 h 911"/>
              <a:gd name="T22" fmla="*/ 763846581 w 1151"/>
              <a:gd name="T23" fmla="*/ 456149309 h 911"/>
              <a:gd name="T24" fmla="*/ 813480405 w 1151"/>
              <a:gd name="T25" fmla="*/ 269657633 h 911"/>
              <a:gd name="T26" fmla="*/ 865637424 w 1151"/>
              <a:gd name="T27" fmla="*/ 123488509 h 911"/>
              <a:gd name="T28" fmla="*/ 915270331 w 1151"/>
              <a:gd name="T29" fmla="*/ 35282203 h 911"/>
              <a:gd name="T30" fmla="*/ 967427579 w 1151"/>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1"/>
              <a:gd name="T49" fmla="*/ 0 h 911"/>
              <a:gd name="T50" fmla="*/ 1151 w 1151"/>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1" h="911">
                <a:moveTo>
                  <a:pt x="0" y="910"/>
                </a:moveTo>
                <a:lnTo>
                  <a:pt x="121" y="899"/>
                </a:lnTo>
                <a:lnTo>
                  <a:pt x="181" y="889"/>
                </a:lnTo>
                <a:lnTo>
                  <a:pt x="244" y="872"/>
                </a:lnTo>
                <a:lnTo>
                  <a:pt x="302" y="852"/>
                </a:lnTo>
                <a:lnTo>
                  <a:pt x="365" y="825"/>
                </a:lnTo>
                <a:lnTo>
                  <a:pt x="423" y="787"/>
                </a:lnTo>
                <a:lnTo>
                  <a:pt x="544" y="683"/>
                </a:lnTo>
                <a:lnTo>
                  <a:pt x="665" y="533"/>
                </a:lnTo>
                <a:lnTo>
                  <a:pt x="787" y="356"/>
                </a:lnTo>
                <a:lnTo>
                  <a:pt x="846" y="265"/>
                </a:lnTo>
                <a:lnTo>
                  <a:pt x="908" y="181"/>
                </a:lnTo>
                <a:lnTo>
                  <a:pt x="967" y="107"/>
                </a:lnTo>
                <a:lnTo>
                  <a:pt x="1029" y="49"/>
                </a:lnTo>
                <a:lnTo>
                  <a:pt x="1088" y="14"/>
                </a:lnTo>
                <a:lnTo>
                  <a:pt x="1150" y="0"/>
                </a:lnTo>
              </a:path>
            </a:pathLst>
          </a:custGeom>
          <a:noFill/>
          <a:ln w="25400" cap="rnd">
            <a:solidFill>
              <a:schemeClr val="hlink"/>
            </a:solidFill>
            <a:round/>
            <a:headEnd/>
            <a:tailEnd/>
          </a:ln>
        </p:spPr>
        <p:txBody>
          <a:bodyPr/>
          <a:lstStyle/>
          <a:p>
            <a:endParaRPr lang="en-US"/>
          </a:p>
        </p:txBody>
      </p:sp>
      <p:sp>
        <p:nvSpPr>
          <p:cNvPr id="3092" name="Freeform 18"/>
          <p:cNvSpPr>
            <a:spLocks/>
          </p:cNvSpPr>
          <p:nvPr/>
        </p:nvSpPr>
        <p:spPr bwMode="auto">
          <a:xfrm>
            <a:off x="7467600" y="4191000"/>
            <a:ext cx="1143000" cy="1446213"/>
          </a:xfrm>
          <a:custGeom>
            <a:avLst/>
            <a:gdLst>
              <a:gd name="T0" fmla="*/ 1046833143 w 1247"/>
              <a:gd name="T1" fmla="*/ 2147483647 h 911"/>
              <a:gd name="T2" fmla="*/ 936773148 w 1247"/>
              <a:gd name="T3" fmla="*/ 2147483647 h 911"/>
              <a:gd name="T4" fmla="*/ 882163067 w 1247"/>
              <a:gd name="T5" fmla="*/ 2147483647 h 911"/>
              <a:gd name="T6" fmla="*/ 825032338 w 1247"/>
              <a:gd name="T7" fmla="*/ 2147483647 h 911"/>
              <a:gd name="T8" fmla="*/ 772102385 w 1247"/>
              <a:gd name="T9" fmla="*/ 2147174086 h 911"/>
              <a:gd name="T10" fmla="*/ 714971656 w 1247"/>
              <a:gd name="T11" fmla="*/ 2079130655 h 911"/>
              <a:gd name="T12" fmla="*/ 662042619 w 1247"/>
              <a:gd name="T13" fmla="*/ 1983364710 h 911"/>
              <a:gd name="T14" fmla="*/ 550301809 w 1247"/>
              <a:gd name="T15" fmla="*/ 1721268440 h 911"/>
              <a:gd name="T16" fmla="*/ 440241012 w 1247"/>
              <a:gd name="T17" fmla="*/ 1343244576 h 911"/>
              <a:gd name="T18" fmla="*/ 330181246 w 1247"/>
              <a:gd name="T19" fmla="*/ 897176092 h 911"/>
              <a:gd name="T20" fmla="*/ 274730644 w 1247"/>
              <a:gd name="T21" fmla="*/ 667842450 h 911"/>
              <a:gd name="T22" fmla="*/ 218440379 w 1247"/>
              <a:gd name="T23" fmla="*/ 456149309 h 911"/>
              <a:gd name="T24" fmla="*/ 164670820 w 1247"/>
              <a:gd name="T25" fmla="*/ 269657633 h 911"/>
              <a:gd name="T26" fmla="*/ 108379668 w 1247"/>
              <a:gd name="T27" fmla="*/ 123488509 h 911"/>
              <a:gd name="T28" fmla="*/ 54610095 w 1247"/>
              <a:gd name="T29" fmla="*/ 35282203 h 911"/>
              <a:gd name="T30" fmla="*/ 0 w 1247"/>
              <a:gd name="T31" fmla="*/ 0 h 91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47"/>
              <a:gd name="T49" fmla="*/ 0 h 911"/>
              <a:gd name="T50" fmla="*/ 1247 w 1247"/>
              <a:gd name="T51" fmla="*/ 911 h 91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47" h="911">
                <a:moveTo>
                  <a:pt x="1246" y="910"/>
                </a:moveTo>
                <a:lnTo>
                  <a:pt x="1115" y="899"/>
                </a:lnTo>
                <a:lnTo>
                  <a:pt x="1050" y="889"/>
                </a:lnTo>
                <a:lnTo>
                  <a:pt x="982" y="872"/>
                </a:lnTo>
                <a:lnTo>
                  <a:pt x="919" y="852"/>
                </a:lnTo>
                <a:lnTo>
                  <a:pt x="851" y="825"/>
                </a:lnTo>
                <a:lnTo>
                  <a:pt x="788" y="787"/>
                </a:lnTo>
                <a:lnTo>
                  <a:pt x="655" y="683"/>
                </a:lnTo>
                <a:lnTo>
                  <a:pt x="524" y="533"/>
                </a:lnTo>
                <a:lnTo>
                  <a:pt x="393" y="356"/>
                </a:lnTo>
                <a:lnTo>
                  <a:pt x="327" y="265"/>
                </a:lnTo>
                <a:lnTo>
                  <a:pt x="260" y="181"/>
                </a:lnTo>
                <a:lnTo>
                  <a:pt x="196" y="107"/>
                </a:lnTo>
                <a:lnTo>
                  <a:pt x="129" y="49"/>
                </a:lnTo>
                <a:lnTo>
                  <a:pt x="65" y="14"/>
                </a:lnTo>
                <a:lnTo>
                  <a:pt x="0" y="0"/>
                </a:lnTo>
              </a:path>
            </a:pathLst>
          </a:custGeom>
          <a:noFill/>
          <a:ln w="25400" cap="rnd">
            <a:solidFill>
              <a:schemeClr val="folHlink"/>
            </a:solidFill>
            <a:round/>
            <a:headEnd/>
            <a:tailEnd/>
          </a:ln>
        </p:spPr>
        <p:txBody>
          <a:bodyPr/>
          <a:lstStyle/>
          <a:p>
            <a:endParaRPr lang="en-US"/>
          </a:p>
        </p:txBody>
      </p:sp>
      <p:sp>
        <p:nvSpPr>
          <p:cNvPr id="3093" name="Freeform 19"/>
          <p:cNvSpPr>
            <a:spLocks/>
          </p:cNvSpPr>
          <p:nvPr/>
        </p:nvSpPr>
        <p:spPr bwMode="auto">
          <a:xfrm>
            <a:off x="6324600" y="4191000"/>
            <a:ext cx="1127125" cy="1444625"/>
          </a:xfrm>
          <a:custGeom>
            <a:avLst/>
            <a:gdLst>
              <a:gd name="T0" fmla="*/ 0 w 710"/>
              <a:gd name="T1" fmla="*/ 2147483647 h 910"/>
              <a:gd name="T2" fmla="*/ 183972186 w 710"/>
              <a:gd name="T3" fmla="*/ 2147483647 h 910"/>
              <a:gd name="T4" fmla="*/ 274696242 w 710"/>
              <a:gd name="T5" fmla="*/ 2147483647 h 910"/>
              <a:gd name="T6" fmla="*/ 370463734 w 710"/>
              <a:gd name="T7" fmla="*/ 2147483647 h 910"/>
              <a:gd name="T8" fmla="*/ 458668478 w 710"/>
              <a:gd name="T9" fmla="*/ 2147173343 h 910"/>
              <a:gd name="T10" fmla="*/ 551913434 w 710"/>
              <a:gd name="T11" fmla="*/ 2079129936 h 910"/>
              <a:gd name="T12" fmla="*/ 642639027 w 710"/>
              <a:gd name="T13" fmla="*/ 1983364024 h 910"/>
              <a:gd name="T14" fmla="*/ 824091803 w 710"/>
              <a:gd name="T15" fmla="*/ 1721267844 h 910"/>
              <a:gd name="T16" fmla="*/ 1005541601 w 710"/>
              <a:gd name="T17" fmla="*/ 1343244112 h 910"/>
              <a:gd name="T18" fmla="*/ 1192033099 w 710"/>
              <a:gd name="T19" fmla="*/ 897175781 h 910"/>
              <a:gd name="T20" fmla="*/ 1280239332 w 710"/>
              <a:gd name="T21" fmla="*/ 667842219 h 910"/>
              <a:gd name="T22" fmla="*/ 1376005236 w 710"/>
              <a:gd name="T23" fmla="*/ 456149151 h 910"/>
              <a:gd name="T24" fmla="*/ 1464211468 w 710"/>
              <a:gd name="T25" fmla="*/ 269657539 h 910"/>
              <a:gd name="T26" fmla="*/ 1559977373 w 710"/>
              <a:gd name="T27" fmla="*/ 123488466 h 910"/>
              <a:gd name="T28" fmla="*/ 1648182018 w 710"/>
              <a:gd name="T29" fmla="*/ 35282190 h 910"/>
              <a:gd name="T30" fmla="*/ 1789311116 w 710"/>
              <a:gd name="T31" fmla="*/ 0 h 9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10"/>
              <a:gd name="T49" fmla="*/ 0 h 910"/>
              <a:gd name="T50" fmla="*/ 710 w 710"/>
              <a:gd name="T51" fmla="*/ 910 h 91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10" h="910">
                <a:moveTo>
                  <a:pt x="0" y="910"/>
                </a:moveTo>
                <a:lnTo>
                  <a:pt x="73" y="899"/>
                </a:lnTo>
                <a:lnTo>
                  <a:pt x="109" y="889"/>
                </a:lnTo>
                <a:lnTo>
                  <a:pt x="147" y="872"/>
                </a:lnTo>
                <a:lnTo>
                  <a:pt x="182" y="852"/>
                </a:lnTo>
                <a:lnTo>
                  <a:pt x="219" y="825"/>
                </a:lnTo>
                <a:lnTo>
                  <a:pt x="255" y="787"/>
                </a:lnTo>
                <a:lnTo>
                  <a:pt x="327" y="683"/>
                </a:lnTo>
                <a:lnTo>
                  <a:pt x="399" y="533"/>
                </a:lnTo>
                <a:lnTo>
                  <a:pt x="473" y="356"/>
                </a:lnTo>
                <a:lnTo>
                  <a:pt x="508" y="265"/>
                </a:lnTo>
                <a:lnTo>
                  <a:pt x="546" y="181"/>
                </a:lnTo>
                <a:lnTo>
                  <a:pt x="581" y="107"/>
                </a:lnTo>
                <a:lnTo>
                  <a:pt x="619" y="49"/>
                </a:lnTo>
                <a:lnTo>
                  <a:pt x="654" y="14"/>
                </a:lnTo>
                <a:lnTo>
                  <a:pt x="710" y="0"/>
                </a:lnTo>
              </a:path>
            </a:pathLst>
          </a:custGeom>
          <a:noFill/>
          <a:ln w="25400" cap="rnd">
            <a:solidFill>
              <a:schemeClr val="folHlink"/>
            </a:solidFill>
            <a:round/>
            <a:headEnd/>
            <a:tailEnd/>
          </a:ln>
        </p:spPr>
        <p:txBody>
          <a:bodyPr/>
          <a:lstStyle/>
          <a:p>
            <a:endParaRPr lang="en-US"/>
          </a:p>
        </p:txBody>
      </p:sp>
      <p:sp>
        <p:nvSpPr>
          <p:cNvPr id="3094" name="Line 20"/>
          <p:cNvSpPr>
            <a:spLocks noChangeShapeType="1"/>
          </p:cNvSpPr>
          <p:nvPr/>
        </p:nvSpPr>
        <p:spPr bwMode="auto">
          <a:xfrm>
            <a:off x="5029200" y="5715000"/>
            <a:ext cx="3276600" cy="0"/>
          </a:xfrm>
          <a:prstGeom prst="line">
            <a:avLst/>
          </a:prstGeom>
          <a:noFill/>
          <a:ln w="19050">
            <a:solidFill>
              <a:schemeClr val="tx1"/>
            </a:solidFill>
            <a:miter lim="800000"/>
            <a:headEnd/>
            <a:tailEnd/>
          </a:ln>
        </p:spPr>
        <p:txBody>
          <a:bodyPr wrap="none"/>
          <a:lstStyle/>
          <a:p>
            <a:endParaRPr lang="en-US"/>
          </a:p>
        </p:txBody>
      </p:sp>
      <p:graphicFrame>
        <p:nvGraphicFramePr>
          <p:cNvPr id="3077" name="Object 21"/>
          <p:cNvGraphicFramePr>
            <a:graphicFrameLocks noChangeAspect="1"/>
          </p:cNvGraphicFramePr>
          <p:nvPr/>
        </p:nvGraphicFramePr>
        <p:xfrm>
          <a:off x="5745163" y="5867400"/>
          <a:ext cx="1881187" cy="554038"/>
        </p:xfrm>
        <a:graphic>
          <a:graphicData uri="http://schemas.openxmlformats.org/presentationml/2006/ole">
            <p:oleObj spid="_x0000_s3077" name="Equation" r:id="rId6" imgW="774360" imgH="228600" progId="Equation.3">
              <p:embed/>
            </p:oleObj>
          </a:graphicData>
        </a:graphic>
      </p:graphicFrame>
      <p:sp>
        <p:nvSpPr>
          <p:cNvPr id="3095" name="Text Box 22"/>
          <p:cNvSpPr txBox="1">
            <a:spLocks noChangeArrowheads="1"/>
          </p:cNvSpPr>
          <p:nvPr/>
        </p:nvSpPr>
        <p:spPr bwMode="auto">
          <a:xfrm>
            <a:off x="4114800" y="4648200"/>
            <a:ext cx="457200" cy="457200"/>
          </a:xfrm>
          <a:prstGeom prst="rect">
            <a:avLst/>
          </a:prstGeom>
          <a:noFill/>
          <a:ln w="9525">
            <a:noFill/>
            <a:miter lim="800000"/>
            <a:headEnd/>
            <a:tailEnd/>
          </a:ln>
        </p:spPr>
        <p:txBody>
          <a:bodyPr>
            <a:spAutoFit/>
          </a:bodyPr>
          <a:lstStyle/>
          <a:p>
            <a:pPr>
              <a:spcBef>
                <a:spcPct val="50000"/>
              </a:spcBef>
            </a:pPr>
            <a:r>
              <a:rPr lang="en-US"/>
              <a:t>or</a:t>
            </a:r>
          </a:p>
        </p:txBody>
      </p:sp>
      <p:sp>
        <p:nvSpPr>
          <p:cNvPr id="3096" name="Text Box 23"/>
          <p:cNvSpPr txBox="1">
            <a:spLocks noChangeArrowheads="1"/>
          </p:cNvSpPr>
          <p:nvPr/>
        </p:nvSpPr>
        <p:spPr bwMode="auto">
          <a:xfrm>
            <a:off x="7620000" y="1219200"/>
            <a:ext cx="1524000" cy="396875"/>
          </a:xfrm>
          <a:prstGeom prst="rect">
            <a:avLst/>
          </a:prstGeom>
          <a:noFill/>
          <a:ln w="9525">
            <a:noFill/>
            <a:miter lim="800000"/>
            <a:headEnd/>
            <a:tailEnd/>
          </a:ln>
        </p:spPr>
        <p:txBody>
          <a:bodyPr>
            <a:spAutoFit/>
          </a:bodyPr>
          <a:lstStyle/>
          <a:p>
            <a:pPr>
              <a:spcBef>
                <a:spcPct val="50000"/>
              </a:spcBef>
            </a:pPr>
            <a:r>
              <a:rPr lang="en-US" sz="2000" i="1">
                <a:solidFill>
                  <a:schemeClr val="tx2"/>
                </a:solidFill>
              </a:rPr>
              <a:t>(continued)</a:t>
            </a:r>
          </a:p>
        </p:txBody>
      </p:sp>
      <p:sp>
        <p:nvSpPr>
          <p:cNvPr id="3097" name="Rectangle 25"/>
          <p:cNvSpPr>
            <a:spLocks noChangeArrowheads="1"/>
          </p:cNvSpPr>
          <p:nvPr/>
        </p:nvSpPr>
        <p:spPr bwMode="auto">
          <a:xfrm>
            <a:off x="7543800" y="762000"/>
            <a:ext cx="1447800" cy="523875"/>
          </a:xfrm>
          <a:prstGeom prst="rect">
            <a:avLst/>
          </a:prstGeom>
          <a:noFill/>
          <a:ln w="9525">
            <a:noFill/>
            <a:miter lim="800000"/>
            <a:headEnd/>
            <a:tailEnd/>
          </a:ln>
        </p:spPr>
        <p:txBody>
          <a:bodyPr>
            <a:spAutoFit/>
          </a:bodyPr>
          <a:lstStyle/>
          <a:p>
            <a:r>
              <a:rPr lang="en-US"/>
              <a:t>DCOV</a:t>
            </a:r>
            <a:r>
              <a:rPr lang="en-US" u="sng">
                <a:solidFill>
                  <a:srgbClr val="FF0000"/>
                </a:solidFill>
              </a:rPr>
              <a:t>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nHall1">
  <a:themeElements>
    <a:clrScheme name="PrenHall1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PrenHall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nHall1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PrenHall1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PrenHall1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PrenHall1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PrenHall1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PrenHall1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PrenHall1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Designs\PrenHall1.pot</Template>
  <TotalTime>2302</TotalTime>
  <Pages>20</Pages>
  <Words>2576</Words>
  <Application>Microsoft Office PowerPoint</Application>
  <PresentationFormat>On-screen Show (4:3)</PresentationFormat>
  <Paragraphs>749</Paragraphs>
  <Slides>64</Slides>
  <Notes>0</Notes>
  <HiddenSlides>0</HiddenSlides>
  <MMClips>0</MMClips>
  <ScaleCrop>false</ScaleCrop>
  <HeadingPairs>
    <vt:vector size="8" baseType="variant">
      <vt:variant>
        <vt:lpstr>Fonts Used</vt:lpstr>
      </vt:variant>
      <vt:variant>
        <vt:i4>7</vt:i4>
      </vt:variant>
      <vt:variant>
        <vt:lpstr>Design Template</vt:lpstr>
      </vt:variant>
      <vt:variant>
        <vt:i4>2</vt:i4>
      </vt:variant>
      <vt:variant>
        <vt:lpstr>Embedded OLE Servers</vt:lpstr>
      </vt:variant>
      <vt:variant>
        <vt:i4>2</vt:i4>
      </vt:variant>
      <vt:variant>
        <vt:lpstr>Slide Titles</vt:lpstr>
      </vt:variant>
      <vt:variant>
        <vt:i4>64</vt:i4>
      </vt:variant>
    </vt:vector>
  </HeadingPairs>
  <TitlesOfParts>
    <vt:vector size="75" baseType="lpstr">
      <vt:lpstr>Arial</vt:lpstr>
      <vt:lpstr>Wingdings</vt:lpstr>
      <vt:lpstr>Symbol</vt:lpstr>
      <vt:lpstr>Tahoma</vt:lpstr>
      <vt:lpstr>Times New Roman</vt:lpstr>
      <vt:lpstr>MT Extra</vt:lpstr>
      <vt:lpstr>System</vt:lpstr>
      <vt:lpstr>PrenHall1</vt:lpstr>
      <vt:lpstr>PrenHall1</vt:lpstr>
      <vt:lpstr>Equation</vt:lpstr>
      <vt:lpstr>VISIO</vt:lpstr>
      <vt:lpstr>Slide 1</vt:lpstr>
      <vt:lpstr>Learning Objectives</vt:lpstr>
      <vt:lpstr>Chapter Overview</vt:lpstr>
      <vt:lpstr>General ANOVA Setting</vt:lpstr>
      <vt:lpstr>Completely Randomized Design</vt:lpstr>
      <vt:lpstr>One-Way Analysis of Variance</vt:lpstr>
      <vt:lpstr>Hypotheses of One-Way ANOVA</vt:lpstr>
      <vt:lpstr>One-Way ANOVA </vt:lpstr>
      <vt:lpstr>One-Way ANOVA </vt:lpstr>
      <vt:lpstr>Partitioning the Variation</vt:lpstr>
      <vt:lpstr>Partitioning the Variation</vt:lpstr>
      <vt:lpstr>Partition of Total Variation</vt:lpstr>
      <vt:lpstr>Total Sum of Squares</vt:lpstr>
      <vt:lpstr>Total Variation</vt:lpstr>
      <vt:lpstr>Among-Group Variation</vt:lpstr>
      <vt:lpstr>Among-Group Variation</vt:lpstr>
      <vt:lpstr>Among-Group Variation</vt:lpstr>
      <vt:lpstr>Within-Group Variation</vt:lpstr>
      <vt:lpstr>Within-Group Variation</vt:lpstr>
      <vt:lpstr>Within-Group Variation</vt:lpstr>
      <vt:lpstr>Obtaining the Mean Squares</vt:lpstr>
      <vt:lpstr>Slide 22</vt:lpstr>
      <vt:lpstr>One-Way ANOVA F Test Statistic</vt:lpstr>
      <vt:lpstr>Interpreting One-Way ANOVA  F Statistic</vt:lpstr>
      <vt:lpstr>One-Way ANOVA  F Test Example</vt:lpstr>
      <vt:lpstr>One-Way ANOVA Example: Scatter Plot</vt:lpstr>
      <vt:lpstr>One-Way ANOVA Example Computations</vt:lpstr>
      <vt:lpstr>One-Way ANOVA Example Solution</vt:lpstr>
      <vt:lpstr>Slide 29</vt:lpstr>
      <vt:lpstr>The Tukey-Kramer Procedure</vt:lpstr>
      <vt:lpstr>Tukey-Kramer Critical Range</vt:lpstr>
      <vt:lpstr>The Tukey-Kramer Procedure: Example</vt:lpstr>
      <vt:lpstr>The Tukey-Kramer Procedure: Example</vt:lpstr>
      <vt:lpstr>ANOVA Assumptions</vt:lpstr>
      <vt:lpstr>ANOVA Assumptions Levene’s Test</vt:lpstr>
      <vt:lpstr>Levene Homogeneity Of Variance Test Example</vt:lpstr>
      <vt:lpstr>Slide 37</vt:lpstr>
      <vt:lpstr>Factorial Design: Two-Way ANOVA</vt:lpstr>
      <vt:lpstr>Two-Way ANOVA</vt:lpstr>
      <vt:lpstr>Two-Way ANOVA  Sources of Variation</vt:lpstr>
      <vt:lpstr>Two-Way ANOVA  Sources of Variation</vt:lpstr>
      <vt:lpstr>Two-Way ANOVA Equations</vt:lpstr>
      <vt:lpstr>Two-Way ANOVA Equations</vt:lpstr>
      <vt:lpstr>Two-Way ANOVA Equations</vt:lpstr>
      <vt:lpstr>Mean Square Calculations</vt:lpstr>
      <vt:lpstr>Two-Way ANOVA: The F Test Statistics</vt:lpstr>
      <vt:lpstr>Two-Way ANOVA Summary Table</vt:lpstr>
      <vt:lpstr>Features of Two-Way ANOVA  F Test</vt:lpstr>
      <vt:lpstr>Examples: Interaction vs. No Interaction</vt:lpstr>
      <vt:lpstr>Multiple Comparisons:  The Tukey Procedure</vt:lpstr>
      <vt:lpstr>Multiple Comparisons:  The Tukey Procedure</vt:lpstr>
      <vt:lpstr>Chapter Summary</vt:lpstr>
      <vt:lpstr>Slide 53</vt:lpstr>
      <vt:lpstr>Learning Objective</vt:lpstr>
      <vt:lpstr>The Randomized Block Design</vt:lpstr>
      <vt:lpstr>Partitioning the Variation</vt:lpstr>
      <vt:lpstr>Sum of Squares for Blocks</vt:lpstr>
      <vt:lpstr>Partitioning the Variation</vt:lpstr>
      <vt:lpstr>Mean Squares</vt:lpstr>
      <vt:lpstr>Slide 60</vt:lpstr>
      <vt:lpstr>Testing For Factor Effect</vt:lpstr>
      <vt:lpstr>Test For Block Effect</vt:lpstr>
      <vt:lpstr>Topic Summary</vt:lpstr>
      <vt:lpstr>Slide 64</vt:lpstr>
    </vt:vector>
  </TitlesOfParts>
  <Company>University of San Diego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Business Statistics, 10/e</dc:title>
  <dc:subject>Chapter 11</dc:subject>
  <dc:creator>Dirk Yandell</dc:creator>
  <cp:keywords/>
  <dc:description/>
  <cp:lastModifiedBy>UMURRM2</cp:lastModifiedBy>
  <cp:revision>107</cp:revision>
  <cp:lastPrinted>1998-11-22T23:37:53Z</cp:lastPrinted>
  <dcterms:created xsi:type="dcterms:W3CDTF">2001-01-31T16:49:38Z</dcterms:created>
  <dcterms:modified xsi:type="dcterms:W3CDTF">2010-03-17T15:12:08Z</dcterms:modified>
</cp:coreProperties>
</file>